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4.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5.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5.xml" ContentType="application/vnd.openxmlformats-officedocument.drawingml.chart+xml"/>
  <Override PartName="/ppt/theme/themeOverride1.xml" ContentType="application/vnd.openxmlformats-officedocument.themeOverride+xml"/>
  <Override PartName="/ppt/drawings/drawing5.xml" ContentType="application/vnd.openxmlformats-officedocument.drawingml.chartshapes+xml"/>
  <Override PartName="/ppt/notesSlides/notesSlide8.xml" ContentType="application/vnd.openxmlformats-officedocument.presentationml.notesSlide+xml"/>
  <Override PartName="/ppt/charts/chart6.xml" ContentType="application/vnd.openxmlformats-officedocument.drawingml.chart+xml"/>
  <Override PartName="/ppt/drawings/drawing6.xml" ContentType="application/vnd.openxmlformats-officedocument.drawingml.chartshapes+xml"/>
  <Override PartName="/ppt/notesSlides/notesSlide9.xml" ContentType="application/vnd.openxmlformats-officedocument.presentationml.notesSlide+xml"/>
  <Override PartName="/ppt/charts/chart7.xml" ContentType="application/vnd.openxmlformats-officedocument.drawingml.chart+xml"/>
  <Override PartName="/ppt/drawings/drawing7.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8.xml" ContentType="application/vnd.openxmlformats-officedocument.drawingml.chart+xml"/>
  <Override PartName="/ppt/drawings/drawing8.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9.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9.xml" ContentType="application/vnd.openxmlformats-officedocument.drawingml.chartshapes+xml"/>
  <Override PartName="/ppt/notesSlides/notesSlide15.xml" ContentType="application/vnd.openxmlformats-officedocument.presentationml.notesSlide+xml"/>
  <Override PartName="/ppt/charts/chart10.xml" ContentType="application/vnd.openxmlformats-officedocument.drawingml.chart+xml"/>
  <Override PartName="/ppt/drawings/drawing10.xml" ContentType="application/vnd.openxmlformats-officedocument.drawingml.chartshape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22"/>
  </p:notesMasterIdLst>
  <p:sldIdLst>
    <p:sldId id="300" r:id="rId6"/>
    <p:sldId id="299" r:id="rId7"/>
    <p:sldId id="264" r:id="rId8"/>
    <p:sldId id="290" r:id="rId9"/>
    <p:sldId id="292" r:id="rId10"/>
    <p:sldId id="293" r:id="rId11"/>
    <p:sldId id="316" r:id="rId12"/>
    <p:sldId id="306" r:id="rId13"/>
    <p:sldId id="302" r:id="rId14"/>
    <p:sldId id="328" r:id="rId15"/>
    <p:sldId id="314" r:id="rId16"/>
    <p:sldId id="319" r:id="rId17"/>
    <p:sldId id="320" r:id="rId18"/>
    <p:sldId id="326" r:id="rId19"/>
    <p:sldId id="327" r:id="rId20"/>
    <p:sldId id="317" r:id="rId21"/>
  </p:sldIdLst>
  <p:sldSz cx="9144000" cy="6858000" type="screen4x3"/>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46" autoAdjust="0"/>
    <p:restoredTop sz="94306" autoAdjust="0"/>
  </p:normalViewPr>
  <p:slideViewPr>
    <p:cSldViewPr snapToGrid="0" snapToObjects="1">
      <p:cViewPr varScale="1">
        <p:scale>
          <a:sx n="79" d="100"/>
          <a:sy n="79" d="100"/>
        </p:scale>
        <p:origin x="1517"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virginie.meyer\Desktop\NDC%20T1%2025\Emploi%20salari&#233;%20total%20yc%20int&#233;rim.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oleObject" Target="file:///\\polaris.social.gouv.fr\DREETS-PACA$\Users\Cab-SESE\10%20-%20Notes%20de%20conjoncture\01%20-%20Notes\2025\2025-T1\01%20-%20Fichiers%20de%20travail\D&#233;faillances_entreprises\2025-T1%20-%20D&#233;faillances%20d'entreprises%20-%20donn&#233;es%20mensuelles.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virginie.meyer\Desktop\NDC%20T1%2025\Emploi%20salari&#233;%20total%20yc%20int&#233;rim.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virginie.meyer\Desktop\NDC%20T1%2025\Emploi%20salari&#233;%20total%20yc%20int&#233;rim.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virginie.meyer\Desktop\NDC%20T1%2025\Emploi%20salari&#233;%20total%20yc%20int&#233;rim.xlsx" TargetMode="Externa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polaris.social.gouv.fr\DREETS-PACA$\Users\Cab-SESE\10%20-%20Notes%20de%20conjoncture\01%20-%20Notes\2025\2025-T1\01%20-%20Fichiers%20de%20travail\Apprentissage\2025_T1_Apprentisage_note.xls" TargetMode="External"/><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polaris.social.gouv.fr\DREETS-PACA$\Users\Cab-SESE\10%20-%20Tableau%20de%20bord%20conjoncturel\01%20-%20Indicateurs\Taux%20de%20ch&#244;mage.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polaris.social.gouv.fr\DREETS-PACA$\Users\Cab-SESE\10%20-%20Notes%20de%20conjoncture\01%20-%20Notes\2025\2025-T1\01%20-%20Fichiers%20de%20travail\DEFM-Ch&#244;mage\Tx%20ch&#244;mage%20-%20d&#233;p%20comparables\T201_&#233;clairages_d&#233;p.xls"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polaris.social.gouv.fr\DREETS-PACA$\Users\Cab-SESE\10%20-%20Notes%20de%20conjoncture\01%20-%20Notes\2025\2025-T1\01%20-%20Fichiers%20de%20travail\Prestations%20sociales\2025-T1%20-%20Prestations%20sociales.xlsx" TargetMode="External"/></Relationships>
</file>

<file path=ppt/charts/_rels/chart9.xml.rels><?xml version="1.0" encoding="UTF-8" standalone="yes"?>
<Relationships xmlns="http://schemas.openxmlformats.org/package/2006/relationships"><Relationship Id="rId3" Type="http://schemas.openxmlformats.org/officeDocument/2006/relationships/oleObject" Target="file:///\\polaris.social.gouv.fr\DREETS-PACA$\Users\Cab-SESE\10%20-%20Notes%20de%20conjoncture\01%20-%20Notes\2025\2025-T1\01%20-%20Fichiers%20de%20travail\Cr&#233;ations_entreprises\2025-T1%20-%20Cr&#233;ations%20d'entreprises.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Calibri"/>
                <a:ea typeface="Calibri"/>
                <a:cs typeface="Calibri"/>
              </a:defRPr>
            </a:pPr>
            <a:r>
              <a:rPr lang="fr-FR" sz="1500" b="1" i="0" u="none" strike="noStrike" baseline="0">
                <a:solidFill>
                  <a:srgbClr val="000000"/>
                </a:solidFill>
                <a:latin typeface="Calibri"/>
              </a:rPr>
              <a:t>Evolution de l'emploi salarié dans le Vaucluse </a:t>
            </a:r>
          </a:p>
          <a:p>
            <a:pPr>
              <a:defRPr sz="1000" b="0" i="0" u="none" strike="noStrike" baseline="0">
                <a:solidFill>
                  <a:srgbClr val="000000"/>
                </a:solidFill>
                <a:latin typeface="Calibri"/>
                <a:ea typeface="Calibri"/>
                <a:cs typeface="Calibri"/>
              </a:defRPr>
            </a:pPr>
            <a:r>
              <a:rPr lang="fr-FR" sz="1100" b="0" i="1" u="none" strike="noStrike" baseline="0">
                <a:solidFill>
                  <a:srgbClr val="000000"/>
                </a:solidFill>
                <a:latin typeface="Calibri"/>
              </a:rPr>
              <a:t>(en indice base 100 au 1</a:t>
            </a:r>
            <a:r>
              <a:rPr lang="fr-FR" sz="1100" b="0" i="1" u="none" strike="noStrike" baseline="30000">
                <a:solidFill>
                  <a:srgbClr val="000000"/>
                </a:solidFill>
                <a:latin typeface="Calibri"/>
              </a:rPr>
              <a:t>er </a:t>
            </a:r>
            <a:r>
              <a:rPr lang="fr-FR" sz="1100" b="0" i="1" u="none" strike="noStrike" baseline="0">
                <a:solidFill>
                  <a:srgbClr val="000000"/>
                </a:solidFill>
                <a:latin typeface="Calibri"/>
              </a:rPr>
              <a:t>trimestre 2015)</a:t>
            </a:r>
          </a:p>
        </c:rich>
      </c:tx>
      <c:layout>
        <c:manualLayout>
          <c:xMode val="edge"/>
          <c:yMode val="edge"/>
          <c:x val="0.26729992402193653"/>
          <c:y val="1.0109958621543272E-2"/>
        </c:manualLayout>
      </c:layout>
      <c:overlay val="0"/>
      <c:spPr>
        <a:noFill/>
        <a:ln w="25400">
          <a:noFill/>
        </a:ln>
      </c:spPr>
    </c:title>
    <c:autoTitleDeleted val="0"/>
    <c:plotArea>
      <c:layout>
        <c:manualLayout>
          <c:layoutTarget val="inner"/>
          <c:xMode val="edge"/>
          <c:yMode val="edge"/>
          <c:x val="8.1896608162074974E-2"/>
          <c:y val="0.22450065094648314"/>
          <c:w val="0.83764367816093033"/>
          <c:h val="0.50651294582871997"/>
        </c:manualLayout>
      </c:layout>
      <c:lineChart>
        <c:grouping val="standard"/>
        <c:varyColors val="0"/>
        <c:ser>
          <c:idx val="0"/>
          <c:order val="0"/>
          <c:tx>
            <c:v>Provence-Alpes-Côte d'Azur</c:v>
          </c:tx>
          <c:spPr>
            <a:ln w="28575">
              <a:solidFill>
                <a:schemeClr val="accent6">
                  <a:lumMod val="75000"/>
                </a:schemeClr>
              </a:solidFill>
              <a:prstDash val="solid"/>
            </a:ln>
          </c:spPr>
          <c:marker>
            <c:symbol val="none"/>
          </c:marker>
          <c:cat>
            <c:multiLvlStrRef>
              <c:f>'Données graph 1 et 3'!$A$10:$B$50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2015</c:v>
                  </c:pt>
                  <c:pt idx="4">
                    <c:v>2016</c:v>
                  </c:pt>
                  <c:pt idx="8">
                    <c:v>2017</c:v>
                  </c:pt>
                  <c:pt idx="12">
                    <c:v>2018</c:v>
                  </c:pt>
                  <c:pt idx="16">
                    <c:v>2019</c:v>
                  </c:pt>
                  <c:pt idx="20">
                    <c:v>2020</c:v>
                  </c:pt>
                  <c:pt idx="24">
                    <c:v>2021</c:v>
                  </c:pt>
                  <c:pt idx="28">
                    <c:v>2022</c:v>
                  </c:pt>
                  <c:pt idx="32">
                    <c:v>2023</c:v>
                  </c:pt>
                  <c:pt idx="36">
                    <c:v>2024</c:v>
                  </c:pt>
                  <c:pt idx="40">
                    <c:v>2025</c:v>
                  </c:pt>
                </c:lvl>
              </c:multiLvlStrCache>
            </c:multiLvlStrRef>
          </c:cat>
          <c:val>
            <c:numRef>
              <c:f>'Données graph 1 et 3'!$E$10:$E$50</c:f>
              <c:numCache>
                <c:formatCode>#\ ##0.0</c:formatCode>
                <c:ptCount val="41"/>
                <c:pt idx="0">
                  <c:v>100</c:v>
                </c:pt>
                <c:pt idx="1">
                  <c:v>100.37053201628194</c:v>
                </c:pt>
                <c:pt idx="2">
                  <c:v>100.30267166053565</c:v>
                </c:pt>
                <c:pt idx="3">
                  <c:v>100.74512786026659</c:v>
                </c:pt>
                <c:pt idx="4">
                  <c:v>101.1256246047509</c:v>
                </c:pt>
                <c:pt idx="5">
                  <c:v>101.5200942362676</c:v>
                </c:pt>
                <c:pt idx="6">
                  <c:v>101.71454560839391</c:v>
                </c:pt>
                <c:pt idx="7">
                  <c:v>101.77889882516406</c:v>
                </c:pt>
                <c:pt idx="8">
                  <c:v>102.23443720996511</c:v>
                </c:pt>
                <c:pt idx="9">
                  <c:v>102.6593020459425</c:v>
                </c:pt>
                <c:pt idx="10">
                  <c:v>102.75644422869664</c:v>
                </c:pt>
                <c:pt idx="11">
                  <c:v>103.10131289469207</c:v>
                </c:pt>
                <c:pt idx="12">
                  <c:v>103.63590107864005</c:v>
                </c:pt>
                <c:pt idx="13">
                  <c:v>103.57394162339344</c:v>
                </c:pt>
                <c:pt idx="14">
                  <c:v>103.80340871640932</c:v>
                </c:pt>
                <c:pt idx="15">
                  <c:v>103.89069750870657</c:v>
                </c:pt>
                <c:pt idx="16">
                  <c:v>104.57887611226411</c:v>
                </c:pt>
                <c:pt idx="17">
                  <c:v>104.87380979950287</c:v>
                </c:pt>
                <c:pt idx="18">
                  <c:v>105.22485771036163</c:v>
                </c:pt>
                <c:pt idx="19">
                  <c:v>105.67610959196942</c:v>
                </c:pt>
                <c:pt idx="20">
                  <c:v>103.62615902592816</c:v>
                </c:pt>
                <c:pt idx="21">
                  <c:v>102.54100569158551</c:v>
                </c:pt>
                <c:pt idx="22">
                  <c:v>105.22535873021516</c:v>
                </c:pt>
                <c:pt idx="23">
                  <c:v>105.53793945008066</c:v>
                </c:pt>
                <c:pt idx="24">
                  <c:v>106.26697900615466</c:v>
                </c:pt>
                <c:pt idx="25">
                  <c:v>107.67000160326354</c:v>
                </c:pt>
                <c:pt idx="26">
                  <c:v>108.65316956293252</c:v>
                </c:pt>
                <c:pt idx="27">
                  <c:v>109.68226434252838</c:v>
                </c:pt>
                <c:pt idx="28">
                  <c:v>110.18924076564754</c:v>
                </c:pt>
                <c:pt idx="29">
                  <c:v>110.63943493867509</c:v>
                </c:pt>
                <c:pt idx="30">
                  <c:v>110.81724131788265</c:v>
                </c:pt>
                <c:pt idx="31">
                  <c:v>111.30206152969153</c:v>
                </c:pt>
                <c:pt idx="32">
                  <c:v>111.7607173713604</c:v>
                </c:pt>
                <c:pt idx="33">
                  <c:v>111.85168030925161</c:v>
                </c:pt>
                <c:pt idx="34">
                  <c:v>112.04468429068936</c:v>
                </c:pt>
                <c:pt idx="35">
                  <c:v>112.2343481397689</c:v>
                </c:pt>
                <c:pt idx="36">
                  <c:v>112.68816078951804</c:v>
                </c:pt>
                <c:pt idx="37">
                  <c:v>112.66066036643481</c:v>
                </c:pt>
                <c:pt idx="38">
                  <c:v>113.00307960203433</c:v>
                </c:pt>
                <c:pt idx="39">
                  <c:v>112.63377230095028</c:v>
                </c:pt>
                <c:pt idx="40">
                  <c:v>112.607218248702</c:v>
                </c:pt>
              </c:numCache>
            </c:numRef>
          </c:val>
          <c:smooth val="0"/>
          <c:extLst>
            <c:ext xmlns:c16="http://schemas.microsoft.com/office/drawing/2014/chart" uri="{C3380CC4-5D6E-409C-BE32-E72D297353CC}">
              <c16:uniqueId val="{00000000-3476-4D6C-BE28-9E5714E94025}"/>
            </c:ext>
          </c:extLst>
        </c:ser>
        <c:ser>
          <c:idx val="1"/>
          <c:order val="1"/>
          <c:tx>
            <c:v>France métropolitaine</c:v>
          </c:tx>
          <c:spPr>
            <a:ln w="28575">
              <a:solidFill>
                <a:srgbClr val="0000FF"/>
              </a:solidFill>
              <a:prstDash val="solid"/>
            </a:ln>
          </c:spPr>
          <c:marker>
            <c:symbol val="none"/>
          </c:marker>
          <c:cat>
            <c:multiLvlStrRef>
              <c:f>'Données graph 1 et 3'!$A$10:$B$50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2015</c:v>
                  </c:pt>
                  <c:pt idx="4">
                    <c:v>2016</c:v>
                  </c:pt>
                  <c:pt idx="8">
                    <c:v>2017</c:v>
                  </c:pt>
                  <c:pt idx="12">
                    <c:v>2018</c:v>
                  </c:pt>
                  <c:pt idx="16">
                    <c:v>2019</c:v>
                  </c:pt>
                  <c:pt idx="20">
                    <c:v>2020</c:v>
                  </c:pt>
                  <c:pt idx="24">
                    <c:v>2021</c:v>
                  </c:pt>
                  <c:pt idx="28">
                    <c:v>2022</c:v>
                  </c:pt>
                  <c:pt idx="32">
                    <c:v>2023</c:v>
                  </c:pt>
                  <c:pt idx="36">
                    <c:v>2024</c:v>
                  </c:pt>
                  <c:pt idx="40">
                    <c:v>2025</c:v>
                  </c:pt>
                </c:lvl>
              </c:multiLvlStrCache>
            </c:multiLvlStrRef>
          </c:cat>
          <c:val>
            <c:numRef>
              <c:f>'Données graph 1 et 3'!$C$10:$C$50</c:f>
              <c:numCache>
                <c:formatCode>#\ ##0.0</c:formatCode>
                <c:ptCount val="41"/>
                <c:pt idx="0">
                  <c:v>100</c:v>
                </c:pt>
                <c:pt idx="1">
                  <c:v>100.22693363756707</c:v>
                </c:pt>
                <c:pt idx="2">
                  <c:v>100.31596711851272</c:v>
                </c:pt>
                <c:pt idx="3">
                  <c:v>100.46710596981742</c:v>
                </c:pt>
                <c:pt idx="4">
                  <c:v>100.65001869014461</c:v>
                </c:pt>
                <c:pt idx="5">
                  <c:v>100.87100819822233</c:v>
                </c:pt>
                <c:pt idx="6">
                  <c:v>101.18868567869865</c:v>
                </c:pt>
                <c:pt idx="7">
                  <c:v>101.23936553266356</c:v>
                </c:pt>
                <c:pt idx="8">
                  <c:v>101.68417201253767</c:v>
                </c:pt>
                <c:pt idx="9">
                  <c:v>102.13385895766041</c:v>
                </c:pt>
                <c:pt idx="10">
                  <c:v>102.15307153618826</c:v>
                </c:pt>
                <c:pt idx="11">
                  <c:v>102.56534871128189</c:v>
                </c:pt>
                <c:pt idx="12">
                  <c:v>102.79796380090191</c:v>
                </c:pt>
                <c:pt idx="13">
                  <c:v>102.85143716726415</c:v>
                </c:pt>
                <c:pt idx="14">
                  <c:v>103.00048639374117</c:v>
                </c:pt>
                <c:pt idx="15">
                  <c:v>103.18972919826321</c:v>
                </c:pt>
                <c:pt idx="16">
                  <c:v>103.86399086979432</c:v>
                </c:pt>
                <c:pt idx="17">
                  <c:v>104.04046593499427</c:v>
                </c:pt>
                <c:pt idx="18">
                  <c:v>104.30201791758513</c:v>
                </c:pt>
                <c:pt idx="19">
                  <c:v>104.66969505849899</c:v>
                </c:pt>
                <c:pt idx="20">
                  <c:v>102.73456139387621</c:v>
                </c:pt>
                <c:pt idx="21">
                  <c:v>102.21884106283252</c:v>
                </c:pt>
                <c:pt idx="22">
                  <c:v>104.32618210749136</c:v>
                </c:pt>
                <c:pt idx="23">
                  <c:v>104.35069674875648</c:v>
                </c:pt>
                <c:pt idx="24">
                  <c:v>105.02488694362549</c:v>
                </c:pt>
                <c:pt idx="25">
                  <c:v>106.11112187963438</c:v>
                </c:pt>
                <c:pt idx="26">
                  <c:v>107.01558029189782</c:v>
                </c:pt>
                <c:pt idx="27">
                  <c:v>107.63644906219223</c:v>
                </c:pt>
                <c:pt idx="28">
                  <c:v>108.04216141693767</c:v>
                </c:pt>
                <c:pt idx="29">
                  <c:v>108.29597158806894</c:v>
                </c:pt>
                <c:pt idx="30">
                  <c:v>108.60292656925515</c:v>
                </c:pt>
                <c:pt idx="31">
                  <c:v>108.98213231030492</c:v>
                </c:pt>
                <c:pt idx="32">
                  <c:v>109.2279400540437</c:v>
                </c:pt>
                <c:pt idx="33">
                  <c:v>109.36620017507532</c:v>
                </c:pt>
                <c:pt idx="34">
                  <c:v>109.47667930507117</c:v>
                </c:pt>
                <c:pt idx="35">
                  <c:v>109.61517416230606</c:v>
                </c:pt>
                <c:pt idx="36">
                  <c:v>109.93441799452997</c:v>
                </c:pt>
                <c:pt idx="37">
                  <c:v>109.86283833597743</c:v>
                </c:pt>
                <c:pt idx="38">
                  <c:v>110.04071716978821</c:v>
                </c:pt>
                <c:pt idx="39">
                  <c:v>109.63300414434815</c:v>
                </c:pt>
                <c:pt idx="40">
                  <c:v>109.54760990766765</c:v>
                </c:pt>
              </c:numCache>
            </c:numRef>
          </c:val>
          <c:smooth val="0"/>
          <c:extLst>
            <c:ext xmlns:c16="http://schemas.microsoft.com/office/drawing/2014/chart" uri="{C3380CC4-5D6E-409C-BE32-E72D297353CC}">
              <c16:uniqueId val="{00000001-3476-4D6C-BE28-9E5714E94025}"/>
            </c:ext>
          </c:extLst>
        </c:ser>
        <c:ser>
          <c:idx val="2"/>
          <c:order val="2"/>
          <c:tx>
            <c:strRef>
              <c:f>'Données graph 1 et 3'!$L$8:$L$9</c:f>
              <c:strCache>
                <c:ptCount val="2"/>
                <c:pt idx="0">
                  <c:v>Vaucluse</c:v>
                </c:pt>
              </c:strCache>
            </c:strRef>
          </c:tx>
          <c:spPr>
            <a:ln w="28575"/>
          </c:spPr>
          <c:marker>
            <c:symbol val="none"/>
          </c:marker>
          <c:cat>
            <c:multiLvlStrRef>
              <c:f>'Données graph 1 et 3'!$A$10:$B$50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2015</c:v>
                  </c:pt>
                  <c:pt idx="4">
                    <c:v>2016</c:v>
                  </c:pt>
                  <c:pt idx="8">
                    <c:v>2017</c:v>
                  </c:pt>
                  <c:pt idx="12">
                    <c:v>2018</c:v>
                  </c:pt>
                  <c:pt idx="16">
                    <c:v>2019</c:v>
                  </c:pt>
                  <c:pt idx="20">
                    <c:v>2020</c:v>
                  </c:pt>
                  <c:pt idx="24">
                    <c:v>2021</c:v>
                  </c:pt>
                  <c:pt idx="28">
                    <c:v>2022</c:v>
                  </c:pt>
                  <c:pt idx="32">
                    <c:v>2023</c:v>
                  </c:pt>
                  <c:pt idx="36">
                    <c:v>2024</c:v>
                  </c:pt>
                  <c:pt idx="40">
                    <c:v>2025</c:v>
                  </c:pt>
                </c:lvl>
              </c:multiLvlStrCache>
            </c:multiLvlStrRef>
          </c:cat>
          <c:val>
            <c:numRef>
              <c:f>'Données graph 1 et 3'!$L$10:$L$50</c:f>
              <c:numCache>
                <c:formatCode>#\ ##0.0</c:formatCode>
                <c:ptCount val="41"/>
                <c:pt idx="0">
                  <c:v>100</c:v>
                </c:pt>
                <c:pt idx="1">
                  <c:v>100.02132591153436</c:v>
                </c:pt>
                <c:pt idx="2">
                  <c:v>99.863981602108339</c:v>
                </c:pt>
                <c:pt idx="3">
                  <c:v>100.32493410309462</c:v>
                </c:pt>
                <c:pt idx="4">
                  <c:v>100.57304356379275</c:v>
                </c:pt>
                <c:pt idx="5">
                  <c:v>101.34500037311082</c:v>
                </c:pt>
                <c:pt idx="6">
                  <c:v>101.38573573915299</c:v>
                </c:pt>
                <c:pt idx="7">
                  <c:v>101.19840614941739</c:v>
                </c:pt>
                <c:pt idx="8">
                  <c:v>102.4360753956902</c:v>
                </c:pt>
                <c:pt idx="9">
                  <c:v>102.79585600631304</c:v>
                </c:pt>
                <c:pt idx="10">
                  <c:v>102.5067480753102</c:v>
                </c:pt>
                <c:pt idx="11">
                  <c:v>103.22674433144377</c:v>
                </c:pt>
                <c:pt idx="12">
                  <c:v>103.971241046993</c:v>
                </c:pt>
                <c:pt idx="13">
                  <c:v>103.92688070840053</c:v>
                </c:pt>
                <c:pt idx="14">
                  <c:v>104.29353228810363</c:v>
                </c:pt>
                <c:pt idx="15">
                  <c:v>103.9897936974417</c:v>
                </c:pt>
                <c:pt idx="16">
                  <c:v>104.81418960357296</c:v>
                </c:pt>
                <c:pt idx="17">
                  <c:v>105.2889670551902</c:v>
                </c:pt>
                <c:pt idx="18">
                  <c:v>105.33544606985367</c:v>
                </c:pt>
                <c:pt idx="19">
                  <c:v>105.40573193370078</c:v>
                </c:pt>
                <c:pt idx="20">
                  <c:v>103.44784188343318</c:v>
                </c:pt>
                <c:pt idx="21">
                  <c:v>102.11180752372979</c:v>
                </c:pt>
                <c:pt idx="22">
                  <c:v>105.28022444272518</c:v>
                </c:pt>
                <c:pt idx="23">
                  <c:v>105.9208187993104</c:v>
                </c:pt>
                <c:pt idx="24">
                  <c:v>106.60812241254247</c:v>
                </c:pt>
                <c:pt idx="25">
                  <c:v>107.56685090240494</c:v>
                </c:pt>
                <c:pt idx="26">
                  <c:v>108.44842893343602</c:v>
                </c:pt>
                <c:pt idx="27">
                  <c:v>109.82727080619206</c:v>
                </c:pt>
                <c:pt idx="28">
                  <c:v>110.27125361534627</c:v>
                </c:pt>
                <c:pt idx="29">
                  <c:v>110.15985578320439</c:v>
                </c:pt>
                <c:pt idx="30">
                  <c:v>109.8952220065178</c:v>
                </c:pt>
                <c:pt idx="31">
                  <c:v>110.13823515747853</c:v>
                </c:pt>
                <c:pt idx="32">
                  <c:v>110.39263657914873</c:v>
                </c:pt>
                <c:pt idx="33">
                  <c:v>110.28695152475474</c:v>
                </c:pt>
                <c:pt idx="34">
                  <c:v>110.5111442320005</c:v>
                </c:pt>
                <c:pt idx="35">
                  <c:v>110.40765681009974</c:v>
                </c:pt>
                <c:pt idx="36">
                  <c:v>110.68364750646373</c:v>
                </c:pt>
                <c:pt idx="37">
                  <c:v>110.53394923649908</c:v>
                </c:pt>
                <c:pt idx="38">
                  <c:v>110.7291522146065</c:v>
                </c:pt>
                <c:pt idx="39">
                  <c:v>110.5774744758001</c:v>
                </c:pt>
                <c:pt idx="40">
                  <c:v>110.24565407459275</c:v>
                </c:pt>
              </c:numCache>
            </c:numRef>
          </c:val>
          <c:smooth val="0"/>
          <c:extLst>
            <c:ext xmlns:c16="http://schemas.microsoft.com/office/drawing/2014/chart" uri="{C3380CC4-5D6E-409C-BE32-E72D297353CC}">
              <c16:uniqueId val="{00000002-3476-4D6C-BE28-9E5714E94025}"/>
            </c:ext>
          </c:extLst>
        </c:ser>
        <c:dLbls>
          <c:showLegendKey val="0"/>
          <c:showVal val="0"/>
          <c:showCatName val="0"/>
          <c:showSerName val="0"/>
          <c:showPercent val="0"/>
          <c:showBubbleSize val="0"/>
        </c:dLbls>
        <c:smooth val="0"/>
        <c:axId val="212072704"/>
        <c:axId val="212140032"/>
      </c:lineChart>
      <c:catAx>
        <c:axId val="212072704"/>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a:lstStyle/>
          <a:p>
            <a:pPr>
              <a:defRPr sz="1000"/>
            </a:pPr>
            <a:endParaRPr lang="fr-FR"/>
          </a:p>
        </c:txPr>
        <c:crossAx val="212140032"/>
        <c:crossesAt val="100"/>
        <c:auto val="0"/>
        <c:lblAlgn val="ctr"/>
        <c:lblOffset val="100"/>
        <c:tickLblSkip val="1"/>
        <c:tickMarkSkip val="1"/>
        <c:noMultiLvlLbl val="0"/>
      </c:catAx>
      <c:valAx>
        <c:axId val="212140032"/>
        <c:scaling>
          <c:orientation val="minMax"/>
          <c:max val="114"/>
          <c:min val="98"/>
        </c:scaling>
        <c:delete val="0"/>
        <c:axPos val="l"/>
        <c:majorGridlines>
          <c:spPr>
            <a:ln>
              <a:prstDash val="sysDash"/>
            </a:ln>
          </c:spPr>
        </c:majorGridlines>
        <c:numFmt formatCode="#,##0" sourceLinked="0"/>
        <c:majorTickMark val="out"/>
        <c:minorTickMark val="none"/>
        <c:tickLblPos val="nextTo"/>
        <c:txPr>
          <a:bodyPr/>
          <a:lstStyle/>
          <a:p>
            <a:pPr>
              <a:defRPr sz="1000"/>
            </a:pPr>
            <a:endParaRPr lang="fr-FR"/>
          </a:p>
        </c:txPr>
        <c:crossAx val="212072704"/>
        <c:crosses val="autoZero"/>
        <c:crossBetween val="midCat"/>
        <c:majorUnit val="2"/>
      </c:valAx>
    </c:plotArea>
    <c:legend>
      <c:legendPos val="r"/>
      <c:layout>
        <c:manualLayout>
          <c:xMode val="edge"/>
          <c:yMode val="edge"/>
          <c:x val="2.7935606060606088E-2"/>
          <c:y val="0.14765694076038904"/>
          <c:w val="0.91903409090909094"/>
          <c:h val="5.3050397877984094E-2"/>
        </c:manualLayout>
      </c:layout>
      <c:overlay val="0"/>
      <c:txPr>
        <a:bodyPr/>
        <a:lstStyle/>
        <a:p>
          <a:pPr>
            <a:defRPr sz="1200"/>
          </a:pPr>
          <a:endParaRPr lang="fr-FR"/>
        </a:p>
      </c:txPr>
    </c:legend>
    <c:plotVisOnly val="1"/>
    <c:dispBlanksAs val="gap"/>
    <c:showDLblsOverMax val="0"/>
  </c:chart>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400" b="1" i="0" u="none" strike="noStrike" baseline="0">
                <a:solidFill>
                  <a:srgbClr val="000000"/>
                </a:solidFill>
                <a:latin typeface="Calibri"/>
              </a:rPr>
              <a:t>Evolution des défaillances d'entreprises</a:t>
            </a:r>
          </a:p>
          <a:p>
            <a:pPr>
              <a:defRPr sz="1400" b="0" i="0" u="none" strike="noStrike" kern="1200" spc="0" baseline="0">
                <a:solidFill>
                  <a:schemeClr val="tx1">
                    <a:lumMod val="65000"/>
                    <a:lumOff val="35000"/>
                  </a:schemeClr>
                </a:solidFill>
                <a:latin typeface="+mn-lt"/>
                <a:ea typeface="+mn-ea"/>
                <a:cs typeface="+mn-cs"/>
              </a:defRPr>
            </a:pPr>
            <a:r>
              <a:rPr lang="fr-FR" sz="1400" b="0" i="1" u="none" strike="noStrike" baseline="0">
                <a:solidFill>
                  <a:srgbClr val="000000"/>
                </a:solidFill>
                <a:latin typeface="Calibri"/>
              </a:rPr>
              <a:t>(données brutes, base 100 au 1</a:t>
            </a:r>
            <a:r>
              <a:rPr lang="fr-FR" sz="1400" b="0" i="1" u="none" strike="noStrike" baseline="30000">
                <a:solidFill>
                  <a:srgbClr val="000000"/>
                </a:solidFill>
                <a:latin typeface="Calibri"/>
              </a:rPr>
              <a:t>er</a:t>
            </a:r>
            <a:r>
              <a:rPr lang="fr-FR" sz="1400" b="0" i="1" u="none" strike="noStrike" baseline="0">
                <a:solidFill>
                  <a:srgbClr val="000000"/>
                </a:solidFill>
                <a:latin typeface="Calibri"/>
              </a:rPr>
              <a:t> trimestre 2015)</a:t>
            </a:r>
          </a:p>
        </c:rich>
      </c:tx>
      <c:layout>
        <c:manualLayout>
          <c:xMode val="edge"/>
          <c:yMode val="edge"/>
          <c:x val="0.25170558745617655"/>
          <c:y val="3.4428794992175271E-2"/>
        </c:manualLayout>
      </c:layout>
      <c:overlay val="0"/>
      <c:spPr>
        <a:noFill/>
        <a:ln>
          <a:noFill/>
        </a:ln>
        <a:effectLst/>
      </c:spPr>
    </c:title>
    <c:autoTitleDeleted val="0"/>
    <c:plotArea>
      <c:layout>
        <c:manualLayout>
          <c:layoutTarget val="inner"/>
          <c:xMode val="edge"/>
          <c:yMode val="edge"/>
          <c:x val="5.9075436405720168E-2"/>
          <c:y val="0.2225039123630673"/>
          <c:w val="0.91033142539173328"/>
          <c:h val="0.53890946730250266"/>
        </c:manualLayout>
      </c:layout>
      <c:lineChart>
        <c:grouping val="standard"/>
        <c:varyColors val="0"/>
        <c:ser>
          <c:idx val="0"/>
          <c:order val="0"/>
          <c:tx>
            <c:strRef>
              <c:f>Graphique!$D$8:$D$9</c:f>
              <c:strCache>
                <c:ptCount val="2"/>
                <c:pt idx="0">
                  <c:v>Provence-Alpes-Côte d'Azur</c:v>
                </c:pt>
              </c:strCache>
            </c:strRef>
          </c:tx>
          <c:spPr>
            <a:ln w="31750">
              <a:solidFill>
                <a:schemeClr val="accent6"/>
              </a:solidFill>
            </a:ln>
          </c:spPr>
          <c:marker>
            <c:symbol val="none"/>
          </c:marker>
          <c:cat>
            <c:multiLvlStrRef>
              <c:f>'Données Eclairages Deps'!$A$10:$B$50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2015</c:v>
                  </c:pt>
                  <c:pt idx="4">
                    <c:v>2016</c:v>
                  </c:pt>
                  <c:pt idx="8">
                    <c:v>2017</c:v>
                  </c:pt>
                  <c:pt idx="12">
                    <c:v>2018</c:v>
                  </c:pt>
                  <c:pt idx="16">
                    <c:v>2019</c:v>
                  </c:pt>
                  <c:pt idx="20">
                    <c:v>2020</c:v>
                  </c:pt>
                  <c:pt idx="24">
                    <c:v>2021</c:v>
                  </c:pt>
                  <c:pt idx="28">
                    <c:v>2022</c:v>
                  </c:pt>
                  <c:pt idx="32">
                    <c:v>2023</c:v>
                  </c:pt>
                  <c:pt idx="36">
                    <c:v>2024</c:v>
                  </c:pt>
                  <c:pt idx="40">
                    <c:v>2025</c:v>
                  </c:pt>
                </c:lvl>
              </c:multiLvlStrCache>
            </c:multiLvlStrRef>
          </c:cat>
          <c:val>
            <c:numRef>
              <c:f>Graphique!$D$10:$D$50</c:f>
              <c:numCache>
                <c:formatCode>#\ ##0.0</c:formatCode>
                <c:ptCount val="41"/>
                <c:pt idx="0">
                  <c:v>100</c:v>
                </c:pt>
                <c:pt idx="1">
                  <c:v>99.742580254391271</c:v>
                </c:pt>
                <c:pt idx="2">
                  <c:v>98.606904906117506</c:v>
                </c:pt>
                <c:pt idx="3">
                  <c:v>98.622047244094489</c:v>
                </c:pt>
                <c:pt idx="4">
                  <c:v>94.654754694124776</c:v>
                </c:pt>
                <c:pt idx="5">
                  <c:v>93.912780133252568</c:v>
                </c:pt>
                <c:pt idx="6">
                  <c:v>91.111447607510598</c:v>
                </c:pt>
                <c:pt idx="7">
                  <c:v>90.596608116293154</c:v>
                </c:pt>
                <c:pt idx="8">
                  <c:v>90.233192004845549</c:v>
                </c:pt>
                <c:pt idx="9">
                  <c:v>90.929739551786795</c:v>
                </c:pt>
                <c:pt idx="10">
                  <c:v>91.066020593579651</c:v>
                </c:pt>
                <c:pt idx="11">
                  <c:v>90.642035130224102</c:v>
                </c:pt>
                <c:pt idx="12">
                  <c:v>87.416717141126583</c:v>
                </c:pt>
                <c:pt idx="13">
                  <c:v>83.176862507571173</c:v>
                </c:pt>
                <c:pt idx="14">
                  <c:v>81.46577831617202</c:v>
                </c:pt>
                <c:pt idx="15">
                  <c:v>79.270139309509389</c:v>
                </c:pt>
                <c:pt idx="16">
                  <c:v>77.801332525741969</c:v>
                </c:pt>
                <c:pt idx="17">
                  <c:v>77.771047849788005</c:v>
                </c:pt>
                <c:pt idx="18">
                  <c:v>78.664445790430037</c:v>
                </c:pt>
                <c:pt idx="19">
                  <c:v>79.224712295578442</c:v>
                </c:pt>
                <c:pt idx="20">
                  <c:v>74.015748031496059</c:v>
                </c:pt>
                <c:pt idx="21">
                  <c:v>63.597819503331309</c:v>
                </c:pt>
                <c:pt idx="22">
                  <c:v>59.176256814052088</c:v>
                </c:pt>
                <c:pt idx="23">
                  <c:v>51.483949121744402</c:v>
                </c:pt>
                <c:pt idx="24">
                  <c:v>47.198667474258031</c:v>
                </c:pt>
                <c:pt idx="25">
                  <c:v>50.378558449424595</c:v>
                </c:pt>
                <c:pt idx="26">
                  <c:v>48.394912174439739</c:v>
                </c:pt>
                <c:pt idx="27">
                  <c:v>47.637795275590548</c:v>
                </c:pt>
                <c:pt idx="28">
                  <c:v>52.104784978800723</c:v>
                </c:pt>
                <c:pt idx="29">
                  <c:v>56.571774682010897</c:v>
                </c:pt>
                <c:pt idx="30">
                  <c:v>60.751059963658392</c:v>
                </c:pt>
                <c:pt idx="31">
                  <c:v>65.944881889763778</c:v>
                </c:pt>
                <c:pt idx="32">
                  <c:v>72.471229557843728</c:v>
                </c:pt>
                <c:pt idx="33">
                  <c:v>77.165354330708652</c:v>
                </c:pt>
                <c:pt idx="34">
                  <c:v>80.769230769230774</c:v>
                </c:pt>
                <c:pt idx="35">
                  <c:v>88.44639612356147</c:v>
                </c:pt>
                <c:pt idx="36">
                  <c:v>93.897637795275585</c:v>
                </c:pt>
                <c:pt idx="37">
                  <c:v>97.91035735917626</c:v>
                </c:pt>
                <c:pt idx="38">
                  <c:v>101.42337976983646</c:v>
                </c:pt>
                <c:pt idx="39">
                  <c:v>101.77165354330708</c:v>
                </c:pt>
                <c:pt idx="40">
                  <c:v>98.818897637795274</c:v>
                </c:pt>
              </c:numCache>
            </c:numRef>
          </c:val>
          <c:smooth val="0"/>
          <c:extLst>
            <c:ext xmlns:c16="http://schemas.microsoft.com/office/drawing/2014/chart" uri="{C3380CC4-5D6E-409C-BE32-E72D297353CC}">
              <c16:uniqueId val="{00000000-B517-4751-A0C0-BFF2FC9365C0}"/>
            </c:ext>
          </c:extLst>
        </c:ser>
        <c:ser>
          <c:idx val="2"/>
          <c:order val="1"/>
          <c:tx>
            <c:v>France métro.</c:v>
          </c:tx>
          <c:spPr>
            <a:ln>
              <a:solidFill>
                <a:schemeClr val="tx2"/>
              </a:solidFill>
            </a:ln>
          </c:spPr>
          <c:marker>
            <c:symbol val="none"/>
          </c:marker>
          <c:cat>
            <c:multiLvlStrRef>
              <c:f>'Données Eclairages Deps'!$A$10:$B$50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2015</c:v>
                  </c:pt>
                  <c:pt idx="4">
                    <c:v>2016</c:v>
                  </c:pt>
                  <c:pt idx="8">
                    <c:v>2017</c:v>
                  </c:pt>
                  <c:pt idx="12">
                    <c:v>2018</c:v>
                  </c:pt>
                  <c:pt idx="16">
                    <c:v>2019</c:v>
                  </c:pt>
                  <c:pt idx="20">
                    <c:v>2020</c:v>
                  </c:pt>
                  <c:pt idx="24">
                    <c:v>2021</c:v>
                  </c:pt>
                  <c:pt idx="28">
                    <c:v>2022</c:v>
                  </c:pt>
                  <c:pt idx="32">
                    <c:v>2023</c:v>
                  </c:pt>
                  <c:pt idx="36">
                    <c:v>2024</c:v>
                  </c:pt>
                  <c:pt idx="40">
                    <c:v>2025</c:v>
                  </c:pt>
                </c:lvl>
              </c:multiLvlStrCache>
            </c:multiLvlStrRef>
          </c:cat>
          <c:val>
            <c:numRef>
              <c:f>Graphique!$C$10:$C$50</c:f>
              <c:numCache>
                <c:formatCode>#\ ##0.0</c:formatCode>
                <c:ptCount val="41"/>
                <c:pt idx="0">
                  <c:v>100</c:v>
                </c:pt>
                <c:pt idx="1">
                  <c:v>99.36981174325426</c:v>
                </c:pt>
                <c:pt idx="2">
                  <c:v>98.672446058124478</c:v>
                </c:pt>
                <c:pt idx="3">
                  <c:v>98.76841381295884</c:v>
                </c:pt>
                <c:pt idx="4">
                  <c:v>95.761424161481742</c:v>
                </c:pt>
                <c:pt idx="5">
                  <c:v>95.766222549223457</c:v>
                </c:pt>
                <c:pt idx="6">
                  <c:v>93.034340461604899</c:v>
                </c:pt>
                <c:pt idx="7">
                  <c:v>90.670334767518113</c:v>
                </c:pt>
                <c:pt idx="8">
                  <c:v>89.261208234033361</c:v>
                </c:pt>
                <c:pt idx="9">
                  <c:v>86.894003614785433</c:v>
                </c:pt>
                <c:pt idx="10">
                  <c:v>85.751987332256363</c:v>
                </c:pt>
                <c:pt idx="11">
                  <c:v>84.942659266486459</c:v>
                </c:pt>
                <c:pt idx="12">
                  <c:v>82.63143583755857</c:v>
                </c:pt>
                <c:pt idx="13">
                  <c:v>82.044433070488324</c:v>
                </c:pt>
                <c:pt idx="14">
                  <c:v>82.53706754530478</c:v>
                </c:pt>
                <c:pt idx="15">
                  <c:v>83.322403672366079</c:v>
                </c:pt>
                <c:pt idx="16">
                  <c:v>83.475952080101095</c:v>
                </c:pt>
                <c:pt idx="17">
                  <c:v>82.629836374977998</c:v>
                </c:pt>
                <c:pt idx="18">
                  <c:v>81.553398058252426</c:v>
                </c:pt>
                <c:pt idx="19">
                  <c:v>79.466099390604768</c:v>
                </c:pt>
                <c:pt idx="20">
                  <c:v>73.474512563778575</c:v>
                </c:pt>
                <c:pt idx="21">
                  <c:v>62.527790662337459</c:v>
                </c:pt>
                <c:pt idx="22">
                  <c:v>56.795316773564089</c:v>
                </c:pt>
                <c:pt idx="23">
                  <c:v>48.513299531357461</c:v>
                </c:pt>
                <c:pt idx="24">
                  <c:v>43.351833783848626</c:v>
                </c:pt>
                <c:pt idx="25">
                  <c:v>44.628204923145823</c:v>
                </c:pt>
                <c:pt idx="26">
                  <c:v>42.446537963244353</c:v>
                </c:pt>
                <c:pt idx="27">
                  <c:v>42.456134738727783</c:v>
                </c:pt>
                <c:pt idx="28">
                  <c:v>46.560355720477922</c:v>
                </c:pt>
                <c:pt idx="29">
                  <c:v>51.809791909918268</c:v>
                </c:pt>
                <c:pt idx="30">
                  <c:v>57.737400233521541</c:v>
                </c:pt>
                <c:pt idx="31">
                  <c:v>64.031285488076009</c:v>
                </c:pt>
                <c:pt idx="32">
                  <c:v>71.192079461301006</c:v>
                </c:pt>
                <c:pt idx="33">
                  <c:v>76.647846323635264</c:v>
                </c:pt>
                <c:pt idx="34">
                  <c:v>80.312215095727836</c:v>
                </c:pt>
                <c:pt idx="35">
                  <c:v>87.263479470897778</c:v>
                </c:pt>
                <c:pt idx="36">
                  <c:v>92.095455926808583</c:v>
                </c:pt>
                <c:pt idx="37">
                  <c:v>96.549959213704199</c:v>
                </c:pt>
                <c:pt idx="38">
                  <c:v>99.852849442587285</c:v>
                </c:pt>
                <c:pt idx="39">
                  <c:v>102.75747348890773</c:v>
                </c:pt>
                <c:pt idx="40">
                  <c:v>103.21332032437101</c:v>
                </c:pt>
              </c:numCache>
            </c:numRef>
          </c:val>
          <c:smooth val="0"/>
          <c:extLst>
            <c:ext xmlns:c16="http://schemas.microsoft.com/office/drawing/2014/chart" uri="{C3380CC4-5D6E-409C-BE32-E72D297353CC}">
              <c16:uniqueId val="{00000001-B517-4751-A0C0-BFF2FC9365C0}"/>
            </c:ext>
          </c:extLst>
        </c:ser>
        <c:ser>
          <c:idx val="1"/>
          <c:order val="2"/>
          <c:tx>
            <c:strRef>
              <c:f>'Données Eclairages Deps'!$H$9</c:f>
              <c:strCache>
                <c:ptCount val="1"/>
                <c:pt idx="0">
                  <c:v>Vaucluse</c:v>
                </c:pt>
              </c:strCache>
            </c:strRef>
          </c:tx>
          <c:spPr>
            <a:ln>
              <a:solidFill>
                <a:schemeClr val="accent3"/>
              </a:solidFill>
            </a:ln>
          </c:spPr>
          <c:marker>
            <c:symbol val="none"/>
          </c:marker>
          <c:cat>
            <c:multiLvlStrRef>
              <c:f>'Données Eclairages Deps'!$A$10:$B$50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2015</c:v>
                  </c:pt>
                  <c:pt idx="4">
                    <c:v>2016</c:v>
                  </c:pt>
                  <c:pt idx="8">
                    <c:v>2017</c:v>
                  </c:pt>
                  <c:pt idx="12">
                    <c:v>2018</c:v>
                  </c:pt>
                  <c:pt idx="16">
                    <c:v>2019</c:v>
                  </c:pt>
                  <c:pt idx="20">
                    <c:v>2020</c:v>
                  </c:pt>
                  <c:pt idx="24">
                    <c:v>2021</c:v>
                  </c:pt>
                  <c:pt idx="28">
                    <c:v>2022</c:v>
                  </c:pt>
                  <c:pt idx="32">
                    <c:v>2023</c:v>
                  </c:pt>
                  <c:pt idx="36">
                    <c:v>2024</c:v>
                  </c:pt>
                  <c:pt idx="40">
                    <c:v>2025</c:v>
                  </c:pt>
                </c:lvl>
              </c:multiLvlStrCache>
            </c:multiLvlStrRef>
          </c:cat>
          <c:val>
            <c:numRef>
              <c:f>'Données Eclairages Deps'!$H$10:$H$50</c:f>
              <c:numCache>
                <c:formatCode>#\ ##0.0</c:formatCode>
                <c:ptCount val="41"/>
                <c:pt idx="0">
                  <c:v>100</c:v>
                </c:pt>
                <c:pt idx="1">
                  <c:v>100.14124293785312</c:v>
                </c:pt>
                <c:pt idx="2">
                  <c:v>96.045197740112997</c:v>
                </c:pt>
                <c:pt idx="3">
                  <c:v>93.644067796610159</c:v>
                </c:pt>
                <c:pt idx="4">
                  <c:v>89.548022598870062</c:v>
                </c:pt>
                <c:pt idx="5">
                  <c:v>87.005649717514117</c:v>
                </c:pt>
                <c:pt idx="6">
                  <c:v>85.310734463276845</c:v>
                </c:pt>
                <c:pt idx="7">
                  <c:v>82.203389830508485</c:v>
                </c:pt>
                <c:pt idx="8">
                  <c:v>83.333333333333343</c:v>
                </c:pt>
                <c:pt idx="9">
                  <c:v>83.757062146892665</c:v>
                </c:pt>
                <c:pt idx="10">
                  <c:v>76.412429378531073</c:v>
                </c:pt>
                <c:pt idx="11">
                  <c:v>81.073446327683612</c:v>
                </c:pt>
                <c:pt idx="12">
                  <c:v>81.638418079096041</c:v>
                </c:pt>
                <c:pt idx="13">
                  <c:v>79.802259887005647</c:v>
                </c:pt>
                <c:pt idx="14">
                  <c:v>85.593220338983059</c:v>
                </c:pt>
                <c:pt idx="15">
                  <c:v>84.745762711864401</c:v>
                </c:pt>
                <c:pt idx="16">
                  <c:v>77.259887005649716</c:v>
                </c:pt>
                <c:pt idx="17">
                  <c:v>74.152542372881356</c:v>
                </c:pt>
                <c:pt idx="18">
                  <c:v>73.305084745762713</c:v>
                </c:pt>
                <c:pt idx="19">
                  <c:v>70.33898305084746</c:v>
                </c:pt>
                <c:pt idx="20">
                  <c:v>68.926553672316388</c:v>
                </c:pt>
                <c:pt idx="21">
                  <c:v>62.853107344632761</c:v>
                </c:pt>
                <c:pt idx="22">
                  <c:v>59.887005649717516</c:v>
                </c:pt>
                <c:pt idx="23">
                  <c:v>51.836158192090394</c:v>
                </c:pt>
                <c:pt idx="24">
                  <c:v>48.728813559322035</c:v>
                </c:pt>
                <c:pt idx="25">
                  <c:v>51.836158192090394</c:v>
                </c:pt>
                <c:pt idx="26">
                  <c:v>49.152542372881356</c:v>
                </c:pt>
                <c:pt idx="27">
                  <c:v>51.41242937853108</c:v>
                </c:pt>
                <c:pt idx="28">
                  <c:v>53.954802259887003</c:v>
                </c:pt>
                <c:pt idx="29">
                  <c:v>58.757062146892657</c:v>
                </c:pt>
                <c:pt idx="30">
                  <c:v>69.491525423728817</c:v>
                </c:pt>
                <c:pt idx="31">
                  <c:v>77.118644067796609</c:v>
                </c:pt>
                <c:pt idx="32">
                  <c:v>84.887005649717523</c:v>
                </c:pt>
                <c:pt idx="33">
                  <c:v>91.525423728813564</c:v>
                </c:pt>
                <c:pt idx="34">
                  <c:v>93.78531073446328</c:v>
                </c:pt>
                <c:pt idx="35">
                  <c:v>103.954802259887</c:v>
                </c:pt>
                <c:pt idx="36">
                  <c:v>109.03954802259888</c:v>
                </c:pt>
                <c:pt idx="37">
                  <c:v>107.34463276836159</c:v>
                </c:pt>
                <c:pt idx="38">
                  <c:v>106.63841807909604</c:v>
                </c:pt>
                <c:pt idx="39">
                  <c:v>103.10734463276836</c:v>
                </c:pt>
                <c:pt idx="40">
                  <c:v>104.94350282485875</c:v>
                </c:pt>
              </c:numCache>
            </c:numRef>
          </c:val>
          <c:smooth val="0"/>
          <c:extLst>
            <c:ext xmlns:c16="http://schemas.microsoft.com/office/drawing/2014/chart" uri="{C3380CC4-5D6E-409C-BE32-E72D297353CC}">
              <c16:uniqueId val="{00000002-B517-4751-A0C0-BFF2FC9365C0}"/>
            </c:ext>
          </c:extLst>
        </c:ser>
        <c:dLbls>
          <c:showLegendKey val="0"/>
          <c:showVal val="0"/>
          <c:showCatName val="0"/>
          <c:showSerName val="0"/>
          <c:showPercent val="0"/>
          <c:showBubbleSize val="0"/>
        </c:dLbls>
        <c:smooth val="0"/>
        <c:axId val="961269663"/>
        <c:axId val="961261023"/>
      </c:lineChart>
      <c:catAx>
        <c:axId val="961269663"/>
        <c:scaling>
          <c:orientation val="minMax"/>
        </c:scaling>
        <c:delete val="0"/>
        <c:axPos val="b"/>
        <c:majorGridlines/>
        <c:numFmt formatCode="General" sourceLinked="1"/>
        <c:majorTickMark val="none"/>
        <c:minorTickMark val="none"/>
        <c:tickLblPos val="low"/>
        <c:spPr>
          <a:noFill/>
          <a:ln w="19050" cap="flat" cmpd="sng" algn="ctr">
            <a:solidFill>
              <a:schemeClr val="bg2">
                <a:lumMod val="50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fr-FR"/>
          </a:p>
        </c:txPr>
        <c:crossAx val="961261023"/>
        <c:crossesAt val="100"/>
        <c:auto val="1"/>
        <c:lblAlgn val="ctr"/>
        <c:lblOffset val="100"/>
        <c:tickLblSkip val="4"/>
        <c:tickMarkSkip val="4"/>
        <c:noMultiLvlLbl val="1"/>
      </c:catAx>
      <c:valAx>
        <c:axId val="961261023"/>
        <c:scaling>
          <c:orientation val="minMax"/>
          <c:max val="110"/>
          <c:min val="4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961269663"/>
        <c:crosses val="autoZero"/>
        <c:crossBetween val="midCat"/>
        <c:majorUnit val="10"/>
      </c:valAx>
    </c:plotArea>
    <c:legend>
      <c:legendPos val="b"/>
      <c:layout>
        <c:manualLayout>
          <c:xMode val="edge"/>
          <c:yMode val="edge"/>
          <c:x val="0.2030416472911758"/>
          <c:y val="0.1525858563454216"/>
          <c:w val="0.7090444076113388"/>
          <c:h val="5.5330010525952683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c:chart>
  <c:txPr>
    <a:bodyPr/>
    <a:lstStyle/>
    <a:p>
      <a:pPr>
        <a:defRPr/>
      </a:pPr>
      <a:endParaRPr lang="fr-FR"/>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896545228499124E-2"/>
          <c:y val="0.27208624345685795"/>
          <c:w val="0.83764367816092966"/>
          <c:h val="0.49121318168562289"/>
        </c:manualLayout>
      </c:layout>
      <c:barChart>
        <c:barDir val="col"/>
        <c:grouping val="stacked"/>
        <c:varyColors val="0"/>
        <c:ser>
          <c:idx val="1"/>
          <c:order val="0"/>
          <c:tx>
            <c:strRef>
              <c:f>'Données Graph2'!$G$7:$G$8</c:f>
              <c:strCache>
                <c:ptCount val="2"/>
                <c:pt idx="0">
                  <c:v>Emploi hors intérim</c:v>
                </c:pt>
              </c:strCache>
            </c:strRef>
          </c:tx>
          <c:spPr>
            <a:solidFill>
              <a:srgbClr val="00B0F0"/>
            </a:solidFill>
            <a:ln w="28575">
              <a:noFill/>
              <a:prstDash val="solid"/>
            </a:ln>
          </c:spPr>
          <c:invertIfNegative val="0"/>
          <c:cat>
            <c:multiLvlStrRef>
              <c:f>'Données Graph2'!$A$10:$B$46</c:f>
              <c:multiLvlStrCache>
                <c:ptCount val="37"/>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lvl>
                <c:lvl>
                  <c:pt idx="0">
                    <c:v>2015</c:v>
                  </c:pt>
                  <c:pt idx="4">
                    <c:v>2016</c:v>
                  </c:pt>
                  <c:pt idx="8">
                    <c:v>2017</c:v>
                  </c:pt>
                  <c:pt idx="12">
                    <c:v>2018</c:v>
                  </c:pt>
                  <c:pt idx="16">
                    <c:v>2019</c:v>
                  </c:pt>
                  <c:pt idx="20">
                    <c:v>2020</c:v>
                  </c:pt>
                  <c:pt idx="24">
                    <c:v>2021</c:v>
                  </c:pt>
                  <c:pt idx="28">
                    <c:v>2022</c:v>
                  </c:pt>
                  <c:pt idx="32">
                    <c:v>2023</c:v>
                  </c:pt>
                  <c:pt idx="36">
                    <c:v>2024</c:v>
                  </c:pt>
                </c:lvl>
              </c:multiLvlStrCache>
            </c:multiLvlStrRef>
          </c:cat>
          <c:val>
            <c:numRef>
              <c:f>'Données Graph2'!$V$10:$V$50</c:f>
              <c:numCache>
                <c:formatCode>#,##0</c:formatCode>
                <c:ptCount val="41"/>
                <c:pt idx="0">
                  <c:v>-120.1364393994736</c:v>
                </c:pt>
                <c:pt idx="1">
                  <c:v>69.198636229353724</c:v>
                </c:pt>
                <c:pt idx="2">
                  <c:v>-535.03790968624526</c:v>
                </c:pt>
                <c:pt idx="3">
                  <c:v>811.50110640737694</c:v>
                </c:pt>
                <c:pt idx="4">
                  <c:v>318.92329291647184</c:v>
                </c:pt>
                <c:pt idx="5">
                  <c:v>1309.0209462599014</c:v>
                </c:pt>
                <c:pt idx="6">
                  <c:v>-31.822645718581043</c:v>
                </c:pt>
                <c:pt idx="7">
                  <c:v>-320.47434169359622</c:v>
                </c:pt>
                <c:pt idx="8">
                  <c:v>1882.7088128846081</c:v>
                </c:pt>
                <c:pt idx="9">
                  <c:v>371.24407080168021</c:v>
                </c:pt>
                <c:pt idx="10">
                  <c:v>-881.14191886244225</c:v>
                </c:pt>
                <c:pt idx="11">
                  <c:v>1385.5605525930878</c:v>
                </c:pt>
                <c:pt idx="12">
                  <c:v>1393.1431502753403</c:v>
                </c:pt>
                <c:pt idx="13">
                  <c:v>83.963839209114667</c:v>
                </c:pt>
                <c:pt idx="14">
                  <c:v>680.58500514636398</c:v>
                </c:pt>
                <c:pt idx="15">
                  <c:v>-565.56630206530099</c:v>
                </c:pt>
                <c:pt idx="16">
                  <c:v>1383.3120425306843</c:v>
                </c:pt>
                <c:pt idx="17">
                  <c:v>782.93421248727827</c:v>
                </c:pt>
                <c:pt idx="18">
                  <c:v>120.06846453453181</c:v>
                </c:pt>
                <c:pt idx="19">
                  <c:v>164.26869331486523</c:v>
                </c:pt>
                <c:pt idx="20">
                  <c:v>-1475.6909369520727</c:v>
                </c:pt>
                <c:pt idx="21">
                  <c:v>-3797.195961099962</c:v>
                </c:pt>
                <c:pt idx="22">
                  <c:v>5415.2785220657825</c:v>
                </c:pt>
                <c:pt idx="23">
                  <c:v>1213.2156106694893</c:v>
                </c:pt>
                <c:pt idx="24">
                  <c:v>1089.7506078586157</c:v>
                </c:pt>
                <c:pt idx="25">
                  <c:v>1736.2114806643804</c:v>
                </c:pt>
                <c:pt idx="26">
                  <c:v>1588.7583772340731</c:v>
                </c:pt>
                <c:pt idx="27">
                  <c:v>2665.5528344548366</c:v>
                </c:pt>
                <c:pt idx="28">
                  <c:v>966.02751617066679</c:v>
                </c:pt>
                <c:pt idx="29">
                  <c:v>-340.33910368941724</c:v>
                </c:pt>
                <c:pt idx="30">
                  <c:v>-322.59539504445274</c:v>
                </c:pt>
                <c:pt idx="31">
                  <c:v>537.99614149666741</c:v>
                </c:pt>
                <c:pt idx="32">
                  <c:v>922.49315982757253</c:v>
                </c:pt>
                <c:pt idx="33">
                  <c:v>27.057241195812821</c:v>
                </c:pt>
                <c:pt idx="34">
                  <c:v>344.63373840405256</c:v>
                </c:pt>
                <c:pt idx="35">
                  <c:v>-122.18239547708072</c:v>
                </c:pt>
                <c:pt idx="36">
                  <c:v>338.08279833203414</c:v>
                </c:pt>
                <c:pt idx="37">
                  <c:v>-305.11683936181362</c:v>
                </c:pt>
                <c:pt idx="38">
                  <c:v>251.78744860747247</c:v>
                </c:pt>
                <c:pt idx="39">
                  <c:v>-386.77932446953491</c:v>
                </c:pt>
                <c:pt idx="40">
                  <c:v>-602.69386403323733</c:v>
                </c:pt>
              </c:numCache>
            </c:numRef>
          </c:val>
          <c:extLst>
            <c:ext xmlns:c16="http://schemas.microsoft.com/office/drawing/2014/chart" uri="{C3380CC4-5D6E-409C-BE32-E72D297353CC}">
              <c16:uniqueId val="{00000000-5896-4D5A-BCB7-E56686C1198F}"/>
            </c:ext>
          </c:extLst>
        </c:ser>
        <c:ser>
          <c:idx val="2"/>
          <c:order val="1"/>
          <c:tx>
            <c:strRef>
              <c:f>'Données Graph2'!$H$7:$H$8</c:f>
              <c:strCache>
                <c:ptCount val="2"/>
                <c:pt idx="0">
                  <c:v>Intérim</c:v>
                </c:pt>
              </c:strCache>
            </c:strRef>
          </c:tx>
          <c:spPr>
            <a:solidFill>
              <a:schemeClr val="accent6">
                <a:lumMod val="75000"/>
              </a:schemeClr>
            </a:solidFill>
            <a:ln w="28575">
              <a:noFill/>
            </a:ln>
          </c:spPr>
          <c:invertIfNegative val="0"/>
          <c:cat>
            <c:multiLvlStrRef>
              <c:f>'Données Graph2'!$A$10:$B$46</c:f>
              <c:multiLvlStrCache>
                <c:ptCount val="37"/>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lvl>
                <c:lvl>
                  <c:pt idx="0">
                    <c:v>2015</c:v>
                  </c:pt>
                  <c:pt idx="4">
                    <c:v>2016</c:v>
                  </c:pt>
                  <c:pt idx="8">
                    <c:v>2017</c:v>
                  </c:pt>
                  <c:pt idx="12">
                    <c:v>2018</c:v>
                  </c:pt>
                  <c:pt idx="16">
                    <c:v>2019</c:v>
                  </c:pt>
                  <c:pt idx="20">
                    <c:v>2020</c:v>
                  </c:pt>
                  <c:pt idx="24">
                    <c:v>2021</c:v>
                  </c:pt>
                  <c:pt idx="28">
                    <c:v>2022</c:v>
                  </c:pt>
                  <c:pt idx="32">
                    <c:v>2023</c:v>
                  </c:pt>
                  <c:pt idx="36">
                    <c:v>2024</c:v>
                  </c:pt>
                </c:lvl>
              </c:multiLvlStrCache>
            </c:multiLvlStrRef>
          </c:cat>
          <c:val>
            <c:numRef>
              <c:f>'Données Graph2'!$W$10:$W$50</c:f>
              <c:numCache>
                <c:formatCode>#,##0</c:formatCode>
                <c:ptCount val="41"/>
                <c:pt idx="0">
                  <c:v>121.15425040100035</c:v>
                </c:pt>
                <c:pt idx="1">
                  <c:v>-28.041393247000087</c:v>
                </c:pt>
                <c:pt idx="2">
                  <c:v>231.37642424400019</c:v>
                </c:pt>
                <c:pt idx="3">
                  <c:v>78.099042961999658</c:v>
                </c:pt>
                <c:pt idx="4">
                  <c:v>159.90741702600008</c:v>
                </c:pt>
                <c:pt idx="5">
                  <c:v>180.79175983600089</c:v>
                </c:pt>
                <c:pt idx="6">
                  <c:v>110.43852834899917</c:v>
                </c:pt>
                <c:pt idx="7">
                  <c:v>-41.056251271000292</c:v>
                </c:pt>
                <c:pt idx="8">
                  <c:v>505.89032476699958</c:v>
                </c:pt>
                <c:pt idx="9">
                  <c:v>323.10270954000134</c:v>
                </c:pt>
                <c:pt idx="10">
                  <c:v>323.18755685399992</c:v>
                </c:pt>
                <c:pt idx="11">
                  <c:v>3.9725893929999074</c:v>
                </c:pt>
                <c:pt idx="12">
                  <c:v>43.673849177998818</c:v>
                </c:pt>
                <c:pt idx="13">
                  <c:v>-169.57561862999955</c:v>
                </c:pt>
                <c:pt idx="14">
                  <c:v>27.022176444999786</c:v>
                </c:pt>
                <c:pt idx="15">
                  <c:v>-20.624021327998889</c:v>
                </c:pt>
                <c:pt idx="16">
                  <c:v>207.70377724399987</c:v>
                </c:pt>
                <c:pt idx="17">
                  <c:v>133.34694657399814</c:v>
                </c:pt>
                <c:pt idx="18">
                  <c:v>-30.367815771998721</c:v>
                </c:pt>
                <c:pt idx="19">
                  <c:v>-28.622797386000457</c:v>
                </c:pt>
                <c:pt idx="20">
                  <c:v>-2302.8747014599994</c:v>
                </c:pt>
                <c:pt idx="21">
                  <c:v>1218.7603014349997</c:v>
                </c:pt>
                <c:pt idx="22">
                  <c:v>699.50371335300042</c:v>
                </c:pt>
                <c:pt idx="23">
                  <c:v>23.07844150299934</c:v>
                </c:pt>
                <c:pt idx="24">
                  <c:v>236.68844103500032</c:v>
                </c:pt>
                <c:pt idx="25">
                  <c:v>114.05509986499965</c:v>
                </c:pt>
                <c:pt idx="26">
                  <c:v>112.61420759399971</c:v>
                </c:pt>
                <c:pt idx="27">
                  <c:v>-4.5022200509993127</c:v>
                </c:pt>
                <c:pt idx="28">
                  <c:v>-109.1774665540006</c:v>
                </c:pt>
                <c:pt idx="29">
                  <c:v>125.35051397400002</c:v>
                </c:pt>
                <c:pt idx="30">
                  <c:v>-188.12587616000019</c:v>
                </c:pt>
                <c:pt idx="31">
                  <c:v>-69.000887254999725</c:v>
                </c:pt>
                <c:pt idx="32">
                  <c:v>-431.51948632899985</c:v>
                </c:pt>
                <c:pt idx="33">
                  <c:v>-231.02064300799975</c:v>
                </c:pt>
                <c:pt idx="34">
                  <c:v>88.039618236000933</c:v>
                </c:pt>
                <c:pt idx="35">
                  <c:v>-77.539757638000083</c:v>
                </c:pt>
                <c:pt idx="36">
                  <c:v>194.55638723399807</c:v>
                </c:pt>
                <c:pt idx="37">
                  <c:v>16.211576811001578</c:v>
                </c:pt>
                <c:pt idx="38">
                  <c:v>124.93813181599944</c:v>
                </c:pt>
                <c:pt idx="39">
                  <c:v>94.053850999999668</c:v>
                </c:pt>
                <c:pt idx="40">
                  <c:v>-37.692027888999291</c:v>
                </c:pt>
              </c:numCache>
            </c:numRef>
          </c:val>
          <c:extLst>
            <c:ext xmlns:c16="http://schemas.microsoft.com/office/drawing/2014/chart" uri="{C3380CC4-5D6E-409C-BE32-E72D297353CC}">
              <c16:uniqueId val="{00000001-5896-4D5A-BCB7-E56686C1198F}"/>
            </c:ext>
          </c:extLst>
        </c:ser>
        <c:dLbls>
          <c:showLegendKey val="0"/>
          <c:showVal val="0"/>
          <c:showCatName val="0"/>
          <c:showSerName val="0"/>
          <c:showPercent val="0"/>
          <c:showBubbleSize val="0"/>
        </c:dLbls>
        <c:gapWidth val="150"/>
        <c:overlap val="100"/>
        <c:axId val="212256640"/>
        <c:axId val="212258176"/>
      </c:barChart>
      <c:lineChart>
        <c:grouping val="standard"/>
        <c:varyColors val="0"/>
        <c:ser>
          <c:idx val="0"/>
          <c:order val="2"/>
          <c:tx>
            <c:strRef>
              <c:f>'Données Graph2'!$F$7:$F$8</c:f>
              <c:strCache>
                <c:ptCount val="2"/>
                <c:pt idx="0">
                  <c:v>Emploi total</c:v>
                </c:pt>
              </c:strCache>
            </c:strRef>
          </c:tx>
          <c:spPr>
            <a:ln w="28575">
              <a:solidFill>
                <a:srgbClr val="002060"/>
              </a:solidFill>
              <a:prstDash val="solid"/>
            </a:ln>
          </c:spPr>
          <c:marker>
            <c:symbol val="none"/>
          </c:marker>
          <c:cat>
            <c:multiLvlStrRef>
              <c:f>'Données Graph2'!$A$10:$B$50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2015</c:v>
                  </c:pt>
                  <c:pt idx="4">
                    <c:v>2016</c:v>
                  </c:pt>
                  <c:pt idx="8">
                    <c:v>2017</c:v>
                  </c:pt>
                  <c:pt idx="12">
                    <c:v>2018</c:v>
                  </c:pt>
                  <c:pt idx="16">
                    <c:v>2019</c:v>
                  </c:pt>
                  <c:pt idx="20">
                    <c:v>2020</c:v>
                  </c:pt>
                  <c:pt idx="24">
                    <c:v>2021</c:v>
                  </c:pt>
                  <c:pt idx="28">
                    <c:v>2022</c:v>
                  </c:pt>
                  <c:pt idx="32">
                    <c:v>2023</c:v>
                  </c:pt>
                  <c:pt idx="36">
                    <c:v>2024</c:v>
                  </c:pt>
                  <c:pt idx="40">
                    <c:v>2025</c:v>
                  </c:pt>
                </c:lvl>
              </c:multiLvlStrCache>
            </c:multiLvlStrRef>
          </c:cat>
          <c:val>
            <c:numRef>
              <c:f>'Données Graph2'!$U$10:$U$50</c:f>
              <c:numCache>
                <c:formatCode>#,##0</c:formatCode>
                <c:ptCount val="41"/>
                <c:pt idx="0">
                  <c:v>1.0178110015403945</c:v>
                </c:pt>
                <c:pt idx="1">
                  <c:v>41.157242982357275</c:v>
                </c:pt>
                <c:pt idx="2">
                  <c:v>-303.66148544225143</c:v>
                </c:pt>
                <c:pt idx="3">
                  <c:v>889.60014936936204</c:v>
                </c:pt>
                <c:pt idx="4">
                  <c:v>478.830709942471</c:v>
                </c:pt>
                <c:pt idx="5">
                  <c:v>1489.8127060959232</c:v>
                </c:pt>
                <c:pt idx="6">
                  <c:v>78.615882630401757</c:v>
                </c:pt>
                <c:pt idx="7">
                  <c:v>-361.53059296458378</c:v>
                </c:pt>
                <c:pt idx="8">
                  <c:v>2388.5991376515885</c:v>
                </c:pt>
                <c:pt idx="9">
                  <c:v>694.34678034170065</c:v>
                </c:pt>
                <c:pt idx="10">
                  <c:v>-557.9543620084587</c:v>
                </c:pt>
                <c:pt idx="11">
                  <c:v>1389.5331419860886</c:v>
                </c:pt>
                <c:pt idx="12">
                  <c:v>1436.8169994533528</c:v>
                </c:pt>
                <c:pt idx="13">
                  <c:v>-85.611779420898529</c:v>
                </c:pt>
                <c:pt idx="14">
                  <c:v>707.60718159136013</c:v>
                </c:pt>
                <c:pt idx="15">
                  <c:v>-586.19032339329715</c:v>
                </c:pt>
                <c:pt idx="16">
                  <c:v>1591.0158197747078</c:v>
                </c:pt>
                <c:pt idx="17">
                  <c:v>916.28115906126914</c:v>
                </c:pt>
                <c:pt idx="18">
                  <c:v>89.70064876251854</c:v>
                </c:pt>
                <c:pt idx="19">
                  <c:v>135.64589592887205</c:v>
                </c:pt>
                <c:pt idx="20">
                  <c:v>-3778.5656384120812</c:v>
                </c:pt>
                <c:pt idx="21">
                  <c:v>-2578.435659664945</c:v>
                </c:pt>
                <c:pt idx="22">
                  <c:v>6114.7822354187665</c:v>
                </c:pt>
                <c:pt idx="23">
                  <c:v>1236.2940521725104</c:v>
                </c:pt>
                <c:pt idx="24">
                  <c:v>1326.4390488936042</c:v>
                </c:pt>
                <c:pt idx="25">
                  <c:v>1850.2665805293655</c:v>
                </c:pt>
                <c:pt idx="26">
                  <c:v>1701.3725848280883</c:v>
                </c:pt>
                <c:pt idx="27">
                  <c:v>2661.0506144038227</c:v>
                </c:pt>
                <c:pt idx="28">
                  <c:v>856.85004961668164</c:v>
                </c:pt>
                <c:pt idx="29">
                  <c:v>-214.98858971541631</c:v>
                </c:pt>
                <c:pt idx="30">
                  <c:v>-510.72127120444202</c:v>
                </c:pt>
                <c:pt idx="31">
                  <c:v>468.99525424165768</c:v>
                </c:pt>
                <c:pt idx="32">
                  <c:v>490.97367349857814</c:v>
                </c:pt>
                <c:pt idx="33">
                  <c:v>-203.96340181218693</c:v>
                </c:pt>
                <c:pt idx="34">
                  <c:v>432.67335664003622</c:v>
                </c:pt>
                <c:pt idx="35">
                  <c:v>-199.72215311508626</c:v>
                </c:pt>
                <c:pt idx="36">
                  <c:v>532.63918556604767</c:v>
                </c:pt>
                <c:pt idx="37">
                  <c:v>-288.90526255080476</c:v>
                </c:pt>
                <c:pt idx="38">
                  <c:v>376.72558042345918</c:v>
                </c:pt>
                <c:pt idx="39">
                  <c:v>-292.7254734695307</c:v>
                </c:pt>
                <c:pt idx="40">
                  <c:v>-640.38589192222571</c:v>
                </c:pt>
              </c:numCache>
            </c:numRef>
          </c:val>
          <c:smooth val="0"/>
          <c:extLst>
            <c:ext xmlns:c16="http://schemas.microsoft.com/office/drawing/2014/chart" uri="{C3380CC4-5D6E-409C-BE32-E72D297353CC}">
              <c16:uniqueId val="{00000002-5896-4D5A-BCB7-E56686C1198F}"/>
            </c:ext>
          </c:extLst>
        </c:ser>
        <c:dLbls>
          <c:showLegendKey val="0"/>
          <c:showVal val="0"/>
          <c:showCatName val="0"/>
          <c:showSerName val="0"/>
          <c:showPercent val="0"/>
          <c:showBubbleSize val="0"/>
        </c:dLbls>
        <c:marker val="1"/>
        <c:smooth val="0"/>
        <c:axId val="212256640"/>
        <c:axId val="212258176"/>
      </c:lineChart>
      <c:catAx>
        <c:axId val="212256640"/>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a:lstStyle/>
          <a:p>
            <a:pPr>
              <a:defRPr sz="1000"/>
            </a:pPr>
            <a:endParaRPr lang="fr-FR"/>
          </a:p>
        </c:txPr>
        <c:crossAx val="212258176"/>
        <c:crosses val="autoZero"/>
        <c:auto val="0"/>
        <c:lblAlgn val="ctr"/>
        <c:lblOffset val="100"/>
        <c:tickLblSkip val="1"/>
        <c:tickMarkSkip val="1"/>
        <c:noMultiLvlLbl val="0"/>
      </c:catAx>
      <c:valAx>
        <c:axId val="212258176"/>
        <c:scaling>
          <c:orientation val="minMax"/>
          <c:max val="6000"/>
          <c:min val="-5000"/>
        </c:scaling>
        <c:delete val="0"/>
        <c:axPos val="l"/>
        <c:majorGridlines>
          <c:spPr>
            <a:ln>
              <a:prstDash val="sysDash"/>
            </a:ln>
          </c:spPr>
        </c:majorGridlines>
        <c:numFmt formatCode="[Red][&lt;0]\-&quot;&quot;0&quot;&quot;;[Blue][&gt;0]\+&quot;&quot;0&quot;&quot;;0" sourceLinked="0"/>
        <c:majorTickMark val="out"/>
        <c:minorTickMark val="none"/>
        <c:tickLblPos val="nextTo"/>
        <c:crossAx val="212256640"/>
        <c:crosses val="autoZero"/>
        <c:crossBetween val="between"/>
        <c:majorUnit val="2000"/>
      </c:valAx>
    </c:plotArea>
    <c:legend>
      <c:legendPos val="t"/>
      <c:layout>
        <c:manualLayout>
          <c:xMode val="edge"/>
          <c:yMode val="edge"/>
          <c:x val="0.21627906807801803"/>
          <c:y val="0.21335807050092764"/>
          <c:w val="0.58264258622806397"/>
          <c:h val="6.3399948383075486E-2"/>
        </c:manualLayout>
      </c:layout>
      <c:overlay val="0"/>
      <c:txPr>
        <a:bodyPr/>
        <a:lstStyle/>
        <a:p>
          <a:pPr>
            <a:defRPr sz="1200"/>
          </a:pPr>
          <a:endParaRPr lang="fr-FR"/>
        </a:p>
      </c:txPr>
    </c:legend>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57958052898516E-2"/>
          <c:y val="0.24595686858608862"/>
          <c:w val="0.90516390406154157"/>
          <c:h val="0.46558558534083427"/>
        </c:manualLayout>
      </c:layout>
      <c:barChart>
        <c:barDir val="col"/>
        <c:grouping val="stacked"/>
        <c:varyColors val="0"/>
        <c:ser>
          <c:idx val="0"/>
          <c:order val="0"/>
          <c:tx>
            <c:v>Emploi hors intérim</c:v>
          </c:tx>
          <c:spPr>
            <a:solidFill>
              <a:srgbClr val="00B0F0"/>
            </a:solidFill>
          </c:spPr>
          <c:invertIfNegative val="0"/>
          <c:dPt>
            <c:idx val="4"/>
            <c:invertIfNegative val="0"/>
            <c:bubble3D val="0"/>
            <c:extLst>
              <c:ext xmlns:c16="http://schemas.microsoft.com/office/drawing/2014/chart" uri="{C3380CC4-5D6E-409C-BE32-E72D297353CC}">
                <c16:uniqueId val="{00000000-A3F4-46A2-95F8-706546EF43F2}"/>
              </c:ext>
            </c:extLst>
          </c:dPt>
          <c:dLbls>
            <c:dLbl>
              <c:idx val="1"/>
              <c:layout>
                <c:manualLayout>
                  <c:x val="-1.8451889386298876E-3"/>
                  <c:y val="-8.625648876322458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3F4-46A2-95F8-706546EF43F2}"/>
                </c:ext>
              </c:extLst>
            </c:dLbl>
            <c:dLbl>
              <c:idx val="2"/>
              <c:layout>
                <c:manualLayout>
                  <c:x val="3.8026223770279048E-3"/>
                  <c:y val="-8.625585512184806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3F4-46A2-95F8-706546EF43F2}"/>
                </c:ext>
              </c:extLst>
            </c:dLbl>
            <c:dLbl>
              <c:idx val="3"/>
              <c:layout>
                <c:manualLayout>
                  <c:x val="1.7993704753625093E-3"/>
                  <c:y val="-1.805837570332776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3F4-46A2-95F8-706546EF43F2}"/>
                </c:ext>
              </c:extLst>
            </c:dLbl>
            <c:dLbl>
              <c:idx val="4"/>
              <c:layout>
                <c:manualLayout>
                  <c:x val="0"/>
                  <c:y val="3.350700964378557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3F4-46A2-95F8-706546EF43F2}"/>
                </c:ext>
              </c:extLst>
            </c:dLbl>
            <c:numFmt formatCode="[&lt;0]\-&quot;&quot;#,###&quot;&quot;;[&gt;0]\+&quot;&quot;#,###&quot;&quot;;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'Données graph4'!$B$8:$F$8</c:f>
              <c:strCache>
                <c:ptCount val="5"/>
                <c:pt idx="0">
                  <c:v>Ensemble</c:v>
                </c:pt>
                <c:pt idx="1">
                  <c:v>Tertiaire marchand</c:v>
                </c:pt>
                <c:pt idx="2">
                  <c:v>Tertiaire non marchand</c:v>
                </c:pt>
                <c:pt idx="3">
                  <c:v>Industrie</c:v>
                </c:pt>
                <c:pt idx="4">
                  <c:v>Construction 
</c:v>
                </c:pt>
              </c:strCache>
            </c:strRef>
          </c:cat>
          <c:val>
            <c:numRef>
              <c:f>'Données graph4 (2)'!$DG$9:$DK$9</c:f>
              <c:numCache>
                <c:formatCode>#,##0</c:formatCode>
                <c:ptCount val="5"/>
                <c:pt idx="0">
                  <c:v>-600</c:v>
                </c:pt>
                <c:pt idx="1">
                  <c:v>-180</c:v>
                </c:pt>
                <c:pt idx="2">
                  <c:v>10</c:v>
                </c:pt>
                <c:pt idx="3">
                  <c:v>120</c:v>
                </c:pt>
                <c:pt idx="4">
                  <c:v>-220</c:v>
                </c:pt>
              </c:numCache>
            </c:numRef>
          </c:val>
          <c:extLst>
            <c:ext xmlns:c16="http://schemas.microsoft.com/office/drawing/2014/chart" uri="{C3380CC4-5D6E-409C-BE32-E72D297353CC}">
              <c16:uniqueId val="{00000004-A3F4-46A2-95F8-706546EF43F2}"/>
            </c:ext>
          </c:extLst>
        </c:ser>
        <c:ser>
          <c:idx val="1"/>
          <c:order val="1"/>
          <c:tx>
            <c:v>Intérim</c:v>
          </c:tx>
          <c:spPr>
            <a:solidFill>
              <a:schemeClr val="accent6">
                <a:lumMod val="75000"/>
              </a:schemeClr>
            </a:solidFill>
          </c:spPr>
          <c:invertIfNegative val="0"/>
          <c:dPt>
            <c:idx val="4"/>
            <c:invertIfNegative val="0"/>
            <c:bubble3D val="0"/>
            <c:extLst>
              <c:ext xmlns:c16="http://schemas.microsoft.com/office/drawing/2014/chart" uri="{C3380CC4-5D6E-409C-BE32-E72D297353CC}">
                <c16:uniqueId val="{00000005-A3F4-46A2-95F8-706546EF43F2}"/>
              </c:ext>
            </c:extLst>
          </c:dPt>
          <c:dLbls>
            <c:dLbl>
              <c:idx val="0"/>
              <c:layout>
                <c:manualLayout>
                  <c:x val="-1.9322688616530631E-3"/>
                  <c:y val="4.116178065014395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3F4-46A2-95F8-706546EF43F2}"/>
                </c:ext>
              </c:extLst>
            </c:dLbl>
            <c:dLbl>
              <c:idx val="1"/>
              <c:layout>
                <c:manualLayout>
                  <c:x val="-1.9143472012116062E-3"/>
                  <c:y val="-5.116073840082281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3F4-46A2-95F8-706546EF43F2}"/>
                </c:ext>
              </c:extLst>
            </c:dLbl>
            <c:dLbl>
              <c:idx val="2"/>
              <c:layout>
                <c:manualLayout>
                  <c:x val="7.4012216450383937E-3"/>
                  <c:y val="-1.1261495417392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3F4-46A2-95F8-706546EF43F2}"/>
                </c:ext>
              </c:extLst>
            </c:dLbl>
            <c:dLbl>
              <c:idx val="3"/>
              <c:layout>
                <c:manualLayout>
                  <c:x val="1.8910391917057805E-3"/>
                  <c:y val="-4.24136079998132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3F4-46A2-95F8-706546EF43F2}"/>
                </c:ext>
              </c:extLst>
            </c:dLbl>
            <c:dLbl>
              <c:idx val="4"/>
              <c:layout>
                <c:manualLayout>
                  <c:x val="0"/>
                  <c:y val="-1.04898888419748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3F4-46A2-95F8-706546EF43F2}"/>
                </c:ext>
              </c:extLst>
            </c:dLbl>
            <c:numFmt formatCode="[&lt;0]\-&quot;&quot;#,###&quot;&quot;;[&gt;0]\+&quot;&quot;#,###&quot;&quot;;0" sourceLinked="0"/>
            <c:spPr>
              <a:noFill/>
              <a:ln>
                <a:noFill/>
              </a:ln>
              <a:effectLst/>
            </c:spPr>
            <c:txPr>
              <a:bodyPr/>
              <a:lstStyle/>
              <a:p>
                <a:pPr>
                  <a:defRPr sz="1100" b="0"/>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'Données graph4'!$B$8:$F$8</c:f>
              <c:strCache>
                <c:ptCount val="5"/>
                <c:pt idx="0">
                  <c:v>Ensemble</c:v>
                </c:pt>
                <c:pt idx="1">
                  <c:v>Tertiaire marchand</c:v>
                </c:pt>
                <c:pt idx="2">
                  <c:v>Tertiaire non marchand</c:v>
                </c:pt>
                <c:pt idx="3">
                  <c:v>Industrie</c:v>
                </c:pt>
                <c:pt idx="4">
                  <c:v>Construction 
</c:v>
                </c:pt>
              </c:strCache>
            </c:strRef>
          </c:cat>
          <c:val>
            <c:numRef>
              <c:f>'Données graph4 (2)'!$DM$9:$DQ$9</c:f>
              <c:numCache>
                <c:formatCode>#,##0</c:formatCode>
                <c:ptCount val="5"/>
                <c:pt idx="0">
                  <c:v>-40</c:v>
                </c:pt>
                <c:pt idx="1">
                  <c:v>0</c:v>
                </c:pt>
                <c:pt idx="2">
                  <c:v>-10</c:v>
                </c:pt>
                <c:pt idx="3">
                  <c:v>-10</c:v>
                </c:pt>
                <c:pt idx="4">
                  <c:v>-10</c:v>
                </c:pt>
              </c:numCache>
            </c:numRef>
          </c:val>
          <c:extLst>
            <c:ext xmlns:c16="http://schemas.microsoft.com/office/drawing/2014/chart" uri="{C3380CC4-5D6E-409C-BE32-E72D297353CC}">
              <c16:uniqueId val="{0000000A-A3F4-46A2-95F8-706546EF43F2}"/>
            </c:ext>
          </c:extLst>
        </c:ser>
        <c:ser>
          <c:idx val="2"/>
          <c:order val="2"/>
          <c:tx>
            <c:v>Total</c:v>
          </c:tx>
          <c:spPr>
            <a:noFill/>
          </c:spPr>
          <c:invertIfNegative val="0"/>
          <c:dLbls>
            <c:dLbl>
              <c:idx val="0"/>
              <c:layout>
                <c:manualLayout>
                  <c:x val="-4.845548839165183E-5"/>
                  <c:y val="0.1104870834285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3F4-46A2-95F8-706546EF43F2}"/>
                </c:ext>
              </c:extLst>
            </c:dLbl>
            <c:dLbl>
              <c:idx val="1"/>
              <c:layout>
                <c:manualLayout>
                  <c:x val="-1.1476299882239926E-4"/>
                  <c:y val="1.970319668612300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3F4-46A2-95F8-706546EF43F2}"/>
                </c:ext>
              </c:extLst>
            </c:dLbl>
            <c:dLbl>
              <c:idx val="2"/>
              <c:layout>
                <c:manualLayout>
                  <c:x val="3.344845526169865E-3"/>
                  <c:y val="-3.979537927186083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3F4-46A2-95F8-706546EF43F2}"/>
                </c:ext>
              </c:extLst>
            </c:dLbl>
            <c:dLbl>
              <c:idx val="3"/>
              <c:layout>
                <c:manualLayout>
                  <c:x val="1.8406001453097922E-3"/>
                  <c:y val="-2.124098760926700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A3F4-46A2-95F8-706546EF43F2}"/>
                </c:ext>
              </c:extLst>
            </c:dLbl>
            <c:dLbl>
              <c:idx val="4"/>
              <c:layout>
                <c:manualLayout>
                  <c:x val="1.8451339921768473E-3"/>
                  <c:y val="1.832477210730690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3F4-46A2-95F8-706546EF43F2}"/>
                </c:ext>
              </c:extLst>
            </c:dLbl>
            <c:numFmt formatCode="[&lt;0]\-&quot;&quot;#,###&quot;&quot;;[&gt;0]\+&quot;&quot;#,###&quot;&quot;;0" sourceLinked="0"/>
            <c:spPr>
              <a:noFill/>
              <a:ln>
                <a:noFill/>
              </a:ln>
              <a:effectLst/>
            </c:spPr>
            <c:txPr>
              <a:bodyPr/>
              <a:lstStyle/>
              <a:p>
                <a:pPr>
                  <a:defRPr sz="1200" b="1"/>
                </a:pPr>
                <a:endParaRPr lang="fr-FR"/>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'Données graph4'!$B$8:$F$8</c:f>
              <c:strCache>
                <c:ptCount val="5"/>
                <c:pt idx="0">
                  <c:v>Ensemble</c:v>
                </c:pt>
                <c:pt idx="1">
                  <c:v>Tertiaire marchand</c:v>
                </c:pt>
                <c:pt idx="2">
                  <c:v>Tertiaire non marchand</c:v>
                </c:pt>
                <c:pt idx="3">
                  <c:v>Industrie</c:v>
                </c:pt>
                <c:pt idx="4">
                  <c:v>Construction 
</c:v>
                </c:pt>
              </c:strCache>
            </c:strRef>
          </c:cat>
          <c:val>
            <c:numRef>
              <c:f>'Données graph4 (2)'!$DA$9:$DE$9</c:f>
              <c:numCache>
                <c:formatCode>#,##0</c:formatCode>
                <c:ptCount val="5"/>
                <c:pt idx="0">
                  <c:v>-640</c:v>
                </c:pt>
                <c:pt idx="1">
                  <c:v>-180</c:v>
                </c:pt>
                <c:pt idx="2">
                  <c:v>0</c:v>
                </c:pt>
                <c:pt idx="3">
                  <c:v>110</c:v>
                </c:pt>
                <c:pt idx="4">
                  <c:v>-230</c:v>
                </c:pt>
              </c:numCache>
            </c:numRef>
          </c:val>
          <c:extLst>
            <c:ext xmlns:c16="http://schemas.microsoft.com/office/drawing/2014/chart" uri="{C3380CC4-5D6E-409C-BE32-E72D297353CC}">
              <c16:uniqueId val="{00000010-A3F4-46A2-95F8-706546EF43F2}"/>
            </c:ext>
          </c:extLst>
        </c:ser>
        <c:dLbls>
          <c:showLegendKey val="0"/>
          <c:showVal val="0"/>
          <c:showCatName val="0"/>
          <c:showSerName val="0"/>
          <c:showPercent val="0"/>
          <c:showBubbleSize val="0"/>
        </c:dLbls>
        <c:gapWidth val="150"/>
        <c:overlap val="100"/>
        <c:axId val="212311040"/>
        <c:axId val="212329216"/>
      </c:barChart>
      <c:catAx>
        <c:axId val="212311040"/>
        <c:scaling>
          <c:orientation val="minMax"/>
        </c:scaling>
        <c:delete val="0"/>
        <c:axPos val="b"/>
        <c:numFmt formatCode="General" sourceLinked="0"/>
        <c:majorTickMark val="out"/>
        <c:minorTickMark val="none"/>
        <c:tickLblPos val="low"/>
        <c:spPr>
          <a:ln w="22225" cmpd="sng"/>
        </c:spPr>
        <c:txPr>
          <a:bodyPr rot="0" vert="horz"/>
          <a:lstStyle/>
          <a:p>
            <a:pPr>
              <a:defRPr sz="1000" b="0" baseline="0"/>
            </a:pPr>
            <a:endParaRPr lang="fr-FR"/>
          </a:p>
        </c:txPr>
        <c:crossAx val="212329216"/>
        <c:crosses val="autoZero"/>
        <c:auto val="1"/>
        <c:lblAlgn val="ctr"/>
        <c:lblOffset val="100"/>
        <c:noMultiLvlLbl val="0"/>
      </c:catAx>
      <c:valAx>
        <c:axId val="212329216"/>
        <c:scaling>
          <c:orientation val="minMax"/>
          <c:max val="200"/>
          <c:min val="-800"/>
        </c:scaling>
        <c:delete val="0"/>
        <c:axPos val="l"/>
        <c:majorGridlines>
          <c:spPr>
            <a:ln>
              <a:prstDash val="sysDot"/>
            </a:ln>
          </c:spPr>
        </c:majorGridlines>
        <c:numFmt formatCode="[Red][&lt;0]\-&quot;&quot;0&quot;&quot;;[Blue][&gt;0]\+&quot;&quot;0&quot;&quot;;0" sourceLinked="0"/>
        <c:majorTickMark val="out"/>
        <c:minorTickMark val="none"/>
        <c:tickLblPos val="nextTo"/>
        <c:crossAx val="212311040"/>
        <c:crosses val="autoZero"/>
        <c:crossBetween val="between"/>
        <c:majorUnit val="200"/>
      </c:valAx>
    </c:plotArea>
    <c:legend>
      <c:legendPos val="r"/>
      <c:legendEntry>
        <c:idx val="0"/>
        <c:delete val="1"/>
      </c:legendEntry>
      <c:layout>
        <c:manualLayout>
          <c:xMode val="edge"/>
          <c:yMode val="edge"/>
          <c:x val="0.29484852984348031"/>
          <c:y val="0.16900871540589266"/>
          <c:w val="0.4416481968830514"/>
          <c:h val="5.7485996694990923E-2"/>
        </c:manualLayout>
      </c:layout>
      <c:overlay val="0"/>
      <c:txPr>
        <a:bodyPr/>
        <a:lstStyle/>
        <a:p>
          <a:pPr>
            <a:defRPr sz="1200" baseline="0"/>
          </a:pPr>
          <a:endParaRPr lang="fr-FR"/>
        </a:p>
      </c:txPr>
    </c:legend>
    <c:plotVisOnly val="1"/>
    <c:dispBlanksAs val="gap"/>
    <c:showDLblsOverMax val="0"/>
  </c:chart>
  <c:spPr>
    <a:ln>
      <a:solidFill>
        <a:schemeClr val="tx1">
          <a:tint val="75000"/>
          <a:shade val="95000"/>
          <a:satMod val="105000"/>
        </a:schemeClr>
      </a:solidFill>
    </a:ln>
  </c:sp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896545228499415E-2"/>
          <c:y val="0.27208624345685839"/>
          <c:w val="0.83764367816093055"/>
          <c:h val="0.49287174439733517"/>
        </c:manualLayout>
      </c:layout>
      <c:lineChart>
        <c:grouping val="standard"/>
        <c:varyColors val="0"/>
        <c:ser>
          <c:idx val="0"/>
          <c:order val="0"/>
          <c:tx>
            <c:strRef>
              <c:f>'Données graph 1 et 3'!$AS$8:$AS$9</c:f>
              <c:strCache>
                <c:ptCount val="2"/>
                <c:pt idx="0">
                  <c:v>Construction </c:v>
                </c:pt>
              </c:strCache>
            </c:strRef>
          </c:tx>
          <c:spPr>
            <a:ln w="28575">
              <a:solidFill>
                <a:srgbClr val="00B050"/>
              </a:solidFill>
              <a:prstDash val="solid"/>
            </a:ln>
          </c:spPr>
          <c:marker>
            <c:symbol val="none"/>
          </c:marker>
          <c:cat>
            <c:multiLvlStrRef>
              <c:f>'Données graph 1 et 3'!$A$10:$B$50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2015</c:v>
                  </c:pt>
                  <c:pt idx="4">
                    <c:v>2016</c:v>
                  </c:pt>
                  <c:pt idx="8">
                    <c:v>2017</c:v>
                  </c:pt>
                  <c:pt idx="12">
                    <c:v>2018</c:v>
                  </c:pt>
                  <c:pt idx="16">
                    <c:v>2019</c:v>
                  </c:pt>
                  <c:pt idx="20">
                    <c:v>2020</c:v>
                  </c:pt>
                  <c:pt idx="24">
                    <c:v>2021</c:v>
                  </c:pt>
                  <c:pt idx="28">
                    <c:v>2022</c:v>
                  </c:pt>
                  <c:pt idx="32">
                    <c:v>2023</c:v>
                  </c:pt>
                  <c:pt idx="36">
                    <c:v>2024</c:v>
                  </c:pt>
                  <c:pt idx="40">
                    <c:v>2025</c:v>
                  </c:pt>
                </c:lvl>
              </c:multiLvlStrCache>
            </c:multiLvlStrRef>
          </c:cat>
          <c:val>
            <c:numRef>
              <c:f>'Données graph 1 et 3'!$AS$10:$AS$50</c:f>
              <c:numCache>
                <c:formatCode>#\ ##0.0</c:formatCode>
                <c:ptCount val="41"/>
                <c:pt idx="0">
                  <c:v>100</c:v>
                </c:pt>
                <c:pt idx="1">
                  <c:v>99.223688830109637</c:v>
                </c:pt>
                <c:pt idx="2">
                  <c:v>99.388488645936604</c:v>
                </c:pt>
                <c:pt idx="3">
                  <c:v>99.614124499832556</c:v>
                </c:pt>
                <c:pt idx="4">
                  <c:v>100.34215140678732</c:v>
                </c:pt>
                <c:pt idx="5">
                  <c:v>101.22374080557996</c:v>
                </c:pt>
                <c:pt idx="6">
                  <c:v>101.75738832305355</c:v>
                </c:pt>
                <c:pt idx="7">
                  <c:v>101.86162322735932</c:v>
                </c:pt>
                <c:pt idx="8">
                  <c:v>103.02281733743564</c:v>
                </c:pt>
                <c:pt idx="9">
                  <c:v>104.98861848735939</c:v>
                </c:pt>
                <c:pt idx="10">
                  <c:v>106.48060521117024</c:v>
                </c:pt>
                <c:pt idx="11">
                  <c:v>106.1037936094785</c:v>
                </c:pt>
                <c:pt idx="12">
                  <c:v>108.64655653220126</c:v>
                </c:pt>
                <c:pt idx="13">
                  <c:v>108.19862790368052</c:v>
                </c:pt>
                <c:pt idx="14">
                  <c:v>109.24234450157499</c:v>
                </c:pt>
                <c:pt idx="15">
                  <c:v>110.24110438229269</c:v>
                </c:pt>
                <c:pt idx="16">
                  <c:v>111.45437490080037</c:v>
                </c:pt>
                <c:pt idx="17">
                  <c:v>112.76223440131301</c:v>
                </c:pt>
                <c:pt idx="18">
                  <c:v>114.05313647526283</c:v>
                </c:pt>
                <c:pt idx="19">
                  <c:v>114.40939395101624</c:v>
                </c:pt>
                <c:pt idx="20">
                  <c:v>107.18488294267694</c:v>
                </c:pt>
                <c:pt idx="21">
                  <c:v>111.49503560907219</c:v>
                </c:pt>
                <c:pt idx="22">
                  <c:v>114.70290706875571</c:v>
                </c:pt>
                <c:pt idx="23">
                  <c:v>116.03970857620469</c:v>
                </c:pt>
                <c:pt idx="24">
                  <c:v>117.83663719782014</c:v>
                </c:pt>
                <c:pt idx="25">
                  <c:v>119.33981006199367</c:v>
                </c:pt>
                <c:pt idx="26">
                  <c:v>120.28434982922663</c:v>
                </c:pt>
                <c:pt idx="27">
                  <c:v>119.95045990584153</c:v>
                </c:pt>
                <c:pt idx="28">
                  <c:v>119.01092100879526</c:v>
                </c:pt>
                <c:pt idx="29">
                  <c:v>119.148921463001</c:v>
                </c:pt>
                <c:pt idx="30">
                  <c:v>118.5751437391515</c:v>
                </c:pt>
                <c:pt idx="31">
                  <c:v>117.66167262999349</c:v>
                </c:pt>
                <c:pt idx="32">
                  <c:v>118.28732643839079</c:v>
                </c:pt>
                <c:pt idx="33">
                  <c:v>116.98283940999144</c:v>
                </c:pt>
                <c:pt idx="34">
                  <c:v>116.93192931745762</c:v>
                </c:pt>
                <c:pt idx="35">
                  <c:v>115.74142776838885</c:v>
                </c:pt>
                <c:pt idx="36">
                  <c:v>113.8692803566921</c:v>
                </c:pt>
                <c:pt idx="37">
                  <c:v>112.98314134591563</c:v>
                </c:pt>
                <c:pt idx="38">
                  <c:v>112.19163791608202</c:v>
                </c:pt>
                <c:pt idx="39">
                  <c:v>111.20282828573067</c:v>
                </c:pt>
                <c:pt idx="40">
                  <c:v>109.3213920040115</c:v>
                </c:pt>
              </c:numCache>
            </c:numRef>
          </c:val>
          <c:smooth val="0"/>
          <c:extLst>
            <c:ext xmlns:c16="http://schemas.microsoft.com/office/drawing/2014/chart" uri="{C3380CC4-5D6E-409C-BE32-E72D297353CC}">
              <c16:uniqueId val="{00000000-8B1F-4FD3-8E62-583E961D7D75}"/>
            </c:ext>
          </c:extLst>
        </c:ser>
        <c:ser>
          <c:idx val="1"/>
          <c:order val="1"/>
          <c:tx>
            <c:strRef>
              <c:f>'Données graph 1 et 3'!$AR$8:$AR$9</c:f>
              <c:strCache>
                <c:ptCount val="2"/>
                <c:pt idx="0">
                  <c:v>Industrie </c:v>
                </c:pt>
              </c:strCache>
            </c:strRef>
          </c:tx>
          <c:spPr>
            <a:ln w="28575">
              <a:solidFill>
                <a:srgbClr val="0070C0"/>
              </a:solidFill>
              <a:prstDash val="solid"/>
            </a:ln>
          </c:spPr>
          <c:marker>
            <c:symbol val="none"/>
          </c:marker>
          <c:cat>
            <c:multiLvlStrRef>
              <c:f>'Données graph 1 et 3'!$A$10:$B$50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2015</c:v>
                  </c:pt>
                  <c:pt idx="4">
                    <c:v>2016</c:v>
                  </c:pt>
                  <c:pt idx="8">
                    <c:v>2017</c:v>
                  </c:pt>
                  <c:pt idx="12">
                    <c:v>2018</c:v>
                  </c:pt>
                  <c:pt idx="16">
                    <c:v>2019</c:v>
                  </c:pt>
                  <c:pt idx="20">
                    <c:v>2020</c:v>
                  </c:pt>
                  <c:pt idx="24">
                    <c:v>2021</c:v>
                  </c:pt>
                  <c:pt idx="28">
                    <c:v>2022</c:v>
                  </c:pt>
                  <c:pt idx="32">
                    <c:v>2023</c:v>
                  </c:pt>
                  <c:pt idx="36">
                    <c:v>2024</c:v>
                  </c:pt>
                  <c:pt idx="40">
                    <c:v>2025</c:v>
                  </c:pt>
                </c:lvl>
              </c:multiLvlStrCache>
            </c:multiLvlStrRef>
          </c:cat>
          <c:val>
            <c:numRef>
              <c:f>'Données graph 1 et 3'!$AR$10:$AR$50</c:f>
              <c:numCache>
                <c:formatCode>#\ ##0.0</c:formatCode>
                <c:ptCount val="41"/>
                <c:pt idx="0">
                  <c:v>100</c:v>
                </c:pt>
                <c:pt idx="1">
                  <c:v>99.563724735770705</c:v>
                </c:pt>
                <c:pt idx="2">
                  <c:v>99.214201762312797</c:v>
                </c:pt>
                <c:pt idx="3">
                  <c:v>98.523049638636422</c:v>
                </c:pt>
                <c:pt idx="4">
                  <c:v>97.267042585068381</c:v>
                </c:pt>
                <c:pt idx="5">
                  <c:v>97.980404220699427</c:v>
                </c:pt>
                <c:pt idx="6">
                  <c:v>97.725539382645891</c:v>
                </c:pt>
                <c:pt idx="7">
                  <c:v>97.200453007159084</c:v>
                </c:pt>
                <c:pt idx="8">
                  <c:v>97.211725562551237</c:v>
                </c:pt>
                <c:pt idx="9">
                  <c:v>97.824152921660541</c:v>
                </c:pt>
                <c:pt idx="10">
                  <c:v>98.174725801605817</c:v>
                </c:pt>
                <c:pt idx="11">
                  <c:v>99.42134680211052</c:v>
                </c:pt>
                <c:pt idx="12">
                  <c:v>100.30633706933962</c:v>
                </c:pt>
                <c:pt idx="13">
                  <c:v>100.07954618691399</c:v>
                </c:pt>
                <c:pt idx="14">
                  <c:v>100.22714121231206</c:v>
                </c:pt>
                <c:pt idx="15">
                  <c:v>100.09251023357419</c:v>
                </c:pt>
                <c:pt idx="16">
                  <c:v>101.52656163901639</c:v>
                </c:pt>
                <c:pt idx="17">
                  <c:v>100.83206898719925</c:v>
                </c:pt>
                <c:pt idx="18">
                  <c:v>99.981541451531626</c:v>
                </c:pt>
                <c:pt idx="19">
                  <c:v>100.61925129329022</c:v>
                </c:pt>
                <c:pt idx="20">
                  <c:v>97.569675539127346</c:v>
                </c:pt>
                <c:pt idx="21">
                  <c:v>98.777979024885028</c:v>
                </c:pt>
                <c:pt idx="22">
                  <c:v>101.39085148182562</c:v>
                </c:pt>
                <c:pt idx="23">
                  <c:v>101.24968118693718</c:v>
                </c:pt>
                <c:pt idx="24">
                  <c:v>102.1105488197753</c:v>
                </c:pt>
                <c:pt idx="25">
                  <c:v>102.06134729606732</c:v>
                </c:pt>
                <c:pt idx="26">
                  <c:v>102.83712483941207</c:v>
                </c:pt>
                <c:pt idx="27">
                  <c:v>104.58512214849792</c:v>
                </c:pt>
                <c:pt idx="28">
                  <c:v>104.69791060164265</c:v>
                </c:pt>
                <c:pt idx="29">
                  <c:v>105.39254352848819</c:v>
                </c:pt>
                <c:pt idx="30">
                  <c:v>105.85670499351983</c:v>
                </c:pt>
                <c:pt idx="31">
                  <c:v>105.65510419491915</c:v>
                </c:pt>
                <c:pt idx="32">
                  <c:v>105.62445560914999</c:v>
                </c:pt>
                <c:pt idx="33">
                  <c:v>105.30346151624505</c:v>
                </c:pt>
                <c:pt idx="34">
                  <c:v>105.63005332957299</c:v>
                </c:pt>
                <c:pt idx="35">
                  <c:v>105.3917496940674</c:v>
                </c:pt>
                <c:pt idx="36">
                  <c:v>106.34688548317006</c:v>
                </c:pt>
                <c:pt idx="37">
                  <c:v>106.07230064253461</c:v>
                </c:pt>
                <c:pt idx="38">
                  <c:v>106.84525063601814</c:v>
                </c:pt>
                <c:pt idx="39">
                  <c:v>107.0311083624504</c:v>
                </c:pt>
                <c:pt idx="40">
                  <c:v>107.54726205326412</c:v>
                </c:pt>
              </c:numCache>
            </c:numRef>
          </c:val>
          <c:smooth val="0"/>
          <c:extLst>
            <c:ext xmlns:c16="http://schemas.microsoft.com/office/drawing/2014/chart" uri="{C3380CC4-5D6E-409C-BE32-E72D297353CC}">
              <c16:uniqueId val="{00000001-8B1F-4FD3-8E62-583E961D7D75}"/>
            </c:ext>
          </c:extLst>
        </c:ser>
        <c:ser>
          <c:idx val="2"/>
          <c:order val="2"/>
          <c:tx>
            <c:strRef>
              <c:f>'Données graph 1 et 3'!$AT$8:$AT$9</c:f>
              <c:strCache>
                <c:ptCount val="2"/>
                <c:pt idx="0">
                  <c:v>Tertiaire marchand </c:v>
                </c:pt>
              </c:strCache>
            </c:strRef>
          </c:tx>
          <c:spPr>
            <a:ln w="28575">
              <a:solidFill>
                <a:srgbClr val="FF0000"/>
              </a:solidFill>
            </a:ln>
          </c:spPr>
          <c:marker>
            <c:symbol val="none"/>
          </c:marker>
          <c:cat>
            <c:multiLvlStrRef>
              <c:f>'Données graph 1 et 3'!$A$10:$B$50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2015</c:v>
                  </c:pt>
                  <c:pt idx="4">
                    <c:v>2016</c:v>
                  </c:pt>
                  <c:pt idx="8">
                    <c:v>2017</c:v>
                  </c:pt>
                  <c:pt idx="12">
                    <c:v>2018</c:v>
                  </c:pt>
                  <c:pt idx="16">
                    <c:v>2019</c:v>
                  </c:pt>
                  <c:pt idx="20">
                    <c:v>2020</c:v>
                  </c:pt>
                  <c:pt idx="24">
                    <c:v>2021</c:v>
                  </c:pt>
                  <c:pt idx="28">
                    <c:v>2022</c:v>
                  </c:pt>
                  <c:pt idx="32">
                    <c:v>2023</c:v>
                  </c:pt>
                  <c:pt idx="36">
                    <c:v>2024</c:v>
                  </c:pt>
                  <c:pt idx="40">
                    <c:v>2025</c:v>
                  </c:pt>
                </c:lvl>
              </c:multiLvlStrCache>
            </c:multiLvlStrRef>
          </c:cat>
          <c:val>
            <c:numRef>
              <c:f>'Données graph 1 et 3'!$AT$10:$AT$50</c:f>
              <c:numCache>
                <c:formatCode>#\ ##0.0</c:formatCode>
                <c:ptCount val="41"/>
                <c:pt idx="0">
                  <c:v>100</c:v>
                </c:pt>
                <c:pt idx="1">
                  <c:v>100.29820950354218</c:v>
                </c:pt>
                <c:pt idx="2">
                  <c:v>100.46399440108742</c:v>
                </c:pt>
                <c:pt idx="3">
                  <c:v>100.37828658233856</c:v>
                </c:pt>
                <c:pt idx="4">
                  <c:v>100.92076833470485</c:v>
                </c:pt>
                <c:pt idx="5">
                  <c:v>101.81131391294012</c:v>
                </c:pt>
                <c:pt idx="6">
                  <c:v>102.05463929024623</c:v>
                </c:pt>
                <c:pt idx="7">
                  <c:v>102.43127161134662</c:v>
                </c:pt>
                <c:pt idx="8">
                  <c:v>103.55653753809366</c:v>
                </c:pt>
                <c:pt idx="9">
                  <c:v>104.51876532519162</c:v>
                </c:pt>
                <c:pt idx="10">
                  <c:v>104.2075090664671</c:v>
                </c:pt>
                <c:pt idx="11">
                  <c:v>105.3305434449311</c:v>
                </c:pt>
                <c:pt idx="12">
                  <c:v>106.22124595157531</c:v>
                </c:pt>
                <c:pt idx="13">
                  <c:v>106.17006995096834</c:v>
                </c:pt>
                <c:pt idx="14">
                  <c:v>106.32259782543112</c:v>
                </c:pt>
                <c:pt idx="15">
                  <c:v>105.864213357981</c:v>
                </c:pt>
                <c:pt idx="16">
                  <c:v>107.19302890664753</c:v>
                </c:pt>
                <c:pt idx="17">
                  <c:v>107.55654338370206</c:v>
                </c:pt>
                <c:pt idx="18">
                  <c:v>107.10547268210944</c:v>
                </c:pt>
                <c:pt idx="19">
                  <c:v>107.95160346103638</c:v>
                </c:pt>
                <c:pt idx="20">
                  <c:v>105.14013191493954</c:v>
                </c:pt>
                <c:pt idx="21">
                  <c:v>102.69511113033072</c:v>
                </c:pt>
                <c:pt idx="22">
                  <c:v>106.53815221297293</c:v>
                </c:pt>
                <c:pt idx="23">
                  <c:v>107.17036751066584</c:v>
                </c:pt>
                <c:pt idx="24">
                  <c:v>108.0955692498401</c:v>
                </c:pt>
                <c:pt idx="25">
                  <c:v>110.03682679501333</c:v>
                </c:pt>
                <c:pt idx="26">
                  <c:v>112.0455153979665</c:v>
                </c:pt>
                <c:pt idx="27">
                  <c:v>113.33263797570254</c:v>
                </c:pt>
                <c:pt idx="28">
                  <c:v>113.86917075415859</c:v>
                </c:pt>
                <c:pt idx="29">
                  <c:v>113.82236193662227</c:v>
                </c:pt>
                <c:pt idx="30">
                  <c:v>114.155450221411</c:v>
                </c:pt>
                <c:pt idx="31">
                  <c:v>114.5343653856286</c:v>
                </c:pt>
                <c:pt idx="32">
                  <c:v>114.53477202927557</c:v>
                </c:pt>
                <c:pt idx="33">
                  <c:v>114.68592773945743</c:v>
                </c:pt>
                <c:pt idx="34">
                  <c:v>114.69772546848958</c:v>
                </c:pt>
                <c:pt idx="35">
                  <c:v>114.42361319673601</c:v>
                </c:pt>
                <c:pt idx="36">
                  <c:v>115.02168232350793</c:v>
                </c:pt>
                <c:pt idx="37">
                  <c:v>114.79757426165121</c:v>
                </c:pt>
                <c:pt idx="38">
                  <c:v>115.01142214258205</c:v>
                </c:pt>
                <c:pt idx="39">
                  <c:v>115.0248613108372</c:v>
                </c:pt>
                <c:pt idx="40">
                  <c:v>114.82241271436386</c:v>
                </c:pt>
              </c:numCache>
            </c:numRef>
          </c:val>
          <c:smooth val="0"/>
          <c:extLst>
            <c:ext xmlns:c16="http://schemas.microsoft.com/office/drawing/2014/chart" uri="{C3380CC4-5D6E-409C-BE32-E72D297353CC}">
              <c16:uniqueId val="{00000002-8B1F-4FD3-8E62-583E961D7D75}"/>
            </c:ext>
          </c:extLst>
        </c:ser>
        <c:ser>
          <c:idx val="3"/>
          <c:order val="3"/>
          <c:tx>
            <c:strRef>
              <c:f>'Données graph 1 et 3'!$AU$8:$AU$9</c:f>
              <c:strCache>
                <c:ptCount val="2"/>
                <c:pt idx="0">
                  <c:v>Tertiaire non marchand </c:v>
                </c:pt>
              </c:strCache>
            </c:strRef>
          </c:tx>
          <c:spPr>
            <a:ln w="28575">
              <a:solidFill>
                <a:schemeClr val="accent6">
                  <a:lumMod val="75000"/>
                </a:schemeClr>
              </a:solidFill>
              <a:prstDash val="solid"/>
            </a:ln>
          </c:spPr>
          <c:marker>
            <c:symbol val="none"/>
          </c:marker>
          <c:cat>
            <c:multiLvlStrRef>
              <c:f>'Données graph 1 et 3'!$A$10:$B$50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2015</c:v>
                  </c:pt>
                  <c:pt idx="4">
                    <c:v>2016</c:v>
                  </c:pt>
                  <c:pt idx="8">
                    <c:v>2017</c:v>
                  </c:pt>
                  <c:pt idx="12">
                    <c:v>2018</c:v>
                  </c:pt>
                  <c:pt idx="16">
                    <c:v>2019</c:v>
                  </c:pt>
                  <c:pt idx="20">
                    <c:v>2020</c:v>
                  </c:pt>
                  <c:pt idx="24">
                    <c:v>2021</c:v>
                  </c:pt>
                  <c:pt idx="28">
                    <c:v>2022</c:v>
                  </c:pt>
                  <c:pt idx="32">
                    <c:v>2023</c:v>
                  </c:pt>
                  <c:pt idx="36">
                    <c:v>2024</c:v>
                  </c:pt>
                  <c:pt idx="40">
                    <c:v>2025</c:v>
                  </c:pt>
                </c:lvl>
              </c:multiLvlStrCache>
            </c:multiLvlStrRef>
          </c:cat>
          <c:val>
            <c:numRef>
              <c:f>'Données graph 1 et 3'!$AU$10:$AU$50</c:f>
              <c:numCache>
                <c:formatCode>#\ ##0.0</c:formatCode>
                <c:ptCount val="41"/>
                <c:pt idx="0">
                  <c:v>100</c:v>
                </c:pt>
                <c:pt idx="1">
                  <c:v>100.37360149073781</c:v>
                </c:pt>
                <c:pt idx="2">
                  <c:v>100.45784238776454</c:v>
                </c:pt>
                <c:pt idx="3">
                  <c:v>101.21459463760665</c:v>
                </c:pt>
                <c:pt idx="4">
                  <c:v>101.43135438115134</c:v>
                </c:pt>
                <c:pt idx="5">
                  <c:v>101.5886593307202</c:v>
                </c:pt>
                <c:pt idx="6">
                  <c:v>101.79057770222452</c:v>
                </c:pt>
                <c:pt idx="7">
                  <c:v>101.47724772636064</c:v>
                </c:pt>
                <c:pt idx="8">
                  <c:v>102.30051146614608</c:v>
                </c:pt>
                <c:pt idx="9">
                  <c:v>102.38866435464189</c:v>
                </c:pt>
                <c:pt idx="10">
                  <c:v>101.74755249269329</c:v>
                </c:pt>
                <c:pt idx="11">
                  <c:v>101.10154130227403</c:v>
                </c:pt>
                <c:pt idx="12">
                  <c:v>100.85320785294098</c:v>
                </c:pt>
                <c:pt idx="13">
                  <c:v>100.40550830254453</c:v>
                </c:pt>
                <c:pt idx="14">
                  <c:v>100.49254194010982</c:v>
                </c:pt>
                <c:pt idx="15">
                  <c:v>100.83954076263188</c:v>
                </c:pt>
                <c:pt idx="16">
                  <c:v>100.81094753169594</c:v>
                </c:pt>
                <c:pt idx="17">
                  <c:v>101.14593733179791</c:v>
                </c:pt>
                <c:pt idx="18">
                  <c:v>101.32982902407154</c:v>
                </c:pt>
                <c:pt idx="19">
                  <c:v>100.90798744134017</c:v>
                </c:pt>
                <c:pt idx="20">
                  <c:v>101.19190677893106</c:v>
                </c:pt>
                <c:pt idx="21">
                  <c:v>99.956385675364501</c:v>
                </c:pt>
                <c:pt idx="22">
                  <c:v>101.99088602946311</c:v>
                </c:pt>
                <c:pt idx="23">
                  <c:v>102.73775537713858</c:v>
                </c:pt>
                <c:pt idx="24">
                  <c:v>103.42378979699703</c:v>
                </c:pt>
                <c:pt idx="25">
                  <c:v>103.6803513584684</c:v>
                </c:pt>
                <c:pt idx="26">
                  <c:v>103.75925346191694</c:v>
                </c:pt>
                <c:pt idx="27">
                  <c:v>104.01141689722277</c:v>
                </c:pt>
                <c:pt idx="28">
                  <c:v>104.42750389836748</c:v>
                </c:pt>
                <c:pt idx="29">
                  <c:v>103.65778537026351</c:v>
                </c:pt>
                <c:pt idx="30">
                  <c:v>103.18541479240895</c:v>
                </c:pt>
                <c:pt idx="31">
                  <c:v>103.6990486675096</c:v>
                </c:pt>
                <c:pt idx="32">
                  <c:v>103.71338213457875</c:v>
                </c:pt>
                <c:pt idx="33">
                  <c:v>104.10171376677089</c:v>
                </c:pt>
                <c:pt idx="34">
                  <c:v>104.57621732169824</c:v>
                </c:pt>
                <c:pt idx="35">
                  <c:v>105.29941823849076</c:v>
                </c:pt>
                <c:pt idx="36">
                  <c:v>104.91998487244871</c:v>
                </c:pt>
                <c:pt idx="37">
                  <c:v>105.43216179775617</c:v>
                </c:pt>
                <c:pt idx="38">
                  <c:v>105.43967468758228</c:v>
                </c:pt>
                <c:pt idx="39">
                  <c:v>105.15862401807729</c:v>
                </c:pt>
                <c:pt idx="40">
                  <c:v>105.15655821329321</c:v>
                </c:pt>
              </c:numCache>
            </c:numRef>
          </c:val>
          <c:smooth val="0"/>
          <c:extLst>
            <c:ext xmlns:c16="http://schemas.microsoft.com/office/drawing/2014/chart" uri="{C3380CC4-5D6E-409C-BE32-E72D297353CC}">
              <c16:uniqueId val="{00000003-8B1F-4FD3-8E62-583E961D7D75}"/>
            </c:ext>
          </c:extLst>
        </c:ser>
        <c:dLbls>
          <c:showLegendKey val="0"/>
          <c:showVal val="0"/>
          <c:showCatName val="0"/>
          <c:showSerName val="0"/>
          <c:showPercent val="0"/>
          <c:showBubbleSize val="0"/>
        </c:dLbls>
        <c:smooth val="0"/>
        <c:axId val="212177664"/>
        <c:axId val="212179200"/>
      </c:lineChart>
      <c:catAx>
        <c:axId val="212177664"/>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a:lstStyle/>
          <a:p>
            <a:pPr>
              <a:defRPr sz="1000"/>
            </a:pPr>
            <a:endParaRPr lang="fr-FR"/>
          </a:p>
        </c:txPr>
        <c:crossAx val="212179200"/>
        <c:crossesAt val="100"/>
        <c:auto val="0"/>
        <c:lblAlgn val="ctr"/>
        <c:lblOffset val="100"/>
        <c:tickLblSkip val="1"/>
        <c:tickMarkSkip val="1"/>
        <c:noMultiLvlLbl val="0"/>
      </c:catAx>
      <c:valAx>
        <c:axId val="212179200"/>
        <c:scaling>
          <c:orientation val="minMax"/>
          <c:max val="122"/>
          <c:min val="96"/>
        </c:scaling>
        <c:delete val="0"/>
        <c:axPos val="l"/>
        <c:majorGridlines>
          <c:spPr>
            <a:ln>
              <a:prstDash val="sysDash"/>
            </a:ln>
          </c:spPr>
        </c:majorGridlines>
        <c:numFmt formatCode="#,##0" sourceLinked="0"/>
        <c:majorTickMark val="out"/>
        <c:minorTickMark val="none"/>
        <c:tickLblPos val="nextTo"/>
        <c:crossAx val="212177664"/>
        <c:crosses val="autoZero"/>
        <c:crossBetween val="midCat"/>
        <c:majorUnit val="2"/>
      </c:valAx>
    </c:plotArea>
    <c:legend>
      <c:legendPos val="r"/>
      <c:layout>
        <c:manualLayout>
          <c:xMode val="edge"/>
          <c:yMode val="edge"/>
          <c:x val="3.2670454545454551E-2"/>
          <c:y val="0.18066157760814217"/>
          <c:w val="0.95596590909090906"/>
          <c:h val="8.1424936386768468E-2"/>
        </c:manualLayout>
      </c:layout>
      <c:overlay val="0"/>
      <c:txPr>
        <a:bodyPr/>
        <a:lstStyle/>
        <a:p>
          <a:pPr>
            <a:defRPr sz="1200"/>
          </a:pPr>
          <a:endParaRPr lang="fr-FR"/>
        </a:p>
      </c:txPr>
    </c:legend>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nchor="t" anchorCtr="1"/>
          <a:lstStyle/>
          <a:p>
            <a:pPr>
              <a:defRPr sz="1000" b="0" i="0" u="none" strike="noStrike" baseline="0">
                <a:solidFill>
                  <a:srgbClr val="000000"/>
                </a:solidFill>
                <a:latin typeface="Calibri"/>
                <a:ea typeface="Calibri"/>
                <a:cs typeface="Calibri"/>
              </a:defRPr>
            </a:pPr>
            <a:r>
              <a:rPr lang="fr-FR" sz="1400" b="1" i="0" baseline="0">
                <a:effectLst/>
              </a:rPr>
              <a:t>Contrat d'apprentissage commencés dans le trimestre et en cours</a:t>
            </a:r>
          </a:p>
          <a:p>
            <a:pPr>
              <a:defRPr sz="1000" b="0" i="0" u="none" strike="noStrike" baseline="0">
                <a:solidFill>
                  <a:srgbClr val="000000"/>
                </a:solidFill>
                <a:latin typeface="Calibri"/>
                <a:ea typeface="Calibri"/>
                <a:cs typeface="Calibri"/>
              </a:defRPr>
            </a:pPr>
            <a:r>
              <a:rPr lang="fr-FR" sz="1400" b="1" i="0" baseline="0">
                <a:effectLst/>
              </a:rPr>
              <a:t>au 31 mars de chaque année, dans le Vaucluse </a:t>
            </a:r>
            <a:r>
              <a:rPr lang="fr-FR" sz="1200" b="0" i="1" baseline="0">
                <a:effectLst/>
              </a:rPr>
              <a:t>(données brutes, en nombre)</a:t>
            </a:r>
            <a:endParaRPr lang="fr-FR" sz="1200" b="0" i="1">
              <a:effectLst/>
            </a:endParaRPr>
          </a:p>
        </c:rich>
      </c:tx>
      <c:layout>
        <c:manualLayout>
          <c:xMode val="edge"/>
          <c:yMode val="edge"/>
          <c:x val="0.12417142802997999"/>
          <c:y val="2.6104772617708502E-3"/>
        </c:manualLayout>
      </c:layout>
      <c:overlay val="0"/>
      <c:spPr>
        <a:noFill/>
        <a:ln w="25400">
          <a:noFill/>
        </a:ln>
      </c:spPr>
    </c:title>
    <c:autoTitleDeleted val="0"/>
    <c:plotArea>
      <c:layout>
        <c:manualLayout>
          <c:layoutTarget val="inner"/>
          <c:xMode val="edge"/>
          <c:yMode val="edge"/>
          <c:x val="6.1589781983542202E-2"/>
          <c:y val="0.22718177019598126"/>
          <c:w val="0.93016067977190131"/>
          <c:h val="0.45357743553426189"/>
        </c:manualLayout>
      </c:layout>
      <c:barChart>
        <c:barDir val="col"/>
        <c:grouping val="stacked"/>
        <c:varyColors val="0"/>
        <c:ser>
          <c:idx val="0"/>
          <c:order val="0"/>
          <c:tx>
            <c:v>Cumul des entrées sur un trimestre (échelle de gauche)</c:v>
          </c:tx>
          <c:spPr>
            <a:ln w="25400">
              <a:noFill/>
            </a:ln>
          </c:spPr>
          <c:invertIfNegative val="0"/>
          <c:cat>
            <c:multiLvlStrRef>
              <c:f>'Graph appr (trim)'!$A$3:$B$13</c:f>
              <c:multiLvlStrCache>
                <c:ptCount val="11"/>
                <c:lvl>
                  <c:pt idx="0">
                    <c:v>T1</c:v>
                  </c:pt>
                  <c:pt idx="1">
                    <c:v>T1</c:v>
                  </c:pt>
                  <c:pt idx="2">
                    <c:v>T1</c:v>
                  </c:pt>
                  <c:pt idx="3">
                    <c:v>T1</c:v>
                  </c:pt>
                  <c:pt idx="4">
                    <c:v>T1</c:v>
                  </c:pt>
                  <c:pt idx="5">
                    <c:v>T1</c:v>
                  </c:pt>
                  <c:pt idx="6">
                    <c:v>T1</c:v>
                  </c:pt>
                  <c:pt idx="7">
                    <c:v>T1</c:v>
                  </c:pt>
                  <c:pt idx="8">
                    <c:v>T1</c:v>
                  </c:pt>
                  <c:pt idx="9">
                    <c:v>T1</c:v>
                  </c:pt>
                  <c:pt idx="10">
                    <c:v>T1</c:v>
                  </c:pt>
                </c:lvl>
                <c:lvl>
                  <c:pt idx="0">
                    <c:v>2015</c:v>
                  </c:pt>
                  <c:pt idx="1">
                    <c:v>2016</c:v>
                  </c:pt>
                  <c:pt idx="2">
                    <c:v>2017</c:v>
                  </c:pt>
                  <c:pt idx="3">
                    <c:v>2018</c:v>
                  </c:pt>
                  <c:pt idx="4">
                    <c:v>2019</c:v>
                  </c:pt>
                  <c:pt idx="5">
                    <c:v>2020</c:v>
                  </c:pt>
                  <c:pt idx="6">
                    <c:v>2021</c:v>
                  </c:pt>
                  <c:pt idx="7">
                    <c:v>2022</c:v>
                  </c:pt>
                  <c:pt idx="8">
                    <c:v>2023</c:v>
                  </c:pt>
                  <c:pt idx="9">
                    <c:v>2024</c:v>
                  </c:pt>
                  <c:pt idx="10">
                    <c:v>2025</c:v>
                  </c:pt>
                </c:lvl>
              </c:multiLvlStrCache>
            </c:multiLvlStrRef>
          </c:cat>
          <c:val>
            <c:numRef>
              <c:f>'Graph appr (trim)'!$O$3:$O$13</c:f>
              <c:numCache>
                <c:formatCode>#,##0</c:formatCode>
                <c:ptCount val="11"/>
                <c:pt idx="0">
                  <c:v>65</c:v>
                </c:pt>
                <c:pt idx="1">
                  <c:v>84</c:v>
                </c:pt>
                <c:pt idx="2">
                  <c:v>57</c:v>
                </c:pt>
                <c:pt idx="3">
                  <c:v>76</c:v>
                </c:pt>
                <c:pt idx="4">
                  <c:v>86</c:v>
                </c:pt>
                <c:pt idx="5">
                  <c:v>136</c:v>
                </c:pt>
                <c:pt idx="6">
                  <c:v>429</c:v>
                </c:pt>
                <c:pt idx="7">
                  <c:v>373</c:v>
                </c:pt>
                <c:pt idx="8">
                  <c:v>347</c:v>
                </c:pt>
                <c:pt idx="9">
                  <c:v>390</c:v>
                </c:pt>
                <c:pt idx="10">
                  <c:v>420</c:v>
                </c:pt>
              </c:numCache>
            </c:numRef>
          </c:val>
          <c:extLst>
            <c:ext xmlns:c16="http://schemas.microsoft.com/office/drawing/2014/chart" uri="{C3380CC4-5D6E-409C-BE32-E72D297353CC}">
              <c16:uniqueId val="{00000000-C452-434B-AD8B-FC58A0A3A6E3}"/>
            </c:ext>
          </c:extLst>
        </c:ser>
        <c:dLbls>
          <c:showLegendKey val="0"/>
          <c:showVal val="0"/>
          <c:showCatName val="0"/>
          <c:showSerName val="0"/>
          <c:showPercent val="0"/>
          <c:showBubbleSize val="0"/>
        </c:dLbls>
        <c:gapWidth val="150"/>
        <c:overlap val="100"/>
        <c:axId val="1576223936"/>
        <c:axId val="1"/>
      </c:barChart>
      <c:lineChart>
        <c:grouping val="standard"/>
        <c:varyColors val="0"/>
        <c:ser>
          <c:idx val="1"/>
          <c:order val="1"/>
          <c:tx>
            <c:v>Stocks de bénéficiaires en fin de 1ers trimestres (échelle de droite)</c:v>
          </c:tx>
          <c:spPr>
            <a:ln>
              <a:solidFill>
                <a:srgbClr val="F79646">
                  <a:lumMod val="75000"/>
                </a:srgbClr>
              </a:solidFill>
            </a:ln>
          </c:spPr>
          <c:marker>
            <c:symbol val="none"/>
          </c:marker>
          <c:cat>
            <c:multiLvlStrRef>
              <c:f>'Graph appr (trim)'!$A$3:$B$13</c:f>
              <c:multiLvlStrCache>
                <c:ptCount val="11"/>
                <c:lvl>
                  <c:pt idx="0">
                    <c:v>T1</c:v>
                  </c:pt>
                  <c:pt idx="1">
                    <c:v>T1</c:v>
                  </c:pt>
                  <c:pt idx="2">
                    <c:v>T1</c:v>
                  </c:pt>
                  <c:pt idx="3">
                    <c:v>T1</c:v>
                  </c:pt>
                  <c:pt idx="4">
                    <c:v>T1</c:v>
                  </c:pt>
                  <c:pt idx="5">
                    <c:v>T1</c:v>
                  </c:pt>
                  <c:pt idx="6">
                    <c:v>T1</c:v>
                  </c:pt>
                  <c:pt idx="7">
                    <c:v>T1</c:v>
                  </c:pt>
                  <c:pt idx="8">
                    <c:v>T1</c:v>
                  </c:pt>
                  <c:pt idx="9">
                    <c:v>T1</c:v>
                  </c:pt>
                  <c:pt idx="10">
                    <c:v>T1</c:v>
                  </c:pt>
                </c:lvl>
                <c:lvl>
                  <c:pt idx="0">
                    <c:v>2015</c:v>
                  </c:pt>
                  <c:pt idx="1">
                    <c:v>2016</c:v>
                  </c:pt>
                  <c:pt idx="2">
                    <c:v>2017</c:v>
                  </c:pt>
                  <c:pt idx="3">
                    <c:v>2018</c:v>
                  </c:pt>
                  <c:pt idx="4">
                    <c:v>2019</c:v>
                  </c:pt>
                  <c:pt idx="5">
                    <c:v>2020</c:v>
                  </c:pt>
                  <c:pt idx="6">
                    <c:v>2021</c:v>
                  </c:pt>
                  <c:pt idx="7">
                    <c:v>2022</c:v>
                  </c:pt>
                  <c:pt idx="8">
                    <c:v>2023</c:v>
                  </c:pt>
                  <c:pt idx="9">
                    <c:v>2024</c:v>
                  </c:pt>
                  <c:pt idx="10">
                    <c:v>2025</c:v>
                  </c:pt>
                </c:lvl>
              </c:multiLvlStrCache>
            </c:multiLvlStrRef>
          </c:cat>
          <c:val>
            <c:numRef>
              <c:f>'Graph appr (trim)'!$P$3:$P$13</c:f>
              <c:numCache>
                <c:formatCode>#,##0</c:formatCode>
                <c:ptCount val="11"/>
                <c:pt idx="0">
                  <c:v>3693</c:v>
                </c:pt>
                <c:pt idx="1">
                  <c:v>3585</c:v>
                </c:pt>
                <c:pt idx="2">
                  <c:v>3463</c:v>
                </c:pt>
                <c:pt idx="3">
                  <c:v>3254</c:v>
                </c:pt>
                <c:pt idx="4">
                  <c:v>3374</c:v>
                </c:pt>
                <c:pt idx="5">
                  <c:v>3804</c:v>
                </c:pt>
                <c:pt idx="6">
                  <c:v>5383</c:v>
                </c:pt>
                <c:pt idx="7">
                  <c:v>6466</c:v>
                </c:pt>
                <c:pt idx="8">
                  <c:v>7138</c:v>
                </c:pt>
                <c:pt idx="9">
                  <c:v>7426</c:v>
                </c:pt>
                <c:pt idx="10">
                  <c:v>7653</c:v>
                </c:pt>
              </c:numCache>
            </c:numRef>
          </c:val>
          <c:smooth val="0"/>
          <c:extLst>
            <c:ext xmlns:c16="http://schemas.microsoft.com/office/drawing/2014/chart" uri="{C3380CC4-5D6E-409C-BE32-E72D297353CC}">
              <c16:uniqueId val="{00000001-C452-434B-AD8B-FC58A0A3A6E3}"/>
            </c:ext>
          </c:extLst>
        </c:ser>
        <c:dLbls>
          <c:showLegendKey val="0"/>
          <c:showVal val="0"/>
          <c:showCatName val="0"/>
          <c:showSerName val="0"/>
          <c:showPercent val="0"/>
          <c:showBubbleSize val="0"/>
        </c:dLbls>
        <c:marker val="1"/>
        <c:smooth val="0"/>
        <c:axId val="3"/>
        <c:axId val="4"/>
      </c:lineChart>
      <c:catAx>
        <c:axId val="1576223936"/>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a:solidFill>
              <a:sysClr val="windowText" lastClr="000000">
                <a:tint val="75000"/>
                <a:shade val="95000"/>
                <a:satMod val="105000"/>
              </a:sysClr>
            </a:solidFill>
          </a:ln>
        </c:spPr>
        <c:txPr>
          <a:bodyPr rot="0" vert="horz"/>
          <a:lstStyle/>
          <a:p>
            <a:pPr>
              <a:defRPr sz="1000" b="0" i="0" u="none" strike="noStrike" baseline="0">
                <a:solidFill>
                  <a:srgbClr val="000000"/>
                </a:solidFill>
                <a:latin typeface="Calibri"/>
                <a:ea typeface="Calibri"/>
                <a:cs typeface="Calibri"/>
              </a:defRPr>
            </a:pPr>
            <a:endParaRPr lang="fr-FR"/>
          </a:p>
        </c:txPr>
        <c:crossAx val="1"/>
        <c:crossesAt val="0"/>
        <c:auto val="0"/>
        <c:lblAlgn val="ctr"/>
        <c:lblOffset val="0"/>
        <c:noMultiLvlLbl val="0"/>
      </c:catAx>
      <c:valAx>
        <c:axId val="1"/>
        <c:scaling>
          <c:orientation val="minMax"/>
          <c:max val="500"/>
          <c:min val="0"/>
        </c:scaling>
        <c:delete val="0"/>
        <c:axPos val="l"/>
        <c:majorGridlines>
          <c:spPr>
            <a:ln>
              <a:prstDash val="sysDash"/>
            </a:ln>
          </c:spPr>
        </c:majorGridlines>
        <c:numFmt formatCode="#,##0" sourceLinked="0"/>
        <c:majorTickMark val="out"/>
        <c:minorTickMark val="none"/>
        <c:tickLblPos val="nextTo"/>
        <c:txPr>
          <a:bodyPr rot="0" vert="horz"/>
          <a:lstStyle/>
          <a:p>
            <a:pPr>
              <a:defRPr sz="1000" b="0" i="0" u="none" strike="noStrike" baseline="0">
                <a:solidFill>
                  <a:schemeClr val="accent1">
                    <a:lumMod val="75000"/>
                  </a:schemeClr>
                </a:solidFill>
                <a:latin typeface="Calibri"/>
                <a:ea typeface="Calibri"/>
                <a:cs typeface="Calibri"/>
              </a:defRPr>
            </a:pPr>
            <a:endParaRPr lang="fr-FR"/>
          </a:p>
        </c:txPr>
        <c:crossAx val="1576223936"/>
        <c:crosses val="autoZero"/>
        <c:crossBetween val="between"/>
        <c:majorUnit val="50"/>
      </c:valAx>
      <c:catAx>
        <c:axId val="3"/>
        <c:scaling>
          <c:orientation val="minMax"/>
        </c:scaling>
        <c:delete val="1"/>
        <c:axPos val="b"/>
        <c:numFmt formatCode="General" sourceLinked="1"/>
        <c:majorTickMark val="out"/>
        <c:minorTickMark val="none"/>
        <c:tickLblPos val="nextTo"/>
        <c:crossAx val="4"/>
        <c:crosses val="autoZero"/>
        <c:auto val="1"/>
        <c:lblAlgn val="ctr"/>
        <c:lblOffset val="100"/>
        <c:noMultiLvlLbl val="0"/>
      </c:catAx>
      <c:valAx>
        <c:axId val="4"/>
        <c:scaling>
          <c:orientation val="minMax"/>
        </c:scaling>
        <c:delete val="0"/>
        <c:axPos val="r"/>
        <c:numFmt formatCode="#,##0" sourceLinked="1"/>
        <c:majorTickMark val="out"/>
        <c:minorTickMark val="none"/>
        <c:tickLblPos val="nextTo"/>
        <c:txPr>
          <a:bodyPr/>
          <a:lstStyle/>
          <a:p>
            <a:pPr>
              <a:defRPr>
                <a:solidFill>
                  <a:schemeClr val="accent6">
                    <a:lumMod val="75000"/>
                  </a:schemeClr>
                </a:solidFill>
              </a:defRPr>
            </a:pPr>
            <a:endParaRPr lang="fr-FR"/>
          </a:p>
        </c:txPr>
        <c:crossAx val="3"/>
        <c:crosses val="max"/>
        <c:crossBetween val="between"/>
      </c:valAx>
    </c:plotArea>
    <c:legend>
      <c:legendPos val="r"/>
      <c:layout>
        <c:manualLayout>
          <c:xMode val="edge"/>
          <c:yMode val="edge"/>
          <c:x val="0"/>
          <c:y val="0.1549239536365587"/>
          <c:w val="0.91235103176837273"/>
          <c:h val="5.6702822861428026E-2"/>
        </c:manualLayout>
      </c:layout>
      <c:overlay val="0"/>
      <c:spPr>
        <a:noFill/>
      </c:spPr>
      <c:txPr>
        <a:bodyPr/>
        <a:lstStyle/>
        <a:p>
          <a:pPr>
            <a:defRPr sz="1100" b="0" i="0" u="none" strike="noStrike" baseline="0">
              <a:solidFill>
                <a:srgbClr val="000000"/>
              </a:solidFill>
              <a:latin typeface="Calibri"/>
              <a:ea typeface="Calibri"/>
              <a:cs typeface="Calibri"/>
            </a:defRPr>
          </a:pPr>
          <a:endParaRPr lang="fr-FR"/>
        </a:p>
      </c:txPr>
    </c:legend>
    <c:plotVisOnly val="1"/>
    <c:dispBlanksAs val="gap"/>
    <c:showDLblsOverMax val="0"/>
  </c:chart>
  <c:spPr>
    <a:solidFill>
      <a:sysClr val="window" lastClr="FFFFFF"/>
    </a:solidFill>
  </c:spPr>
  <c:txPr>
    <a:bodyPr/>
    <a:lstStyle/>
    <a:p>
      <a:pPr>
        <a:defRPr sz="1000" b="0" i="0" u="none" strike="noStrike" baseline="0">
          <a:solidFill>
            <a:srgbClr val="000000"/>
          </a:solidFill>
          <a:latin typeface="Calibri"/>
          <a:ea typeface="Calibri"/>
          <a:cs typeface="Calibri"/>
        </a:defRPr>
      </a:pPr>
      <a:endParaRPr lang="fr-FR"/>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500" b="0" i="0" u="none" strike="noStrike" baseline="0">
                <a:solidFill>
                  <a:srgbClr val="000000"/>
                </a:solidFill>
                <a:latin typeface="Calibri"/>
                <a:ea typeface="Calibri"/>
                <a:cs typeface="Calibri"/>
              </a:defRPr>
            </a:pPr>
            <a:r>
              <a:rPr lang="fr-FR" sz="1500" b="1" i="0" u="none" strike="noStrike" baseline="0">
                <a:solidFill>
                  <a:srgbClr val="000000"/>
                </a:solidFill>
                <a:latin typeface="Calibri"/>
              </a:rPr>
              <a:t>Taux de chômage dans le Vaucluse </a:t>
            </a:r>
            <a:r>
              <a:rPr lang="fr-FR" sz="1500" b="0" i="1" u="none" strike="noStrike" baseline="0">
                <a:solidFill>
                  <a:srgbClr val="000000"/>
                </a:solidFill>
                <a:latin typeface="Calibri"/>
              </a:rPr>
              <a:t>(en %)</a:t>
            </a:r>
          </a:p>
        </c:rich>
      </c:tx>
      <c:layout>
        <c:manualLayout>
          <c:xMode val="edge"/>
          <c:yMode val="edge"/>
          <c:x val="0.27938931639226944"/>
          <c:y val="2.4256627684853017E-2"/>
        </c:manualLayout>
      </c:layout>
      <c:overlay val="0"/>
      <c:spPr>
        <a:noFill/>
        <a:ln w="25400">
          <a:noFill/>
        </a:ln>
      </c:spPr>
    </c:title>
    <c:autoTitleDeleted val="0"/>
    <c:plotArea>
      <c:layout>
        <c:manualLayout>
          <c:layoutTarget val="inner"/>
          <c:xMode val="edge"/>
          <c:yMode val="edge"/>
          <c:x val="8.7438260558339295E-2"/>
          <c:y val="0.18816505924925064"/>
          <c:w val="0.83764367816092833"/>
          <c:h val="0.53603068847163338"/>
        </c:manualLayout>
      </c:layout>
      <c:lineChart>
        <c:grouping val="standard"/>
        <c:varyColors val="0"/>
        <c:ser>
          <c:idx val="0"/>
          <c:order val="0"/>
          <c:tx>
            <c:v>Provence-Alpes-Côte d'Azur</c:v>
          </c:tx>
          <c:spPr>
            <a:ln w="25400">
              <a:solidFill>
                <a:schemeClr val="accent6"/>
              </a:solidFill>
              <a:prstDash val="solid"/>
            </a:ln>
          </c:spPr>
          <c:marker>
            <c:symbol val="none"/>
          </c:marker>
          <c:cat>
            <c:multiLvlStrRef>
              <c:f>'dates trim'!$B$133:$C$300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2015</c:v>
                  </c:pt>
                  <c:pt idx="4">
                    <c:v>2016</c:v>
                  </c:pt>
                  <c:pt idx="8">
                    <c:v>2017</c:v>
                  </c:pt>
                  <c:pt idx="12">
                    <c:v>2018</c:v>
                  </c:pt>
                  <c:pt idx="16">
                    <c:v>2019</c:v>
                  </c:pt>
                  <c:pt idx="20">
                    <c:v>2020</c:v>
                  </c:pt>
                  <c:pt idx="24">
                    <c:v>2021</c:v>
                  </c:pt>
                  <c:pt idx="28">
                    <c:v>2022</c:v>
                  </c:pt>
                  <c:pt idx="32">
                    <c:v>2023</c:v>
                  </c:pt>
                  <c:pt idx="36">
                    <c:v>2024</c:v>
                  </c:pt>
                  <c:pt idx="40">
                    <c:v>2025</c:v>
                  </c:pt>
                  <c:pt idx="44">
                    <c:v>2026</c:v>
                  </c:pt>
                  <c:pt idx="48">
                    <c:v>2027</c:v>
                  </c:pt>
                </c:lvl>
              </c:multiLvlStrCache>
            </c:multiLvlStrRef>
          </c:cat>
          <c:val>
            <c:numRef>
              <c:f>Données!$C$141:$C$181</c:f>
              <c:numCache>
                <c:formatCode>#\ ##0.0</c:formatCode>
                <c:ptCount val="41"/>
                <c:pt idx="0">
                  <c:v>11.4</c:v>
                </c:pt>
                <c:pt idx="1">
                  <c:v>11.7</c:v>
                </c:pt>
                <c:pt idx="2">
                  <c:v>11.5</c:v>
                </c:pt>
                <c:pt idx="3">
                  <c:v>11.4</c:v>
                </c:pt>
                <c:pt idx="4">
                  <c:v>11.4</c:v>
                </c:pt>
                <c:pt idx="5">
                  <c:v>11.2</c:v>
                </c:pt>
                <c:pt idx="6">
                  <c:v>11</c:v>
                </c:pt>
                <c:pt idx="7">
                  <c:v>11.4</c:v>
                </c:pt>
                <c:pt idx="8">
                  <c:v>10.9</c:v>
                </c:pt>
                <c:pt idx="9">
                  <c:v>10.8</c:v>
                </c:pt>
                <c:pt idx="10">
                  <c:v>10.8</c:v>
                </c:pt>
                <c:pt idx="11">
                  <c:v>10.3</c:v>
                </c:pt>
                <c:pt idx="12">
                  <c:v>10.6</c:v>
                </c:pt>
                <c:pt idx="13">
                  <c:v>10.4</c:v>
                </c:pt>
                <c:pt idx="14">
                  <c:v>10.199999999999999</c:v>
                </c:pt>
                <c:pt idx="15">
                  <c:v>10</c:v>
                </c:pt>
                <c:pt idx="16">
                  <c:v>10.1</c:v>
                </c:pt>
                <c:pt idx="17">
                  <c:v>9.6</c:v>
                </c:pt>
                <c:pt idx="18">
                  <c:v>9.5</c:v>
                </c:pt>
                <c:pt idx="19">
                  <c:v>9.1999999999999993</c:v>
                </c:pt>
                <c:pt idx="20">
                  <c:v>8.9</c:v>
                </c:pt>
                <c:pt idx="21">
                  <c:v>8.1999999999999993</c:v>
                </c:pt>
                <c:pt idx="22">
                  <c:v>10.1</c:v>
                </c:pt>
                <c:pt idx="23">
                  <c:v>9.1</c:v>
                </c:pt>
                <c:pt idx="24">
                  <c:v>9.1999999999999993</c:v>
                </c:pt>
                <c:pt idx="25">
                  <c:v>9.1</c:v>
                </c:pt>
                <c:pt idx="26">
                  <c:v>8.9</c:v>
                </c:pt>
                <c:pt idx="27">
                  <c:v>8.3000000000000007</c:v>
                </c:pt>
                <c:pt idx="28">
                  <c:v>8.1999999999999993</c:v>
                </c:pt>
                <c:pt idx="29">
                  <c:v>8.3000000000000007</c:v>
                </c:pt>
                <c:pt idx="30">
                  <c:v>8.1999999999999993</c:v>
                </c:pt>
                <c:pt idx="31">
                  <c:v>8</c:v>
                </c:pt>
                <c:pt idx="32">
                  <c:v>7.9</c:v>
                </c:pt>
                <c:pt idx="33">
                  <c:v>7.9</c:v>
                </c:pt>
                <c:pt idx="34">
                  <c:v>8.1</c:v>
                </c:pt>
                <c:pt idx="35">
                  <c:v>8.1999999999999993</c:v>
                </c:pt>
                <c:pt idx="36">
                  <c:v>8</c:v>
                </c:pt>
                <c:pt idx="37">
                  <c:v>7.8</c:v>
                </c:pt>
                <c:pt idx="38">
                  <c:v>7.9</c:v>
                </c:pt>
                <c:pt idx="39">
                  <c:v>7.8</c:v>
                </c:pt>
                <c:pt idx="40">
                  <c:v>7.9</c:v>
                </c:pt>
              </c:numCache>
            </c:numRef>
          </c:val>
          <c:smooth val="0"/>
          <c:extLst>
            <c:ext xmlns:c16="http://schemas.microsoft.com/office/drawing/2014/chart" uri="{C3380CC4-5D6E-409C-BE32-E72D297353CC}">
              <c16:uniqueId val="{00000000-3322-4D2E-8999-895C0C5861BB}"/>
            </c:ext>
          </c:extLst>
        </c:ser>
        <c:ser>
          <c:idx val="1"/>
          <c:order val="1"/>
          <c:tx>
            <c:v>France métropolitaine</c:v>
          </c:tx>
          <c:spPr>
            <a:ln w="25400">
              <a:solidFill>
                <a:srgbClr val="0000FF"/>
              </a:solidFill>
              <a:prstDash val="solid"/>
            </a:ln>
          </c:spPr>
          <c:marker>
            <c:symbol val="none"/>
          </c:marker>
          <c:cat>
            <c:multiLvlStrRef>
              <c:f>'dates trim'!$B$133:$C$300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2015</c:v>
                  </c:pt>
                  <c:pt idx="4">
                    <c:v>2016</c:v>
                  </c:pt>
                  <c:pt idx="8">
                    <c:v>2017</c:v>
                  </c:pt>
                  <c:pt idx="12">
                    <c:v>2018</c:v>
                  </c:pt>
                  <c:pt idx="16">
                    <c:v>2019</c:v>
                  </c:pt>
                  <c:pt idx="20">
                    <c:v>2020</c:v>
                  </c:pt>
                  <c:pt idx="24">
                    <c:v>2021</c:v>
                  </c:pt>
                  <c:pt idx="28">
                    <c:v>2022</c:v>
                  </c:pt>
                  <c:pt idx="32">
                    <c:v>2023</c:v>
                  </c:pt>
                  <c:pt idx="36">
                    <c:v>2024</c:v>
                  </c:pt>
                  <c:pt idx="40">
                    <c:v>2025</c:v>
                  </c:pt>
                  <c:pt idx="44">
                    <c:v>2026</c:v>
                  </c:pt>
                  <c:pt idx="48">
                    <c:v>2027</c:v>
                  </c:pt>
                </c:lvl>
              </c:multiLvlStrCache>
            </c:multiLvlStrRef>
          </c:cat>
          <c:val>
            <c:numRef>
              <c:f>Données!$B$141:$B$181</c:f>
              <c:numCache>
                <c:formatCode>#\ ##0.0</c:formatCode>
                <c:ptCount val="41"/>
                <c:pt idx="0">
                  <c:v>10</c:v>
                </c:pt>
                <c:pt idx="1">
                  <c:v>10.199999999999999</c:v>
                </c:pt>
                <c:pt idx="2">
                  <c:v>10</c:v>
                </c:pt>
                <c:pt idx="3">
                  <c:v>9.9</c:v>
                </c:pt>
                <c:pt idx="4">
                  <c:v>9.9</c:v>
                </c:pt>
                <c:pt idx="5">
                  <c:v>9.6999999999999993</c:v>
                </c:pt>
                <c:pt idx="6">
                  <c:v>9.6</c:v>
                </c:pt>
                <c:pt idx="7">
                  <c:v>9.6999999999999993</c:v>
                </c:pt>
                <c:pt idx="8">
                  <c:v>9.3000000000000007</c:v>
                </c:pt>
                <c:pt idx="9">
                  <c:v>9.1999999999999993</c:v>
                </c:pt>
                <c:pt idx="10">
                  <c:v>9.1999999999999993</c:v>
                </c:pt>
                <c:pt idx="11">
                  <c:v>8.6999999999999993</c:v>
                </c:pt>
                <c:pt idx="12">
                  <c:v>9</c:v>
                </c:pt>
                <c:pt idx="13">
                  <c:v>8.8000000000000007</c:v>
                </c:pt>
                <c:pt idx="14">
                  <c:v>8.6</c:v>
                </c:pt>
                <c:pt idx="15">
                  <c:v>8.4</c:v>
                </c:pt>
                <c:pt idx="16">
                  <c:v>8.5</c:v>
                </c:pt>
                <c:pt idx="17">
                  <c:v>8.1999999999999993</c:v>
                </c:pt>
                <c:pt idx="18">
                  <c:v>8.1</c:v>
                </c:pt>
                <c:pt idx="19">
                  <c:v>7.9</c:v>
                </c:pt>
                <c:pt idx="20">
                  <c:v>7.7</c:v>
                </c:pt>
                <c:pt idx="21">
                  <c:v>7.1</c:v>
                </c:pt>
                <c:pt idx="22">
                  <c:v>8.6999999999999993</c:v>
                </c:pt>
                <c:pt idx="23">
                  <c:v>7.8</c:v>
                </c:pt>
                <c:pt idx="24">
                  <c:v>8</c:v>
                </c:pt>
                <c:pt idx="25">
                  <c:v>7.7</c:v>
                </c:pt>
                <c:pt idx="26">
                  <c:v>7.7</c:v>
                </c:pt>
                <c:pt idx="27">
                  <c:v>7.2</c:v>
                </c:pt>
                <c:pt idx="28">
                  <c:v>7.1</c:v>
                </c:pt>
                <c:pt idx="29">
                  <c:v>7.2</c:v>
                </c:pt>
                <c:pt idx="30">
                  <c:v>7</c:v>
                </c:pt>
                <c:pt idx="31">
                  <c:v>6.9</c:v>
                </c:pt>
                <c:pt idx="32">
                  <c:v>6.8</c:v>
                </c:pt>
                <c:pt idx="33">
                  <c:v>7</c:v>
                </c:pt>
                <c:pt idx="34">
                  <c:v>7.2</c:v>
                </c:pt>
                <c:pt idx="35">
                  <c:v>7.3</c:v>
                </c:pt>
                <c:pt idx="36">
                  <c:v>7.2</c:v>
                </c:pt>
                <c:pt idx="37">
                  <c:v>7.1</c:v>
                </c:pt>
                <c:pt idx="38">
                  <c:v>7.2</c:v>
                </c:pt>
                <c:pt idx="39">
                  <c:v>7.1</c:v>
                </c:pt>
                <c:pt idx="40">
                  <c:v>7.2</c:v>
                </c:pt>
              </c:numCache>
            </c:numRef>
          </c:val>
          <c:smooth val="0"/>
          <c:extLst>
            <c:ext xmlns:c16="http://schemas.microsoft.com/office/drawing/2014/chart" uri="{C3380CC4-5D6E-409C-BE32-E72D297353CC}">
              <c16:uniqueId val="{00000001-3322-4D2E-8999-895C0C5861BB}"/>
            </c:ext>
          </c:extLst>
        </c:ser>
        <c:ser>
          <c:idx val="2"/>
          <c:order val="2"/>
          <c:tx>
            <c:strRef>
              <c:f>Données!$I$8</c:f>
              <c:strCache>
                <c:ptCount val="1"/>
                <c:pt idx="0">
                  <c:v>Vaucluse</c:v>
                </c:pt>
              </c:strCache>
            </c:strRef>
          </c:tx>
          <c:marker>
            <c:symbol val="none"/>
          </c:marker>
          <c:cat>
            <c:multiLvlStrRef>
              <c:f>'dates trim'!$B$133:$C$300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2015</c:v>
                  </c:pt>
                  <c:pt idx="4">
                    <c:v>2016</c:v>
                  </c:pt>
                  <c:pt idx="8">
                    <c:v>2017</c:v>
                  </c:pt>
                  <c:pt idx="12">
                    <c:v>2018</c:v>
                  </c:pt>
                  <c:pt idx="16">
                    <c:v>2019</c:v>
                  </c:pt>
                  <c:pt idx="20">
                    <c:v>2020</c:v>
                  </c:pt>
                  <c:pt idx="24">
                    <c:v>2021</c:v>
                  </c:pt>
                  <c:pt idx="28">
                    <c:v>2022</c:v>
                  </c:pt>
                  <c:pt idx="32">
                    <c:v>2023</c:v>
                  </c:pt>
                  <c:pt idx="36">
                    <c:v>2024</c:v>
                  </c:pt>
                  <c:pt idx="40">
                    <c:v>2025</c:v>
                  </c:pt>
                  <c:pt idx="44">
                    <c:v>2026</c:v>
                  </c:pt>
                  <c:pt idx="48">
                    <c:v>2027</c:v>
                  </c:pt>
                </c:lvl>
              </c:multiLvlStrCache>
            </c:multiLvlStrRef>
          </c:cat>
          <c:val>
            <c:numRef>
              <c:f>Données!$I$141:$I$181</c:f>
              <c:numCache>
                <c:formatCode>#\ ##0.0</c:formatCode>
                <c:ptCount val="41"/>
                <c:pt idx="0">
                  <c:v>12.9</c:v>
                </c:pt>
                <c:pt idx="1">
                  <c:v>13.1</c:v>
                </c:pt>
                <c:pt idx="2">
                  <c:v>12.9</c:v>
                </c:pt>
                <c:pt idx="3">
                  <c:v>13</c:v>
                </c:pt>
                <c:pt idx="4">
                  <c:v>13</c:v>
                </c:pt>
                <c:pt idx="5">
                  <c:v>12.8</c:v>
                </c:pt>
                <c:pt idx="6">
                  <c:v>12.6</c:v>
                </c:pt>
                <c:pt idx="7">
                  <c:v>12.9</c:v>
                </c:pt>
                <c:pt idx="8">
                  <c:v>12.2</c:v>
                </c:pt>
                <c:pt idx="9">
                  <c:v>12</c:v>
                </c:pt>
                <c:pt idx="10">
                  <c:v>12</c:v>
                </c:pt>
                <c:pt idx="11">
                  <c:v>11.7</c:v>
                </c:pt>
                <c:pt idx="12">
                  <c:v>11.9</c:v>
                </c:pt>
                <c:pt idx="13">
                  <c:v>11.7</c:v>
                </c:pt>
                <c:pt idx="14">
                  <c:v>11.5</c:v>
                </c:pt>
                <c:pt idx="15">
                  <c:v>11.4</c:v>
                </c:pt>
                <c:pt idx="16">
                  <c:v>11.5</c:v>
                </c:pt>
                <c:pt idx="17">
                  <c:v>10.9</c:v>
                </c:pt>
                <c:pt idx="18">
                  <c:v>10.8</c:v>
                </c:pt>
                <c:pt idx="19">
                  <c:v>10.6</c:v>
                </c:pt>
                <c:pt idx="20">
                  <c:v>10.199999999999999</c:v>
                </c:pt>
                <c:pt idx="21">
                  <c:v>9.1999999999999993</c:v>
                </c:pt>
                <c:pt idx="22">
                  <c:v>11.4</c:v>
                </c:pt>
                <c:pt idx="23">
                  <c:v>10.199999999999999</c:v>
                </c:pt>
                <c:pt idx="24">
                  <c:v>10.4</c:v>
                </c:pt>
                <c:pt idx="25">
                  <c:v>10.199999999999999</c:v>
                </c:pt>
                <c:pt idx="26">
                  <c:v>10.3</c:v>
                </c:pt>
                <c:pt idx="27">
                  <c:v>9.6</c:v>
                </c:pt>
                <c:pt idx="28">
                  <c:v>9.5</c:v>
                </c:pt>
                <c:pt idx="29">
                  <c:v>9.5</c:v>
                </c:pt>
                <c:pt idx="30">
                  <c:v>9.6</c:v>
                </c:pt>
                <c:pt idx="31">
                  <c:v>9.4</c:v>
                </c:pt>
                <c:pt idx="32">
                  <c:v>9.4</c:v>
                </c:pt>
                <c:pt idx="33">
                  <c:v>9.5</c:v>
                </c:pt>
                <c:pt idx="34">
                  <c:v>9.8000000000000007</c:v>
                </c:pt>
                <c:pt idx="35">
                  <c:v>9.9</c:v>
                </c:pt>
                <c:pt idx="36">
                  <c:v>9.8000000000000007</c:v>
                </c:pt>
                <c:pt idx="37">
                  <c:v>9.6</c:v>
                </c:pt>
                <c:pt idx="38">
                  <c:v>9.6999999999999993</c:v>
                </c:pt>
                <c:pt idx="39">
                  <c:v>9.5</c:v>
                </c:pt>
                <c:pt idx="40">
                  <c:v>9.6999999999999993</c:v>
                </c:pt>
              </c:numCache>
            </c:numRef>
          </c:val>
          <c:smooth val="0"/>
          <c:extLst>
            <c:ext xmlns:c16="http://schemas.microsoft.com/office/drawing/2014/chart" uri="{C3380CC4-5D6E-409C-BE32-E72D297353CC}">
              <c16:uniqueId val="{00000002-3322-4D2E-8999-895C0C5861BB}"/>
            </c:ext>
          </c:extLst>
        </c:ser>
        <c:dLbls>
          <c:showLegendKey val="0"/>
          <c:showVal val="0"/>
          <c:showCatName val="0"/>
          <c:showSerName val="0"/>
          <c:showPercent val="0"/>
          <c:showBubbleSize val="0"/>
        </c:dLbls>
        <c:smooth val="0"/>
        <c:axId val="138919296"/>
        <c:axId val="138921088"/>
      </c:lineChart>
      <c:catAx>
        <c:axId val="138919296"/>
        <c:scaling>
          <c:orientation val="minMax"/>
        </c:scaling>
        <c:delete val="0"/>
        <c:axPos val="b"/>
        <c:majorGridlines>
          <c:spPr>
            <a:ln w="3175">
              <a:solidFill>
                <a:srgbClr val="969696"/>
              </a:solidFill>
              <a:prstDash val="sysDash"/>
            </a:ln>
          </c:spPr>
        </c:majorGridlines>
        <c:numFmt formatCode="General" sourceLinked="1"/>
        <c:majorTickMark val="cross"/>
        <c:minorTickMark val="none"/>
        <c:tickLblPos val="nextTo"/>
        <c:txPr>
          <a:bodyPr/>
          <a:lstStyle/>
          <a:p>
            <a:pPr>
              <a:defRPr sz="900"/>
            </a:pPr>
            <a:endParaRPr lang="fr-FR"/>
          </a:p>
        </c:txPr>
        <c:crossAx val="138921088"/>
        <c:crosses val="autoZero"/>
        <c:auto val="0"/>
        <c:lblAlgn val="ctr"/>
        <c:lblOffset val="100"/>
        <c:tickLblSkip val="1"/>
        <c:tickMarkSkip val="1"/>
        <c:noMultiLvlLbl val="0"/>
      </c:catAx>
      <c:valAx>
        <c:axId val="138921088"/>
        <c:scaling>
          <c:orientation val="minMax"/>
          <c:max val="14"/>
          <c:min val="6"/>
        </c:scaling>
        <c:delete val="0"/>
        <c:axPos val="l"/>
        <c:majorGridlines>
          <c:spPr>
            <a:ln>
              <a:prstDash val="sysDash"/>
            </a:ln>
          </c:spPr>
        </c:majorGridlines>
        <c:numFmt formatCode="#,##0" sourceLinked="0"/>
        <c:majorTickMark val="out"/>
        <c:minorTickMark val="none"/>
        <c:tickLblPos val="nextTo"/>
        <c:crossAx val="138919296"/>
        <c:crosses val="autoZero"/>
        <c:crossBetween val="midCat"/>
        <c:majorUnit val="1"/>
      </c:valAx>
    </c:plotArea>
    <c:legend>
      <c:legendPos val="r"/>
      <c:layout>
        <c:manualLayout>
          <c:xMode val="edge"/>
          <c:yMode val="edge"/>
          <c:x val="8.5245913863039841E-2"/>
          <c:y val="9.8718656477903358E-2"/>
          <c:w val="0.8415530303030303"/>
          <c:h val="8.3821460187299218E-2"/>
        </c:manualLayout>
      </c:layout>
      <c:overlay val="0"/>
      <c:txPr>
        <a:bodyPr/>
        <a:lstStyle/>
        <a:p>
          <a:pPr>
            <a:defRPr sz="1200"/>
          </a:pPr>
          <a:endParaRPr lang="fr-FR"/>
        </a:p>
      </c:txPr>
    </c:legend>
    <c:plotVisOnly val="1"/>
    <c:dispBlanksAs val="gap"/>
    <c:showDLblsOverMax val="0"/>
  </c:chart>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906668268667008E-2"/>
          <c:y val="0.1861788714061014"/>
          <c:w val="0.87735585029537844"/>
          <c:h val="0.56676394323948942"/>
        </c:manualLayout>
      </c:layout>
      <c:barChart>
        <c:barDir val="col"/>
        <c:grouping val="clustered"/>
        <c:varyColors val="0"/>
        <c:ser>
          <c:idx val="0"/>
          <c:order val="0"/>
          <c:tx>
            <c:v>Taux de chômage, en % (échelle de gauche)</c:v>
          </c:tx>
          <c:spPr>
            <a:solidFill>
              <a:srgbClr val="00B0F0"/>
            </a:solidFill>
          </c:spPr>
          <c:invertIfNegative val="0"/>
          <c:dPt>
            <c:idx val="0"/>
            <c:invertIfNegative val="0"/>
            <c:bubble3D val="0"/>
            <c:spPr>
              <a:solidFill>
                <a:srgbClr val="92D050"/>
              </a:solidFill>
            </c:spPr>
            <c:extLst>
              <c:ext xmlns:c16="http://schemas.microsoft.com/office/drawing/2014/chart" uri="{C3380CC4-5D6E-409C-BE32-E72D297353CC}">
                <c16:uniqueId val="{00000001-91BB-4F5A-A5D6-BD48AA49FB55}"/>
              </c:ext>
            </c:extLst>
          </c:dPt>
          <c:dPt>
            <c:idx val="1"/>
            <c:invertIfNegative val="0"/>
            <c:bubble3D val="0"/>
            <c:spPr>
              <a:solidFill>
                <a:schemeClr val="accent6">
                  <a:lumMod val="75000"/>
                </a:schemeClr>
              </a:solidFill>
            </c:spPr>
            <c:extLst>
              <c:ext xmlns:c16="http://schemas.microsoft.com/office/drawing/2014/chart" uri="{C3380CC4-5D6E-409C-BE32-E72D297353CC}">
                <c16:uniqueId val="{00000003-91BB-4F5A-A5D6-BD48AA49FB55}"/>
              </c:ext>
            </c:extLst>
          </c:dPt>
          <c:dPt>
            <c:idx val="2"/>
            <c:invertIfNegative val="0"/>
            <c:bubble3D val="0"/>
            <c:extLst>
              <c:ext xmlns:c16="http://schemas.microsoft.com/office/drawing/2014/chart" uri="{C3380CC4-5D6E-409C-BE32-E72D297353CC}">
                <c16:uniqueId val="{00000004-91BB-4F5A-A5D6-BD48AA49FB55}"/>
              </c:ext>
            </c:extLst>
          </c:dPt>
          <c:dPt>
            <c:idx val="3"/>
            <c:invertIfNegative val="0"/>
            <c:bubble3D val="0"/>
            <c:spPr>
              <a:solidFill>
                <a:srgbClr val="0070C0"/>
              </a:solidFill>
            </c:spPr>
            <c:extLst>
              <c:ext xmlns:c16="http://schemas.microsoft.com/office/drawing/2014/chart" uri="{C3380CC4-5D6E-409C-BE32-E72D297353CC}">
                <c16:uniqueId val="{00000006-91BB-4F5A-A5D6-BD48AA49FB55}"/>
              </c:ext>
            </c:extLst>
          </c:dPt>
          <c:dPt>
            <c:idx val="4"/>
            <c:invertIfNegative val="0"/>
            <c:bubble3D val="0"/>
            <c:extLst>
              <c:ext xmlns:c16="http://schemas.microsoft.com/office/drawing/2014/chart" uri="{C3380CC4-5D6E-409C-BE32-E72D297353CC}">
                <c16:uniqueId val="{00000007-91BB-4F5A-A5D6-BD48AA49FB55}"/>
              </c:ext>
            </c:extLst>
          </c:dPt>
          <c:dPt>
            <c:idx val="5"/>
            <c:invertIfNegative val="0"/>
            <c:bubble3D val="0"/>
            <c:extLst>
              <c:ext xmlns:c16="http://schemas.microsoft.com/office/drawing/2014/chart" uri="{C3380CC4-5D6E-409C-BE32-E72D297353CC}">
                <c16:uniqueId val="{00000008-91BB-4F5A-A5D6-BD48AA49FB55}"/>
              </c:ext>
            </c:extLst>
          </c:dPt>
          <c:dPt>
            <c:idx val="6"/>
            <c:invertIfNegative val="0"/>
            <c:bubble3D val="0"/>
            <c:extLst>
              <c:ext xmlns:c16="http://schemas.microsoft.com/office/drawing/2014/chart" uri="{C3380CC4-5D6E-409C-BE32-E72D297353CC}">
                <c16:uniqueId val="{00000009-91BB-4F5A-A5D6-BD48AA49FB55}"/>
              </c:ext>
            </c:extLst>
          </c:dPt>
          <c:dPt>
            <c:idx val="7"/>
            <c:invertIfNegative val="0"/>
            <c:bubble3D val="0"/>
            <c:extLst>
              <c:ext xmlns:c16="http://schemas.microsoft.com/office/drawing/2014/chart" uri="{C3380CC4-5D6E-409C-BE32-E72D297353CC}">
                <c16:uniqueId val="{0000000A-91BB-4F5A-A5D6-BD48AA49FB55}"/>
              </c:ext>
            </c:extLst>
          </c:dPt>
          <c:dPt>
            <c:idx val="8"/>
            <c:invertIfNegative val="0"/>
            <c:bubble3D val="0"/>
            <c:extLst>
              <c:ext xmlns:c16="http://schemas.microsoft.com/office/drawing/2014/chart" uri="{C3380CC4-5D6E-409C-BE32-E72D297353CC}">
                <c16:uniqueId val="{0000000B-91BB-4F5A-A5D6-BD48AA49FB55}"/>
              </c:ext>
            </c:extLst>
          </c:dPt>
          <c:dLbls>
            <c:dLbl>
              <c:idx val="0"/>
              <c:layout>
                <c:manualLayout>
                  <c:x val="-1.8340210912425662E-3"/>
                  <c:y val="-2.6827632461435525E-3"/>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1BB-4F5A-A5D6-BD48AA49FB55}"/>
                </c:ext>
              </c:extLst>
            </c:dLbl>
            <c:dLbl>
              <c:idx val="1"/>
              <c:layout>
                <c:manualLayout>
                  <c:x val="0"/>
                  <c:y val="-2.1124120048374236E-7"/>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1BB-4F5A-A5D6-BD48AA49FB55}"/>
                </c:ext>
              </c:extLst>
            </c:dLbl>
            <c:dLbl>
              <c:idx val="2"/>
              <c:layout>
                <c:manualLayout>
                  <c:x val="0"/>
                  <c:y val="-1.6096579476861168E-2"/>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1BB-4F5A-A5D6-BD48AA49FB55}"/>
                </c:ext>
              </c:extLst>
            </c:dLbl>
            <c:dLbl>
              <c:idx val="3"/>
              <c:layout>
                <c:manualLayout>
                  <c:x val="0"/>
                  <c:y val="8.0482897384305842E-3"/>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1BB-4F5A-A5D6-BD48AA49FB55}"/>
                </c:ext>
              </c:extLst>
            </c:dLbl>
            <c:dLbl>
              <c:idx val="4"/>
              <c:layout>
                <c:manualLayout>
                  <c:x val="-6.7246663173035446E-17"/>
                  <c:y val="8.0482897384305842E-3"/>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1BB-4F5A-A5D6-BD48AA49FB55}"/>
                </c:ext>
              </c:extLst>
            </c:dLbl>
            <c:dLbl>
              <c:idx val="5"/>
              <c:layout>
                <c:manualLayout>
                  <c:x val="0"/>
                  <c:y val="1.0731052984574111E-2"/>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1BB-4F5A-A5D6-BD48AA49FB55}"/>
                </c:ext>
              </c:extLst>
            </c:dLbl>
            <c:dLbl>
              <c:idx val="6"/>
              <c:layout>
                <c:manualLayout>
                  <c:x val="0"/>
                  <c:y val="5.3655264922870555E-3"/>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1BB-4F5A-A5D6-BD48AA49FB55}"/>
                </c:ext>
              </c:extLst>
            </c:dLbl>
            <c:dLbl>
              <c:idx val="7"/>
              <c:layout>
                <c:manualLayout>
                  <c:x val="0"/>
                  <c:y val="8.0482897384305842E-3"/>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1BB-4F5A-A5D6-BD48AA49FB55}"/>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'données graphiques_trim'!$G$74:$G$81</c:f>
              <c:strCache>
                <c:ptCount val="8"/>
                <c:pt idx="0">
                  <c:v>Vaucluse</c:v>
                </c:pt>
                <c:pt idx="1">
                  <c:v>Paca</c:v>
                </c:pt>
                <c:pt idx="2">
                  <c:v>Drome</c:v>
                </c:pt>
                <c:pt idx="3">
                  <c:v>France métro.</c:v>
                </c:pt>
                <c:pt idx="4">
                  <c:v>Marne</c:v>
                </c:pt>
                <c:pt idx="5">
                  <c:v>Charente Maritime</c:v>
                </c:pt>
                <c:pt idx="6">
                  <c:v>Côtes d'armor</c:v>
                </c:pt>
                <c:pt idx="7">
                  <c:v>Côte d'or</c:v>
                </c:pt>
              </c:strCache>
            </c:strRef>
          </c:cat>
          <c:val>
            <c:numRef>
              <c:f>'données graphiques_trim'!$H$74:$H$81</c:f>
              <c:numCache>
                <c:formatCode>#\ ##0.0</c:formatCode>
                <c:ptCount val="8"/>
                <c:pt idx="0">
                  <c:v>9.6999999999999993</c:v>
                </c:pt>
                <c:pt idx="1">
                  <c:v>7.9</c:v>
                </c:pt>
                <c:pt idx="2">
                  <c:v>7.7</c:v>
                </c:pt>
                <c:pt idx="3">
                  <c:v>7.2</c:v>
                </c:pt>
                <c:pt idx="4">
                  <c:v>7.1</c:v>
                </c:pt>
                <c:pt idx="5">
                  <c:v>6.9</c:v>
                </c:pt>
                <c:pt idx="6">
                  <c:v>6.2</c:v>
                </c:pt>
                <c:pt idx="7">
                  <c:v>5.8</c:v>
                </c:pt>
              </c:numCache>
            </c:numRef>
          </c:val>
          <c:extLst>
            <c:ext xmlns:c16="http://schemas.microsoft.com/office/drawing/2014/chart" uri="{C3380CC4-5D6E-409C-BE32-E72D297353CC}">
              <c16:uniqueId val="{0000000C-91BB-4F5A-A5D6-BD48AA49FB55}"/>
            </c:ext>
          </c:extLst>
        </c:ser>
        <c:dLbls>
          <c:showLegendKey val="0"/>
          <c:showVal val="0"/>
          <c:showCatName val="0"/>
          <c:showSerName val="0"/>
          <c:showPercent val="0"/>
          <c:showBubbleSize val="0"/>
        </c:dLbls>
        <c:gapWidth val="150"/>
        <c:axId val="1717753407"/>
        <c:axId val="1"/>
      </c:barChart>
      <c:scatterChart>
        <c:scatterStyle val="lineMarker"/>
        <c:varyColors val="0"/>
        <c:ser>
          <c:idx val="1"/>
          <c:order val="1"/>
          <c:tx>
            <c:v>Variation trimestrielle, en point (échelle de droite)</c:v>
          </c:tx>
          <c:spPr>
            <a:ln w="28575">
              <a:noFill/>
            </a:ln>
          </c:spPr>
          <c:marker>
            <c:spPr>
              <a:solidFill>
                <a:schemeClr val="accent6">
                  <a:lumMod val="75000"/>
                </a:schemeClr>
              </a:solidFill>
            </c:spPr>
          </c:marker>
          <c:xVal>
            <c:strRef>
              <c:f>'données graphiques_trim'!$G$74:$G$81</c:f>
              <c:strCache>
                <c:ptCount val="8"/>
                <c:pt idx="0">
                  <c:v>Vaucluse</c:v>
                </c:pt>
                <c:pt idx="1">
                  <c:v>Paca</c:v>
                </c:pt>
                <c:pt idx="2">
                  <c:v>Drome</c:v>
                </c:pt>
                <c:pt idx="3">
                  <c:v>France métro.</c:v>
                </c:pt>
                <c:pt idx="4">
                  <c:v>Marne</c:v>
                </c:pt>
                <c:pt idx="5">
                  <c:v>Charente Maritime</c:v>
                </c:pt>
                <c:pt idx="6">
                  <c:v>Côtes d'armor</c:v>
                </c:pt>
                <c:pt idx="7">
                  <c:v>Côte d'or</c:v>
                </c:pt>
              </c:strCache>
            </c:strRef>
          </c:xVal>
          <c:yVal>
            <c:numRef>
              <c:f>'données graphiques_trim'!$J$74:$J$81</c:f>
              <c:numCache>
                <c:formatCode>#\ ##0.0</c:formatCode>
                <c:ptCount val="8"/>
                <c:pt idx="0">
                  <c:v>0.19999999999999929</c:v>
                </c:pt>
                <c:pt idx="1">
                  <c:v>0.10000000000000053</c:v>
                </c:pt>
                <c:pt idx="2">
                  <c:v>0.10000000000000053</c:v>
                </c:pt>
                <c:pt idx="3">
                  <c:v>0.10000000000000053</c:v>
                </c:pt>
                <c:pt idx="4">
                  <c:v>9.9999999999999645E-2</c:v>
                </c:pt>
                <c:pt idx="5">
                  <c:v>0.10000000000000053</c:v>
                </c:pt>
                <c:pt idx="6">
                  <c:v>0.10000000000000053</c:v>
                </c:pt>
                <c:pt idx="7">
                  <c:v>9.9999999999999645E-2</c:v>
                </c:pt>
              </c:numCache>
            </c:numRef>
          </c:yVal>
          <c:smooth val="0"/>
          <c:extLst>
            <c:ext xmlns:c16="http://schemas.microsoft.com/office/drawing/2014/chart" uri="{C3380CC4-5D6E-409C-BE32-E72D297353CC}">
              <c16:uniqueId val="{0000000D-91BB-4F5A-A5D6-BD48AA49FB55}"/>
            </c:ext>
          </c:extLst>
        </c:ser>
        <c:dLbls>
          <c:showLegendKey val="0"/>
          <c:showVal val="0"/>
          <c:showCatName val="0"/>
          <c:showSerName val="0"/>
          <c:showPercent val="0"/>
          <c:showBubbleSize val="0"/>
        </c:dLbls>
        <c:axId val="3"/>
        <c:axId val="4"/>
      </c:scatterChart>
      <c:catAx>
        <c:axId val="1717753407"/>
        <c:scaling>
          <c:orientation val="minMax"/>
        </c:scaling>
        <c:delete val="0"/>
        <c:axPos val="b"/>
        <c:numFmt formatCode="General" sourceLinked="1"/>
        <c:majorTickMark val="out"/>
        <c:minorTickMark val="none"/>
        <c:tickLblPos val="nextTo"/>
        <c:txPr>
          <a:bodyPr/>
          <a:lstStyle/>
          <a:p>
            <a:pPr>
              <a:defRPr sz="1000"/>
            </a:pPr>
            <a:endParaRPr lang="fr-FR"/>
          </a:p>
        </c:txPr>
        <c:crossAx val="1"/>
        <c:crosses val="autoZero"/>
        <c:auto val="1"/>
        <c:lblAlgn val="ctr"/>
        <c:lblOffset val="100"/>
        <c:noMultiLvlLbl val="0"/>
      </c:catAx>
      <c:valAx>
        <c:axId val="1"/>
        <c:scaling>
          <c:orientation val="minMax"/>
          <c:max val="10"/>
          <c:min val="0"/>
        </c:scaling>
        <c:delete val="0"/>
        <c:axPos val="l"/>
        <c:majorGridlines/>
        <c:numFmt formatCode="#,##0" sourceLinked="0"/>
        <c:majorTickMark val="out"/>
        <c:minorTickMark val="none"/>
        <c:tickLblPos val="nextTo"/>
        <c:crossAx val="1717753407"/>
        <c:crosses val="autoZero"/>
        <c:crossBetween val="between"/>
        <c:majorUnit val="1"/>
      </c:valAx>
      <c:valAx>
        <c:axId val="3"/>
        <c:scaling>
          <c:orientation val="minMax"/>
        </c:scaling>
        <c:delete val="1"/>
        <c:axPos val="b"/>
        <c:majorTickMark val="out"/>
        <c:minorTickMark val="none"/>
        <c:tickLblPos val="nextTo"/>
        <c:crossAx val="4"/>
        <c:crosses val="autoZero"/>
        <c:crossBetween val="midCat"/>
      </c:valAx>
      <c:valAx>
        <c:axId val="4"/>
        <c:scaling>
          <c:orientation val="minMax"/>
          <c:max val="0.2"/>
        </c:scaling>
        <c:delete val="0"/>
        <c:axPos val="r"/>
        <c:numFmt formatCode="[Blue][&lt;0]\-&quot;&quot;0.0&quot;&quot;;[Red][&gt;0]\+&quot;&quot;0.0&quot;&quot;;0" sourceLinked="0"/>
        <c:majorTickMark val="out"/>
        <c:minorTickMark val="none"/>
        <c:tickLblPos val="nextTo"/>
        <c:crossAx val="3"/>
        <c:crosses val="max"/>
        <c:crossBetween val="midCat"/>
        <c:majorUnit val="0.1"/>
        <c:minorUnit val="0.1"/>
      </c:valAx>
    </c:plotArea>
    <c:legend>
      <c:legendPos val="r"/>
      <c:layout>
        <c:manualLayout>
          <c:xMode val="edge"/>
          <c:yMode val="edge"/>
          <c:x val="4.1266774252943283E-2"/>
          <c:y val="0.11469193111424453"/>
          <c:w val="0.90099174329481158"/>
          <c:h val="5.0303500794795009E-2"/>
        </c:manualLayout>
      </c:layout>
      <c:overlay val="0"/>
      <c:txPr>
        <a:bodyPr/>
        <a:lstStyle/>
        <a:p>
          <a:pPr>
            <a:defRPr sz="1100"/>
          </a:pPr>
          <a:endParaRPr lang="fr-FR"/>
        </a:p>
      </c:txPr>
    </c:legend>
    <c:plotVisOnly val="1"/>
    <c:dispBlanksAs val="gap"/>
    <c:showDLblsOverMax val="0"/>
  </c:chart>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sz="1500" b="1" i="0" u="none" strike="noStrike" baseline="0">
                <a:effectLst/>
              </a:rPr>
              <a:t>Evolution du nombre de bénéficiaires* des principales prestations sociales </a:t>
            </a:r>
            <a:r>
              <a:rPr lang="fr-FR" sz="1500" baseline="0"/>
              <a:t>en Vaucluse</a:t>
            </a:r>
          </a:p>
          <a:p>
            <a:pPr>
              <a:defRPr/>
            </a:pPr>
            <a:r>
              <a:rPr lang="fr-FR" sz="1100" b="0" i="1"/>
              <a:t>(données brutes, base 100 à</a:t>
            </a:r>
            <a:r>
              <a:rPr lang="fr-FR" sz="1100" b="0" i="1" baseline="0"/>
              <a:t> fin </a:t>
            </a:r>
            <a:r>
              <a:rPr lang="fr-FR" sz="1100" b="0" i="1"/>
              <a:t>février 2020)</a:t>
            </a:r>
          </a:p>
        </c:rich>
      </c:tx>
      <c:overlay val="0"/>
    </c:title>
    <c:autoTitleDeleted val="0"/>
    <c:plotArea>
      <c:layout>
        <c:manualLayout>
          <c:layoutTarget val="inner"/>
          <c:xMode val="edge"/>
          <c:yMode val="edge"/>
          <c:x val="8.0097557036139702E-2"/>
          <c:y val="0.17568576934018218"/>
          <c:w val="0.88312922262587745"/>
          <c:h val="0.508974660376042"/>
        </c:manualLayout>
      </c:layout>
      <c:lineChart>
        <c:grouping val="standard"/>
        <c:varyColors val="0"/>
        <c:ser>
          <c:idx val="1"/>
          <c:order val="0"/>
          <c:tx>
            <c:v>RSA</c:v>
          </c:tx>
          <c:spPr>
            <a:ln>
              <a:solidFill>
                <a:schemeClr val="accent2">
                  <a:lumMod val="75000"/>
                </a:schemeClr>
              </a:solidFill>
            </a:ln>
          </c:spPr>
          <c:marker>
            <c:symbol val="none"/>
          </c:marker>
          <c:cat>
            <c:numRef>
              <c:f>RSA!$A$40:$A$101</c:f>
              <c:numCache>
                <c:formatCode>mmm\-yy</c:formatCode>
                <c:ptCount val="62"/>
                <c:pt idx="0">
                  <c:v>43862</c:v>
                </c:pt>
                <c:pt idx="1">
                  <c:v>43891</c:v>
                </c:pt>
                <c:pt idx="2">
                  <c:v>43922</c:v>
                </c:pt>
                <c:pt idx="3">
                  <c:v>43952</c:v>
                </c:pt>
                <c:pt idx="4">
                  <c:v>43983</c:v>
                </c:pt>
                <c:pt idx="5">
                  <c:v>44013</c:v>
                </c:pt>
                <c:pt idx="6">
                  <c:v>44044</c:v>
                </c:pt>
                <c:pt idx="7">
                  <c:v>44075</c:v>
                </c:pt>
                <c:pt idx="8">
                  <c:v>44105</c:v>
                </c:pt>
                <c:pt idx="9">
                  <c:v>44136</c:v>
                </c:pt>
                <c:pt idx="10">
                  <c:v>44166</c:v>
                </c:pt>
                <c:pt idx="11">
                  <c:v>44197</c:v>
                </c:pt>
                <c:pt idx="12">
                  <c:v>44228</c:v>
                </c:pt>
                <c:pt idx="13">
                  <c:v>44256</c:v>
                </c:pt>
                <c:pt idx="14">
                  <c:v>44287</c:v>
                </c:pt>
                <c:pt idx="15">
                  <c:v>44317</c:v>
                </c:pt>
                <c:pt idx="16">
                  <c:v>44348</c:v>
                </c:pt>
                <c:pt idx="17">
                  <c:v>44378</c:v>
                </c:pt>
                <c:pt idx="18">
                  <c:v>44409</c:v>
                </c:pt>
                <c:pt idx="19">
                  <c:v>44440</c:v>
                </c:pt>
                <c:pt idx="20">
                  <c:v>44470</c:v>
                </c:pt>
                <c:pt idx="21">
                  <c:v>44501</c:v>
                </c:pt>
                <c:pt idx="22">
                  <c:v>44531</c:v>
                </c:pt>
                <c:pt idx="23">
                  <c:v>44562</c:v>
                </c:pt>
                <c:pt idx="24">
                  <c:v>44593</c:v>
                </c:pt>
                <c:pt idx="25">
                  <c:v>44621</c:v>
                </c:pt>
                <c:pt idx="26">
                  <c:v>44652</c:v>
                </c:pt>
                <c:pt idx="27">
                  <c:v>44682</c:v>
                </c:pt>
                <c:pt idx="28">
                  <c:v>44713</c:v>
                </c:pt>
                <c:pt idx="29">
                  <c:v>44743</c:v>
                </c:pt>
                <c:pt idx="30">
                  <c:v>44774</c:v>
                </c:pt>
                <c:pt idx="31">
                  <c:v>44805</c:v>
                </c:pt>
                <c:pt idx="32">
                  <c:v>44835</c:v>
                </c:pt>
                <c:pt idx="33">
                  <c:v>44866</c:v>
                </c:pt>
                <c:pt idx="34">
                  <c:v>44896</c:v>
                </c:pt>
                <c:pt idx="35">
                  <c:v>44927</c:v>
                </c:pt>
                <c:pt idx="36">
                  <c:v>44958</c:v>
                </c:pt>
                <c:pt idx="37">
                  <c:v>44986</c:v>
                </c:pt>
                <c:pt idx="38">
                  <c:v>45017</c:v>
                </c:pt>
                <c:pt idx="39">
                  <c:v>45047</c:v>
                </c:pt>
                <c:pt idx="40">
                  <c:v>45078</c:v>
                </c:pt>
                <c:pt idx="41">
                  <c:v>45108</c:v>
                </c:pt>
                <c:pt idx="42">
                  <c:v>45139</c:v>
                </c:pt>
                <c:pt idx="43">
                  <c:v>45170</c:v>
                </c:pt>
                <c:pt idx="44">
                  <c:v>45200</c:v>
                </c:pt>
                <c:pt idx="45">
                  <c:v>45231</c:v>
                </c:pt>
                <c:pt idx="46">
                  <c:v>45261</c:v>
                </c:pt>
                <c:pt idx="47">
                  <c:v>45292</c:v>
                </c:pt>
                <c:pt idx="48">
                  <c:v>45323</c:v>
                </c:pt>
                <c:pt idx="49">
                  <c:v>45352</c:v>
                </c:pt>
                <c:pt idx="50">
                  <c:v>45383</c:v>
                </c:pt>
                <c:pt idx="51">
                  <c:v>45413</c:v>
                </c:pt>
                <c:pt idx="52">
                  <c:v>45444</c:v>
                </c:pt>
                <c:pt idx="53">
                  <c:v>45474</c:v>
                </c:pt>
                <c:pt idx="54">
                  <c:v>45505</c:v>
                </c:pt>
                <c:pt idx="55">
                  <c:v>45536</c:v>
                </c:pt>
                <c:pt idx="56">
                  <c:v>45566</c:v>
                </c:pt>
                <c:pt idx="57">
                  <c:v>45597</c:v>
                </c:pt>
                <c:pt idx="58">
                  <c:v>45627</c:v>
                </c:pt>
                <c:pt idx="59">
                  <c:v>45658</c:v>
                </c:pt>
                <c:pt idx="60">
                  <c:v>45689</c:v>
                </c:pt>
                <c:pt idx="61">
                  <c:v>45717</c:v>
                </c:pt>
              </c:numCache>
            </c:numRef>
          </c:cat>
          <c:val>
            <c:numRef>
              <c:f>RSA!$AW$40:$AW$101</c:f>
              <c:numCache>
                <c:formatCode>0.0</c:formatCode>
                <c:ptCount val="62"/>
                <c:pt idx="0">
                  <c:v>100</c:v>
                </c:pt>
                <c:pt idx="1">
                  <c:v>101.06323447118075</c:v>
                </c:pt>
                <c:pt idx="2">
                  <c:v>102.57414661443759</c:v>
                </c:pt>
                <c:pt idx="3">
                  <c:v>103.91717963066591</c:v>
                </c:pt>
                <c:pt idx="4">
                  <c:v>105.9317291550084</c:v>
                </c:pt>
                <c:pt idx="5">
                  <c:v>106.60324566312256</c:v>
                </c:pt>
                <c:pt idx="6">
                  <c:v>106.77112479015109</c:v>
                </c:pt>
                <c:pt idx="7">
                  <c:v>106.54728595411305</c:v>
                </c:pt>
                <c:pt idx="8">
                  <c:v>107.10688304420816</c:v>
                </c:pt>
                <c:pt idx="9">
                  <c:v>107.83435926133184</c:v>
                </c:pt>
                <c:pt idx="10">
                  <c:v>107.77839955232234</c:v>
                </c:pt>
                <c:pt idx="11">
                  <c:v>107.10688304420816</c:v>
                </c:pt>
                <c:pt idx="12">
                  <c:v>106.26748740906547</c:v>
                </c:pt>
                <c:pt idx="13">
                  <c:v>105.37213206491327</c:v>
                </c:pt>
                <c:pt idx="14">
                  <c:v>103.97313933967543</c:v>
                </c:pt>
                <c:pt idx="15">
                  <c:v>102.29434806939004</c:v>
                </c:pt>
                <c:pt idx="16">
                  <c:v>100.61555679910465</c:v>
                </c:pt>
                <c:pt idx="17">
                  <c:v>101.67879127028539</c:v>
                </c:pt>
                <c:pt idx="18">
                  <c:v>101.17515388919978</c:v>
                </c:pt>
                <c:pt idx="19">
                  <c:v>100.50363738108561</c:v>
                </c:pt>
                <c:pt idx="20">
                  <c:v>99.664241745942917</c:v>
                </c:pt>
                <c:pt idx="21">
                  <c:v>100.27979854504756</c:v>
                </c:pt>
                <c:pt idx="22">
                  <c:v>99.776161163961945</c:v>
                </c:pt>
                <c:pt idx="23">
                  <c:v>98.768886401790709</c:v>
                </c:pt>
                <c:pt idx="24">
                  <c:v>97.369893676552877</c:v>
                </c:pt>
                <c:pt idx="25">
                  <c:v>97.537772803581419</c:v>
                </c:pt>
                <c:pt idx="26">
                  <c:v>95.467263570229434</c:v>
                </c:pt>
                <c:pt idx="27">
                  <c:v>94.068270844991602</c:v>
                </c:pt>
                <c:pt idx="28">
                  <c:v>92.613318410744256</c:v>
                </c:pt>
                <c:pt idx="29">
                  <c:v>91.438164521544479</c:v>
                </c:pt>
                <c:pt idx="30">
                  <c:v>90.822607722439841</c:v>
                </c:pt>
                <c:pt idx="31">
                  <c:v>91.214325685506438</c:v>
                </c:pt>
                <c:pt idx="32">
                  <c:v>92.165640738668159</c:v>
                </c:pt>
                <c:pt idx="33">
                  <c:v>93.060996082820367</c:v>
                </c:pt>
                <c:pt idx="34">
                  <c:v>91.88584219362059</c:v>
                </c:pt>
                <c:pt idx="35">
                  <c:v>91.494124230553993</c:v>
                </c:pt>
                <c:pt idx="36">
                  <c:v>90.430889759373258</c:v>
                </c:pt>
                <c:pt idx="37">
                  <c:v>90.598768886401785</c:v>
                </c:pt>
                <c:pt idx="38">
                  <c:v>90.318970341354216</c:v>
                </c:pt>
                <c:pt idx="39">
                  <c:v>89.87129266927812</c:v>
                </c:pt>
                <c:pt idx="40">
                  <c:v>89.423614997202023</c:v>
                </c:pt>
                <c:pt idx="41">
                  <c:v>87.800783435926135</c:v>
                </c:pt>
                <c:pt idx="42">
                  <c:v>86.233911583659761</c:v>
                </c:pt>
                <c:pt idx="43">
                  <c:v>86.233911583659761</c:v>
                </c:pt>
                <c:pt idx="44">
                  <c:v>86.681589255735872</c:v>
                </c:pt>
                <c:pt idx="45">
                  <c:v>87.57694459988808</c:v>
                </c:pt>
                <c:pt idx="46">
                  <c:v>87.856743144935649</c:v>
                </c:pt>
                <c:pt idx="47">
                  <c:v>86.569669837716845</c:v>
                </c:pt>
                <c:pt idx="48">
                  <c:v>85.338556239507554</c:v>
                </c:pt>
                <c:pt idx="49">
                  <c:v>83.379966424174583</c:v>
                </c:pt>
                <c:pt idx="50">
                  <c:v>82.372691662003362</c:v>
                </c:pt>
                <c:pt idx="51">
                  <c:v>80.581980973698947</c:v>
                </c:pt>
                <c:pt idx="52">
                  <c:v>79.742585338556239</c:v>
                </c:pt>
                <c:pt idx="53">
                  <c:v>78.119753777280351</c:v>
                </c:pt>
                <c:pt idx="54">
                  <c:v>76.329043088975936</c:v>
                </c:pt>
                <c:pt idx="55">
                  <c:v>75.265808617795187</c:v>
                </c:pt>
                <c:pt idx="56">
                  <c:v>76.329043088975936</c:v>
                </c:pt>
                <c:pt idx="57">
                  <c:v>76.552881925013992</c:v>
                </c:pt>
                <c:pt idx="58">
                  <c:v>75.60156687185227</c:v>
                </c:pt>
                <c:pt idx="59">
                  <c:v>74.706211527700049</c:v>
                </c:pt>
                <c:pt idx="60">
                  <c:v>73.475097929490758</c:v>
                </c:pt>
                <c:pt idx="61">
                  <c:v>71.404588696138788</c:v>
                </c:pt>
              </c:numCache>
            </c:numRef>
          </c:val>
          <c:smooth val="0"/>
          <c:extLst>
            <c:ext xmlns:c16="http://schemas.microsoft.com/office/drawing/2014/chart" uri="{C3380CC4-5D6E-409C-BE32-E72D297353CC}">
              <c16:uniqueId val="{00000000-7BA6-4BD0-8BEC-47A991FA9FAF}"/>
            </c:ext>
          </c:extLst>
        </c:ser>
        <c:ser>
          <c:idx val="0"/>
          <c:order val="1"/>
          <c:tx>
            <c:v>ASS**</c:v>
          </c:tx>
          <c:marker>
            <c:symbol val="none"/>
          </c:marker>
          <c:cat>
            <c:numRef>
              <c:f>RSA!$A$40:$A$101</c:f>
              <c:numCache>
                <c:formatCode>mmm\-yy</c:formatCode>
                <c:ptCount val="62"/>
                <c:pt idx="0">
                  <c:v>43862</c:v>
                </c:pt>
                <c:pt idx="1">
                  <c:v>43891</c:v>
                </c:pt>
                <c:pt idx="2">
                  <c:v>43922</c:v>
                </c:pt>
                <c:pt idx="3">
                  <c:v>43952</c:v>
                </c:pt>
                <c:pt idx="4">
                  <c:v>43983</c:v>
                </c:pt>
                <c:pt idx="5">
                  <c:v>44013</c:v>
                </c:pt>
                <c:pt idx="6">
                  <c:v>44044</c:v>
                </c:pt>
                <c:pt idx="7">
                  <c:v>44075</c:v>
                </c:pt>
                <c:pt idx="8">
                  <c:v>44105</c:v>
                </c:pt>
                <c:pt idx="9">
                  <c:v>44136</c:v>
                </c:pt>
                <c:pt idx="10">
                  <c:v>44166</c:v>
                </c:pt>
                <c:pt idx="11">
                  <c:v>44197</c:v>
                </c:pt>
                <c:pt idx="12">
                  <c:v>44228</c:v>
                </c:pt>
                <c:pt idx="13">
                  <c:v>44256</c:v>
                </c:pt>
                <c:pt idx="14">
                  <c:v>44287</c:v>
                </c:pt>
                <c:pt idx="15">
                  <c:v>44317</c:v>
                </c:pt>
                <c:pt idx="16">
                  <c:v>44348</c:v>
                </c:pt>
                <c:pt idx="17">
                  <c:v>44378</c:v>
                </c:pt>
                <c:pt idx="18">
                  <c:v>44409</c:v>
                </c:pt>
                <c:pt idx="19">
                  <c:v>44440</c:v>
                </c:pt>
                <c:pt idx="20">
                  <c:v>44470</c:v>
                </c:pt>
                <c:pt idx="21">
                  <c:v>44501</c:v>
                </c:pt>
                <c:pt idx="22">
                  <c:v>44531</c:v>
                </c:pt>
                <c:pt idx="23">
                  <c:v>44562</c:v>
                </c:pt>
                <c:pt idx="24">
                  <c:v>44593</c:v>
                </c:pt>
                <c:pt idx="25">
                  <c:v>44621</c:v>
                </c:pt>
                <c:pt idx="26">
                  <c:v>44652</c:v>
                </c:pt>
                <c:pt idx="27">
                  <c:v>44682</c:v>
                </c:pt>
                <c:pt idx="28">
                  <c:v>44713</c:v>
                </c:pt>
                <c:pt idx="29">
                  <c:v>44743</c:v>
                </c:pt>
                <c:pt idx="30">
                  <c:v>44774</c:v>
                </c:pt>
                <c:pt idx="31">
                  <c:v>44805</c:v>
                </c:pt>
                <c:pt idx="32">
                  <c:v>44835</c:v>
                </c:pt>
                <c:pt idx="33">
                  <c:v>44866</c:v>
                </c:pt>
                <c:pt idx="34">
                  <c:v>44896</c:v>
                </c:pt>
                <c:pt idx="35">
                  <c:v>44927</c:v>
                </c:pt>
                <c:pt idx="36">
                  <c:v>44958</c:v>
                </c:pt>
                <c:pt idx="37">
                  <c:v>44986</c:v>
                </c:pt>
                <c:pt idx="38">
                  <c:v>45017</c:v>
                </c:pt>
                <c:pt idx="39">
                  <c:v>45047</c:v>
                </c:pt>
                <c:pt idx="40">
                  <c:v>45078</c:v>
                </c:pt>
                <c:pt idx="41">
                  <c:v>45108</c:v>
                </c:pt>
                <c:pt idx="42">
                  <c:v>45139</c:v>
                </c:pt>
                <c:pt idx="43">
                  <c:v>45170</c:v>
                </c:pt>
                <c:pt idx="44">
                  <c:v>45200</c:v>
                </c:pt>
                <c:pt idx="45">
                  <c:v>45231</c:v>
                </c:pt>
                <c:pt idx="46">
                  <c:v>45261</c:v>
                </c:pt>
                <c:pt idx="47">
                  <c:v>45292</c:v>
                </c:pt>
                <c:pt idx="48">
                  <c:v>45323</c:v>
                </c:pt>
                <c:pt idx="49">
                  <c:v>45352</c:v>
                </c:pt>
                <c:pt idx="50">
                  <c:v>45383</c:v>
                </c:pt>
                <c:pt idx="51">
                  <c:v>45413</c:v>
                </c:pt>
                <c:pt idx="52">
                  <c:v>45444</c:v>
                </c:pt>
                <c:pt idx="53">
                  <c:v>45474</c:v>
                </c:pt>
                <c:pt idx="54">
                  <c:v>45505</c:v>
                </c:pt>
                <c:pt idx="55">
                  <c:v>45536</c:v>
                </c:pt>
                <c:pt idx="56">
                  <c:v>45566</c:v>
                </c:pt>
                <c:pt idx="57">
                  <c:v>45597</c:v>
                </c:pt>
                <c:pt idx="58">
                  <c:v>45627</c:v>
                </c:pt>
                <c:pt idx="59">
                  <c:v>45658</c:v>
                </c:pt>
                <c:pt idx="60">
                  <c:v>45689</c:v>
                </c:pt>
                <c:pt idx="61">
                  <c:v>45717</c:v>
                </c:pt>
              </c:numCache>
            </c:numRef>
          </c:cat>
          <c:val>
            <c:numRef>
              <c:f>ASS!$AW$40:$AW$101</c:f>
              <c:numCache>
                <c:formatCode>0.0</c:formatCode>
                <c:ptCount val="62"/>
                <c:pt idx="0">
                  <c:v>100</c:v>
                </c:pt>
                <c:pt idx="1">
                  <c:v>99.742930591259636</c:v>
                </c:pt>
                <c:pt idx="2">
                  <c:v>99.742930591259636</c:v>
                </c:pt>
                <c:pt idx="3">
                  <c:v>97.429305912596391</c:v>
                </c:pt>
                <c:pt idx="4">
                  <c:v>105.1413881748072</c:v>
                </c:pt>
                <c:pt idx="5">
                  <c:v>107.7120822622108</c:v>
                </c:pt>
                <c:pt idx="6">
                  <c:v>108.74035989717224</c:v>
                </c:pt>
                <c:pt idx="7">
                  <c:v>109.51156812339332</c:v>
                </c:pt>
                <c:pt idx="8">
                  <c:v>107.45501285347044</c:v>
                </c:pt>
                <c:pt idx="9">
                  <c:v>104.37017994858613</c:v>
                </c:pt>
                <c:pt idx="10">
                  <c:v>100.25706940874035</c:v>
                </c:pt>
                <c:pt idx="11">
                  <c:v>97.686375321336754</c:v>
                </c:pt>
                <c:pt idx="12">
                  <c:v>94.85861182519281</c:v>
                </c:pt>
                <c:pt idx="13">
                  <c:v>93.059125964010278</c:v>
                </c:pt>
                <c:pt idx="14">
                  <c:v>89.717223650385606</c:v>
                </c:pt>
                <c:pt idx="15">
                  <c:v>87.146529562981996</c:v>
                </c:pt>
                <c:pt idx="16">
                  <c:v>84.575835475578415</c:v>
                </c:pt>
                <c:pt idx="17">
                  <c:v>102.05655526992288</c:v>
                </c:pt>
                <c:pt idx="18">
                  <c:v>101.02827763496146</c:v>
                </c:pt>
                <c:pt idx="19">
                  <c:v>99.485861182519272</c:v>
                </c:pt>
                <c:pt idx="20">
                  <c:v>94.087403598971719</c:v>
                </c:pt>
                <c:pt idx="21">
                  <c:v>92.287917737789201</c:v>
                </c:pt>
                <c:pt idx="22">
                  <c:v>88.431876606683801</c:v>
                </c:pt>
                <c:pt idx="23">
                  <c:v>87.146529562981996</c:v>
                </c:pt>
                <c:pt idx="24">
                  <c:v>86.118251928020555</c:v>
                </c:pt>
                <c:pt idx="25">
                  <c:v>85.604113110539842</c:v>
                </c:pt>
                <c:pt idx="26">
                  <c:v>84.575835475578415</c:v>
                </c:pt>
                <c:pt idx="27">
                  <c:v>83.033419023136247</c:v>
                </c:pt>
                <c:pt idx="28">
                  <c:v>81.748071979434442</c:v>
                </c:pt>
                <c:pt idx="29">
                  <c:v>82.005141388174806</c:v>
                </c:pt>
                <c:pt idx="30">
                  <c:v>81.491002570694079</c:v>
                </c:pt>
                <c:pt idx="31">
                  <c:v>78.920308483290498</c:v>
                </c:pt>
                <c:pt idx="32">
                  <c:v>77.892030848329057</c:v>
                </c:pt>
                <c:pt idx="33">
                  <c:v>77.892030848329057</c:v>
                </c:pt>
                <c:pt idx="34">
                  <c:v>77.377892030848329</c:v>
                </c:pt>
                <c:pt idx="35">
                  <c:v>75.835475578406175</c:v>
                </c:pt>
                <c:pt idx="36">
                  <c:v>75.321336760925448</c:v>
                </c:pt>
                <c:pt idx="37">
                  <c:v>74.293059125964007</c:v>
                </c:pt>
                <c:pt idx="38">
                  <c:v>73.52185089974293</c:v>
                </c:pt>
                <c:pt idx="39">
                  <c:v>71.722365038560412</c:v>
                </c:pt>
                <c:pt idx="40">
                  <c:v>70.694087403598971</c:v>
                </c:pt>
                <c:pt idx="41">
                  <c:v>71.465295629820048</c:v>
                </c:pt>
                <c:pt idx="42">
                  <c:v>71.722365038560412</c:v>
                </c:pt>
                <c:pt idx="43">
                  <c:v>70.179948586118257</c:v>
                </c:pt>
                <c:pt idx="44">
                  <c:v>71.208226221079698</c:v>
                </c:pt>
                <c:pt idx="45">
                  <c:v>71.722365038560412</c:v>
                </c:pt>
                <c:pt idx="46">
                  <c:v>71.722365038560412</c:v>
                </c:pt>
                <c:pt idx="47">
                  <c:v>71.208226221079698</c:v>
                </c:pt>
                <c:pt idx="48">
                  <c:v>70.951156812339335</c:v>
                </c:pt>
                <c:pt idx="49">
                  <c:v>70.951156812339335</c:v>
                </c:pt>
                <c:pt idx="50">
                  <c:v>69.922879177377894</c:v>
                </c:pt>
                <c:pt idx="51">
                  <c:v>68.894601542416453</c:v>
                </c:pt>
                <c:pt idx="52">
                  <c:v>68.380462724935725</c:v>
                </c:pt>
                <c:pt idx="53">
                  <c:v>69.151670951156802</c:v>
                </c:pt>
                <c:pt idx="54">
                  <c:v>70.179948586118257</c:v>
                </c:pt>
                <c:pt idx="55">
                  <c:v>69.408740359897166</c:v>
                </c:pt>
                <c:pt idx="56">
                  <c:v>71.465295629820048</c:v>
                </c:pt>
                <c:pt idx="57">
                  <c:v>72.493573264781489</c:v>
                </c:pt>
                <c:pt idx="58">
                  <c:v>73.778920308483293</c:v>
                </c:pt>
                <c:pt idx="59">
                  <c:v>74.80719794344472</c:v>
                </c:pt>
                <c:pt idx="60">
                  <c:v>76.092544987146525</c:v>
                </c:pt>
              </c:numCache>
            </c:numRef>
          </c:val>
          <c:smooth val="0"/>
          <c:extLst>
            <c:ext xmlns:c16="http://schemas.microsoft.com/office/drawing/2014/chart" uri="{C3380CC4-5D6E-409C-BE32-E72D297353CC}">
              <c16:uniqueId val="{00000001-7BA6-4BD0-8BEC-47A991FA9FAF}"/>
            </c:ext>
          </c:extLst>
        </c:ser>
        <c:ser>
          <c:idx val="3"/>
          <c:order val="2"/>
          <c:tx>
            <c:v>PA</c:v>
          </c:tx>
          <c:marker>
            <c:symbol val="none"/>
          </c:marker>
          <c:cat>
            <c:numRef>
              <c:f>RSA!$A$40:$A$101</c:f>
              <c:numCache>
                <c:formatCode>mmm\-yy</c:formatCode>
                <c:ptCount val="62"/>
                <c:pt idx="0">
                  <c:v>43862</c:v>
                </c:pt>
                <c:pt idx="1">
                  <c:v>43891</c:v>
                </c:pt>
                <c:pt idx="2">
                  <c:v>43922</c:v>
                </c:pt>
                <c:pt idx="3">
                  <c:v>43952</c:v>
                </c:pt>
                <c:pt idx="4">
                  <c:v>43983</c:v>
                </c:pt>
                <c:pt idx="5">
                  <c:v>44013</c:v>
                </c:pt>
                <c:pt idx="6">
                  <c:v>44044</c:v>
                </c:pt>
                <c:pt idx="7">
                  <c:v>44075</c:v>
                </c:pt>
                <c:pt idx="8">
                  <c:v>44105</c:v>
                </c:pt>
                <c:pt idx="9">
                  <c:v>44136</c:v>
                </c:pt>
                <c:pt idx="10">
                  <c:v>44166</c:v>
                </c:pt>
                <c:pt idx="11">
                  <c:v>44197</c:v>
                </c:pt>
                <c:pt idx="12">
                  <c:v>44228</c:v>
                </c:pt>
                <c:pt idx="13">
                  <c:v>44256</c:v>
                </c:pt>
                <c:pt idx="14">
                  <c:v>44287</c:v>
                </c:pt>
                <c:pt idx="15">
                  <c:v>44317</c:v>
                </c:pt>
                <c:pt idx="16">
                  <c:v>44348</c:v>
                </c:pt>
                <c:pt idx="17">
                  <c:v>44378</c:v>
                </c:pt>
                <c:pt idx="18">
                  <c:v>44409</c:v>
                </c:pt>
                <c:pt idx="19">
                  <c:v>44440</c:v>
                </c:pt>
                <c:pt idx="20">
                  <c:v>44470</c:v>
                </c:pt>
                <c:pt idx="21">
                  <c:v>44501</c:v>
                </c:pt>
                <c:pt idx="22">
                  <c:v>44531</c:v>
                </c:pt>
                <c:pt idx="23">
                  <c:v>44562</c:v>
                </c:pt>
                <c:pt idx="24">
                  <c:v>44593</c:v>
                </c:pt>
                <c:pt idx="25">
                  <c:v>44621</c:v>
                </c:pt>
                <c:pt idx="26">
                  <c:v>44652</c:v>
                </c:pt>
                <c:pt idx="27">
                  <c:v>44682</c:v>
                </c:pt>
                <c:pt idx="28">
                  <c:v>44713</c:v>
                </c:pt>
                <c:pt idx="29">
                  <c:v>44743</c:v>
                </c:pt>
                <c:pt idx="30">
                  <c:v>44774</c:v>
                </c:pt>
                <c:pt idx="31">
                  <c:v>44805</c:v>
                </c:pt>
                <c:pt idx="32">
                  <c:v>44835</c:v>
                </c:pt>
                <c:pt idx="33">
                  <c:v>44866</c:v>
                </c:pt>
                <c:pt idx="34">
                  <c:v>44896</c:v>
                </c:pt>
                <c:pt idx="35">
                  <c:v>44927</c:v>
                </c:pt>
                <c:pt idx="36">
                  <c:v>44958</c:v>
                </c:pt>
                <c:pt idx="37">
                  <c:v>44986</c:v>
                </c:pt>
                <c:pt idx="38">
                  <c:v>45017</c:v>
                </c:pt>
                <c:pt idx="39">
                  <c:v>45047</c:v>
                </c:pt>
                <c:pt idx="40">
                  <c:v>45078</c:v>
                </c:pt>
                <c:pt idx="41">
                  <c:v>45108</c:v>
                </c:pt>
                <c:pt idx="42">
                  <c:v>45139</c:v>
                </c:pt>
                <c:pt idx="43">
                  <c:v>45170</c:v>
                </c:pt>
                <c:pt idx="44">
                  <c:v>45200</c:v>
                </c:pt>
                <c:pt idx="45">
                  <c:v>45231</c:v>
                </c:pt>
                <c:pt idx="46">
                  <c:v>45261</c:v>
                </c:pt>
                <c:pt idx="47">
                  <c:v>45292</c:v>
                </c:pt>
                <c:pt idx="48">
                  <c:v>45323</c:v>
                </c:pt>
                <c:pt idx="49">
                  <c:v>45352</c:v>
                </c:pt>
                <c:pt idx="50">
                  <c:v>45383</c:v>
                </c:pt>
                <c:pt idx="51">
                  <c:v>45413</c:v>
                </c:pt>
                <c:pt idx="52">
                  <c:v>45444</c:v>
                </c:pt>
                <c:pt idx="53">
                  <c:v>45474</c:v>
                </c:pt>
                <c:pt idx="54">
                  <c:v>45505</c:v>
                </c:pt>
                <c:pt idx="55">
                  <c:v>45536</c:v>
                </c:pt>
                <c:pt idx="56">
                  <c:v>45566</c:v>
                </c:pt>
                <c:pt idx="57">
                  <c:v>45597</c:v>
                </c:pt>
                <c:pt idx="58">
                  <c:v>45627</c:v>
                </c:pt>
                <c:pt idx="59">
                  <c:v>45658</c:v>
                </c:pt>
                <c:pt idx="60">
                  <c:v>45689</c:v>
                </c:pt>
                <c:pt idx="61">
                  <c:v>45717</c:v>
                </c:pt>
              </c:numCache>
            </c:numRef>
          </c:cat>
          <c:val>
            <c:numRef>
              <c:f>PA!$AW$40:$AW$101</c:f>
              <c:numCache>
                <c:formatCode>0.0</c:formatCode>
                <c:ptCount val="62"/>
                <c:pt idx="0">
                  <c:v>100</c:v>
                </c:pt>
                <c:pt idx="1">
                  <c:v>100.30884623869403</c:v>
                </c:pt>
                <c:pt idx="2">
                  <c:v>100.44120891242004</c:v>
                </c:pt>
                <c:pt idx="3">
                  <c:v>101.03684094418708</c:v>
                </c:pt>
                <c:pt idx="4">
                  <c:v>101.34568718288108</c:v>
                </c:pt>
                <c:pt idx="5">
                  <c:v>99.426428413853955</c:v>
                </c:pt>
                <c:pt idx="6">
                  <c:v>99.139642620780947</c:v>
                </c:pt>
                <c:pt idx="7">
                  <c:v>99.889697771894987</c:v>
                </c:pt>
                <c:pt idx="8">
                  <c:v>101.47804985660711</c:v>
                </c:pt>
                <c:pt idx="9">
                  <c:v>103.48555040811824</c:v>
                </c:pt>
                <c:pt idx="10">
                  <c:v>104.2356055592323</c:v>
                </c:pt>
                <c:pt idx="11">
                  <c:v>103.24288550628722</c:v>
                </c:pt>
                <c:pt idx="12">
                  <c:v>102.13986322523716</c:v>
                </c:pt>
                <c:pt idx="13">
                  <c:v>101.4339289653651</c:v>
                </c:pt>
                <c:pt idx="14">
                  <c:v>100.198544010589</c:v>
                </c:pt>
                <c:pt idx="15">
                  <c:v>100.02206044562101</c:v>
                </c:pt>
                <c:pt idx="16">
                  <c:v>100.41914846679903</c:v>
                </c:pt>
                <c:pt idx="17">
                  <c:v>99.867637326273993</c:v>
                </c:pt>
                <c:pt idx="18">
                  <c:v>100.92653871608206</c:v>
                </c:pt>
                <c:pt idx="19">
                  <c:v>102.00750055151113</c:v>
                </c:pt>
                <c:pt idx="20">
                  <c:v>103.17670416942421</c:v>
                </c:pt>
                <c:pt idx="21">
                  <c:v>104.19148466799028</c:v>
                </c:pt>
                <c:pt idx="22">
                  <c:v>104.56651224354732</c:v>
                </c:pt>
                <c:pt idx="23">
                  <c:v>103.22082506066623</c:v>
                </c:pt>
                <c:pt idx="24">
                  <c:v>102.22810500772115</c:v>
                </c:pt>
                <c:pt idx="25">
                  <c:v>102.00750055151113</c:v>
                </c:pt>
                <c:pt idx="26">
                  <c:v>101.50011030222809</c:v>
                </c:pt>
                <c:pt idx="27">
                  <c:v>101.96337966026914</c:v>
                </c:pt>
                <c:pt idx="28">
                  <c:v>102.6472534745202</c:v>
                </c:pt>
                <c:pt idx="29">
                  <c:v>102.82373703948819</c:v>
                </c:pt>
                <c:pt idx="30">
                  <c:v>104.25766600485329</c:v>
                </c:pt>
                <c:pt idx="31">
                  <c:v>105.6695345245974</c:v>
                </c:pt>
                <c:pt idx="32">
                  <c:v>106.48577101257446</c:v>
                </c:pt>
                <c:pt idx="33">
                  <c:v>107.14758438120451</c:v>
                </c:pt>
                <c:pt idx="34">
                  <c:v>106.94904037061548</c:v>
                </c:pt>
                <c:pt idx="35">
                  <c:v>105.82395764394441</c:v>
                </c:pt>
                <c:pt idx="36">
                  <c:v>104.69887491727332</c:v>
                </c:pt>
                <c:pt idx="37">
                  <c:v>104.3679682329583</c:v>
                </c:pt>
                <c:pt idx="38">
                  <c:v>103.11052283256122</c:v>
                </c:pt>
                <c:pt idx="39">
                  <c:v>103.30906684315022</c:v>
                </c:pt>
                <c:pt idx="40">
                  <c:v>103.35318773439224</c:v>
                </c:pt>
                <c:pt idx="41">
                  <c:v>102.86785793073021</c:v>
                </c:pt>
                <c:pt idx="42">
                  <c:v>102.91197882197221</c:v>
                </c:pt>
                <c:pt idx="43">
                  <c:v>103.50761085373925</c:v>
                </c:pt>
                <c:pt idx="44">
                  <c:v>103.13258327818222</c:v>
                </c:pt>
                <c:pt idx="45">
                  <c:v>102.97816015883521</c:v>
                </c:pt>
                <c:pt idx="46">
                  <c:v>102.47076990955217</c:v>
                </c:pt>
                <c:pt idx="47">
                  <c:v>100.59563203176705</c:v>
                </c:pt>
                <c:pt idx="48">
                  <c:v>99.448488859474963</c:v>
                </c:pt>
                <c:pt idx="49">
                  <c:v>98.477829252150897</c:v>
                </c:pt>
                <c:pt idx="50">
                  <c:v>97.882197220383844</c:v>
                </c:pt>
                <c:pt idx="51">
                  <c:v>98.323406132803882</c:v>
                </c:pt>
                <c:pt idx="52">
                  <c:v>99.095521729538945</c:v>
                </c:pt>
                <c:pt idx="53">
                  <c:v>100.77211559673505</c:v>
                </c:pt>
                <c:pt idx="54">
                  <c:v>101.91925876902714</c:v>
                </c:pt>
                <c:pt idx="55">
                  <c:v>103.06640194131921</c:v>
                </c:pt>
                <c:pt idx="56">
                  <c:v>103.46348996249723</c:v>
                </c:pt>
                <c:pt idx="57">
                  <c:v>103.52967129936023</c:v>
                </c:pt>
                <c:pt idx="58">
                  <c:v>103.68409441870725</c:v>
                </c:pt>
                <c:pt idx="59">
                  <c:v>103.28700639752924</c:v>
                </c:pt>
                <c:pt idx="60">
                  <c:v>102.00750055151113</c:v>
                </c:pt>
                <c:pt idx="61">
                  <c:v>100.61769247738806</c:v>
                </c:pt>
              </c:numCache>
            </c:numRef>
          </c:val>
          <c:smooth val="0"/>
          <c:extLst>
            <c:ext xmlns:c16="http://schemas.microsoft.com/office/drawing/2014/chart" uri="{C3380CC4-5D6E-409C-BE32-E72D297353CC}">
              <c16:uniqueId val="{00000002-7BA6-4BD0-8BEC-47A991FA9FAF}"/>
            </c:ext>
          </c:extLst>
        </c:ser>
        <c:dLbls>
          <c:showLegendKey val="0"/>
          <c:showVal val="0"/>
          <c:showCatName val="0"/>
          <c:showSerName val="0"/>
          <c:showPercent val="0"/>
          <c:showBubbleSize val="0"/>
        </c:dLbls>
        <c:smooth val="0"/>
        <c:axId val="231201408"/>
        <c:axId val="231211392"/>
      </c:lineChart>
      <c:dateAx>
        <c:axId val="231201408"/>
        <c:scaling>
          <c:orientation val="minMax"/>
          <c:max val="45717"/>
        </c:scaling>
        <c:delete val="0"/>
        <c:axPos val="b"/>
        <c:numFmt formatCode="mmm\-yy" sourceLinked="1"/>
        <c:majorTickMark val="out"/>
        <c:minorTickMark val="none"/>
        <c:tickLblPos val="low"/>
        <c:spPr>
          <a:ln w="19050"/>
        </c:spPr>
        <c:txPr>
          <a:bodyPr/>
          <a:lstStyle/>
          <a:p>
            <a:pPr>
              <a:defRPr sz="570" baseline="0"/>
            </a:pPr>
            <a:endParaRPr lang="fr-FR"/>
          </a:p>
        </c:txPr>
        <c:crossAx val="231211392"/>
        <c:crossesAt val="100"/>
        <c:auto val="1"/>
        <c:lblOffset val="100"/>
        <c:baseTimeUnit val="months"/>
      </c:dateAx>
      <c:valAx>
        <c:axId val="231211392"/>
        <c:scaling>
          <c:orientation val="minMax"/>
          <c:max val="110"/>
          <c:min val="66"/>
        </c:scaling>
        <c:delete val="0"/>
        <c:axPos val="l"/>
        <c:majorGridlines/>
        <c:numFmt formatCode="0" sourceLinked="0"/>
        <c:majorTickMark val="out"/>
        <c:minorTickMark val="none"/>
        <c:tickLblPos val="nextTo"/>
        <c:crossAx val="231201408"/>
        <c:crossesAt val="43862"/>
        <c:crossBetween val="midCat"/>
        <c:majorUnit val="4"/>
      </c:valAx>
    </c:plotArea>
    <c:legend>
      <c:legendPos val="b"/>
      <c:layout>
        <c:manualLayout>
          <c:xMode val="edge"/>
          <c:yMode val="edge"/>
          <c:x val="0.30065624873813851"/>
          <c:y val="0.74277485252993691"/>
          <c:w val="0.38285612759943466"/>
          <c:h val="6.4813309626619256E-2"/>
        </c:manualLayout>
      </c:layout>
      <c:overlay val="0"/>
    </c:legend>
    <c:plotVisOnly val="1"/>
    <c:dispBlanksAs val="gap"/>
    <c:showDLblsOverMax val="0"/>
  </c:chart>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400" b="1" i="0" u="none" strike="noStrike" baseline="0">
                <a:solidFill>
                  <a:srgbClr val="000000"/>
                </a:solidFill>
                <a:latin typeface="Calibri"/>
              </a:rPr>
              <a:t>Evolution du cumul annuel glissant des créations d'entreprises </a:t>
            </a:r>
          </a:p>
          <a:p>
            <a:pPr>
              <a:defRPr/>
            </a:pPr>
            <a:r>
              <a:rPr lang="fr-FR" sz="1000" b="0" i="1" u="none" strike="noStrike" baseline="0">
                <a:solidFill>
                  <a:srgbClr val="000000"/>
                </a:solidFill>
                <a:latin typeface="Calibri"/>
              </a:rPr>
              <a:t>(données brutes, en </a:t>
            </a:r>
            <a:r>
              <a:rPr lang="fr-FR" sz="1000" b="0" i="1" u="none" strike="noStrike" kern="1200" spc="0" baseline="0">
                <a:solidFill>
                  <a:srgbClr val="000000"/>
                </a:solidFill>
                <a:latin typeface="Calibri"/>
              </a:rPr>
              <a:t>base 100 au 1</a:t>
            </a:r>
            <a:r>
              <a:rPr lang="fr-FR" sz="1000" b="0" i="1" u="none" strike="noStrike" kern="1200" spc="0" baseline="30000">
                <a:solidFill>
                  <a:srgbClr val="000000"/>
                </a:solidFill>
                <a:latin typeface="Calibri"/>
              </a:rPr>
              <a:t>e </a:t>
            </a:r>
            <a:r>
              <a:rPr lang="fr-FR" sz="1000" b="0" i="1" u="none" strike="noStrike" kern="1200" spc="0" baseline="0">
                <a:solidFill>
                  <a:srgbClr val="000000"/>
                </a:solidFill>
                <a:latin typeface="Calibri"/>
              </a:rPr>
              <a:t>trimestre 2015 </a:t>
            </a:r>
            <a:r>
              <a:rPr lang="fr-FR" sz="1000" b="0" i="1" u="none" strike="noStrike" baseline="0">
                <a:solidFill>
                  <a:srgbClr val="000000"/>
                </a:solidFill>
                <a:latin typeface="Calibri"/>
              </a:rPr>
              <a:t>)</a:t>
            </a:r>
          </a:p>
        </c:rich>
      </c:tx>
      <c:layout>
        <c:manualLayout>
          <c:xMode val="edge"/>
          <c:yMode val="edge"/>
          <c:x val="0.21786639343918568"/>
          <c:y val="2.023310976868051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5.0918923802737791E-2"/>
          <c:y val="0.24729020639798646"/>
          <c:w val="0.92942066234906906"/>
          <c:h val="0.52392569192019056"/>
        </c:manualLayout>
      </c:layout>
      <c:lineChart>
        <c:grouping val="standard"/>
        <c:varyColors val="0"/>
        <c:ser>
          <c:idx val="3"/>
          <c:order val="0"/>
          <c:tx>
            <c:v>Total Vaucluse</c:v>
          </c:tx>
          <c:spPr>
            <a:ln w="28575" cap="rnd">
              <a:solidFill>
                <a:schemeClr val="tx2">
                  <a:lumMod val="75000"/>
                  <a:lumOff val="25000"/>
                </a:schemeClr>
              </a:solidFill>
              <a:round/>
            </a:ln>
            <a:effectLst/>
          </c:spPr>
          <c:marker>
            <c:symbol val="none"/>
          </c:marker>
          <c:cat>
            <c:multiLvlStrRef>
              <c:f>'Cumul annuel'!$A$10:$B$50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2015</c:v>
                  </c:pt>
                  <c:pt idx="4">
                    <c:v>2016</c:v>
                  </c:pt>
                  <c:pt idx="8">
                    <c:v>2017</c:v>
                  </c:pt>
                  <c:pt idx="12">
                    <c:v>2018</c:v>
                  </c:pt>
                  <c:pt idx="16">
                    <c:v>2019</c:v>
                  </c:pt>
                  <c:pt idx="20">
                    <c:v>2020</c:v>
                  </c:pt>
                  <c:pt idx="24">
                    <c:v>2021</c:v>
                  </c:pt>
                  <c:pt idx="28">
                    <c:v>2022</c:v>
                  </c:pt>
                  <c:pt idx="32">
                    <c:v>2023</c:v>
                  </c:pt>
                  <c:pt idx="36">
                    <c:v>2024</c:v>
                  </c:pt>
                  <c:pt idx="40">
                    <c:v>2025</c:v>
                  </c:pt>
                </c:lvl>
              </c:multiLvlStrCache>
            </c:multiLvlStrRef>
          </c:cat>
          <c:val>
            <c:numRef>
              <c:f>'Cumul annuel'!$AF$10:$AF$50</c:f>
              <c:numCache>
                <c:formatCode>0.0</c:formatCode>
                <c:ptCount val="41"/>
                <c:pt idx="0">
                  <c:v>100</c:v>
                </c:pt>
                <c:pt idx="1">
                  <c:v>97.02644981107278</c:v>
                </c:pt>
                <c:pt idx="2">
                  <c:v>95.465746673238044</c:v>
                </c:pt>
                <c:pt idx="3">
                  <c:v>94.118613438475435</c:v>
                </c:pt>
                <c:pt idx="4">
                  <c:v>95.367175948743224</c:v>
                </c:pt>
                <c:pt idx="5">
                  <c:v>97.847872515196315</c:v>
                </c:pt>
                <c:pt idx="6">
                  <c:v>96.878593724330543</c:v>
                </c:pt>
                <c:pt idx="7">
                  <c:v>96.320026285526524</c:v>
                </c:pt>
                <c:pt idx="8">
                  <c:v>98.422868408082792</c:v>
                </c:pt>
                <c:pt idx="9">
                  <c:v>98.636438311154919</c:v>
                </c:pt>
                <c:pt idx="10">
                  <c:v>101.4128470510925</c:v>
                </c:pt>
                <c:pt idx="11">
                  <c:v>103.17069163791687</c:v>
                </c:pt>
                <c:pt idx="12">
                  <c:v>106.60423854115328</c:v>
                </c:pt>
                <c:pt idx="13">
                  <c:v>110.61278133727616</c:v>
                </c:pt>
                <c:pt idx="14">
                  <c:v>112.12419911286349</c:v>
                </c:pt>
                <c:pt idx="15">
                  <c:v>118.35058321011994</c:v>
                </c:pt>
                <c:pt idx="16">
                  <c:v>122.50698209298506</c:v>
                </c:pt>
                <c:pt idx="17">
                  <c:v>125.13553474618038</c:v>
                </c:pt>
                <c:pt idx="18">
                  <c:v>130.27764087399376</c:v>
                </c:pt>
                <c:pt idx="19">
                  <c:v>135.46903236405456</c:v>
                </c:pt>
                <c:pt idx="20">
                  <c:v>132.16691309347789</c:v>
                </c:pt>
                <c:pt idx="21">
                  <c:v>124.80696566453098</c:v>
                </c:pt>
                <c:pt idx="22">
                  <c:v>133.15262033842617</c:v>
                </c:pt>
                <c:pt idx="23">
                  <c:v>134.5983242976836</c:v>
                </c:pt>
                <c:pt idx="24">
                  <c:v>143.73254476753738</c:v>
                </c:pt>
                <c:pt idx="25">
                  <c:v>161.82027271233775</c:v>
                </c:pt>
                <c:pt idx="26">
                  <c:v>160.52242483982258</c:v>
                </c:pt>
                <c:pt idx="27">
                  <c:v>164.79382290126497</c:v>
                </c:pt>
                <c:pt idx="28">
                  <c:v>167.17594874322324</c:v>
                </c:pt>
                <c:pt idx="29">
                  <c:v>162.69098077870871</c:v>
                </c:pt>
                <c:pt idx="30">
                  <c:v>164.36668309512075</c:v>
                </c:pt>
                <c:pt idx="31">
                  <c:v>163.18383440118285</c:v>
                </c:pt>
                <c:pt idx="32">
                  <c:v>162.64169541646132</c:v>
                </c:pt>
                <c:pt idx="33">
                  <c:v>162.06669952357484</c:v>
                </c:pt>
                <c:pt idx="34">
                  <c:v>162.36241169705931</c:v>
                </c:pt>
                <c:pt idx="35">
                  <c:v>161.130277640874</c:v>
                </c:pt>
                <c:pt idx="36">
                  <c:v>168.09594217184161</c:v>
                </c:pt>
                <c:pt idx="37">
                  <c:v>171.67734516182028</c:v>
                </c:pt>
                <c:pt idx="38">
                  <c:v>170.72449482503694</c:v>
                </c:pt>
                <c:pt idx="39">
                  <c:v>176.04731394775752</c:v>
                </c:pt>
                <c:pt idx="40">
                  <c:v>169.65664530967638</c:v>
                </c:pt>
              </c:numCache>
            </c:numRef>
          </c:val>
          <c:smooth val="0"/>
          <c:extLst>
            <c:ext xmlns:c16="http://schemas.microsoft.com/office/drawing/2014/chart" uri="{C3380CC4-5D6E-409C-BE32-E72D297353CC}">
              <c16:uniqueId val="{00000000-E3CA-4C24-A7E0-C98A8F1C743E}"/>
            </c:ext>
          </c:extLst>
        </c:ser>
        <c:ser>
          <c:idx val="1"/>
          <c:order val="1"/>
          <c:tx>
            <c:v>Vaucluse hors micro-entrepreneurs</c:v>
          </c:tx>
          <c:spPr>
            <a:ln w="28575" cap="rnd">
              <a:solidFill>
                <a:schemeClr val="tx2">
                  <a:lumMod val="75000"/>
                  <a:lumOff val="25000"/>
                </a:schemeClr>
              </a:solidFill>
              <a:prstDash val="dash"/>
              <a:round/>
            </a:ln>
            <a:effectLst/>
          </c:spPr>
          <c:marker>
            <c:symbol val="none"/>
          </c:marker>
          <c:cat>
            <c:multiLvlStrRef>
              <c:f>'Cumul annuel'!$A$10:$B$50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2015</c:v>
                  </c:pt>
                  <c:pt idx="4">
                    <c:v>2016</c:v>
                  </c:pt>
                  <c:pt idx="8">
                    <c:v>2017</c:v>
                  </c:pt>
                  <c:pt idx="12">
                    <c:v>2018</c:v>
                  </c:pt>
                  <c:pt idx="16">
                    <c:v>2019</c:v>
                  </c:pt>
                  <c:pt idx="20">
                    <c:v>2020</c:v>
                  </c:pt>
                  <c:pt idx="24">
                    <c:v>2021</c:v>
                  </c:pt>
                  <c:pt idx="28">
                    <c:v>2022</c:v>
                  </c:pt>
                  <c:pt idx="32">
                    <c:v>2023</c:v>
                  </c:pt>
                  <c:pt idx="36">
                    <c:v>2024</c:v>
                  </c:pt>
                  <c:pt idx="40">
                    <c:v>2025</c:v>
                  </c:pt>
                </c:lvl>
              </c:multiLvlStrCache>
            </c:multiLvlStrRef>
          </c:cat>
          <c:val>
            <c:numRef>
              <c:f>'Cumul annuel'!$AE$10:$AE$50</c:f>
              <c:numCache>
                <c:formatCode>0.0</c:formatCode>
                <c:ptCount val="41"/>
                <c:pt idx="0">
                  <c:v>100</c:v>
                </c:pt>
                <c:pt idx="1">
                  <c:v>96.610800744878958</c:v>
                </c:pt>
                <c:pt idx="2">
                  <c:v>99.180633147113596</c:v>
                </c:pt>
                <c:pt idx="3">
                  <c:v>100.18621973929235</c:v>
                </c:pt>
                <c:pt idx="4">
                  <c:v>106.21973929236499</c:v>
                </c:pt>
                <c:pt idx="5">
                  <c:v>110.87523277467413</c:v>
                </c:pt>
                <c:pt idx="6">
                  <c:v>110.57728119180635</c:v>
                </c:pt>
                <c:pt idx="7">
                  <c:v>112.29050279329608</c:v>
                </c:pt>
                <c:pt idx="8">
                  <c:v>114.07821229050279</c:v>
                </c:pt>
                <c:pt idx="9">
                  <c:v>116.61080074487896</c:v>
                </c:pt>
                <c:pt idx="10">
                  <c:v>118.95716945996276</c:v>
                </c:pt>
                <c:pt idx="11">
                  <c:v>120.85661080074487</c:v>
                </c:pt>
                <c:pt idx="12">
                  <c:v>121.41527001862198</c:v>
                </c:pt>
                <c:pt idx="13">
                  <c:v>126.21973929236499</c:v>
                </c:pt>
                <c:pt idx="14">
                  <c:v>126.3314711359404</c:v>
                </c:pt>
                <c:pt idx="15">
                  <c:v>126.81564245810056</c:v>
                </c:pt>
                <c:pt idx="16">
                  <c:v>135.79143389199254</c:v>
                </c:pt>
                <c:pt idx="17">
                  <c:v>136.57355679702047</c:v>
                </c:pt>
                <c:pt idx="18">
                  <c:v>135.04655493482309</c:v>
                </c:pt>
                <c:pt idx="19">
                  <c:v>132.25325884543761</c:v>
                </c:pt>
                <c:pt idx="20">
                  <c:v>116.27560521415271</c:v>
                </c:pt>
                <c:pt idx="21">
                  <c:v>99.404096834264436</c:v>
                </c:pt>
                <c:pt idx="22">
                  <c:v>103.50093109869647</c:v>
                </c:pt>
                <c:pt idx="23">
                  <c:v>105.77281191806331</c:v>
                </c:pt>
                <c:pt idx="24">
                  <c:v>112.47672253258844</c:v>
                </c:pt>
                <c:pt idx="25">
                  <c:v>125.3631284916201</c:v>
                </c:pt>
                <c:pt idx="26">
                  <c:v>124.80446927374302</c:v>
                </c:pt>
                <c:pt idx="27">
                  <c:v>125.88454376163874</c:v>
                </c:pt>
                <c:pt idx="28">
                  <c:v>125.10242085661081</c:v>
                </c:pt>
                <c:pt idx="29">
                  <c:v>122.97951582867783</c:v>
                </c:pt>
                <c:pt idx="30">
                  <c:v>121.60148975791434</c:v>
                </c:pt>
                <c:pt idx="31">
                  <c:v>119.40409683426442</c:v>
                </c:pt>
                <c:pt idx="32">
                  <c:v>116.87150837988827</c:v>
                </c:pt>
                <c:pt idx="33">
                  <c:v>112.99813780260708</c:v>
                </c:pt>
                <c:pt idx="34">
                  <c:v>112.06703910614526</c:v>
                </c:pt>
                <c:pt idx="35">
                  <c:v>110.80074487895718</c:v>
                </c:pt>
                <c:pt idx="36">
                  <c:v>115.30726256983239</c:v>
                </c:pt>
                <c:pt idx="37">
                  <c:v>118.43575418994415</c:v>
                </c:pt>
                <c:pt idx="38">
                  <c:v>117.61638733705773</c:v>
                </c:pt>
                <c:pt idx="39">
                  <c:v>121.1173184357542</c:v>
                </c:pt>
                <c:pt idx="40">
                  <c:v>116.42458100558659</c:v>
                </c:pt>
              </c:numCache>
            </c:numRef>
          </c:val>
          <c:smooth val="0"/>
          <c:extLst>
            <c:ext xmlns:c16="http://schemas.microsoft.com/office/drawing/2014/chart" uri="{C3380CC4-5D6E-409C-BE32-E72D297353CC}">
              <c16:uniqueId val="{00000001-E3CA-4C24-A7E0-C98A8F1C743E}"/>
            </c:ext>
          </c:extLst>
        </c:ser>
        <c:ser>
          <c:idx val="2"/>
          <c:order val="2"/>
          <c:tx>
            <c:v>Total Provence-Alpes-Côte d'Azur</c:v>
          </c:tx>
          <c:spPr>
            <a:ln w="28575" cap="rnd">
              <a:solidFill>
                <a:schemeClr val="accent6">
                  <a:lumMod val="75000"/>
                </a:schemeClr>
              </a:solidFill>
              <a:round/>
            </a:ln>
            <a:effectLst/>
          </c:spPr>
          <c:marker>
            <c:symbol val="none"/>
          </c:marker>
          <c:cat>
            <c:multiLvlStrRef>
              <c:f>'Cumul annuel'!$A$10:$B$50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2015</c:v>
                  </c:pt>
                  <c:pt idx="4">
                    <c:v>2016</c:v>
                  </c:pt>
                  <c:pt idx="8">
                    <c:v>2017</c:v>
                  </c:pt>
                  <c:pt idx="12">
                    <c:v>2018</c:v>
                  </c:pt>
                  <c:pt idx="16">
                    <c:v>2019</c:v>
                  </c:pt>
                  <c:pt idx="20">
                    <c:v>2020</c:v>
                  </c:pt>
                  <c:pt idx="24">
                    <c:v>2021</c:v>
                  </c:pt>
                  <c:pt idx="28">
                    <c:v>2022</c:v>
                  </c:pt>
                  <c:pt idx="32">
                    <c:v>2023</c:v>
                  </c:pt>
                  <c:pt idx="36">
                    <c:v>2024</c:v>
                  </c:pt>
                  <c:pt idx="40">
                    <c:v>2025</c:v>
                  </c:pt>
                </c:lvl>
              </c:multiLvlStrCache>
            </c:multiLvlStrRef>
          </c:cat>
          <c:val>
            <c:numRef>
              <c:f>'Cumul annuel'!$T$10:$T$50</c:f>
              <c:numCache>
                <c:formatCode>0.0</c:formatCode>
                <c:ptCount val="41"/>
                <c:pt idx="0">
                  <c:v>100</c:v>
                </c:pt>
                <c:pt idx="1">
                  <c:v>98.939875299434263</c:v>
                </c:pt>
                <c:pt idx="2">
                  <c:v>98.503253427566634</c:v>
                </c:pt>
                <c:pt idx="3">
                  <c:v>97.949406228232618</c:v>
                </c:pt>
                <c:pt idx="4">
                  <c:v>99.559980292553647</c:v>
                </c:pt>
                <c:pt idx="5">
                  <c:v>101.47975739453967</c:v>
                </c:pt>
                <c:pt idx="6">
                  <c:v>101.42029527191178</c:v>
                </c:pt>
                <c:pt idx="7">
                  <c:v>101.868809568305</c:v>
                </c:pt>
                <c:pt idx="8">
                  <c:v>102.61123664225889</c:v>
                </c:pt>
                <c:pt idx="9">
                  <c:v>102.6791933538336</c:v>
                </c:pt>
                <c:pt idx="10">
                  <c:v>105.0440869166341</c:v>
                </c:pt>
                <c:pt idx="11">
                  <c:v>108.72054501282682</c:v>
                </c:pt>
                <c:pt idx="12">
                  <c:v>113.93962046176584</c:v>
                </c:pt>
                <c:pt idx="13">
                  <c:v>119.25383530690949</c:v>
                </c:pt>
                <c:pt idx="14">
                  <c:v>122.52085421586449</c:v>
                </c:pt>
                <c:pt idx="15">
                  <c:v>125.09981142012538</c:v>
                </c:pt>
                <c:pt idx="16">
                  <c:v>129.89415742172235</c:v>
                </c:pt>
                <c:pt idx="17">
                  <c:v>133.11700446815377</c:v>
                </c:pt>
                <c:pt idx="18">
                  <c:v>136.85292468697438</c:v>
                </c:pt>
                <c:pt idx="19">
                  <c:v>142.87728716807393</c:v>
                </c:pt>
                <c:pt idx="20">
                  <c:v>141.59120640152224</c:v>
                </c:pt>
                <c:pt idx="21">
                  <c:v>134.12955947061721</c:v>
                </c:pt>
                <c:pt idx="22">
                  <c:v>141.65576527751821</c:v>
                </c:pt>
                <c:pt idx="23">
                  <c:v>147.08210869676017</c:v>
                </c:pt>
                <c:pt idx="24">
                  <c:v>157.85324748135437</c:v>
                </c:pt>
                <c:pt idx="25">
                  <c:v>179.44989041980259</c:v>
                </c:pt>
                <c:pt idx="26">
                  <c:v>177.83761743769219</c:v>
                </c:pt>
                <c:pt idx="27">
                  <c:v>181.56164523198723</c:v>
                </c:pt>
                <c:pt idx="28">
                  <c:v>183.82290480963627</c:v>
                </c:pt>
                <c:pt idx="29">
                  <c:v>180.62044477667726</c:v>
                </c:pt>
                <c:pt idx="30">
                  <c:v>186.25235724843273</c:v>
                </c:pt>
                <c:pt idx="31">
                  <c:v>187.68794278044885</c:v>
                </c:pt>
                <c:pt idx="32">
                  <c:v>184.0658500535159</c:v>
                </c:pt>
                <c:pt idx="33">
                  <c:v>180.45564975110855</c:v>
                </c:pt>
                <c:pt idx="34">
                  <c:v>178.67178607227197</c:v>
                </c:pt>
                <c:pt idx="35">
                  <c:v>175.2382732199589</c:v>
                </c:pt>
                <c:pt idx="36">
                  <c:v>179.67754540357791</c:v>
                </c:pt>
                <c:pt idx="37">
                  <c:v>180.32313416353782</c:v>
                </c:pt>
                <c:pt idx="38">
                  <c:v>179.51784713137729</c:v>
                </c:pt>
                <c:pt idx="39">
                  <c:v>180.40128438184877</c:v>
                </c:pt>
                <c:pt idx="40">
                  <c:v>177.32454426530299</c:v>
                </c:pt>
              </c:numCache>
            </c:numRef>
          </c:val>
          <c:smooth val="0"/>
          <c:extLst>
            <c:ext xmlns:c16="http://schemas.microsoft.com/office/drawing/2014/chart" uri="{C3380CC4-5D6E-409C-BE32-E72D297353CC}">
              <c16:uniqueId val="{00000002-E3CA-4C24-A7E0-C98A8F1C743E}"/>
            </c:ext>
          </c:extLst>
        </c:ser>
        <c:ser>
          <c:idx val="0"/>
          <c:order val="3"/>
          <c:tx>
            <c:v>Provence-Alpes-Côte d'Azur hors micro-entrepreneurs</c:v>
          </c:tx>
          <c:spPr>
            <a:ln w="28575" cap="rnd">
              <a:solidFill>
                <a:schemeClr val="accent6">
                  <a:lumMod val="75000"/>
                </a:schemeClr>
              </a:solidFill>
              <a:prstDash val="dash"/>
              <a:round/>
            </a:ln>
            <a:effectLst/>
          </c:spPr>
          <c:marker>
            <c:symbol val="none"/>
          </c:marker>
          <c:cat>
            <c:multiLvlStrRef>
              <c:f>'Cumul annuel'!$A$10:$B$50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2015</c:v>
                  </c:pt>
                  <c:pt idx="4">
                    <c:v>2016</c:v>
                  </c:pt>
                  <c:pt idx="8">
                    <c:v>2017</c:v>
                  </c:pt>
                  <c:pt idx="12">
                    <c:v>2018</c:v>
                  </c:pt>
                  <c:pt idx="16">
                    <c:v>2019</c:v>
                  </c:pt>
                  <c:pt idx="20">
                    <c:v>2020</c:v>
                  </c:pt>
                  <c:pt idx="24">
                    <c:v>2021</c:v>
                  </c:pt>
                  <c:pt idx="28">
                    <c:v>2022</c:v>
                  </c:pt>
                  <c:pt idx="32">
                    <c:v>2023</c:v>
                  </c:pt>
                  <c:pt idx="36">
                    <c:v>2024</c:v>
                  </c:pt>
                  <c:pt idx="40">
                    <c:v>2025</c:v>
                  </c:pt>
                </c:lvl>
              </c:multiLvlStrCache>
            </c:multiLvlStrRef>
          </c:cat>
          <c:val>
            <c:numRef>
              <c:f>'Cumul annuel'!$S$10:$S$50</c:f>
              <c:numCache>
                <c:formatCode>0.0</c:formatCode>
                <c:ptCount val="41"/>
                <c:pt idx="0">
                  <c:v>100</c:v>
                </c:pt>
                <c:pt idx="1">
                  <c:v>98.698125719870163</c:v>
                </c:pt>
                <c:pt idx="2">
                  <c:v>98.952916128581904</c:v>
                </c:pt>
                <c:pt idx="3">
                  <c:v>99.232138494293395</c:v>
                </c:pt>
                <c:pt idx="4">
                  <c:v>102.80967505497189</c:v>
                </c:pt>
                <c:pt idx="5">
                  <c:v>106.614079787791</c:v>
                </c:pt>
                <c:pt idx="6">
                  <c:v>107.84963875606437</c:v>
                </c:pt>
                <c:pt idx="7">
                  <c:v>110.15322327318418</c:v>
                </c:pt>
                <c:pt idx="8">
                  <c:v>111.6365920910265</c:v>
                </c:pt>
                <c:pt idx="9">
                  <c:v>111.85647970402431</c:v>
                </c:pt>
                <c:pt idx="10">
                  <c:v>114.05884611357368</c:v>
                </c:pt>
                <c:pt idx="11">
                  <c:v>116.16697497469548</c:v>
                </c:pt>
                <c:pt idx="12">
                  <c:v>117.29433527625564</c:v>
                </c:pt>
                <c:pt idx="13">
                  <c:v>120.8963037939339</c:v>
                </c:pt>
                <c:pt idx="14">
                  <c:v>122.08299884820775</c:v>
                </c:pt>
                <c:pt idx="15">
                  <c:v>121.24533175107327</c:v>
                </c:pt>
                <c:pt idx="16">
                  <c:v>124.84031970960874</c:v>
                </c:pt>
                <c:pt idx="17">
                  <c:v>125.80014659174199</c:v>
                </c:pt>
                <c:pt idx="18">
                  <c:v>125.67100624760043</c:v>
                </c:pt>
                <c:pt idx="19">
                  <c:v>124.03057484904541</c:v>
                </c:pt>
                <c:pt idx="20">
                  <c:v>116.41827510383582</c:v>
                </c:pt>
                <c:pt idx="21">
                  <c:v>103.01909182925553</c:v>
                </c:pt>
                <c:pt idx="22">
                  <c:v>104.13947157167289</c:v>
                </c:pt>
                <c:pt idx="23">
                  <c:v>108.20215699277512</c:v>
                </c:pt>
                <c:pt idx="24">
                  <c:v>113.61209032843531</c:v>
                </c:pt>
                <c:pt idx="25">
                  <c:v>128.56444801228579</c:v>
                </c:pt>
                <c:pt idx="26">
                  <c:v>129.57313880841858</c:v>
                </c:pt>
                <c:pt idx="27">
                  <c:v>129.76859446441659</c:v>
                </c:pt>
                <c:pt idx="28">
                  <c:v>129.97801123870022</c:v>
                </c:pt>
                <c:pt idx="29">
                  <c:v>128.35503123800217</c:v>
                </c:pt>
                <c:pt idx="30">
                  <c:v>129.01818435656696</c:v>
                </c:pt>
                <c:pt idx="31">
                  <c:v>130.89595476597674</c:v>
                </c:pt>
                <c:pt idx="32">
                  <c:v>128.32710900143101</c:v>
                </c:pt>
                <c:pt idx="33">
                  <c:v>125.58025897874421</c:v>
                </c:pt>
                <c:pt idx="34">
                  <c:v>124.81937803218037</c:v>
                </c:pt>
                <c:pt idx="35">
                  <c:v>123.44071760147988</c:v>
                </c:pt>
                <c:pt idx="36">
                  <c:v>128.05137691529092</c:v>
                </c:pt>
                <c:pt idx="37">
                  <c:v>128.45624934557259</c:v>
                </c:pt>
                <c:pt idx="38">
                  <c:v>126.95193885030191</c:v>
                </c:pt>
                <c:pt idx="39">
                  <c:v>125.88740358102683</c:v>
                </c:pt>
                <c:pt idx="40">
                  <c:v>122.74964224634392</c:v>
                </c:pt>
              </c:numCache>
            </c:numRef>
          </c:val>
          <c:smooth val="0"/>
          <c:extLst>
            <c:ext xmlns:c16="http://schemas.microsoft.com/office/drawing/2014/chart" uri="{C3380CC4-5D6E-409C-BE32-E72D297353CC}">
              <c16:uniqueId val="{00000003-E3CA-4C24-A7E0-C98A8F1C743E}"/>
            </c:ext>
          </c:extLst>
        </c:ser>
        <c:dLbls>
          <c:showLegendKey val="0"/>
          <c:showVal val="0"/>
          <c:showCatName val="0"/>
          <c:showSerName val="0"/>
          <c:showPercent val="0"/>
          <c:showBubbleSize val="0"/>
        </c:dLbls>
        <c:smooth val="0"/>
        <c:axId val="1705317920"/>
        <c:axId val="1705316960"/>
      </c:lineChart>
      <c:catAx>
        <c:axId val="170531792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w="25400"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05316960"/>
        <c:crossesAt val="100"/>
        <c:auto val="1"/>
        <c:lblAlgn val="ctr"/>
        <c:lblOffset val="100"/>
        <c:tickLblSkip val="4"/>
        <c:tickMarkSkip val="4"/>
        <c:noMultiLvlLbl val="1"/>
      </c:catAx>
      <c:valAx>
        <c:axId val="1705316960"/>
        <c:scaling>
          <c:orientation val="minMax"/>
          <c:max val="200"/>
          <c:min val="8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solidFill>
              <a:schemeClr val="bg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05317920"/>
        <c:crosses val="autoZero"/>
        <c:crossBetween val="midCat"/>
        <c:majorUnit val="20"/>
        <c:minorUnit val="1"/>
      </c:valAx>
      <c:spPr>
        <a:noFill/>
        <a:ln>
          <a:noFill/>
        </a:ln>
        <a:effectLst/>
      </c:spPr>
    </c:plotArea>
    <c:legend>
      <c:legendPos val="b"/>
      <c:layout>
        <c:manualLayout>
          <c:xMode val="edge"/>
          <c:yMode val="edge"/>
          <c:x val="3.6633682742078191E-2"/>
          <c:y val="0.10190922057280717"/>
          <c:w val="0.92431118858147676"/>
          <c:h val="0.13133060524629087"/>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0.02599</cdr:x>
      <cdr:y>0.86256</cdr:y>
    </cdr:from>
    <cdr:to>
      <cdr:x>1</cdr:x>
      <cdr:y>1</cdr:y>
    </cdr:to>
    <cdr:sp macro="" textlink="">
      <cdr:nvSpPr>
        <cdr:cNvPr id="4" name="Text Box 1"/>
        <cdr:cNvSpPr txBox="1">
          <a:spLocks xmlns:a="http://schemas.openxmlformats.org/drawingml/2006/main" noChangeArrowheads="1"/>
        </cdr:cNvSpPr>
      </cdr:nvSpPr>
      <cdr:spPr bwMode="auto">
        <a:xfrm xmlns:a="http://schemas.openxmlformats.org/drawingml/2006/main">
          <a:off x="179317" y="2988945"/>
          <a:ext cx="6720593" cy="47625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endParaRPr lang="fr-FR" sz="900" b="0" i="1" u="none" strike="noStrike" baseline="0">
            <a:solidFill>
              <a:srgbClr val="000000"/>
            </a:solidFill>
            <a:latin typeface="Calibri"/>
          </a:endParaRPr>
        </a:p>
      </cdr:txBody>
    </cdr:sp>
  </cdr:relSizeAnchor>
  <cdr:relSizeAnchor xmlns:cdr="http://schemas.openxmlformats.org/drawingml/2006/chartDrawing">
    <cdr:from>
      <cdr:x>0.02503</cdr:x>
      <cdr:y>0.86568</cdr:y>
    </cdr:from>
    <cdr:to>
      <cdr:x>0.99904</cdr:x>
      <cdr:y>0.99817</cdr:y>
    </cdr:to>
    <cdr:sp macro="" textlink="">
      <cdr:nvSpPr>
        <cdr:cNvPr id="3" name="Text Box 1"/>
        <cdr:cNvSpPr txBox="1">
          <a:spLocks xmlns:a="http://schemas.openxmlformats.org/drawingml/2006/main" noChangeArrowheads="1"/>
        </cdr:cNvSpPr>
      </cdr:nvSpPr>
      <cdr:spPr bwMode="auto">
        <a:xfrm xmlns:a="http://schemas.openxmlformats.org/drawingml/2006/main">
          <a:off x="172720" y="2999740"/>
          <a:ext cx="6720593" cy="45910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eaLnBrk="1" fontAlgn="auto" latinLnBrk="0" hangingPunct="1"/>
          <a:r>
            <a:rPr lang="fr-FR" sz="900" b="1" i="0" baseline="0">
              <a:effectLst/>
              <a:latin typeface="+mn-lt"/>
              <a:ea typeface="+mn-ea"/>
              <a:cs typeface="+mn-cs"/>
            </a:rPr>
            <a:t>Note</a:t>
          </a:r>
          <a:r>
            <a:rPr lang="fr-FR" sz="900" b="0" i="0" baseline="0">
              <a:effectLst/>
              <a:latin typeface="+mn-lt"/>
              <a:ea typeface="+mn-ea"/>
              <a:cs typeface="+mn-cs"/>
            </a:rPr>
            <a:t> : données provisoires, corrigées des variations saisonnières  </a:t>
          </a:r>
          <a:endParaRPr lang="fr-FR" sz="900">
            <a:effectLst/>
          </a:endParaRPr>
        </a:p>
        <a:p xmlns:a="http://schemas.openxmlformats.org/drawingml/2006/main">
          <a:pPr rtl="0" eaLnBrk="1" fontAlgn="auto" latinLnBrk="0" hangingPunct="1"/>
          <a:r>
            <a:rPr lang="fr-FR" sz="900" b="1" i="0" baseline="0">
              <a:effectLst/>
              <a:latin typeface="+mn-lt"/>
              <a:ea typeface="+mn-ea"/>
              <a:cs typeface="+mn-cs"/>
            </a:rPr>
            <a:t>Champ</a:t>
          </a:r>
          <a:r>
            <a:rPr lang="fr-FR" sz="900" b="0" i="0" baseline="0">
              <a:effectLst/>
              <a:latin typeface="+mn-lt"/>
              <a:ea typeface="+mn-ea"/>
              <a:cs typeface="+mn-cs"/>
            </a:rPr>
            <a:t> : emploi salarié en fin de trimestre </a:t>
          </a:r>
          <a:endParaRPr lang="fr-FR" sz="900">
            <a:effectLst/>
          </a:endParaRPr>
        </a:p>
        <a:p xmlns:a="http://schemas.openxmlformats.org/drawingml/2006/main">
          <a:pPr rtl="0" eaLnBrk="1" fontAlgn="auto" latinLnBrk="0" hangingPunct="1"/>
          <a:r>
            <a:rPr lang="fr-FR" sz="900" b="1" i="1" baseline="0">
              <a:effectLst/>
              <a:latin typeface="+mn-lt"/>
              <a:ea typeface="+mn-ea"/>
              <a:cs typeface="+mn-cs"/>
            </a:rPr>
            <a:t>Sources</a:t>
          </a:r>
          <a:r>
            <a:rPr lang="fr-FR" sz="900" b="0" i="1" baseline="0">
              <a:effectLst/>
              <a:latin typeface="+mn-lt"/>
              <a:ea typeface="+mn-ea"/>
              <a:cs typeface="+mn-cs"/>
            </a:rPr>
            <a:t> : Insee, estimations d'emploi ; estimations trimestrielles Acoss-Urssaf, Dares, Insee</a:t>
          </a:r>
          <a:endParaRPr lang="fr-FR" sz="900">
            <a:effectLst/>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cdr:x>
      <cdr:y>0.86056</cdr:y>
    </cdr:from>
    <cdr:to>
      <cdr:x>1</cdr:x>
      <cdr:y>1</cdr:y>
    </cdr:to>
    <cdr:sp macro="" textlink="">
      <cdr:nvSpPr>
        <cdr:cNvPr id="3" name="Text Box 1">
          <a:extLst xmlns:a="http://schemas.openxmlformats.org/drawingml/2006/main">
            <a:ext uri="{FF2B5EF4-FFF2-40B4-BE49-F238E27FC236}">
              <a16:creationId xmlns:a16="http://schemas.microsoft.com/office/drawing/2014/main" id="{DA88C067-CF1C-7E00-BE62-B413ECD558F2}"/>
            </a:ext>
          </a:extLst>
        </cdr:cNvPr>
        <cdr:cNvSpPr txBox="1">
          <a:spLocks xmlns:a="http://schemas.openxmlformats.org/drawingml/2006/main" noChangeArrowheads="1"/>
        </cdr:cNvSpPr>
      </cdr:nvSpPr>
      <cdr:spPr bwMode="auto">
        <a:xfrm xmlns:a="http://schemas.openxmlformats.org/drawingml/2006/main">
          <a:off x="0" y="3692117"/>
          <a:ext cx="6146041" cy="598231"/>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fr-FR" sz="1200" b="1" i="0" u="none" strike="noStrike" baseline="0">
              <a:solidFill>
                <a:srgbClr val="000000"/>
              </a:solidFill>
              <a:latin typeface="Calibri"/>
            </a:rPr>
            <a:t>Note</a:t>
          </a:r>
          <a:r>
            <a:rPr lang="fr-FR" sz="1200" b="0" i="0" u="none" strike="noStrike" baseline="0">
              <a:solidFill>
                <a:srgbClr val="000000"/>
              </a:solidFill>
              <a:latin typeface="Calibri"/>
            </a:rPr>
            <a:t> : données en date de jugement. Chaque point représente l'évolution du cumul des douze derniers mois</a:t>
          </a:r>
        </a:p>
        <a:p xmlns:a="http://schemas.openxmlformats.org/drawingml/2006/main">
          <a:pPr algn="l" rtl="0">
            <a:defRPr sz="1000"/>
          </a:pPr>
          <a:r>
            <a:rPr lang="fr-FR" sz="1200" b="1" i="1" u="none" strike="noStrike" baseline="0">
              <a:solidFill>
                <a:srgbClr val="000000"/>
              </a:solidFill>
              <a:latin typeface="Calibri"/>
            </a:rPr>
            <a:t>Source</a:t>
          </a:r>
          <a:r>
            <a:rPr lang="fr-FR" sz="1200" b="0" i="1" u="none" strike="noStrike" baseline="0">
              <a:solidFill>
                <a:srgbClr val="000000"/>
              </a:solidFill>
              <a:latin typeface="Calibri"/>
            </a:rPr>
            <a:t> : Banque de France, Fiben</a:t>
          </a:r>
        </a:p>
      </cdr:txBody>
    </cdr:sp>
  </cdr:relSizeAnchor>
</c:userShapes>
</file>

<file path=ppt/drawings/drawing2.xml><?xml version="1.0" encoding="utf-8"?>
<c:userShapes xmlns:c="http://schemas.openxmlformats.org/drawingml/2006/chart">
  <cdr:relSizeAnchor xmlns:cdr="http://schemas.openxmlformats.org/drawingml/2006/chartDrawing">
    <cdr:from>
      <cdr:x>0.0149</cdr:x>
      <cdr:y>0</cdr:y>
    </cdr:from>
    <cdr:to>
      <cdr:x>0.97387</cdr:x>
      <cdr:y>0.18853</cdr:y>
    </cdr:to>
    <cdr:sp macro="" textlink="">
      <cdr:nvSpPr>
        <cdr:cNvPr id="5" name="ZoneTexte 1"/>
        <cdr:cNvSpPr txBox="1"/>
      </cdr:nvSpPr>
      <cdr:spPr>
        <a:xfrm xmlns:a="http://schemas.openxmlformats.org/drawingml/2006/main">
          <a:off x="102530" y="0"/>
          <a:ext cx="6600365" cy="774327"/>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1" i="0" u="none" strike="noStrike" kern="0" cap="none" spc="0" normalizeH="0" baseline="0" noProof="0">
              <a:ln>
                <a:noFill/>
              </a:ln>
              <a:solidFill>
                <a:sysClr val="windowText" lastClr="000000"/>
              </a:solidFill>
              <a:effectLst/>
              <a:uLnTx/>
              <a:uFillTx/>
              <a:latin typeface="Calibri" pitchFamily="34" charset="0"/>
              <a:ea typeface="+mn-ea"/>
              <a:cs typeface="+mn-cs"/>
            </a:rPr>
            <a:t>Contribution de l'emploi hors intérim et de l'intérim </a:t>
          </a:r>
        </a:p>
        <a:p xmlns:a="http://schemas.openxmlformats.org/drawingml/2006/main">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1" i="0" u="none" strike="noStrike" kern="0" cap="none" spc="0" normalizeH="0" baseline="0" noProof="0">
              <a:ln>
                <a:noFill/>
              </a:ln>
              <a:solidFill>
                <a:sysClr val="windowText" lastClr="000000"/>
              </a:solidFill>
              <a:effectLst/>
              <a:uLnTx/>
              <a:uFillTx/>
              <a:latin typeface="Calibri" pitchFamily="34" charset="0"/>
              <a:ea typeface="+mn-ea"/>
              <a:cs typeface="+mn-cs"/>
            </a:rPr>
            <a:t>à l'évolution de l'emploi salarié, dans le Vaucluse</a:t>
          </a: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fr-FR" sz="1100" b="0" i="1" baseline="0">
              <a:effectLst/>
              <a:latin typeface="+mn-lt"/>
              <a:ea typeface="+mn-ea"/>
              <a:cs typeface="+mn-cs"/>
            </a:rPr>
            <a:t>(en nombre)</a:t>
          </a:r>
          <a:endParaRPr lang="fr-FR" sz="1400">
            <a:effectLst/>
          </a:endParaRP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endParaRPr lang="fr-FR" sz="1400">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a:p>
      </cdr:txBody>
    </cdr:sp>
  </cdr:relSizeAnchor>
  <cdr:relSizeAnchor xmlns:cdr="http://schemas.openxmlformats.org/drawingml/2006/chartDrawing">
    <cdr:from>
      <cdr:x>0.01276</cdr:x>
      <cdr:y>0.8743</cdr:y>
    </cdr:from>
    <cdr:to>
      <cdr:x>0.99775</cdr:x>
      <cdr:y>1</cdr:y>
    </cdr:to>
    <cdr:sp macro="" textlink="">
      <cdr:nvSpPr>
        <cdr:cNvPr id="6" name="Text Box 1"/>
        <cdr:cNvSpPr txBox="1">
          <a:spLocks xmlns:a="http://schemas.openxmlformats.org/drawingml/2006/main" noChangeArrowheads="1"/>
        </cdr:cNvSpPr>
      </cdr:nvSpPr>
      <cdr:spPr bwMode="auto">
        <a:xfrm xmlns:a="http://schemas.openxmlformats.org/drawingml/2006/main">
          <a:off x="85758" y="3590925"/>
          <a:ext cx="6619960" cy="51625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eaLnBrk="1" fontAlgn="auto" latinLnBrk="0" hangingPunct="1"/>
          <a:r>
            <a:rPr lang="fr-FR" sz="900" b="1" i="0" baseline="0">
              <a:effectLst/>
              <a:latin typeface="+mn-lt"/>
              <a:ea typeface="+mn-ea"/>
              <a:cs typeface="+mn-cs"/>
            </a:rPr>
            <a:t>Note : </a:t>
          </a:r>
          <a:r>
            <a:rPr lang="fr-FR" sz="900" b="0" i="0" baseline="0">
              <a:effectLst/>
              <a:latin typeface="+mn-lt"/>
              <a:ea typeface="+mn-ea"/>
              <a:cs typeface="+mn-cs"/>
            </a:rPr>
            <a:t>données provisoires, corrigées des variations saisonnières</a:t>
          </a:r>
          <a:endParaRPr lang="fr-FR" sz="900">
            <a:effectLst/>
          </a:endParaRPr>
        </a:p>
        <a:p xmlns:a="http://schemas.openxmlformats.org/drawingml/2006/main">
          <a:pPr rtl="0" eaLnBrk="1" fontAlgn="auto" latinLnBrk="0" hangingPunct="1"/>
          <a:r>
            <a:rPr lang="fr-FR" sz="900" b="1" i="0" baseline="0">
              <a:effectLst/>
              <a:latin typeface="+mn-lt"/>
              <a:ea typeface="+mn-ea"/>
              <a:cs typeface="+mn-cs"/>
            </a:rPr>
            <a:t>Champ : </a:t>
          </a:r>
          <a:r>
            <a:rPr lang="fr-FR" sz="900" b="0" i="0" baseline="0">
              <a:effectLst/>
              <a:latin typeface="+mn-lt"/>
              <a:ea typeface="+mn-ea"/>
              <a:cs typeface="+mn-cs"/>
            </a:rPr>
            <a:t>emploi salarié en fin de trimestre </a:t>
          </a:r>
        </a:p>
        <a:p xmlns:a="http://schemas.openxmlformats.org/drawingml/2006/main">
          <a:pPr rtl="0" eaLnBrk="1" fontAlgn="auto" latinLnBrk="0" hangingPunct="1"/>
          <a:r>
            <a:rPr lang="fr-FR" sz="900" b="1" i="1" baseline="0">
              <a:effectLst/>
              <a:latin typeface="+mn-lt"/>
              <a:ea typeface="+mn-ea"/>
              <a:cs typeface="+mn-cs"/>
            </a:rPr>
            <a:t>Sources</a:t>
          </a:r>
          <a:r>
            <a:rPr lang="fr-FR" sz="900" b="0" i="1" baseline="0">
              <a:effectLst/>
              <a:latin typeface="+mn-lt"/>
              <a:ea typeface="+mn-ea"/>
              <a:cs typeface="+mn-cs"/>
            </a:rPr>
            <a:t> : Insee, estimations d'emploi ; estimations trimestrielles Acoss-Urssaf, Dares, Insee </a:t>
          </a:r>
          <a:endParaRPr lang="fr-FR" sz="900">
            <a:effectLs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0.08904</cdr:x>
      <cdr:y>0.0018</cdr:y>
    </cdr:from>
    <cdr:to>
      <cdr:x>0.92491</cdr:x>
      <cdr:y>0.17788</cdr:y>
    </cdr:to>
    <cdr:sp macro="" textlink="">
      <cdr:nvSpPr>
        <cdr:cNvPr id="2" name="ZoneTexte 1"/>
        <cdr:cNvSpPr txBox="1"/>
      </cdr:nvSpPr>
      <cdr:spPr>
        <a:xfrm xmlns:a="http://schemas.openxmlformats.org/drawingml/2006/main">
          <a:off x="628438" y="7620"/>
          <a:ext cx="5899591" cy="74689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fr-FR" sz="1500" b="1" i="0" baseline="0"/>
            <a:t>Evolution de la contribution de l'intérim et de l'emploi hors intérim </a:t>
          </a:r>
        </a:p>
        <a:p xmlns:a="http://schemas.openxmlformats.org/drawingml/2006/main">
          <a:pPr algn="ctr"/>
          <a:r>
            <a:rPr lang="fr-FR" sz="1500" b="1" i="0" baseline="0"/>
            <a:t>à l'emploi salarié, dans le Vaucluse</a:t>
          </a:r>
        </a:p>
        <a:p xmlns:a="http://schemas.openxmlformats.org/drawingml/2006/main">
          <a:pPr algn="ctr" eaLnBrk="1" fontAlgn="auto" latinLnBrk="0" hangingPunct="1"/>
          <a:r>
            <a:rPr lang="fr-FR" sz="1100" b="0" i="1" baseline="0">
              <a:effectLst/>
              <a:latin typeface="+mn-lt"/>
              <a:ea typeface="+mn-ea"/>
              <a:cs typeface="+mn-cs"/>
            </a:rPr>
            <a:t>(en nombre, entre le T4 2024 et le T1 2025) </a:t>
          </a:r>
          <a:endParaRPr lang="fr-FR">
            <a:effectLst/>
          </a:endParaRPr>
        </a:p>
        <a:p xmlns:a="http://schemas.openxmlformats.org/drawingml/2006/main">
          <a:pPr algn="ctr"/>
          <a:endParaRPr lang="fr-FR" sz="1400" b="1" i="0" baseline="0"/>
        </a:p>
        <a:p xmlns:a="http://schemas.openxmlformats.org/drawingml/2006/main">
          <a:pPr algn="ctr"/>
          <a:endParaRPr lang="fr-FR" sz="1400" b="1" i="0" baseline="0"/>
        </a:p>
      </cdr:txBody>
    </cdr:sp>
  </cdr:relSizeAnchor>
  <cdr:relSizeAnchor xmlns:cdr="http://schemas.openxmlformats.org/drawingml/2006/chartDrawing">
    <cdr:from>
      <cdr:x>0</cdr:x>
      <cdr:y>0.82202</cdr:y>
    </cdr:from>
    <cdr:to>
      <cdr:x>0.98564</cdr:x>
      <cdr:y>1</cdr:y>
    </cdr:to>
    <cdr:sp macro="" textlink="">
      <cdr:nvSpPr>
        <cdr:cNvPr id="4" name="Text Box 1"/>
        <cdr:cNvSpPr txBox="1">
          <a:spLocks xmlns:a="http://schemas.openxmlformats.org/drawingml/2006/main" noChangeArrowheads="1"/>
        </cdr:cNvSpPr>
      </cdr:nvSpPr>
      <cdr:spPr bwMode="auto">
        <a:xfrm xmlns:a="http://schemas.openxmlformats.org/drawingml/2006/main">
          <a:off x="0" y="3630911"/>
          <a:ext cx="6783928" cy="78614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eaLnBrk="1" fontAlgn="auto" latinLnBrk="0" hangingPunct="1"/>
          <a:r>
            <a:rPr lang="fr-FR" sz="900" b="1" i="0" baseline="0">
              <a:effectLst/>
              <a:latin typeface="+mn-lt"/>
              <a:ea typeface="+mn-ea"/>
              <a:cs typeface="+mn-cs"/>
            </a:rPr>
            <a:t>Note</a:t>
          </a:r>
          <a:r>
            <a:rPr lang="fr-FR" sz="900" b="0" i="0" baseline="0">
              <a:effectLst/>
              <a:latin typeface="+mn-lt"/>
              <a:ea typeface="+mn-ea"/>
              <a:cs typeface="+mn-cs"/>
            </a:rPr>
            <a:t> : données arrondies provisoires, corrigées des variations saisonnières ; l'addition des quatre sous-secteurs d'activité ne correspond pas au total de l'emploi salarié , car le secteur </a:t>
          </a:r>
          <a:r>
            <a:rPr lang="fr-FR" sz="900" b="0" i="1" baseline="0">
              <a:effectLst/>
              <a:latin typeface="+mn-lt"/>
              <a:ea typeface="+mn-ea"/>
              <a:cs typeface="+mn-cs"/>
            </a:rPr>
            <a:t>Agriculture, sylviculture et pêche </a:t>
          </a:r>
          <a:r>
            <a:rPr lang="fr-FR" sz="900" b="0" i="0" baseline="0">
              <a:effectLst/>
              <a:latin typeface="+mn-lt"/>
              <a:ea typeface="+mn-ea"/>
              <a:cs typeface="+mn-cs"/>
            </a:rPr>
            <a:t>qui représente 4 % de l'emploi salarié total n'est pas représenté</a:t>
          </a:r>
          <a:endParaRPr lang="fr-FR" sz="900">
            <a:effectLst/>
          </a:endParaRPr>
        </a:p>
        <a:p xmlns:a="http://schemas.openxmlformats.org/drawingml/2006/main">
          <a:pPr rtl="0" eaLnBrk="1" fontAlgn="auto" latinLnBrk="0" hangingPunct="1"/>
          <a:r>
            <a:rPr lang="fr-FR" sz="900" b="1" i="0" baseline="0">
              <a:effectLst/>
              <a:latin typeface="+mn-lt"/>
              <a:ea typeface="+mn-ea"/>
              <a:cs typeface="+mn-cs"/>
            </a:rPr>
            <a:t>Champ</a:t>
          </a:r>
          <a:r>
            <a:rPr lang="fr-FR" sz="900" b="0" i="0" baseline="0">
              <a:effectLst/>
              <a:latin typeface="+mn-lt"/>
              <a:ea typeface="+mn-ea"/>
              <a:cs typeface="+mn-cs"/>
            </a:rPr>
            <a:t> : emploi salarié en fin de trimestre </a:t>
          </a:r>
          <a:endParaRPr lang="fr-FR" sz="900">
            <a:effectLst/>
          </a:endParaRPr>
        </a:p>
        <a:p xmlns:a="http://schemas.openxmlformats.org/drawingml/2006/main">
          <a:pPr rtl="0" eaLnBrk="1" fontAlgn="auto" latinLnBrk="0" hangingPunct="1"/>
          <a:r>
            <a:rPr lang="fr-FR" sz="900" b="1" i="1" baseline="0">
              <a:effectLst/>
              <a:latin typeface="+mn-lt"/>
              <a:ea typeface="+mn-ea"/>
              <a:cs typeface="+mn-cs"/>
            </a:rPr>
            <a:t>Sources</a:t>
          </a:r>
          <a:r>
            <a:rPr lang="fr-FR" sz="900" b="0" i="1" baseline="0">
              <a:effectLst/>
              <a:latin typeface="+mn-lt"/>
              <a:ea typeface="+mn-ea"/>
              <a:cs typeface="+mn-cs"/>
            </a:rPr>
            <a:t> : Insee, estimations d'emploi ; estimations trimestrielles Acoss-Urssaf, Dares, Insee</a:t>
          </a:r>
          <a:endParaRPr lang="fr-FR" sz="900">
            <a:effectLst/>
          </a:endParaRPr>
        </a:p>
        <a:p xmlns:a="http://schemas.openxmlformats.org/drawingml/2006/main">
          <a:pPr algn="l" rtl="0">
            <a:defRPr sz="1000"/>
          </a:pPr>
          <a:endParaRPr lang="fr-FR" sz="900" b="0" i="1" u="none" strike="noStrike" baseline="0">
            <a:solidFill>
              <a:srgbClr val="000000"/>
            </a:solidFill>
            <a:latin typeface="Calibri"/>
          </a:endParaRPr>
        </a:p>
      </cdr:txBody>
    </cdr:sp>
  </cdr:relSizeAnchor>
  <cdr:relSizeAnchor xmlns:cdr="http://schemas.openxmlformats.org/drawingml/2006/chartDrawing">
    <cdr:from>
      <cdr:x>0.26127</cdr:x>
      <cdr:y>0.24431</cdr:y>
    </cdr:from>
    <cdr:to>
      <cdr:x>0.26133</cdr:x>
      <cdr:y>0.70657</cdr:y>
    </cdr:to>
    <cdr:cxnSp macro="">
      <cdr:nvCxnSpPr>
        <cdr:cNvPr id="5" name="Connecteur droit 4">
          <a:extLst xmlns:a="http://schemas.openxmlformats.org/drawingml/2006/main">
            <a:ext uri="{FF2B5EF4-FFF2-40B4-BE49-F238E27FC236}">
              <a16:creationId xmlns:a16="http://schemas.microsoft.com/office/drawing/2014/main" id="{ED6AF696-F65B-193A-E71E-9AC14DCD0368}"/>
            </a:ext>
          </a:extLst>
        </cdr:cNvPr>
        <cdr:cNvCxnSpPr/>
      </cdr:nvCxnSpPr>
      <cdr:spPr>
        <a:xfrm xmlns:a="http://schemas.openxmlformats.org/drawingml/2006/main" flipH="1" flipV="1">
          <a:off x="1844040" y="1036320"/>
          <a:ext cx="449" cy="1960809"/>
        </a:xfrm>
        <a:prstGeom xmlns:a="http://schemas.openxmlformats.org/drawingml/2006/main" prst="line">
          <a:avLst/>
        </a:prstGeom>
        <a:ln xmlns:a="http://schemas.openxmlformats.org/drawingml/2006/main" w="12700">
          <a:solidFill>
            <a:sysClr val="windowText" lastClr="000000"/>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0.00758</cdr:x>
      <cdr:y>0.01282</cdr:y>
    </cdr:from>
    <cdr:to>
      <cdr:x>0.97841</cdr:x>
      <cdr:y>0.17355</cdr:y>
    </cdr:to>
    <cdr:sp macro="" textlink="">
      <cdr:nvSpPr>
        <cdr:cNvPr id="5" name="ZoneTexte 1"/>
        <cdr:cNvSpPr txBox="1"/>
      </cdr:nvSpPr>
      <cdr:spPr>
        <a:xfrm xmlns:a="http://schemas.openxmlformats.org/drawingml/2006/main">
          <a:off x="52171" y="56146"/>
          <a:ext cx="6682004" cy="703933"/>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fr-FR" sz="1500" b="1" i="0" u="none" strike="noStrike" kern="1200" baseline="0">
              <a:solidFill>
                <a:srgbClr val="000000"/>
              </a:solidFill>
              <a:latin typeface="+mn-lt"/>
              <a:ea typeface="Calibri"/>
              <a:cs typeface="Calibri"/>
            </a:rPr>
            <a:t>Evolution de l'emploi salarié par secteur d'activité y compris intérim, </a:t>
          </a:r>
        </a:p>
        <a:p xmlns:a="http://schemas.openxmlformats.org/drawingml/2006/main">
          <a:pPr algn="ctr" rtl="0"/>
          <a:r>
            <a:rPr lang="fr-FR" sz="1500" b="1" i="0" u="none" strike="noStrike" kern="1200" baseline="0">
              <a:solidFill>
                <a:srgbClr val="000000"/>
              </a:solidFill>
              <a:latin typeface="Calibri"/>
              <a:ea typeface="Calibri"/>
              <a:cs typeface="Calibri"/>
            </a:rPr>
            <a:t>dans le Vaucluse</a:t>
          </a:r>
        </a:p>
        <a:p xmlns:a="http://schemas.openxmlformats.org/drawingml/2006/main">
          <a:pPr algn="ctr" rtl="0"/>
          <a:r>
            <a:rPr lang="fr-FR" sz="1100" b="0" i="1" baseline="0">
              <a:effectLst/>
              <a:latin typeface="+mn-lt"/>
              <a:ea typeface="+mn-ea"/>
              <a:cs typeface="+mn-cs"/>
            </a:rPr>
            <a:t>(en indice base 100 au 1</a:t>
          </a:r>
          <a:r>
            <a:rPr lang="fr-FR" sz="1100" b="0" i="1" baseline="30000">
              <a:effectLst/>
              <a:latin typeface="+mn-lt"/>
              <a:ea typeface="+mn-ea"/>
              <a:cs typeface="+mn-cs"/>
            </a:rPr>
            <a:t>er</a:t>
          </a:r>
          <a:r>
            <a:rPr lang="fr-FR" sz="1100" b="0" i="1" baseline="0">
              <a:effectLst/>
              <a:latin typeface="+mn-lt"/>
              <a:ea typeface="+mn-ea"/>
              <a:cs typeface="+mn-cs"/>
            </a:rPr>
            <a:t> trimestre 2015)</a:t>
          </a:r>
          <a:endParaRPr lang="fr-FR">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a:p>
      </cdr:txBody>
    </cdr:sp>
  </cdr:relSizeAnchor>
  <cdr:relSizeAnchor xmlns:cdr="http://schemas.openxmlformats.org/drawingml/2006/chartDrawing">
    <cdr:from>
      <cdr:x>0</cdr:x>
      <cdr:y>0.86827</cdr:y>
    </cdr:from>
    <cdr:to>
      <cdr:x>0.96651</cdr:x>
      <cdr:y>1</cdr:y>
    </cdr:to>
    <cdr:sp macro="" textlink="">
      <cdr:nvSpPr>
        <cdr:cNvPr id="7" name="Text Box 1"/>
        <cdr:cNvSpPr txBox="1">
          <a:spLocks xmlns:a="http://schemas.openxmlformats.org/drawingml/2006/main" noChangeArrowheads="1"/>
        </cdr:cNvSpPr>
      </cdr:nvSpPr>
      <cdr:spPr bwMode="auto">
        <a:xfrm xmlns:a="http://schemas.openxmlformats.org/drawingml/2006/main">
          <a:off x="0" y="3440430"/>
          <a:ext cx="6495759" cy="52197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eaLnBrk="1" fontAlgn="auto" latinLnBrk="0" hangingPunct="1"/>
          <a:r>
            <a:rPr lang="fr-FR" sz="900" b="1" i="0" baseline="0">
              <a:effectLst/>
              <a:latin typeface="+mn-lt"/>
              <a:ea typeface="+mn-ea"/>
              <a:cs typeface="+mn-cs"/>
            </a:rPr>
            <a:t>Note : </a:t>
          </a:r>
          <a:r>
            <a:rPr lang="fr-FR" sz="900" b="0" i="0" baseline="0">
              <a:effectLst/>
              <a:latin typeface="+mn-lt"/>
              <a:ea typeface="+mn-ea"/>
              <a:cs typeface="+mn-cs"/>
            </a:rPr>
            <a:t>données provisoires, corrigées des variations saisonnières</a:t>
          </a:r>
          <a:endParaRPr lang="fr-FR" sz="900">
            <a:effectLst/>
          </a:endParaRPr>
        </a:p>
        <a:p xmlns:a="http://schemas.openxmlformats.org/drawingml/2006/main">
          <a:pPr rtl="0" eaLnBrk="1" fontAlgn="auto" latinLnBrk="0" hangingPunct="1"/>
          <a:r>
            <a:rPr lang="fr-FR" sz="900" b="1" i="0" baseline="0">
              <a:effectLst/>
              <a:latin typeface="+mn-lt"/>
              <a:ea typeface="+mn-ea"/>
              <a:cs typeface="+mn-cs"/>
            </a:rPr>
            <a:t>Champ : </a:t>
          </a:r>
          <a:r>
            <a:rPr lang="fr-FR" sz="900" b="0" i="0" baseline="0">
              <a:effectLst/>
              <a:latin typeface="+mn-lt"/>
              <a:ea typeface="+mn-ea"/>
              <a:cs typeface="+mn-cs"/>
            </a:rPr>
            <a:t>emploi salarié en fin de trimestre </a:t>
          </a:r>
          <a:endParaRPr lang="fr-FR" sz="900">
            <a:effectLst/>
          </a:endParaRPr>
        </a:p>
        <a:p xmlns:a="http://schemas.openxmlformats.org/drawingml/2006/main">
          <a:pPr rtl="0"/>
          <a:r>
            <a:rPr lang="fr-FR" sz="900" b="1" i="1" baseline="0">
              <a:effectLst/>
              <a:latin typeface="+mn-lt"/>
              <a:ea typeface="+mn-ea"/>
              <a:cs typeface="+mn-cs"/>
            </a:rPr>
            <a:t>Sources</a:t>
          </a:r>
          <a:r>
            <a:rPr lang="fr-FR" sz="900" b="0" i="1" baseline="0">
              <a:effectLst/>
              <a:latin typeface="+mn-lt"/>
              <a:ea typeface="+mn-ea"/>
              <a:cs typeface="+mn-cs"/>
            </a:rPr>
            <a:t> : Insee, estimations d'emploi ; estimations trimestrielles Acoss-Urssaf, Dares, Insee </a:t>
          </a:r>
          <a:endParaRPr lang="fr-FR" sz="900">
            <a:effectLst/>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0.82791</cdr:y>
    </cdr:from>
    <cdr:to>
      <cdr:x>0.99999</cdr:x>
      <cdr:y>0.98507</cdr:y>
    </cdr:to>
    <cdr:sp macro="" textlink="">
      <cdr:nvSpPr>
        <cdr:cNvPr id="3" name="ZoneTexte 1"/>
        <cdr:cNvSpPr txBox="1"/>
      </cdr:nvSpPr>
      <cdr:spPr>
        <a:xfrm xmlns:a="http://schemas.openxmlformats.org/drawingml/2006/main">
          <a:off x="0" y="3028950"/>
          <a:ext cx="7915274" cy="62096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fr-FR" sz="900" b="1" i="0" baseline="0">
              <a:effectLst/>
              <a:latin typeface="+mn-lt"/>
              <a:ea typeface="+mn-ea"/>
              <a:cs typeface="+mn-cs"/>
            </a:rPr>
            <a:t>Note</a:t>
          </a:r>
          <a:r>
            <a:rPr lang="fr-FR" sz="900" b="0" i="0" baseline="0">
              <a:effectLst/>
              <a:latin typeface="+mn-lt"/>
              <a:ea typeface="+mn-ea"/>
              <a:cs typeface="+mn-cs"/>
            </a:rPr>
            <a:t> : données provisoires</a:t>
          </a:r>
        </a:p>
        <a:p xmlns:a="http://schemas.openxmlformats.org/drawingml/2006/main">
          <a:pPr rtl="0"/>
          <a:r>
            <a:rPr lang="fr-FR" sz="900" b="1" i="0" baseline="0">
              <a:effectLst/>
              <a:latin typeface="+mn-lt"/>
              <a:ea typeface="+mn-ea"/>
              <a:cs typeface="+mn-cs"/>
            </a:rPr>
            <a:t>Lecture : </a:t>
          </a:r>
          <a:r>
            <a:rPr lang="fr-FR" sz="900" b="0" i="0" baseline="0">
              <a:effectLst/>
              <a:latin typeface="+mn-lt"/>
              <a:ea typeface="+mn-ea"/>
              <a:cs typeface="+mn-cs"/>
            </a:rPr>
            <a:t>420 contrats d'apprentissage ont commencé entre janvier et mars 2025 dans le Vaucluse. Fin mars 2025, le département  compte 7 700 bénéficiaires de contrats d'apprentissage.</a:t>
          </a:r>
          <a:endParaRPr lang="fr-FR" sz="900">
            <a:effectLst/>
          </a:endParaRPr>
        </a:p>
        <a:p xmlns:a="http://schemas.openxmlformats.org/drawingml/2006/main">
          <a:pPr rtl="0"/>
          <a:r>
            <a:rPr lang="fr-FR" sz="900" b="1" i="1" baseline="0">
              <a:effectLst/>
              <a:latin typeface="+mn-lt"/>
              <a:ea typeface="+mn-ea"/>
              <a:cs typeface="+mn-cs"/>
            </a:rPr>
            <a:t>Source : </a:t>
          </a:r>
          <a:r>
            <a:rPr lang="fr-FR" sz="900" b="0" i="1" baseline="0">
              <a:effectLst/>
              <a:latin typeface="+mn-lt"/>
              <a:ea typeface="+mn-ea"/>
              <a:cs typeface="+mn-cs"/>
            </a:rPr>
            <a:t>Système d’information sur l’apprentissage de la Dares - </a:t>
          </a:r>
          <a:r>
            <a:rPr lang="fr-FR" sz="900" b="1" i="1" baseline="0">
              <a:effectLst/>
              <a:latin typeface="+mn-lt"/>
              <a:ea typeface="+mn-ea"/>
              <a:cs typeface="+mn-cs"/>
            </a:rPr>
            <a:t>Traitements</a:t>
          </a:r>
          <a:r>
            <a:rPr lang="fr-FR" sz="900" b="0" i="1" baseline="0">
              <a:effectLst/>
              <a:latin typeface="+mn-lt"/>
              <a:ea typeface="+mn-ea"/>
              <a:cs typeface="+mn-cs"/>
            </a:rPr>
            <a:t> : Dares</a:t>
          </a:r>
          <a:endParaRPr lang="fr-FR" sz="900">
            <a:effectLst/>
          </a:endParaRPr>
        </a:p>
        <a:p xmlns:a="http://schemas.openxmlformats.org/drawingml/2006/main">
          <a:pPr marL="0" marR="0" indent="0" defTabSz="914400" rtl="0" eaLnBrk="1" fontAlgn="auto" latinLnBrk="0" hangingPunct="1">
            <a:lnSpc>
              <a:spcPts val="1200"/>
            </a:lnSpc>
            <a:spcBef>
              <a:spcPts val="0"/>
            </a:spcBef>
            <a:spcAft>
              <a:spcPts val="0"/>
            </a:spcAft>
            <a:buClrTx/>
            <a:buSzTx/>
            <a:buFontTx/>
            <a:buNone/>
            <a:tabLst/>
            <a:defRPr/>
          </a:pPr>
          <a:endParaRPr lang="fr-FR" sz="900" i="1"/>
        </a:p>
      </cdr:txBody>
    </cdr:sp>
  </cdr:relSizeAnchor>
</c:userShapes>
</file>

<file path=ppt/drawings/drawing6.xml><?xml version="1.0" encoding="utf-8"?>
<c:userShapes xmlns:c="http://schemas.openxmlformats.org/drawingml/2006/chart">
  <cdr:relSizeAnchor xmlns:cdr="http://schemas.openxmlformats.org/drawingml/2006/chartDrawing">
    <cdr:from>
      <cdr:x>0.04877</cdr:x>
      <cdr:y>0.84911</cdr:y>
    </cdr:from>
    <cdr:to>
      <cdr:x>0.93183</cdr:x>
      <cdr:y>1</cdr:y>
    </cdr:to>
    <cdr:sp macro="" textlink="">
      <cdr:nvSpPr>
        <cdr:cNvPr id="3" name="Text Box 1"/>
        <cdr:cNvSpPr txBox="1">
          <a:spLocks xmlns:a="http://schemas.openxmlformats.org/drawingml/2006/main" noChangeArrowheads="1"/>
        </cdr:cNvSpPr>
      </cdr:nvSpPr>
      <cdr:spPr bwMode="auto">
        <a:xfrm xmlns:a="http://schemas.openxmlformats.org/drawingml/2006/main">
          <a:off x="327025" y="2733677"/>
          <a:ext cx="5921432" cy="48577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fr-FR" sz="1000" b="1" i="0" u="none" strike="noStrike" baseline="0">
              <a:solidFill>
                <a:srgbClr val="000000"/>
              </a:solidFill>
              <a:latin typeface="+mn-lt"/>
            </a:rPr>
            <a:t>Note : </a:t>
          </a:r>
          <a:r>
            <a:rPr lang="fr-FR" sz="1000" b="0" i="0" u="none" strike="noStrike" baseline="0">
              <a:solidFill>
                <a:srgbClr val="000000"/>
              </a:solidFill>
              <a:latin typeface="+mn-lt"/>
            </a:rPr>
            <a:t>données trimestrielles provisoires, corrigées des variations saisonnières ; estimation à +/- 0,3 point près du</a:t>
          </a:r>
        </a:p>
        <a:p xmlns:a="http://schemas.openxmlformats.org/drawingml/2006/main">
          <a:pPr algn="l" rtl="0">
            <a:defRPr sz="1000"/>
          </a:pPr>
          <a:r>
            <a:rPr lang="fr-FR" sz="1000" b="0" i="0" u="none" strike="noStrike" baseline="0">
              <a:solidFill>
                <a:srgbClr val="000000"/>
              </a:solidFill>
              <a:latin typeface="+mn-lt"/>
            </a:rPr>
            <a:t>niveau du taux de chômage national et de son évolution d’un trimestre à l’autre</a:t>
          </a:r>
        </a:p>
        <a:p xmlns:a="http://schemas.openxmlformats.org/drawingml/2006/main">
          <a:pPr marL="0" marR="0" indent="0" algn="l" defTabSz="914400" rtl="0" eaLnBrk="1" fontAlgn="auto" latinLnBrk="0" hangingPunct="1">
            <a:lnSpc>
              <a:spcPct val="100000"/>
            </a:lnSpc>
            <a:spcBef>
              <a:spcPts val="0"/>
            </a:spcBef>
            <a:spcAft>
              <a:spcPts val="0"/>
            </a:spcAft>
            <a:buClrTx/>
            <a:buSzTx/>
            <a:buFontTx/>
            <a:buNone/>
            <a:tabLst/>
            <a:defRPr sz="1000"/>
          </a:pPr>
          <a:r>
            <a:rPr lang="fr-FR" sz="1000" b="1" i="1" u="none" strike="noStrike" baseline="0">
              <a:solidFill>
                <a:srgbClr val="000000"/>
              </a:solidFill>
              <a:latin typeface="Calibri"/>
            </a:rPr>
            <a:t>Source : </a:t>
          </a:r>
          <a:r>
            <a:rPr lang="fr-FR" sz="1000" b="0" i="1" u="none" strike="noStrike" baseline="0">
              <a:solidFill>
                <a:srgbClr val="000000"/>
              </a:solidFill>
              <a:latin typeface="Calibri"/>
            </a:rPr>
            <a:t>Insee, taux de chômage au sens du BIT (national ) et taux de chômage </a:t>
          </a:r>
          <a:r>
            <a:rPr lang="fr-FR" sz="1000" b="0" i="1" baseline="0">
              <a:effectLst/>
              <a:latin typeface="+mn-lt"/>
              <a:ea typeface="+mn-ea"/>
              <a:cs typeface="+mn-cs"/>
            </a:rPr>
            <a:t>localisés (régional et départementaux)</a:t>
          </a:r>
          <a:endParaRPr lang="fr-FR">
            <a:effectLst/>
          </a:endParaRPr>
        </a:p>
        <a:p xmlns:a="http://schemas.openxmlformats.org/drawingml/2006/main">
          <a:pPr algn="l" rtl="0">
            <a:defRPr sz="1000"/>
          </a:pPr>
          <a:endParaRPr lang="fr-FR" sz="1000" b="0" i="1" u="none" strike="noStrike" baseline="0">
            <a:solidFill>
              <a:srgbClr val="000000"/>
            </a:solidFill>
            <a:latin typeface="Calibri"/>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cdr:x>
      <cdr:y>0.84193</cdr:y>
    </cdr:from>
    <cdr:to>
      <cdr:x>0</cdr:x>
      <cdr:y>0.84217</cdr:y>
    </cdr:to>
    <cdr:sp macro="" textlink="">
      <cdr:nvSpPr>
        <cdr:cNvPr id="3" name="Text Box 1"/>
        <cdr:cNvSpPr txBox="1">
          <a:spLocks xmlns:a="http://schemas.openxmlformats.org/drawingml/2006/main" noChangeArrowheads="1"/>
        </cdr:cNvSpPr>
      </cdr:nvSpPr>
      <cdr:spPr bwMode="auto">
        <a:xfrm xmlns:a="http://schemas.openxmlformats.org/drawingml/2006/main">
          <a:off x="0" y="3952875"/>
          <a:ext cx="6924675" cy="78105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fr-FR" sz="1000" b="0" i="0" u="none" strike="noStrike" baseline="0">
              <a:solidFill>
                <a:srgbClr val="000000"/>
              </a:solidFill>
              <a:latin typeface="+mn-lt"/>
            </a:rPr>
            <a:t>* Pour évaluer la comparabilité avec le Vaucluse, les critères retenus sont le nombre total d'emplois (salariés et non salariés) du département, ainsi que le poids des secteurs de l'agriculture et du tertiaire dans l'emploi total </a:t>
          </a:r>
        </a:p>
        <a:p xmlns:a="http://schemas.openxmlformats.org/drawingml/2006/main">
          <a:pPr algn="l" rtl="0">
            <a:defRPr sz="1000"/>
          </a:pPr>
          <a:r>
            <a:rPr lang="fr-FR" sz="1000" b="1" i="0" u="none" strike="noStrike" baseline="0">
              <a:solidFill>
                <a:srgbClr val="000000"/>
              </a:solidFill>
              <a:latin typeface="+mn-lt"/>
            </a:rPr>
            <a:t>Note : </a:t>
          </a:r>
          <a:r>
            <a:rPr lang="fr-FR" sz="1000" b="0" i="0" u="none" strike="noStrike" baseline="0">
              <a:solidFill>
                <a:srgbClr val="000000"/>
              </a:solidFill>
              <a:latin typeface="+mn-lt"/>
            </a:rPr>
            <a:t>données trimestrielles provisoires, corrigées des variations saisonnières ; estimation à +/- 0,3 point près du niveau du taux de chômage national et de son évolution d’un trimestre à l’autre</a:t>
          </a:r>
        </a:p>
        <a:p xmlns:a="http://schemas.openxmlformats.org/drawingml/2006/main">
          <a:pPr algn="l" rtl="0">
            <a:defRPr sz="1000"/>
          </a:pPr>
          <a:r>
            <a:rPr lang="fr-FR" sz="1000" b="1" i="1" u="none" strike="noStrike" baseline="0">
              <a:solidFill>
                <a:srgbClr val="000000"/>
              </a:solidFill>
              <a:latin typeface="Calibri"/>
            </a:rPr>
            <a:t>Source : </a:t>
          </a:r>
          <a:r>
            <a:rPr lang="fr-FR" sz="1000" b="0" i="1" u="none" strike="noStrike" baseline="0">
              <a:solidFill>
                <a:srgbClr val="000000"/>
              </a:solidFill>
              <a:latin typeface="Calibri"/>
            </a:rPr>
            <a:t>Insee, taux de chômage au sens du BIT (national ) et taux de chômage localisés (régional</a:t>
          </a:r>
          <a:r>
            <a:rPr lang="fr-FR" sz="1000" b="0" i="1" baseline="0">
              <a:effectLst/>
              <a:latin typeface="+mn-lt"/>
              <a:ea typeface="+mn-ea"/>
              <a:cs typeface="+mn-cs"/>
            </a:rPr>
            <a:t> et départementaux</a:t>
          </a:r>
          <a:r>
            <a:rPr lang="fr-FR" sz="1000" b="0" i="1" u="none" strike="noStrike" baseline="0">
              <a:solidFill>
                <a:srgbClr val="000000"/>
              </a:solidFill>
              <a:latin typeface="Calibri"/>
            </a:rPr>
            <a:t>)</a:t>
          </a:r>
        </a:p>
      </cdr:txBody>
    </cdr:sp>
  </cdr:relSizeAnchor>
  <cdr:relSizeAnchor xmlns:cdr="http://schemas.openxmlformats.org/drawingml/2006/chartDrawing">
    <cdr:from>
      <cdr:x>0</cdr:x>
      <cdr:y>0</cdr:y>
    </cdr:from>
    <cdr:to>
      <cdr:x>0</cdr:x>
      <cdr:y>0.00171</cdr:y>
    </cdr:to>
    <cdr:sp macro="" textlink="">
      <cdr:nvSpPr>
        <cdr:cNvPr id="4" name="ZoneTexte 1"/>
        <cdr:cNvSpPr txBox="1"/>
      </cdr:nvSpPr>
      <cdr:spPr>
        <a:xfrm xmlns:a="http://schemas.openxmlformats.org/drawingml/2006/main">
          <a:off x="50800" y="50800"/>
          <a:ext cx="6886575" cy="3714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fr-FR" sz="1500" b="1" i="0" baseline="0">
              <a:effectLst/>
              <a:latin typeface="+mn-lt"/>
              <a:ea typeface="+mn-ea"/>
              <a:cs typeface="+mn-cs"/>
            </a:rPr>
            <a:t>Taux de chômage localisés dans les départements comparables* au T3 2023</a:t>
          </a:r>
          <a:endParaRPr lang="fr-FR" sz="1100"/>
        </a:p>
      </cdr:txBody>
    </cdr:sp>
  </cdr:relSizeAnchor>
  <cdr:relSizeAnchor xmlns:cdr="http://schemas.openxmlformats.org/drawingml/2006/chartDrawing">
    <cdr:from>
      <cdr:x>0.0055</cdr:x>
      <cdr:y>0.01073</cdr:y>
    </cdr:from>
    <cdr:to>
      <cdr:x>1</cdr:x>
      <cdr:y>0.0892</cdr:y>
    </cdr:to>
    <cdr:sp macro="" textlink="">
      <cdr:nvSpPr>
        <cdr:cNvPr id="2" name="ZoneTexte 1"/>
        <cdr:cNvSpPr txBox="1"/>
      </cdr:nvSpPr>
      <cdr:spPr>
        <a:xfrm xmlns:a="http://schemas.openxmlformats.org/drawingml/2006/main">
          <a:off x="50800" y="50800"/>
          <a:ext cx="6886589" cy="3714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fr-FR" sz="1500" b="1" i="0" baseline="0">
              <a:effectLst/>
              <a:latin typeface="+mn-lt"/>
              <a:ea typeface="+mn-ea"/>
              <a:cs typeface="+mn-cs"/>
            </a:rPr>
            <a:t>Taux de chômage localisés dans les départements comparables* au T1 2025</a:t>
          </a:r>
          <a:endParaRPr lang="fr-FR" sz="1100"/>
        </a:p>
      </cdr:txBody>
    </cdr:sp>
  </cdr:relSizeAnchor>
  <cdr:relSizeAnchor xmlns:cdr="http://schemas.openxmlformats.org/drawingml/2006/chartDrawing">
    <cdr:from>
      <cdr:x>0</cdr:x>
      <cdr:y>0.8216</cdr:y>
    </cdr:from>
    <cdr:to>
      <cdr:x>1</cdr:x>
      <cdr:y>0.98659</cdr:y>
    </cdr:to>
    <cdr:sp macro="" textlink="">
      <cdr:nvSpPr>
        <cdr:cNvPr id="5" name="Text Box 1"/>
        <cdr:cNvSpPr txBox="1">
          <a:spLocks xmlns:a="http://schemas.openxmlformats.org/drawingml/2006/main" noChangeArrowheads="1"/>
        </cdr:cNvSpPr>
      </cdr:nvSpPr>
      <cdr:spPr bwMode="auto">
        <a:xfrm xmlns:a="http://schemas.openxmlformats.org/drawingml/2006/main">
          <a:off x="0" y="3889375"/>
          <a:ext cx="6924675" cy="78105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fr-FR" sz="1000" b="0" i="0" baseline="0">
              <a:effectLst/>
              <a:latin typeface="+mn-lt"/>
              <a:ea typeface="+mn-ea"/>
              <a:cs typeface="+mn-cs"/>
            </a:rPr>
            <a:t>* Pour évaluer la comparabilité avec le Vaucluse, les critères retenus sont le nombre total d'emplois (salariés et non salariés) du département, ainsi que le poids des secteurs de l'agriculture et du tertiaire dans l'emploi total </a:t>
          </a:r>
          <a:endParaRPr lang="fr-FR" sz="1000">
            <a:effectLst/>
          </a:endParaRPr>
        </a:p>
        <a:p xmlns:a="http://schemas.openxmlformats.org/drawingml/2006/main">
          <a:pPr algn="l" rtl="0">
            <a:defRPr sz="1000"/>
          </a:pPr>
          <a:r>
            <a:rPr lang="fr-FR" sz="1000" b="1" i="0" u="none" strike="noStrike" baseline="0">
              <a:solidFill>
                <a:srgbClr val="000000"/>
              </a:solidFill>
              <a:latin typeface="+mn-lt"/>
            </a:rPr>
            <a:t>Note : </a:t>
          </a:r>
          <a:r>
            <a:rPr lang="fr-FR" sz="1000" b="0" i="0" u="none" strike="noStrike" baseline="0">
              <a:solidFill>
                <a:srgbClr val="000000"/>
              </a:solidFill>
              <a:latin typeface="+mn-lt"/>
            </a:rPr>
            <a:t>données trimestrielles provisoires, corrigées des variations saisonnières ; estimation à +/- 0,3 point près du niveau du taux de chômage national et de son évolution d’un trimestre à l’autre</a:t>
          </a:r>
        </a:p>
        <a:p xmlns:a="http://schemas.openxmlformats.org/drawingml/2006/main">
          <a:pPr algn="l" rtl="0">
            <a:defRPr sz="1000"/>
          </a:pPr>
          <a:r>
            <a:rPr lang="fr-FR" sz="1000" b="1" i="1" u="none" strike="noStrike" baseline="0">
              <a:solidFill>
                <a:srgbClr val="000000"/>
              </a:solidFill>
              <a:latin typeface="Calibri"/>
            </a:rPr>
            <a:t>Source : </a:t>
          </a:r>
          <a:r>
            <a:rPr lang="fr-FR" sz="1000" b="0" i="1" u="none" strike="noStrike" baseline="0">
              <a:solidFill>
                <a:srgbClr val="000000"/>
              </a:solidFill>
              <a:latin typeface="Calibri"/>
            </a:rPr>
            <a:t>Insee, taux de chômage au sens du BIT (national ) et taux de chômage localisés (régional et départementaux)</a:t>
          </a:r>
        </a:p>
      </cdr:txBody>
    </cdr:sp>
  </cdr:relSizeAnchor>
</c:userShapes>
</file>

<file path=ppt/drawings/drawing8.xml><?xml version="1.0" encoding="utf-8"?>
<c:userShapes xmlns:c="http://schemas.openxmlformats.org/drawingml/2006/chart">
  <cdr:relSizeAnchor xmlns:cdr="http://schemas.openxmlformats.org/drawingml/2006/chartDrawing">
    <cdr:from>
      <cdr:x>0</cdr:x>
      <cdr:y>0.80982</cdr:y>
    </cdr:from>
    <cdr:to>
      <cdr:x>0.96154</cdr:x>
      <cdr:y>1</cdr:y>
    </cdr:to>
    <cdr:sp macro="" textlink="">
      <cdr:nvSpPr>
        <cdr:cNvPr id="3" name="ZoneTexte 1"/>
        <cdr:cNvSpPr txBox="1"/>
      </cdr:nvSpPr>
      <cdr:spPr>
        <a:xfrm xmlns:a="http://schemas.openxmlformats.org/drawingml/2006/main">
          <a:off x="0" y="3771901"/>
          <a:ext cx="5953135" cy="8858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000" b="0" i="0">
              <a:effectLst/>
              <a:latin typeface="+mn-lt"/>
              <a:ea typeface="+mn-ea"/>
              <a:cs typeface="+mn-cs"/>
            </a:rPr>
            <a:t>* Pour le RSA et la PA, la notion de bénéficiaires renvoie à celle de foyer et non d’individu. Pour l’ASS, elle renvoie à l’individu qui perçoit l’allocation.</a:t>
          </a:r>
          <a:endParaRPr lang="fr-FR" sz="1000">
            <a:effectLst/>
          </a:endParaRPr>
        </a:p>
        <a:p xmlns:a="http://schemas.openxmlformats.org/drawingml/2006/main">
          <a:pPr eaLnBrk="1" fontAlgn="auto" latinLnBrk="0" hangingPunct="1"/>
          <a:r>
            <a:rPr lang="fr-FR" sz="1000" b="0" i="0">
              <a:effectLst/>
              <a:latin typeface="+mn-lt"/>
              <a:ea typeface="+mn-ea"/>
              <a:cs typeface="+mn-cs"/>
            </a:rPr>
            <a:t>** Données à fin </a:t>
          </a:r>
          <a:r>
            <a:rPr lang="fr-FR" sz="1100" b="0" i="0">
              <a:effectLst/>
              <a:latin typeface="+mn-lt"/>
              <a:ea typeface="+mn-ea"/>
              <a:cs typeface="+mn-cs"/>
            </a:rPr>
            <a:t>février</a:t>
          </a:r>
          <a:endParaRPr lang="fr-FR" sz="1000">
            <a:effectLst/>
          </a:endParaRPr>
        </a:p>
        <a:p xmlns:a="http://schemas.openxmlformats.org/drawingml/2006/main">
          <a:pPr eaLnBrk="1" fontAlgn="auto" latinLnBrk="0" hangingPunct="1"/>
          <a:r>
            <a:rPr lang="fr-FR" sz="1000" b="1" i="0">
              <a:effectLst/>
              <a:latin typeface="+mn-lt"/>
              <a:ea typeface="+mn-ea"/>
              <a:cs typeface="+mn-cs"/>
            </a:rPr>
            <a:t>Note : </a:t>
          </a:r>
          <a:r>
            <a:rPr lang="fr-FR" sz="1000" i="0">
              <a:effectLst/>
              <a:latin typeface="+mn-lt"/>
              <a:ea typeface="+mn-ea"/>
              <a:cs typeface="+mn-cs"/>
            </a:rPr>
            <a:t>données provisoires</a:t>
          </a:r>
        </a:p>
        <a:p xmlns:a="http://schemas.openxmlformats.org/drawingml/2006/main">
          <a:pPr eaLnBrk="1" fontAlgn="auto" latinLnBrk="0" hangingPunct="1"/>
          <a:r>
            <a:rPr lang="fr-FR" sz="1000" b="1" i="1">
              <a:effectLst/>
              <a:latin typeface="+mn-lt"/>
              <a:ea typeface="+mn-ea"/>
              <a:cs typeface="+mn-cs"/>
            </a:rPr>
            <a:t>Sources : </a:t>
          </a:r>
          <a:r>
            <a:rPr lang="fr-FR" sz="1000" i="1">
              <a:effectLst/>
              <a:latin typeface="+mn-lt"/>
              <a:ea typeface="+mn-ea"/>
              <a:cs typeface="+mn-cs"/>
            </a:rPr>
            <a:t>Cnaf, Allstat FR6 et FR2 ; MSA ;  France</a:t>
          </a:r>
          <a:r>
            <a:rPr lang="fr-FR" sz="1000" i="1" baseline="0">
              <a:effectLst/>
              <a:latin typeface="+mn-lt"/>
              <a:ea typeface="+mn-ea"/>
              <a:cs typeface="+mn-cs"/>
            </a:rPr>
            <a:t> Travail</a:t>
          </a:r>
          <a:r>
            <a:rPr lang="fr-FR" sz="1000" i="1">
              <a:effectLst/>
              <a:latin typeface="+mn-lt"/>
              <a:ea typeface="+mn-ea"/>
              <a:cs typeface="+mn-cs"/>
            </a:rPr>
            <a:t>, FNA - </a:t>
          </a:r>
          <a:r>
            <a:rPr lang="fr-FR" sz="1000" b="1" i="1">
              <a:effectLst/>
              <a:latin typeface="+mn-lt"/>
              <a:ea typeface="+mn-ea"/>
              <a:cs typeface="+mn-cs"/>
            </a:rPr>
            <a:t>Traitements : </a:t>
          </a:r>
          <a:r>
            <a:rPr lang="fr-FR" sz="1000" i="1">
              <a:effectLst/>
              <a:latin typeface="+mn-lt"/>
              <a:ea typeface="+mn-ea"/>
              <a:cs typeface="+mn-cs"/>
            </a:rPr>
            <a:t>Drees</a:t>
          </a:r>
          <a:endParaRPr lang="fr-FR" sz="1000">
            <a:effectLst/>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0.02592</cdr:x>
      <cdr:y>0.90134</cdr:y>
    </cdr:from>
    <cdr:to>
      <cdr:x>0.89902</cdr:x>
      <cdr:y>0.98028</cdr:y>
    </cdr:to>
    <cdr:sp macro="" textlink="">
      <cdr:nvSpPr>
        <cdr:cNvPr id="2" name="Text Box 1">
          <a:extLst xmlns:a="http://schemas.openxmlformats.org/drawingml/2006/main">
            <a:ext uri="{FF2B5EF4-FFF2-40B4-BE49-F238E27FC236}">
              <a16:creationId xmlns:a16="http://schemas.microsoft.com/office/drawing/2014/main" id="{7E4BD3CD-C52D-50EC-A772-6E89A58BAE0E}"/>
            </a:ext>
          </a:extLst>
        </cdr:cNvPr>
        <cdr:cNvSpPr txBox="1">
          <a:spLocks xmlns:a="http://schemas.openxmlformats.org/drawingml/2006/main" noChangeArrowheads="1"/>
        </cdr:cNvSpPr>
      </cdr:nvSpPr>
      <cdr:spPr bwMode="auto">
        <a:xfrm xmlns:a="http://schemas.openxmlformats.org/drawingml/2006/main">
          <a:off x="184150" y="4060825"/>
          <a:ext cx="6203955" cy="35564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fr-FR" sz="1000" b="1" i="0" u="none" strike="noStrike" baseline="0">
              <a:solidFill>
                <a:srgbClr val="000000"/>
              </a:solidFill>
              <a:latin typeface="+mn-lt"/>
            </a:rPr>
            <a:t>Champ</a:t>
          </a:r>
          <a:r>
            <a:rPr lang="fr-FR" sz="1000" b="0" i="0" u="none" strike="noStrike" baseline="0">
              <a:solidFill>
                <a:srgbClr val="000000"/>
              </a:solidFill>
              <a:latin typeface="+mn-lt"/>
            </a:rPr>
            <a:t> : ensemble des activités marchandes hors agriculture</a:t>
          </a:r>
        </a:p>
        <a:p xmlns:a="http://schemas.openxmlformats.org/drawingml/2006/main">
          <a:pPr algn="l" rtl="0">
            <a:defRPr sz="1000"/>
          </a:pPr>
          <a:r>
            <a:rPr lang="fr-FR" sz="1000" b="1" i="1" u="none" strike="noStrike" baseline="0">
              <a:solidFill>
                <a:srgbClr val="000000"/>
              </a:solidFill>
              <a:latin typeface="+mn-lt"/>
            </a:rPr>
            <a:t>Source</a:t>
          </a:r>
          <a:r>
            <a:rPr lang="fr-FR" sz="1000" b="0" i="1" u="none" strike="noStrike" baseline="0">
              <a:solidFill>
                <a:srgbClr val="000000"/>
              </a:solidFill>
              <a:latin typeface="+mn-lt"/>
            </a:rPr>
            <a:t> : Insee, SIDE (Système d'information sur la démographie d'entreprises)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481BDC1-2E55-4A3B-A51F-0A4221669760}" type="datetimeFigureOut">
              <a:rPr lang="fr-FR" smtClean="0"/>
              <a:t>26/06/2025</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C025E1C-9CFD-400D-8595-7A8158A95F2D}" type="slidenum">
              <a:rPr lang="fr-FR" smtClean="0"/>
              <a:t>‹N°›</a:t>
            </a:fld>
            <a:endParaRPr lang="fr-FR"/>
          </a:p>
        </p:txBody>
      </p:sp>
    </p:spTree>
    <p:extLst>
      <p:ext uri="{BB962C8B-B14F-4D97-AF65-F5344CB8AC3E}">
        <p14:creationId xmlns:p14="http://schemas.microsoft.com/office/powerpoint/2010/main" val="2110586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kern="1200" dirty="0">
              <a:solidFill>
                <a:schemeClr val="tx1"/>
              </a:solidFill>
              <a:effectLst/>
              <a:latin typeface="+mn-lt"/>
              <a:ea typeface="+mn-ea"/>
              <a:cs typeface="+mn-cs"/>
            </a:endParaRPr>
          </a:p>
          <a:p>
            <a:endParaRPr lang="fr-FR" baseline="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a:t>
            </a:fld>
            <a:endParaRPr lang="fr-FR"/>
          </a:p>
        </p:txBody>
      </p:sp>
    </p:spTree>
    <p:extLst>
      <p:ext uri="{BB962C8B-B14F-4D97-AF65-F5344CB8AC3E}">
        <p14:creationId xmlns:p14="http://schemas.microsoft.com/office/powerpoint/2010/main" val="3880869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b="0" i="0" u="none" strike="noStrike" baseline="0" dirty="0">
              <a:ln>
                <a:noFill/>
              </a:ln>
              <a:solidFill>
                <a:srgbClr val="000000"/>
              </a:solidFill>
              <a:effectLst/>
              <a:latin typeface="Times New Roman" pitchFamily="18"/>
              <a:ea typeface="MS Gothic" pitchFamily="2"/>
              <a:cs typeface="Tahoma" pitchFamily="2"/>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10</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3523062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b="0" i="0" u="none" strike="noStrike" baseline="0" dirty="0">
              <a:ln>
                <a:noFill/>
              </a:ln>
              <a:solidFill>
                <a:srgbClr val="000000"/>
              </a:solidFill>
              <a:effectLst/>
              <a:latin typeface="Times New Roman" pitchFamily="18"/>
              <a:ea typeface="MS Gothic" pitchFamily="2"/>
              <a:cs typeface="Tahoma" pitchFamily="2"/>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11</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30448745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12</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26349453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13</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25890545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14</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33193909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15</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1732971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16</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4031257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2</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3</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4</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5</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6</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dirty="0">
              <a:latin typeface="+mj-lt"/>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7</a:t>
            </a:fld>
            <a:endParaRPr lang="fr-FR"/>
          </a:p>
        </p:txBody>
      </p:sp>
      <p:sp>
        <p:nvSpPr>
          <p:cNvPr id="5" name="Espace réservé du pied de page 4"/>
          <p:cNvSpPr>
            <a:spLocks noGrp="1"/>
          </p:cNvSpPr>
          <p:nvPr>
            <p:ph type="ftr" sz="quarter" idx="11"/>
          </p:nvPr>
        </p:nvSpPr>
        <p:spPr/>
        <p:txBody>
          <a:bodyPr/>
          <a:lstStyle/>
          <a:p>
            <a:r>
              <a:rPr lang="fr-FR"/>
              <a:t>Edition avril 2019</a:t>
            </a:r>
          </a:p>
        </p:txBody>
      </p:sp>
    </p:spTree>
    <p:extLst>
      <p:ext uri="{BB962C8B-B14F-4D97-AF65-F5344CB8AC3E}">
        <p14:creationId xmlns:p14="http://schemas.microsoft.com/office/powerpoint/2010/main" val="3523062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Tx/>
              <a:buChar char="-"/>
            </a:pP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8</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3523062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b="0" i="0" u="none" strike="noStrike" baseline="0" dirty="0">
              <a:ln>
                <a:noFill/>
              </a:ln>
              <a:solidFill>
                <a:srgbClr val="000000"/>
              </a:solidFill>
              <a:effectLst/>
              <a:latin typeface="Times New Roman" pitchFamily="18"/>
              <a:ea typeface="MS Gothic" pitchFamily="2"/>
              <a:cs typeface="Tahoma" pitchFamily="2"/>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9</a:t>
            </a:fld>
            <a:endParaRPr lang="fr-FR"/>
          </a:p>
        </p:txBody>
      </p:sp>
    </p:spTree>
    <p:extLst>
      <p:ext uri="{BB962C8B-B14F-4D97-AF65-F5344CB8AC3E}">
        <p14:creationId xmlns:p14="http://schemas.microsoft.com/office/powerpoint/2010/main" val="3523062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a:xfrm>
            <a:off x="0" y="6568767"/>
            <a:ext cx="2133600" cy="365125"/>
          </a:xfrm>
        </p:spPr>
        <p:txBody>
          <a:bodyPr/>
          <a:lstStyle>
            <a:lvl1pPr>
              <a:defRPr baseline="0"/>
            </a:lvl1pPr>
          </a:lstStyle>
          <a:p>
            <a:r>
              <a:rPr lang="fr-FR" sz="1500"/>
              <a:t>Edition juin 2025</a:t>
            </a:r>
            <a:endParaRPr lang="fr-FR" sz="1500" dirty="0"/>
          </a:p>
        </p:txBody>
      </p:sp>
      <p:sp>
        <p:nvSpPr>
          <p:cNvPr id="5" name="Espace réservé du pied de page 4"/>
          <p:cNvSpPr>
            <a:spLocks noGrp="1"/>
          </p:cNvSpPr>
          <p:nvPr>
            <p:ph type="ftr" sz="quarter" idx="11"/>
          </p:nvPr>
        </p:nvSpPr>
        <p:spPr>
          <a:xfrm>
            <a:off x="3124200" y="6568767"/>
            <a:ext cx="2895600" cy="365125"/>
          </a:xfrm>
        </p:spPr>
        <p:txBody>
          <a:bodyPr/>
          <a:lstStyle>
            <a:lvl1pPr>
              <a:defRPr sz="1500" baseline="0"/>
            </a:lvl1pPr>
          </a:lstStyle>
          <a:p>
            <a:r>
              <a:rPr lang="fr-FR"/>
              <a:t>Les éclairages conjoncturels départementaux - Vaucluse</a:t>
            </a:r>
            <a:endParaRPr lang="fr-FR" dirty="0"/>
          </a:p>
        </p:txBody>
      </p:sp>
      <p:sp>
        <p:nvSpPr>
          <p:cNvPr id="6" name="Espace réservé du numéro de diapositive 5"/>
          <p:cNvSpPr>
            <a:spLocks noGrp="1"/>
          </p:cNvSpPr>
          <p:nvPr>
            <p:ph type="sldNum" sz="quarter" idx="12"/>
          </p:nvPr>
        </p:nvSpPr>
        <p:spPr>
          <a:xfrm>
            <a:off x="8739398" y="6568767"/>
            <a:ext cx="404601" cy="289233"/>
          </a:xfrm>
          <a:solidFill>
            <a:schemeClr val="accent6">
              <a:lumMod val="75000"/>
            </a:schemeClr>
          </a:solidFill>
        </p:spPr>
        <p:txBody>
          <a:bodyPr/>
          <a:lstStyle>
            <a:lvl1pPr>
              <a:defRPr sz="1700" baseline="0">
                <a:solidFill>
                  <a:schemeClr val="bg1"/>
                </a:solidFill>
              </a:defRPr>
            </a:lvl1pPr>
          </a:lstStyle>
          <a:p>
            <a:fld id="{3C7AC07C-28E4-BD4F-9FFB-37ABAC856C34}" type="slidenum">
              <a:rPr lang="fr-FR" smtClean="0"/>
              <a:pPr/>
              <a:t>‹N°›</a:t>
            </a:fld>
            <a:endParaRPr lang="fr-FR" dirty="0"/>
          </a:p>
        </p:txBody>
      </p:sp>
    </p:spTree>
    <p:extLst>
      <p:ext uri="{BB962C8B-B14F-4D97-AF65-F5344CB8AC3E}">
        <p14:creationId xmlns:p14="http://schemas.microsoft.com/office/powerpoint/2010/main" val="2640054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t>Edition juin 2025</a:t>
            </a:r>
          </a:p>
        </p:txBody>
      </p:sp>
      <p:sp>
        <p:nvSpPr>
          <p:cNvPr id="5" name="Espace réservé du pied de page 4"/>
          <p:cNvSpPr>
            <a:spLocks noGrp="1"/>
          </p:cNvSpPr>
          <p:nvPr>
            <p:ph type="ftr" sz="quarter" idx="11"/>
          </p:nvPr>
        </p:nvSpPr>
        <p:spPr/>
        <p:txBody>
          <a:bodyPr/>
          <a:lstStyle/>
          <a:p>
            <a:r>
              <a:rPr lang="fr-FR"/>
              <a:t>Les éclairages conjoncturels départementaux - Vaucluse</a:t>
            </a:r>
          </a:p>
        </p:txBody>
      </p:sp>
      <p:sp>
        <p:nvSpPr>
          <p:cNvPr id="6" name="Espace réservé du numéro de diapositive 5"/>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117806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t>Edition juin 2025</a:t>
            </a:r>
          </a:p>
        </p:txBody>
      </p:sp>
      <p:sp>
        <p:nvSpPr>
          <p:cNvPr id="5" name="Espace réservé du pied de page 4"/>
          <p:cNvSpPr>
            <a:spLocks noGrp="1"/>
          </p:cNvSpPr>
          <p:nvPr>
            <p:ph type="ftr" sz="quarter" idx="11"/>
          </p:nvPr>
        </p:nvSpPr>
        <p:spPr/>
        <p:txBody>
          <a:bodyPr/>
          <a:lstStyle/>
          <a:p>
            <a:r>
              <a:rPr lang="fr-FR"/>
              <a:t>Les éclairages conjoncturels départementaux - Vaucluse</a:t>
            </a:r>
          </a:p>
        </p:txBody>
      </p:sp>
      <p:sp>
        <p:nvSpPr>
          <p:cNvPr id="6" name="Espace réservé du numéro de diapositive 5"/>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9498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t>Edition juin 2025</a:t>
            </a:r>
          </a:p>
        </p:txBody>
      </p:sp>
      <p:sp>
        <p:nvSpPr>
          <p:cNvPr id="5" name="Espace réservé du pied de page 4"/>
          <p:cNvSpPr>
            <a:spLocks noGrp="1"/>
          </p:cNvSpPr>
          <p:nvPr>
            <p:ph type="ftr" sz="quarter" idx="11"/>
          </p:nvPr>
        </p:nvSpPr>
        <p:spPr/>
        <p:txBody>
          <a:bodyPr/>
          <a:lstStyle/>
          <a:p>
            <a:r>
              <a:rPr lang="fr-FR"/>
              <a:t>Les éclairages conjoncturels départementaux - Vaucluse</a:t>
            </a:r>
          </a:p>
        </p:txBody>
      </p:sp>
      <p:sp>
        <p:nvSpPr>
          <p:cNvPr id="6" name="Espace réservé du numéro de diapositive 5"/>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848633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r>
              <a:rPr lang="fr-FR"/>
              <a:t>Edition juin 2025</a:t>
            </a:r>
            <a:endParaRPr lang="fr-FR" dirty="0"/>
          </a:p>
        </p:txBody>
      </p:sp>
      <p:sp>
        <p:nvSpPr>
          <p:cNvPr id="5" name="Espace réservé du pied de page 4"/>
          <p:cNvSpPr>
            <a:spLocks noGrp="1"/>
          </p:cNvSpPr>
          <p:nvPr>
            <p:ph type="ftr" sz="quarter" idx="11"/>
          </p:nvPr>
        </p:nvSpPr>
        <p:spPr/>
        <p:txBody>
          <a:bodyPr/>
          <a:lstStyle/>
          <a:p>
            <a:r>
              <a:rPr lang="fr-FR"/>
              <a:t>Les éclairages conjoncturels départementaux - Vaucluse</a:t>
            </a:r>
          </a:p>
        </p:txBody>
      </p:sp>
      <p:sp>
        <p:nvSpPr>
          <p:cNvPr id="6" name="Espace réservé du numéro de diapositive 5"/>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333947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r>
              <a:rPr lang="fr-FR"/>
              <a:t>Edition juin 2025</a:t>
            </a:r>
          </a:p>
        </p:txBody>
      </p:sp>
      <p:sp>
        <p:nvSpPr>
          <p:cNvPr id="6" name="Espace réservé du pied de page 5"/>
          <p:cNvSpPr>
            <a:spLocks noGrp="1"/>
          </p:cNvSpPr>
          <p:nvPr>
            <p:ph type="ftr" sz="quarter" idx="11"/>
          </p:nvPr>
        </p:nvSpPr>
        <p:spPr/>
        <p:txBody>
          <a:bodyPr/>
          <a:lstStyle/>
          <a:p>
            <a:r>
              <a:rPr lang="fr-FR"/>
              <a:t>Les éclairages conjoncturels départementaux - Vaucluse</a:t>
            </a:r>
          </a:p>
        </p:txBody>
      </p:sp>
      <p:sp>
        <p:nvSpPr>
          <p:cNvPr id="7" name="Espace réservé du numéro de diapositive 6"/>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4094810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r>
              <a:rPr lang="fr-FR"/>
              <a:t>Edition juin 2025</a:t>
            </a:r>
          </a:p>
        </p:txBody>
      </p:sp>
      <p:sp>
        <p:nvSpPr>
          <p:cNvPr id="8" name="Espace réservé du pied de page 7"/>
          <p:cNvSpPr>
            <a:spLocks noGrp="1"/>
          </p:cNvSpPr>
          <p:nvPr>
            <p:ph type="ftr" sz="quarter" idx="11"/>
          </p:nvPr>
        </p:nvSpPr>
        <p:spPr/>
        <p:txBody>
          <a:bodyPr/>
          <a:lstStyle/>
          <a:p>
            <a:r>
              <a:rPr lang="fr-FR"/>
              <a:t>Les éclairages conjoncturels départementaux - Vaucluse</a:t>
            </a:r>
          </a:p>
        </p:txBody>
      </p:sp>
      <p:sp>
        <p:nvSpPr>
          <p:cNvPr id="9" name="Espace réservé du numéro de diapositive 8"/>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706953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r>
              <a:rPr lang="fr-FR"/>
              <a:t>Edition juin 2025</a:t>
            </a:r>
          </a:p>
        </p:txBody>
      </p:sp>
      <p:sp>
        <p:nvSpPr>
          <p:cNvPr id="4" name="Espace réservé du pied de page 3"/>
          <p:cNvSpPr>
            <a:spLocks noGrp="1"/>
          </p:cNvSpPr>
          <p:nvPr>
            <p:ph type="ftr" sz="quarter" idx="11"/>
          </p:nvPr>
        </p:nvSpPr>
        <p:spPr/>
        <p:txBody>
          <a:bodyPr/>
          <a:lstStyle/>
          <a:p>
            <a:r>
              <a:rPr lang="fr-FR"/>
              <a:t>Les éclairages conjoncturels départementaux - Vaucluse</a:t>
            </a:r>
          </a:p>
        </p:txBody>
      </p:sp>
      <p:sp>
        <p:nvSpPr>
          <p:cNvPr id="5" name="Espace réservé du numéro de diapositive 4"/>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573859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a:t>Edition juin 2025</a:t>
            </a:r>
          </a:p>
        </p:txBody>
      </p:sp>
      <p:sp>
        <p:nvSpPr>
          <p:cNvPr id="3" name="Espace réservé du pied de page 2"/>
          <p:cNvSpPr>
            <a:spLocks noGrp="1"/>
          </p:cNvSpPr>
          <p:nvPr>
            <p:ph type="ftr" sz="quarter" idx="11"/>
          </p:nvPr>
        </p:nvSpPr>
        <p:spPr/>
        <p:txBody>
          <a:bodyPr/>
          <a:lstStyle/>
          <a:p>
            <a:r>
              <a:rPr lang="fr-FR"/>
              <a:t>Les éclairages conjoncturels départementaux - Vaucluse</a:t>
            </a:r>
          </a:p>
        </p:txBody>
      </p:sp>
      <p:sp>
        <p:nvSpPr>
          <p:cNvPr id="4" name="Espace réservé du numéro de diapositive 3"/>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27250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r>
              <a:rPr lang="fr-FR"/>
              <a:t>Edition juin 2025</a:t>
            </a:r>
          </a:p>
        </p:txBody>
      </p:sp>
      <p:sp>
        <p:nvSpPr>
          <p:cNvPr id="6" name="Espace réservé du pied de page 5"/>
          <p:cNvSpPr>
            <a:spLocks noGrp="1"/>
          </p:cNvSpPr>
          <p:nvPr>
            <p:ph type="ftr" sz="quarter" idx="11"/>
          </p:nvPr>
        </p:nvSpPr>
        <p:spPr/>
        <p:txBody>
          <a:bodyPr/>
          <a:lstStyle/>
          <a:p>
            <a:r>
              <a:rPr lang="fr-FR"/>
              <a:t>Les éclairages conjoncturels départementaux - Vaucluse</a:t>
            </a:r>
          </a:p>
        </p:txBody>
      </p:sp>
      <p:sp>
        <p:nvSpPr>
          <p:cNvPr id="7" name="Espace réservé du numéro de diapositive 6"/>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1540105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r>
              <a:rPr lang="fr-FR"/>
              <a:t>Edition juin 2025</a:t>
            </a:r>
          </a:p>
        </p:txBody>
      </p:sp>
      <p:sp>
        <p:nvSpPr>
          <p:cNvPr id="6" name="Espace réservé du pied de page 5"/>
          <p:cNvSpPr>
            <a:spLocks noGrp="1"/>
          </p:cNvSpPr>
          <p:nvPr>
            <p:ph type="ftr" sz="quarter" idx="11"/>
          </p:nvPr>
        </p:nvSpPr>
        <p:spPr/>
        <p:txBody>
          <a:bodyPr/>
          <a:lstStyle/>
          <a:p>
            <a:r>
              <a:rPr lang="fr-FR"/>
              <a:t>Les éclairages conjoncturels départementaux - Vaucluse</a:t>
            </a:r>
          </a:p>
        </p:txBody>
      </p:sp>
      <p:sp>
        <p:nvSpPr>
          <p:cNvPr id="7" name="Espace réservé du numéro de diapositive 6"/>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970357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a:t>Edition juin 2025</a:t>
            </a:r>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Les éclairages conjoncturels départementaux - Vaucluse</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7AC07C-28E4-BD4F-9FFB-37ABAC856C34}" type="slidenum">
              <a:rPr lang="fr-FR" smtClean="0"/>
              <a:t>‹N°›</a:t>
            </a:fld>
            <a:endParaRPr lang="fr-FR"/>
          </a:p>
        </p:txBody>
      </p:sp>
    </p:spTree>
    <p:extLst>
      <p:ext uri="{BB962C8B-B14F-4D97-AF65-F5344CB8AC3E}">
        <p14:creationId xmlns:p14="http://schemas.microsoft.com/office/powerpoint/2010/main" val="2496495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hyperlink" Target="https://www.google.com/url?sa=i&amp;rct=j&amp;q=&amp;esrc=s&amp;source=images&amp;cd=&amp;cad=rja&amp;uact=8&amp;ved=2ahUKEwimsOizzOjgAhVWAGMBHXMQAxYQjRx6BAgBEAU&amp;url=https://www.ania.net/economie-export/ega-point-de-conjoncture&amp;psig=AOvVaw0wwhQEom1VbtCAOZvqCiu4&amp;ust=1551792264050881"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paca.dreets.gouv.fr/Les-publications-periodiques-9124"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paca.dreets.gouv.fr/Les-indicateurs-cles-de-la-Dreets-Paca" TargetMode="Externa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3C7AC07C-28E4-BD4F-9FFB-37ABAC856C34}" type="slidenum">
              <a:rPr lang="fr-FR" smtClean="0"/>
              <a:t>1</a:t>
            </a:fld>
            <a:endParaRPr lang="fr-FR"/>
          </a:p>
        </p:txBody>
      </p:sp>
      <p:sp>
        <p:nvSpPr>
          <p:cNvPr id="4" name="Espace réservé du pied de page 3"/>
          <p:cNvSpPr>
            <a:spLocks noGrp="1"/>
          </p:cNvSpPr>
          <p:nvPr>
            <p:ph type="ftr" sz="quarter" idx="11"/>
          </p:nvPr>
        </p:nvSpPr>
        <p:spPr>
          <a:xfrm>
            <a:off x="2388611" y="6520993"/>
            <a:ext cx="4507453" cy="365125"/>
          </a:xfrm>
        </p:spPr>
        <p:txBody>
          <a:bodyPr/>
          <a:lstStyle/>
          <a:p>
            <a:r>
              <a:rPr lang="fr-FR"/>
              <a:t>Les éclairages conjoncturels départementaux - Vaucluse</a:t>
            </a:r>
            <a:endParaRPr lang="fr-FR" dirty="0"/>
          </a:p>
        </p:txBody>
      </p:sp>
      <p:sp>
        <p:nvSpPr>
          <p:cNvPr id="5" name="Espace réservé de la date 4"/>
          <p:cNvSpPr>
            <a:spLocks noGrp="1"/>
          </p:cNvSpPr>
          <p:nvPr>
            <p:ph type="dt" sz="half" idx="10"/>
          </p:nvPr>
        </p:nvSpPr>
        <p:spPr/>
        <p:txBody>
          <a:bodyPr/>
          <a:lstStyle/>
          <a:p>
            <a:r>
              <a:rPr lang="fr-FR"/>
              <a:t>Edition juin 2025</a:t>
            </a:r>
            <a:endParaRPr lang="fr-FR" dirty="0"/>
          </a:p>
        </p:txBody>
      </p:sp>
      <p:sp>
        <p:nvSpPr>
          <p:cNvPr id="9" name="ZoneTexte 8"/>
          <p:cNvSpPr txBox="1"/>
          <p:nvPr/>
        </p:nvSpPr>
        <p:spPr>
          <a:xfrm>
            <a:off x="3671392" y="6044209"/>
            <a:ext cx="5472608" cy="307777"/>
          </a:xfrm>
          <a:prstGeom prst="rect">
            <a:avLst/>
          </a:prstGeom>
          <a:noFill/>
        </p:spPr>
        <p:txBody>
          <a:bodyPr wrap="square" rtlCol="0">
            <a:spAutoFit/>
          </a:bodyPr>
          <a:lstStyle/>
          <a:p>
            <a:pPr algn="r"/>
            <a:r>
              <a:rPr lang="fr-FR" sz="1400" b="1" i="1" dirty="0"/>
              <a:t>Services études, statistiques, évaluation</a:t>
            </a:r>
          </a:p>
        </p:txBody>
      </p:sp>
      <p:pic>
        <p:nvPicPr>
          <p:cNvPr id="10"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88916" y="4088186"/>
            <a:ext cx="2764133" cy="1956023"/>
          </a:xfrm>
          <a:prstGeom prst="rect">
            <a:avLst/>
          </a:prstGeom>
        </p:spPr>
      </p:pic>
      <p:pic>
        <p:nvPicPr>
          <p:cNvPr id="1031" name="Picture 7" descr="Résultat de recherche d'images pour &quot;conjoncture&quot;">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7867" y="4231795"/>
            <a:ext cx="2409504" cy="1668804"/>
          </a:xfrm>
          <a:prstGeom prst="rect">
            <a:avLst/>
          </a:prstGeom>
          <a:noFill/>
          <a:extLst>
            <a:ext uri="{909E8E84-426E-40DD-AFC4-6F175D3DCCD1}">
              <a14:hiddenFill xmlns:a14="http://schemas.microsoft.com/office/drawing/2010/main">
                <a:solidFill>
                  <a:srgbClr val="FFFFFF"/>
                </a:solidFill>
              </a14:hiddenFill>
            </a:ext>
          </a:extLst>
        </p:spPr>
      </p:pic>
      <p:sp>
        <p:nvSpPr>
          <p:cNvPr id="12" name="ZoneTexte 11"/>
          <p:cNvSpPr txBox="1"/>
          <p:nvPr/>
        </p:nvSpPr>
        <p:spPr>
          <a:xfrm rot="5400000">
            <a:off x="8198848" y="5084074"/>
            <a:ext cx="1674047" cy="246223"/>
          </a:xfrm>
          <a:prstGeom prst="rect">
            <a:avLst/>
          </a:prstGeom>
          <a:noFill/>
        </p:spPr>
        <p:txBody>
          <a:bodyPr wrap="square" rtlCol="0">
            <a:spAutoFit/>
          </a:bodyPr>
          <a:lstStyle/>
          <a:p>
            <a:pPr algn="r"/>
            <a:r>
              <a:rPr lang="fr-FR" sz="1000" i="1" dirty="0"/>
              <a:t>Crédit photo : ©</a:t>
            </a:r>
            <a:r>
              <a:rPr lang="fr-FR" sz="1000" i="1" dirty="0" err="1"/>
              <a:t>Shutterstock</a:t>
            </a:r>
            <a:endParaRPr lang="fr-FR" sz="1000" i="1" dirty="0"/>
          </a:p>
        </p:txBody>
      </p:sp>
      <p:pic>
        <p:nvPicPr>
          <p:cNvPr id="7" name="Image 6"/>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5953049" y="4370162"/>
            <a:ext cx="2443081" cy="1628721"/>
          </a:xfrm>
          <a:prstGeom prst="rect">
            <a:avLst/>
          </a:prstGeom>
        </p:spPr>
      </p:pic>
      <p:sp>
        <p:nvSpPr>
          <p:cNvPr id="13" name="Rectangle 12"/>
          <p:cNvSpPr/>
          <p:nvPr/>
        </p:nvSpPr>
        <p:spPr>
          <a:xfrm>
            <a:off x="878435" y="1627346"/>
            <a:ext cx="7385099" cy="4893647"/>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0" h="0" prst="angle"/>
              <a:contourClr>
                <a:schemeClr val="accent3">
                  <a:tint val="100000"/>
                  <a:shade val="100000"/>
                  <a:satMod val="100000"/>
                  <a:hueMod val="100000"/>
                </a:schemeClr>
              </a:contourClr>
            </a:sp3d>
          </a:bodyPr>
          <a:lstStyle/>
          <a:p>
            <a:pPr algn="ctr"/>
            <a:r>
              <a:rPr lang="fr-FR" sz="5000" b="1" dirty="0">
                <a:ln/>
                <a:solidFill>
                  <a:schemeClr val="accent1">
                    <a:lumMod val="75000"/>
                  </a:schemeClr>
                </a:solidFill>
              </a:rPr>
              <a:t>La situation conjoncturelle </a:t>
            </a:r>
          </a:p>
          <a:p>
            <a:pPr algn="ctr"/>
            <a:r>
              <a:rPr lang="fr-FR" sz="5000" b="1" dirty="0">
                <a:ln/>
                <a:solidFill>
                  <a:schemeClr val="accent1">
                    <a:lumMod val="75000"/>
                  </a:schemeClr>
                </a:solidFill>
              </a:rPr>
              <a:t>au 1</a:t>
            </a:r>
            <a:r>
              <a:rPr lang="fr-FR" sz="5000" b="1" baseline="30000" dirty="0">
                <a:ln/>
                <a:solidFill>
                  <a:schemeClr val="accent1">
                    <a:lumMod val="75000"/>
                  </a:schemeClr>
                </a:solidFill>
              </a:rPr>
              <a:t>er</a:t>
            </a:r>
            <a:r>
              <a:rPr lang="fr-FR" sz="5000" b="1" dirty="0">
                <a:ln/>
                <a:solidFill>
                  <a:schemeClr val="accent1">
                    <a:lumMod val="75000"/>
                  </a:schemeClr>
                </a:solidFill>
              </a:rPr>
              <a:t> trimestre 2025</a:t>
            </a:r>
          </a:p>
          <a:p>
            <a:pPr algn="ctr"/>
            <a:r>
              <a:rPr lang="fr-FR" sz="5000" b="1" dirty="0">
                <a:ln/>
                <a:solidFill>
                  <a:schemeClr val="accent1">
                    <a:lumMod val="75000"/>
                  </a:schemeClr>
                </a:solidFill>
              </a:rPr>
              <a:t>dans le Vaucluse</a:t>
            </a:r>
          </a:p>
          <a:p>
            <a:pPr algn="ctr"/>
            <a:endParaRPr lang="fr-FR" sz="5400" b="1" dirty="0">
              <a:ln/>
              <a:solidFill>
                <a:schemeClr val="accent3"/>
              </a:solidFill>
            </a:endParaRPr>
          </a:p>
          <a:p>
            <a:pPr algn="ctr"/>
            <a:endParaRPr lang="fr-FR" sz="5400" b="1" dirty="0">
              <a:ln/>
              <a:solidFill>
                <a:schemeClr val="accent3"/>
              </a:solidFill>
            </a:endParaRPr>
          </a:p>
          <a:p>
            <a:pPr algn="ctr"/>
            <a:endParaRPr lang="fr-FR" sz="5400" b="1" dirty="0">
              <a:ln/>
              <a:solidFill>
                <a:schemeClr val="accent3"/>
              </a:solidFill>
            </a:endParaRPr>
          </a:p>
        </p:txBody>
      </p:sp>
      <p:pic>
        <p:nvPicPr>
          <p:cNvPr id="14" name="Picture 4" descr="http://intranet.direccte.gouv.fr/paca/Etudes%20et%20statistiques/Les%20logos/Cartouche%20Pr%C3%A9fet%20de%20r%C3%A9gion%20%E2%80%93%20DREETS.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3054197" cy="1275992"/>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p:cNvSpPr txBox="1"/>
          <p:nvPr/>
        </p:nvSpPr>
        <p:spPr>
          <a:xfrm>
            <a:off x="144447" y="1113942"/>
            <a:ext cx="9144000" cy="754053"/>
          </a:xfrm>
          <a:prstGeom prst="rect">
            <a:avLst/>
          </a:prstGeom>
          <a:noFill/>
        </p:spPr>
        <p:txBody>
          <a:bodyPr wrap="square" rtlCol="0">
            <a:spAutoFit/>
          </a:bodyPr>
          <a:lstStyle/>
          <a:p>
            <a:pPr algn="ctr"/>
            <a:r>
              <a:rPr lang="fr-FR" sz="2800" b="1" i="1" dirty="0">
                <a:solidFill>
                  <a:schemeClr val="bg1">
                    <a:lumMod val="65000"/>
                  </a:schemeClr>
                </a:solidFill>
              </a:rPr>
              <a:t>Les éclairages conjoncturels départementaux</a:t>
            </a:r>
          </a:p>
          <a:p>
            <a:pPr algn="ctr"/>
            <a:endParaRPr lang="fr-FR" sz="1500" i="1" dirty="0"/>
          </a:p>
        </p:txBody>
      </p:sp>
    </p:spTree>
    <p:extLst>
      <p:ext uri="{BB962C8B-B14F-4D97-AF65-F5344CB8AC3E}">
        <p14:creationId xmlns:p14="http://schemas.microsoft.com/office/powerpoint/2010/main" val="74073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48965" y="-1637"/>
            <a:ext cx="8932333" cy="954107"/>
          </a:xfrm>
          <a:prstGeom prst="rect">
            <a:avLst/>
          </a:prstGeom>
          <a:noFill/>
        </p:spPr>
        <p:txBody>
          <a:bodyPr wrap="square" rtlCol="0">
            <a:spAutoFit/>
          </a:bodyPr>
          <a:lstStyle/>
          <a:p>
            <a:pPr lvl="0"/>
            <a:r>
              <a:rPr lang="fr-FR" sz="2800" b="1" dirty="0">
                <a:solidFill>
                  <a:srgbClr val="4F81BD">
                    <a:lumMod val="75000"/>
                  </a:srgbClr>
                </a:solidFill>
              </a:rPr>
              <a:t>Demande d’emploi - avertissement : </a:t>
            </a:r>
          </a:p>
          <a:p>
            <a:pPr lvl="0"/>
            <a:r>
              <a:rPr lang="fr-FR" sz="2800" b="1" dirty="0">
                <a:solidFill>
                  <a:srgbClr val="4F81BD">
                    <a:lumMod val="75000"/>
                  </a:srgbClr>
                </a:solidFill>
              </a:rPr>
              <a:t>mise en place de la loi pour le plein emploi depuis 2025</a:t>
            </a:r>
            <a:endParaRPr lang="fr-FR" sz="2500" dirty="0">
              <a:solidFill>
                <a:schemeClr val="accent1">
                  <a:lumMod val="75000"/>
                </a:schemeClr>
              </a:solidFill>
            </a:endParaRPr>
          </a:p>
        </p:txBody>
      </p:sp>
      <p:cxnSp>
        <p:nvCxnSpPr>
          <p:cNvPr id="6" name="Connecteur droit 5"/>
          <p:cNvCxnSpPr/>
          <p:nvPr/>
        </p:nvCxnSpPr>
        <p:spPr>
          <a:xfrm>
            <a:off x="174526" y="872969"/>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10</a:t>
            </a:fld>
            <a:endParaRPr lang="fr-FR" dirty="0"/>
          </a:p>
        </p:txBody>
      </p:sp>
      <p:sp>
        <p:nvSpPr>
          <p:cNvPr id="7" name="Espace réservé du pied de page 6"/>
          <p:cNvSpPr>
            <a:spLocks noGrp="1"/>
          </p:cNvSpPr>
          <p:nvPr>
            <p:ph type="ftr" sz="quarter" idx="11"/>
          </p:nvPr>
        </p:nvSpPr>
        <p:spPr>
          <a:xfrm>
            <a:off x="1647645" y="6579716"/>
            <a:ext cx="5848710" cy="365125"/>
          </a:xfrm>
        </p:spPr>
        <p:txBody>
          <a:bodyPr/>
          <a:lstStyle/>
          <a:p>
            <a:r>
              <a:rPr lang="fr-FR"/>
              <a:t>Les éclairages conjoncturels départementaux - Vaucluse</a:t>
            </a:r>
            <a:endParaRPr lang="fr-FR" dirty="0"/>
          </a:p>
        </p:txBody>
      </p:sp>
      <p:sp>
        <p:nvSpPr>
          <p:cNvPr id="3" name="Espace réservé de la date 2"/>
          <p:cNvSpPr>
            <a:spLocks noGrp="1"/>
          </p:cNvSpPr>
          <p:nvPr>
            <p:ph type="dt" sz="half" idx="10"/>
          </p:nvPr>
        </p:nvSpPr>
        <p:spPr/>
        <p:txBody>
          <a:bodyPr/>
          <a:lstStyle/>
          <a:p>
            <a:r>
              <a:rPr lang="fr-FR"/>
              <a:t>Edition juin 2025</a:t>
            </a:r>
            <a:endParaRPr lang="fr-FR" dirty="0"/>
          </a:p>
        </p:txBody>
      </p:sp>
      <p:sp>
        <p:nvSpPr>
          <p:cNvPr id="2" name="ZoneTexte 1">
            <a:extLst>
              <a:ext uri="{FF2B5EF4-FFF2-40B4-BE49-F238E27FC236}">
                <a16:creationId xmlns:a16="http://schemas.microsoft.com/office/drawing/2014/main" id="{D7BA48EB-44EF-7369-00ED-82D1BA2D1475}"/>
              </a:ext>
            </a:extLst>
          </p:cNvPr>
          <p:cNvSpPr txBox="1"/>
          <p:nvPr/>
        </p:nvSpPr>
        <p:spPr>
          <a:xfrm>
            <a:off x="174526" y="1063996"/>
            <a:ext cx="8703144" cy="5262979"/>
          </a:xfrm>
          <a:prstGeom prst="rect">
            <a:avLst/>
          </a:prstGeom>
          <a:noFill/>
        </p:spPr>
        <p:txBody>
          <a:bodyPr wrap="square" rtlCol="0">
            <a:spAutoFit/>
          </a:bodyPr>
          <a:lstStyle/>
          <a:p>
            <a:pPr algn="just"/>
            <a:r>
              <a:rPr lang="fr-FR" sz="1400" dirty="0">
                <a:solidFill>
                  <a:srgbClr val="002060"/>
                </a:solidFill>
              </a:rPr>
              <a:t>Comme le prévoit la loi pour le plein emploi du 18 décembre 2023, </a:t>
            </a:r>
            <a:r>
              <a:rPr lang="fr-FR" sz="1400" b="1" dirty="0">
                <a:solidFill>
                  <a:srgbClr val="002060"/>
                </a:solidFill>
              </a:rPr>
              <a:t>depuis janvier 2025, de nouveaux publics sont systématiquement inscrits à France Travail :</a:t>
            </a:r>
          </a:p>
          <a:p>
            <a:pPr marL="285750" indent="-285750" algn="just">
              <a:buFont typeface="Arial" panose="020B0604020202020204" pitchFamily="34" charset="0"/>
              <a:buChar char="•"/>
            </a:pPr>
            <a:r>
              <a:rPr lang="fr-FR" sz="1400" b="1" dirty="0">
                <a:solidFill>
                  <a:srgbClr val="002060"/>
                </a:solidFill>
              </a:rPr>
              <a:t>les </a:t>
            </a:r>
            <a:r>
              <a:rPr lang="fr-FR" sz="1400" b="1" dirty="0">
                <a:solidFill>
                  <a:srgbClr val="00B0F0"/>
                </a:solidFill>
              </a:rPr>
              <a:t>demandeurs et bénéficiaires du RSA </a:t>
            </a:r>
            <a:r>
              <a:rPr lang="fr-FR" sz="1400" b="1" dirty="0">
                <a:solidFill>
                  <a:srgbClr val="002060"/>
                </a:solidFill>
              </a:rPr>
              <a:t>(Revenu de solidarité active) ;</a:t>
            </a:r>
          </a:p>
          <a:p>
            <a:pPr marL="285750" indent="-285750" algn="just">
              <a:buFont typeface="Arial" panose="020B0604020202020204" pitchFamily="34" charset="0"/>
              <a:buChar char="•"/>
            </a:pPr>
            <a:r>
              <a:rPr lang="fr-FR" sz="1400" b="1" dirty="0">
                <a:solidFill>
                  <a:srgbClr val="002060"/>
                </a:solidFill>
              </a:rPr>
              <a:t>les </a:t>
            </a:r>
            <a:r>
              <a:rPr lang="fr-FR" sz="1400" b="1" dirty="0">
                <a:solidFill>
                  <a:srgbClr val="00B0F0"/>
                </a:solidFill>
              </a:rPr>
              <a:t>jeunes en recherche d'emploi </a:t>
            </a:r>
            <a:r>
              <a:rPr lang="fr-FR" sz="1400" b="1" dirty="0">
                <a:solidFill>
                  <a:srgbClr val="002060"/>
                </a:solidFill>
              </a:rPr>
              <a:t>suivis par les missions locales en CEJ (Contrat d'engagement jeune), </a:t>
            </a:r>
            <a:r>
              <a:rPr lang="fr-FR" sz="1400" b="1" dirty="0" err="1">
                <a:solidFill>
                  <a:srgbClr val="002060"/>
                </a:solidFill>
              </a:rPr>
              <a:t>Pacea</a:t>
            </a:r>
            <a:r>
              <a:rPr lang="fr-FR" sz="1400" b="1" dirty="0">
                <a:solidFill>
                  <a:srgbClr val="002060"/>
                </a:solidFill>
              </a:rPr>
              <a:t> (Parcours contractualisé d'accompagnement vers l'emploi et l'autonomie) ou AIJ (Accompagnement intensif des jeunes) ;</a:t>
            </a:r>
          </a:p>
          <a:p>
            <a:pPr marL="285750" indent="-285750" algn="just">
              <a:buFont typeface="Arial" panose="020B0604020202020204" pitchFamily="34" charset="0"/>
              <a:buChar char="•"/>
            </a:pPr>
            <a:r>
              <a:rPr lang="fr-FR" sz="1400" b="1" dirty="0">
                <a:solidFill>
                  <a:srgbClr val="002060"/>
                </a:solidFill>
              </a:rPr>
              <a:t>les </a:t>
            </a:r>
            <a:r>
              <a:rPr lang="fr-FR" sz="1400" b="1" dirty="0">
                <a:solidFill>
                  <a:srgbClr val="00B0F0"/>
                </a:solidFill>
              </a:rPr>
              <a:t>personnes en situation de handicap </a:t>
            </a:r>
            <a:r>
              <a:rPr lang="fr-FR" sz="1400" b="1" dirty="0">
                <a:solidFill>
                  <a:srgbClr val="002060"/>
                </a:solidFill>
              </a:rPr>
              <a:t>suivies par Cap emploi</a:t>
            </a:r>
            <a:r>
              <a:rPr lang="fr-FR" sz="1400" dirty="0">
                <a:solidFill>
                  <a:srgbClr val="002060"/>
                </a:solidFill>
              </a:rPr>
              <a:t>. </a:t>
            </a:r>
          </a:p>
          <a:p>
            <a:pPr algn="just"/>
            <a:r>
              <a:rPr lang="fr-FR" sz="1400" dirty="0">
                <a:solidFill>
                  <a:srgbClr val="002060"/>
                </a:solidFill>
              </a:rPr>
              <a:t>Selon leurs situations socioprofessionnelles, ces publics sont orientés vers différents parcours d'accompagnement. L’orientation des personnes bénéficiant déjà du RSA avant la mise en place de la réforme étant progressive à partir du 1</a:t>
            </a:r>
            <a:r>
              <a:rPr lang="fr-FR" sz="1400" baseline="30000" dirty="0">
                <a:solidFill>
                  <a:srgbClr val="002060"/>
                </a:solidFill>
              </a:rPr>
              <a:t>er</a:t>
            </a:r>
            <a:r>
              <a:rPr lang="fr-FR" sz="1400" dirty="0">
                <a:solidFill>
                  <a:srgbClr val="002060"/>
                </a:solidFill>
              </a:rPr>
              <a:t> janvier 2025, la montée en charge statistique l'est aussi. </a:t>
            </a:r>
          </a:p>
          <a:p>
            <a:pPr algn="just"/>
            <a:endParaRPr lang="fr-FR" sz="1400" dirty="0">
              <a:solidFill>
                <a:srgbClr val="002060"/>
              </a:solidFill>
            </a:endParaRPr>
          </a:p>
          <a:p>
            <a:pPr algn="just"/>
            <a:r>
              <a:rPr lang="fr-FR" sz="1400" dirty="0">
                <a:solidFill>
                  <a:srgbClr val="002060"/>
                </a:solidFill>
              </a:rPr>
              <a:t>Pour prendre en compte les situations de ces nouveaux publics, </a:t>
            </a:r>
            <a:r>
              <a:rPr lang="fr-FR" sz="1400" b="1" dirty="0">
                <a:solidFill>
                  <a:srgbClr val="002060"/>
                </a:solidFill>
              </a:rPr>
              <a:t>deux nouvelles catégories statistiques sont créées, selon les recommandations du </a:t>
            </a:r>
            <a:r>
              <a:rPr lang="fr-FR" sz="1400" b="1" dirty="0" err="1">
                <a:solidFill>
                  <a:srgbClr val="002060"/>
                </a:solidFill>
              </a:rPr>
              <a:t>Cnis</a:t>
            </a:r>
            <a:r>
              <a:rPr lang="fr-FR" sz="1400" b="1" dirty="0">
                <a:solidFill>
                  <a:srgbClr val="002060"/>
                </a:solidFill>
              </a:rPr>
              <a:t> : la </a:t>
            </a:r>
            <a:r>
              <a:rPr lang="fr-FR" sz="1400" b="1" dirty="0">
                <a:solidFill>
                  <a:srgbClr val="00B0F0"/>
                </a:solidFill>
              </a:rPr>
              <a:t>catégorie F</a:t>
            </a:r>
            <a:r>
              <a:rPr lang="fr-FR" sz="1400" b="1" dirty="0">
                <a:solidFill>
                  <a:srgbClr val="002060"/>
                </a:solidFill>
              </a:rPr>
              <a:t> pour les personnes orientées en parcours social et la </a:t>
            </a:r>
            <a:r>
              <a:rPr lang="fr-FR" sz="1400" b="1" dirty="0">
                <a:solidFill>
                  <a:srgbClr val="00B0F0"/>
                </a:solidFill>
              </a:rPr>
              <a:t>catégorie G </a:t>
            </a:r>
            <a:r>
              <a:rPr lang="fr-FR" sz="1400" b="1" dirty="0">
                <a:solidFill>
                  <a:srgbClr val="002060"/>
                </a:solidFill>
              </a:rPr>
              <a:t>pour les demandeurs et bénéficiaires du RSA en attente d'orientation</a:t>
            </a:r>
            <a:r>
              <a:rPr lang="fr-FR" sz="1400" dirty="0">
                <a:solidFill>
                  <a:srgbClr val="002060"/>
                </a:solidFill>
              </a:rPr>
              <a:t>. </a:t>
            </a:r>
          </a:p>
          <a:p>
            <a:pPr algn="just"/>
            <a:endParaRPr lang="fr-FR" sz="1400" dirty="0">
              <a:solidFill>
                <a:srgbClr val="002060"/>
              </a:solidFill>
            </a:endParaRPr>
          </a:p>
          <a:p>
            <a:pPr algn="just"/>
            <a:r>
              <a:rPr lang="fr-FR" sz="1400" dirty="0">
                <a:solidFill>
                  <a:srgbClr val="002060"/>
                </a:solidFill>
              </a:rPr>
              <a:t>Cette phase de transition devrait durer deux ans en France métropolitaine. </a:t>
            </a:r>
            <a:r>
              <a:rPr lang="fr-FR" sz="1400" b="1" dirty="0">
                <a:solidFill>
                  <a:srgbClr val="002060"/>
                </a:solidFill>
              </a:rPr>
              <a:t>Afin d'appréhender les évolutions conjoncturelles du nombre d'inscrits à France Travail pendant cette période, la Dares a mis à disposition, aux niveaux national et régional seulement, des indicateurs complémentaires hors bénéficiaires du RSA et hors jeunes « en parcours » (CEJ, </a:t>
            </a:r>
            <a:r>
              <a:rPr lang="fr-FR" sz="1400" b="1" dirty="0" err="1">
                <a:solidFill>
                  <a:srgbClr val="002060"/>
                </a:solidFill>
              </a:rPr>
              <a:t>Pacea</a:t>
            </a:r>
            <a:r>
              <a:rPr lang="fr-FR" sz="1400" b="1" dirty="0">
                <a:solidFill>
                  <a:srgbClr val="002060"/>
                </a:solidFill>
              </a:rPr>
              <a:t> et AIJ)</a:t>
            </a:r>
            <a:r>
              <a:rPr lang="fr-FR" sz="1400" dirty="0">
                <a:solidFill>
                  <a:srgbClr val="002060"/>
                </a:solidFill>
              </a:rPr>
              <a:t>. Ces séries, dites « contrefactuelles » ne sont pas disponibles au niveau départemental. </a:t>
            </a:r>
            <a:r>
              <a:rPr lang="fr-FR" sz="1400" b="1" dirty="0">
                <a:solidFill>
                  <a:srgbClr val="FF0000"/>
                </a:solidFill>
              </a:rPr>
              <a:t>Entre 2025 et 2027, il n’est donc plus possible de réaliser des analyses conjoncturelles de la demande d’emploi au niveau départemental.</a:t>
            </a:r>
          </a:p>
          <a:p>
            <a:pPr algn="just"/>
            <a:endParaRPr lang="fr-FR" sz="1400" b="1" dirty="0">
              <a:solidFill>
                <a:srgbClr val="FF0000"/>
              </a:solidFill>
            </a:endParaRPr>
          </a:p>
          <a:p>
            <a:pPr algn="just"/>
            <a:r>
              <a:rPr lang="fr-FR" sz="1400" dirty="0">
                <a:solidFill>
                  <a:srgbClr val="002060"/>
                </a:solidFill>
              </a:rPr>
              <a:t>Néanmoins, un chiffrage du nombre total d’inscrits, comprenant ces nouveaux publics, a été réalisé par la Dares et permet de situer chaque département au sein de la région. C’est ce qui est présenté dans la diapositive suivante.</a:t>
            </a:r>
          </a:p>
        </p:txBody>
      </p:sp>
    </p:spTree>
    <p:extLst>
      <p:ext uri="{BB962C8B-B14F-4D97-AF65-F5344CB8AC3E}">
        <p14:creationId xmlns:p14="http://schemas.microsoft.com/office/powerpoint/2010/main" val="353388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48965" y="-1637"/>
            <a:ext cx="8932333" cy="954107"/>
          </a:xfrm>
          <a:prstGeom prst="rect">
            <a:avLst/>
          </a:prstGeom>
          <a:noFill/>
        </p:spPr>
        <p:txBody>
          <a:bodyPr wrap="square" rtlCol="0">
            <a:spAutoFit/>
          </a:bodyPr>
          <a:lstStyle/>
          <a:p>
            <a:pPr lvl="0"/>
            <a:r>
              <a:rPr lang="fr-FR" sz="2800" b="1" dirty="0">
                <a:solidFill>
                  <a:srgbClr val="4F81BD">
                    <a:lumMod val="75000"/>
                  </a:srgbClr>
                </a:solidFill>
              </a:rPr>
              <a:t>Début 2025, la demande d’emploi y compris nouveaux publics s’élève au même rythme qu’en région</a:t>
            </a:r>
            <a:endParaRPr lang="fr-FR" sz="2500" dirty="0">
              <a:solidFill>
                <a:schemeClr val="accent1">
                  <a:lumMod val="75000"/>
                </a:schemeClr>
              </a:solidFill>
            </a:endParaRPr>
          </a:p>
        </p:txBody>
      </p:sp>
      <p:cxnSp>
        <p:nvCxnSpPr>
          <p:cNvPr id="6" name="Connecteur droit 5"/>
          <p:cNvCxnSpPr/>
          <p:nvPr/>
        </p:nvCxnSpPr>
        <p:spPr>
          <a:xfrm>
            <a:off x="174526" y="872969"/>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11</a:t>
            </a:fld>
            <a:endParaRPr lang="fr-FR" dirty="0"/>
          </a:p>
        </p:txBody>
      </p:sp>
      <p:sp>
        <p:nvSpPr>
          <p:cNvPr id="7" name="Espace réservé du pied de page 6"/>
          <p:cNvSpPr>
            <a:spLocks noGrp="1"/>
          </p:cNvSpPr>
          <p:nvPr>
            <p:ph type="ftr" sz="quarter" idx="11"/>
          </p:nvPr>
        </p:nvSpPr>
        <p:spPr>
          <a:xfrm>
            <a:off x="1690777" y="6568767"/>
            <a:ext cx="5848710" cy="365125"/>
          </a:xfrm>
        </p:spPr>
        <p:txBody>
          <a:bodyPr/>
          <a:lstStyle/>
          <a:p>
            <a:r>
              <a:rPr lang="fr-FR" dirty="0"/>
              <a:t>Les éclairages conjoncturels départementaux - Vaucluse</a:t>
            </a:r>
          </a:p>
        </p:txBody>
      </p:sp>
      <p:sp>
        <p:nvSpPr>
          <p:cNvPr id="3" name="Espace réservé de la date 2"/>
          <p:cNvSpPr>
            <a:spLocks noGrp="1"/>
          </p:cNvSpPr>
          <p:nvPr>
            <p:ph type="dt" sz="half" idx="10"/>
          </p:nvPr>
        </p:nvSpPr>
        <p:spPr/>
        <p:txBody>
          <a:bodyPr/>
          <a:lstStyle/>
          <a:p>
            <a:r>
              <a:rPr lang="fr-FR"/>
              <a:t>Edition juin 2025</a:t>
            </a:r>
            <a:endParaRPr lang="fr-FR" dirty="0"/>
          </a:p>
        </p:txBody>
      </p:sp>
      <p:pic>
        <p:nvPicPr>
          <p:cNvPr id="10" name="Image 9">
            <a:extLst>
              <a:ext uri="{FF2B5EF4-FFF2-40B4-BE49-F238E27FC236}">
                <a16:creationId xmlns:a16="http://schemas.microsoft.com/office/drawing/2014/main" id="{600419F8-1458-EFB2-7DA7-B76F80EAA6B6}"/>
              </a:ext>
            </a:extLst>
          </p:cNvPr>
          <p:cNvPicPr>
            <a:picLocks noChangeAspect="1"/>
          </p:cNvPicPr>
          <p:nvPr/>
        </p:nvPicPr>
        <p:blipFill>
          <a:blip r:embed="rId3"/>
          <a:stretch>
            <a:fillRect/>
          </a:stretch>
        </p:blipFill>
        <p:spPr>
          <a:xfrm>
            <a:off x="383358" y="872969"/>
            <a:ext cx="8468641" cy="3677303"/>
          </a:xfrm>
          <a:prstGeom prst="rect">
            <a:avLst/>
          </a:prstGeom>
        </p:spPr>
      </p:pic>
      <p:sp>
        <p:nvSpPr>
          <p:cNvPr id="2" name="ZoneTexte 1">
            <a:extLst>
              <a:ext uri="{FF2B5EF4-FFF2-40B4-BE49-F238E27FC236}">
                <a16:creationId xmlns:a16="http://schemas.microsoft.com/office/drawing/2014/main" id="{1FCF47F1-EFD2-654D-55A6-4926D0EBD43A}"/>
              </a:ext>
            </a:extLst>
          </p:cNvPr>
          <p:cNvSpPr txBox="1"/>
          <p:nvPr/>
        </p:nvSpPr>
        <p:spPr>
          <a:xfrm>
            <a:off x="394121" y="4629775"/>
            <a:ext cx="8547577" cy="1938992"/>
          </a:xfrm>
          <a:prstGeom prst="rect">
            <a:avLst/>
          </a:prstGeom>
          <a:noFill/>
        </p:spPr>
        <p:txBody>
          <a:bodyPr wrap="square" rtlCol="0">
            <a:spAutoFit/>
          </a:bodyPr>
          <a:lstStyle/>
          <a:p>
            <a:pPr algn="just"/>
            <a:r>
              <a:rPr lang="fr-FR" sz="1200" b="1" dirty="0">
                <a:solidFill>
                  <a:srgbClr val="FF0000"/>
                </a:solidFill>
              </a:rPr>
              <a:t>Avertissement : </a:t>
            </a:r>
            <a:r>
              <a:rPr lang="fr-FR" sz="1200" dirty="0">
                <a:solidFill>
                  <a:srgbClr val="FF0000"/>
                </a:solidFill>
              </a:rPr>
              <a:t>les évolutions du 1</a:t>
            </a:r>
            <a:r>
              <a:rPr lang="fr-FR" sz="1200" baseline="30000" dirty="0">
                <a:solidFill>
                  <a:srgbClr val="FF0000"/>
                </a:solidFill>
              </a:rPr>
              <a:t>er</a:t>
            </a:r>
            <a:r>
              <a:rPr lang="fr-FR" sz="1200" dirty="0">
                <a:solidFill>
                  <a:srgbClr val="FF0000"/>
                </a:solidFill>
              </a:rPr>
              <a:t> trimestre 2025 sont perturbées par une modification des règles d’actualisation par France Travail qui conduit à rehausser le nombre d’inscrits en catégories A, B, C. En effet, depuis janvier 2025, tant qu’elles ne signent pas leur contrat d’engagement, les personnes qui s’inscrivent à France Travail et qui n’ont pas de droits à indemnisation n’ont pas à s’actualiser. Elles sont alors inscrites en catégorie A jusqu’à la signature de ce contrat. Cela a un impact à la hausse sur le nombre d’inscrits en catégorie A, à la baisse sur le nombre d’inscrits en catégories B et C (étant dispensés d’actualisation, ces nouveaux inscrits non indemnisables ne déclarent pas d’activité réduite) et à la baisse sur le nombre de sorties des listes. Cette évolution a donc un effet à la hausse sur le nombre d’inscrits en catégorie A, B, C. </a:t>
            </a:r>
          </a:p>
          <a:p>
            <a:pPr algn="just"/>
            <a:r>
              <a:rPr lang="fr-FR" sz="1200" dirty="0">
                <a:solidFill>
                  <a:srgbClr val="FF0000"/>
                </a:solidFill>
              </a:rPr>
              <a:t>En neutralisant les effets d'ajustements dans les procédures d'actualisation des demandeurs d'emploi, la Dares estime que la hausse réelle du nombre de demandeurs d’emploi en catégories A, B, C serait de +1,3 % par rapport au 4</a:t>
            </a:r>
            <a:r>
              <a:rPr lang="fr-FR" sz="1200" baseline="30000" dirty="0">
                <a:solidFill>
                  <a:srgbClr val="FF0000"/>
                </a:solidFill>
              </a:rPr>
              <a:t>e</a:t>
            </a:r>
            <a:r>
              <a:rPr lang="fr-FR" sz="1200" dirty="0">
                <a:solidFill>
                  <a:srgbClr val="FF0000"/>
                </a:solidFill>
              </a:rPr>
              <a:t> trimestre 2024 (estimation réalisée au niveau national uniquement).</a:t>
            </a:r>
            <a:endParaRPr lang="fr-FR" sz="1200" b="1" dirty="0">
              <a:solidFill>
                <a:srgbClr val="FF0000"/>
              </a:solidFill>
            </a:endParaRPr>
          </a:p>
        </p:txBody>
      </p:sp>
      <p:sp>
        <p:nvSpPr>
          <p:cNvPr id="8" name="Ellipse 7">
            <a:extLst>
              <a:ext uri="{FF2B5EF4-FFF2-40B4-BE49-F238E27FC236}">
                <a16:creationId xmlns:a16="http://schemas.microsoft.com/office/drawing/2014/main" id="{67B8365A-9231-0D7C-B06A-6A518425097E}"/>
              </a:ext>
            </a:extLst>
          </p:cNvPr>
          <p:cNvSpPr/>
          <p:nvPr/>
        </p:nvSpPr>
        <p:spPr>
          <a:xfrm>
            <a:off x="7219389" y="2881937"/>
            <a:ext cx="544945" cy="184726"/>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Ellipse 8">
            <a:extLst>
              <a:ext uri="{FF2B5EF4-FFF2-40B4-BE49-F238E27FC236}">
                <a16:creationId xmlns:a16="http://schemas.microsoft.com/office/drawing/2014/main" id="{6B661943-A14D-50BC-1970-F80DFB0CAE6D}"/>
              </a:ext>
            </a:extLst>
          </p:cNvPr>
          <p:cNvSpPr/>
          <p:nvPr/>
        </p:nvSpPr>
        <p:spPr>
          <a:xfrm>
            <a:off x="7232071" y="3063328"/>
            <a:ext cx="544945" cy="184726"/>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19582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a:off x="146856" y="89814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12</a:t>
            </a:fld>
            <a:endParaRPr lang="fr-FR" dirty="0"/>
          </a:p>
        </p:txBody>
      </p:sp>
      <p:sp>
        <p:nvSpPr>
          <p:cNvPr id="7" name="Espace réservé du pied de page 6"/>
          <p:cNvSpPr>
            <a:spLocks noGrp="1"/>
          </p:cNvSpPr>
          <p:nvPr>
            <p:ph type="ftr" sz="quarter" idx="11"/>
          </p:nvPr>
        </p:nvSpPr>
        <p:spPr>
          <a:xfrm>
            <a:off x="1708030" y="6568767"/>
            <a:ext cx="5900468" cy="365125"/>
          </a:xfrm>
        </p:spPr>
        <p:txBody>
          <a:bodyPr/>
          <a:lstStyle/>
          <a:p>
            <a:r>
              <a:rPr lang="fr-FR"/>
              <a:t>Les éclairages conjoncturels départementaux - Vaucluse</a:t>
            </a:r>
            <a:endParaRPr lang="fr-FR" dirty="0"/>
          </a:p>
        </p:txBody>
      </p:sp>
      <p:sp>
        <p:nvSpPr>
          <p:cNvPr id="3" name="Espace réservé de la date 2"/>
          <p:cNvSpPr>
            <a:spLocks noGrp="1"/>
          </p:cNvSpPr>
          <p:nvPr>
            <p:ph type="dt" sz="half" idx="10"/>
          </p:nvPr>
        </p:nvSpPr>
        <p:spPr/>
        <p:txBody>
          <a:bodyPr/>
          <a:lstStyle/>
          <a:p>
            <a:r>
              <a:rPr lang="fr-FR"/>
              <a:t>Edition juin 2025</a:t>
            </a:r>
            <a:endParaRPr lang="fr-FR" dirty="0"/>
          </a:p>
        </p:txBody>
      </p:sp>
      <p:sp>
        <p:nvSpPr>
          <p:cNvPr id="9" name="ZoneTexte 8"/>
          <p:cNvSpPr txBox="1"/>
          <p:nvPr/>
        </p:nvSpPr>
        <p:spPr>
          <a:xfrm>
            <a:off x="169339" y="-16958"/>
            <a:ext cx="8888975" cy="954107"/>
          </a:xfrm>
          <a:prstGeom prst="rect">
            <a:avLst/>
          </a:prstGeom>
          <a:noFill/>
        </p:spPr>
        <p:txBody>
          <a:bodyPr wrap="square" rtlCol="0">
            <a:spAutoFit/>
          </a:bodyPr>
          <a:lstStyle/>
          <a:p>
            <a:r>
              <a:rPr lang="fr-FR" sz="2800" b="1" dirty="0">
                <a:solidFill>
                  <a:srgbClr val="376092"/>
                </a:solidFill>
              </a:rPr>
              <a:t>Sur un an, très forte baisse du nombre de foyers bénéficiaires du RSA ; hausse pour l’ASS et la PA</a:t>
            </a:r>
          </a:p>
        </p:txBody>
      </p:sp>
      <p:graphicFrame>
        <p:nvGraphicFramePr>
          <p:cNvPr id="2" name="Graphique 1">
            <a:extLst>
              <a:ext uri="{FF2B5EF4-FFF2-40B4-BE49-F238E27FC236}">
                <a16:creationId xmlns:a16="http://schemas.microsoft.com/office/drawing/2014/main" id="{00000000-0008-0000-0300-000007000000}"/>
              </a:ext>
            </a:extLst>
          </p:cNvPr>
          <p:cNvGraphicFramePr>
            <a:graphicFrameLocks/>
          </p:cNvGraphicFramePr>
          <p:nvPr>
            <p:extLst>
              <p:ext uri="{D42A27DB-BD31-4B8C-83A1-F6EECF244321}">
                <p14:modId xmlns:p14="http://schemas.microsoft.com/office/powerpoint/2010/main" val="3176689540"/>
              </p:ext>
            </p:extLst>
          </p:nvPr>
        </p:nvGraphicFramePr>
        <p:xfrm>
          <a:off x="533400" y="1100137"/>
          <a:ext cx="7991475" cy="52530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1111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Une image contenant texte, capture d’écran, Police, nombre">
            <a:extLst>
              <a:ext uri="{FF2B5EF4-FFF2-40B4-BE49-F238E27FC236}">
                <a16:creationId xmlns:a16="http://schemas.microsoft.com/office/drawing/2014/main" id="{0A93F7A6-06CF-897F-351C-E48ECCD1D77B}"/>
              </a:ext>
            </a:extLst>
          </p:cNvPr>
          <p:cNvPicPr>
            <a:picLocks noChangeAspect="1"/>
          </p:cNvPicPr>
          <p:nvPr/>
        </p:nvPicPr>
        <p:blipFill>
          <a:blip r:embed="rId3"/>
          <a:stretch>
            <a:fillRect/>
          </a:stretch>
        </p:blipFill>
        <p:spPr>
          <a:xfrm>
            <a:off x="0" y="1630988"/>
            <a:ext cx="9141969" cy="3236326"/>
          </a:xfrm>
          <a:prstGeom prst="rect">
            <a:avLst/>
          </a:prstGeom>
        </p:spPr>
      </p:pic>
      <p:sp>
        <p:nvSpPr>
          <p:cNvPr id="4" name="ZoneTexte 3"/>
          <p:cNvSpPr txBox="1"/>
          <p:nvPr/>
        </p:nvSpPr>
        <p:spPr>
          <a:xfrm>
            <a:off x="146856" y="0"/>
            <a:ext cx="8995113" cy="954107"/>
          </a:xfrm>
          <a:prstGeom prst="rect">
            <a:avLst/>
          </a:prstGeom>
          <a:noFill/>
        </p:spPr>
        <p:txBody>
          <a:bodyPr wrap="square" rtlCol="0">
            <a:spAutoFit/>
          </a:bodyPr>
          <a:lstStyle/>
          <a:p>
            <a:r>
              <a:rPr lang="fr-FR" sz="2800" b="1" dirty="0">
                <a:solidFill>
                  <a:srgbClr val="376092"/>
                </a:solidFill>
              </a:rPr>
              <a:t>Un repli du nombre de foyers bénéficiaires du RSA bien plus </a:t>
            </a:r>
            <a:r>
              <a:rPr lang="fr-FR" sz="2800" b="1">
                <a:solidFill>
                  <a:srgbClr val="376092"/>
                </a:solidFill>
              </a:rPr>
              <a:t>marqué que le </a:t>
            </a:r>
            <a:r>
              <a:rPr lang="fr-FR" sz="2800" b="1" dirty="0">
                <a:solidFill>
                  <a:srgbClr val="376092"/>
                </a:solidFill>
              </a:rPr>
              <a:t>niveau régional</a:t>
            </a:r>
          </a:p>
        </p:txBody>
      </p:sp>
      <p:cxnSp>
        <p:nvCxnSpPr>
          <p:cNvPr id="6" name="Connecteur droit 5"/>
          <p:cNvCxnSpPr/>
          <p:nvPr/>
        </p:nvCxnSpPr>
        <p:spPr>
          <a:xfrm>
            <a:off x="69719" y="95506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13</a:t>
            </a:fld>
            <a:endParaRPr lang="fr-FR" dirty="0"/>
          </a:p>
        </p:txBody>
      </p:sp>
      <p:sp>
        <p:nvSpPr>
          <p:cNvPr id="7" name="Espace réservé du pied de page 6"/>
          <p:cNvSpPr>
            <a:spLocks noGrp="1"/>
          </p:cNvSpPr>
          <p:nvPr>
            <p:ph type="ftr" sz="quarter" idx="11"/>
          </p:nvPr>
        </p:nvSpPr>
        <p:spPr>
          <a:xfrm>
            <a:off x="1708030" y="6568767"/>
            <a:ext cx="5900468" cy="365125"/>
          </a:xfrm>
        </p:spPr>
        <p:txBody>
          <a:bodyPr/>
          <a:lstStyle/>
          <a:p>
            <a:r>
              <a:rPr lang="fr-FR"/>
              <a:t>Les éclairages conjoncturels départementaux - Vaucluse</a:t>
            </a:r>
            <a:endParaRPr lang="fr-FR" dirty="0"/>
          </a:p>
        </p:txBody>
      </p:sp>
      <p:sp>
        <p:nvSpPr>
          <p:cNvPr id="3" name="Espace réservé de la date 2"/>
          <p:cNvSpPr>
            <a:spLocks noGrp="1"/>
          </p:cNvSpPr>
          <p:nvPr>
            <p:ph type="dt" sz="half" idx="10"/>
          </p:nvPr>
        </p:nvSpPr>
        <p:spPr/>
        <p:txBody>
          <a:bodyPr/>
          <a:lstStyle/>
          <a:p>
            <a:r>
              <a:rPr lang="fr-FR"/>
              <a:t>Edition juin 2025</a:t>
            </a:r>
            <a:endParaRPr lang="fr-FR" dirty="0"/>
          </a:p>
        </p:txBody>
      </p:sp>
      <p:sp>
        <p:nvSpPr>
          <p:cNvPr id="2" name="Rectangle 1"/>
          <p:cNvSpPr/>
          <p:nvPr/>
        </p:nvSpPr>
        <p:spPr>
          <a:xfrm>
            <a:off x="69718" y="3666309"/>
            <a:ext cx="8827805" cy="173966"/>
          </a:xfrm>
          <a:prstGeom prst="rect">
            <a:avLst/>
          </a:prstGeom>
          <a:noFill/>
          <a:ln w="317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48065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4443" y="408306"/>
            <a:ext cx="8995113" cy="523220"/>
          </a:xfrm>
          <a:prstGeom prst="rect">
            <a:avLst/>
          </a:prstGeom>
          <a:noFill/>
        </p:spPr>
        <p:txBody>
          <a:bodyPr wrap="square" rtlCol="0">
            <a:spAutoFit/>
          </a:bodyPr>
          <a:lstStyle/>
          <a:p>
            <a:r>
              <a:rPr lang="fr-FR" sz="2800" b="1" dirty="0">
                <a:solidFill>
                  <a:srgbClr val="376092"/>
                </a:solidFill>
              </a:rPr>
              <a:t>Les créations d’entreprises en baisse</a:t>
            </a:r>
          </a:p>
        </p:txBody>
      </p:sp>
      <p:cxnSp>
        <p:nvCxnSpPr>
          <p:cNvPr id="6" name="Connecteur droit 5"/>
          <p:cNvCxnSpPr/>
          <p:nvPr/>
        </p:nvCxnSpPr>
        <p:spPr>
          <a:xfrm>
            <a:off x="69719" y="95506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14</a:t>
            </a:fld>
            <a:endParaRPr lang="fr-FR" dirty="0"/>
          </a:p>
        </p:txBody>
      </p:sp>
      <p:sp>
        <p:nvSpPr>
          <p:cNvPr id="7" name="Espace réservé du pied de page 6"/>
          <p:cNvSpPr>
            <a:spLocks noGrp="1"/>
          </p:cNvSpPr>
          <p:nvPr>
            <p:ph type="ftr" sz="quarter" idx="11"/>
          </p:nvPr>
        </p:nvSpPr>
        <p:spPr>
          <a:xfrm>
            <a:off x="1708030" y="6568767"/>
            <a:ext cx="5900468" cy="365125"/>
          </a:xfrm>
        </p:spPr>
        <p:txBody>
          <a:bodyPr/>
          <a:lstStyle/>
          <a:p>
            <a:r>
              <a:rPr lang="fr-FR"/>
              <a:t>Les éclairages conjoncturels départementaux - Vaucluse</a:t>
            </a:r>
            <a:endParaRPr lang="fr-FR" dirty="0"/>
          </a:p>
        </p:txBody>
      </p:sp>
      <p:sp>
        <p:nvSpPr>
          <p:cNvPr id="3" name="Espace réservé de la date 2"/>
          <p:cNvSpPr>
            <a:spLocks noGrp="1"/>
          </p:cNvSpPr>
          <p:nvPr>
            <p:ph type="dt" sz="half" idx="10"/>
          </p:nvPr>
        </p:nvSpPr>
        <p:spPr/>
        <p:txBody>
          <a:bodyPr/>
          <a:lstStyle/>
          <a:p>
            <a:r>
              <a:rPr lang="fr-FR"/>
              <a:t>Edition juin 2025</a:t>
            </a:r>
            <a:endParaRPr lang="fr-FR" dirty="0"/>
          </a:p>
        </p:txBody>
      </p:sp>
      <p:graphicFrame>
        <p:nvGraphicFramePr>
          <p:cNvPr id="2" name="Graphique 1">
            <a:extLst>
              <a:ext uri="{FF2B5EF4-FFF2-40B4-BE49-F238E27FC236}">
                <a16:creationId xmlns:a16="http://schemas.microsoft.com/office/drawing/2014/main" id="{2E003D4D-A33F-C786-289E-0D6DEFA06816}"/>
              </a:ext>
            </a:extLst>
          </p:cNvPr>
          <p:cNvGraphicFramePr>
            <a:graphicFrameLocks/>
          </p:cNvGraphicFramePr>
          <p:nvPr>
            <p:extLst>
              <p:ext uri="{D42A27DB-BD31-4B8C-83A1-F6EECF244321}">
                <p14:modId xmlns:p14="http://schemas.microsoft.com/office/powerpoint/2010/main" val="777846088"/>
              </p:ext>
            </p:extLst>
          </p:nvPr>
        </p:nvGraphicFramePr>
        <p:xfrm>
          <a:off x="274321" y="1174434"/>
          <a:ext cx="8465078" cy="51074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97529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4443" y="409557"/>
            <a:ext cx="8995113" cy="523220"/>
          </a:xfrm>
          <a:prstGeom prst="rect">
            <a:avLst/>
          </a:prstGeom>
          <a:noFill/>
        </p:spPr>
        <p:txBody>
          <a:bodyPr wrap="square" rtlCol="0">
            <a:spAutoFit/>
          </a:bodyPr>
          <a:lstStyle/>
          <a:p>
            <a:r>
              <a:rPr lang="fr-FR" sz="2800" b="1" dirty="0">
                <a:solidFill>
                  <a:srgbClr val="376092"/>
                </a:solidFill>
              </a:rPr>
              <a:t>Les défaillances repartent à la hausse</a:t>
            </a:r>
          </a:p>
        </p:txBody>
      </p:sp>
      <p:cxnSp>
        <p:nvCxnSpPr>
          <p:cNvPr id="6" name="Connecteur droit 5"/>
          <p:cNvCxnSpPr/>
          <p:nvPr/>
        </p:nvCxnSpPr>
        <p:spPr>
          <a:xfrm>
            <a:off x="69719" y="95506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15</a:t>
            </a:fld>
            <a:endParaRPr lang="fr-FR" dirty="0"/>
          </a:p>
        </p:txBody>
      </p:sp>
      <p:sp>
        <p:nvSpPr>
          <p:cNvPr id="7" name="Espace réservé du pied de page 6"/>
          <p:cNvSpPr>
            <a:spLocks noGrp="1"/>
          </p:cNvSpPr>
          <p:nvPr>
            <p:ph type="ftr" sz="quarter" idx="11"/>
          </p:nvPr>
        </p:nvSpPr>
        <p:spPr>
          <a:xfrm>
            <a:off x="1708030" y="6568767"/>
            <a:ext cx="5900468" cy="365125"/>
          </a:xfrm>
        </p:spPr>
        <p:txBody>
          <a:bodyPr/>
          <a:lstStyle/>
          <a:p>
            <a:r>
              <a:rPr lang="fr-FR"/>
              <a:t>Les éclairages conjoncturels départementaux - Vaucluse</a:t>
            </a:r>
            <a:endParaRPr lang="fr-FR" dirty="0"/>
          </a:p>
        </p:txBody>
      </p:sp>
      <p:sp>
        <p:nvSpPr>
          <p:cNvPr id="3" name="Espace réservé de la date 2"/>
          <p:cNvSpPr>
            <a:spLocks noGrp="1"/>
          </p:cNvSpPr>
          <p:nvPr>
            <p:ph type="dt" sz="half" idx="10"/>
          </p:nvPr>
        </p:nvSpPr>
        <p:spPr/>
        <p:txBody>
          <a:bodyPr/>
          <a:lstStyle/>
          <a:p>
            <a:r>
              <a:rPr lang="fr-FR"/>
              <a:t>Edition juin 2025</a:t>
            </a:r>
            <a:endParaRPr lang="fr-FR" dirty="0"/>
          </a:p>
        </p:txBody>
      </p:sp>
      <p:graphicFrame>
        <p:nvGraphicFramePr>
          <p:cNvPr id="2" name="Graphique 1">
            <a:extLst>
              <a:ext uri="{FF2B5EF4-FFF2-40B4-BE49-F238E27FC236}">
                <a16:creationId xmlns:a16="http://schemas.microsoft.com/office/drawing/2014/main" id="{BBEB2AF8-5F8E-35F5-6DBD-4E2F27262C5E}"/>
              </a:ext>
            </a:extLst>
          </p:cNvPr>
          <p:cNvGraphicFramePr>
            <a:graphicFrameLocks/>
          </p:cNvGraphicFramePr>
          <p:nvPr>
            <p:extLst>
              <p:ext uri="{D42A27DB-BD31-4B8C-83A1-F6EECF244321}">
                <p14:modId xmlns:p14="http://schemas.microsoft.com/office/powerpoint/2010/main" val="1036186304"/>
              </p:ext>
            </p:extLst>
          </p:nvPr>
        </p:nvGraphicFramePr>
        <p:xfrm>
          <a:off x="766916" y="1283825"/>
          <a:ext cx="7521677" cy="50137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24693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56487" y="1120580"/>
            <a:ext cx="8282911" cy="5078313"/>
          </a:xfrm>
          <a:prstGeom prst="rect">
            <a:avLst/>
          </a:prstGeom>
          <a:noFill/>
        </p:spPr>
        <p:txBody>
          <a:bodyPr wrap="square" rtlCol="0">
            <a:normAutofit/>
          </a:bodyPr>
          <a:lstStyle/>
          <a:p>
            <a:pPr algn="ctr">
              <a:defRPr/>
            </a:pPr>
            <a:endParaRPr lang="fr-FR" dirty="0"/>
          </a:p>
          <a:p>
            <a:pPr algn="ctr">
              <a:defRPr/>
            </a:pPr>
            <a:endParaRPr lang="fr-FR" dirty="0"/>
          </a:p>
          <a:p>
            <a:pPr algn="ctr">
              <a:defRPr/>
            </a:pPr>
            <a:r>
              <a:rPr lang="fr-FR" sz="2000" dirty="0"/>
              <a:t>La </a:t>
            </a:r>
            <a:r>
              <a:rPr lang="fr-FR" sz="2000" b="1" dirty="0">
                <a:solidFill>
                  <a:schemeClr val="accent6">
                    <a:lumMod val="75000"/>
                  </a:schemeClr>
                </a:solidFill>
              </a:rPr>
              <a:t>Note de conjoncture </a:t>
            </a:r>
            <a:r>
              <a:rPr lang="fr-FR" sz="2000" dirty="0"/>
              <a:t>de la </a:t>
            </a:r>
            <a:r>
              <a:rPr lang="fr-FR" sz="2000" dirty="0" err="1"/>
              <a:t>Dreets</a:t>
            </a:r>
            <a:r>
              <a:rPr lang="fr-FR" sz="2000" dirty="0"/>
              <a:t> Provence-Alpes-Côte d’Azur:</a:t>
            </a:r>
          </a:p>
          <a:p>
            <a:pPr algn="ctr">
              <a:defRPr/>
            </a:pPr>
            <a:br>
              <a:rPr lang="fr-FR" dirty="0">
                <a:hlinkClick r:id="rId3"/>
              </a:rPr>
            </a:br>
            <a:r>
              <a:rPr lang="fr-FR" sz="2000" dirty="0">
                <a:hlinkClick r:id="rId3"/>
              </a:rPr>
              <a:t>https://paca.dreets.gouv.fr/Les-publications-periodiques-9124</a:t>
            </a:r>
            <a:endParaRPr lang="fr-FR" sz="2000" dirty="0"/>
          </a:p>
          <a:p>
            <a:pPr algn="ctr">
              <a:defRPr/>
            </a:pPr>
            <a:endParaRPr lang="fr-FR" dirty="0"/>
          </a:p>
          <a:p>
            <a:pPr algn="ctr">
              <a:defRPr/>
            </a:pPr>
            <a:endParaRPr lang="fr-FR" sz="2000" dirty="0"/>
          </a:p>
          <a:p>
            <a:pPr algn="ctr">
              <a:defRPr/>
            </a:pPr>
            <a:r>
              <a:rPr lang="fr-FR" sz="2000" dirty="0"/>
              <a:t>Retrouvez tous nos indicateurs dans le </a:t>
            </a:r>
            <a:r>
              <a:rPr lang="fr-FR" sz="2000" b="1" dirty="0">
                <a:solidFill>
                  <a:schemeClr val="accent6">
                    <a:lumMod val="75000"/>
                  </a:schemeClr>
                </a:solidFill>
              </a:rPr>
              <a:t>Tableau de bord des indicateurs clés </a:t>
            </a:r>
          </a:p>
          <a:p>
            <a:pPr algn="ctr">
              <a:defRPr/>
            </a:pPr>
            <a:endParaRPr lang="fr-FR" sz="2000" dirty="0">
              <a:solidFill>
                <a:srgbClr val="FF0000"/>
              </a:solidFill>
            </a:endParaRPr>
          </a:p>
          <a:p>
            <a:pPr algn="ctr">
              <a:defRPr/>
            </a:pPr>
            <a:r>
              <a:rPr lang="fr-FR" sz="2000" dirty="0"/>
              <a:t>en téléchargement sur le site de la </a:t>
            </a:r>
            <a:r>
              <a:rPr lang="fr-FR" sz="2000" dirty="0" err="1"/>
              <a:t>Dreets</a:t>
            </a:r>
            <a:r>
              <a:rPr lang="fr-FR" sz="2000" dirty="0"/>
              <a:t> Provence-Alpes-Côte d’Azur : </a:t>
            </a:r>
          </a:p>
          <a:p>
            <a:pPr algn="ctr">
              <a:defRPr/>
            </a:pPr>
            <a:endParaRPr lang="fr-FR" sz="2400" dirty="0"/>
          </a:p>
          <a:p>
            <a:pPr algn="ctr"/>
            <a:r>
              <a:rPr lang="fr-FR" u="sng" dirty="0">
                <a:hlinkClick r:id="rId4"/>
              </a:rPr>
              <a:t>https://paca.dreets.gouv.fr/Les-indicateurs-cles-de-la-Dreets-Paca</a:t>
            </a:r>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p:txBody>
      </p:sp>
      <p:sp>
        <p:nvSpPr>
          <p:cNvPr id="4" name="ZoneTexte 3"/>
          <p:cNvSpPr txBox="1"/>
          <p:nvPr/>
        </p:nvSpPr>
        <p:spPr>
          <a:xfrm>
            <a:off x="264895" y="465363"/>
            <a:ext cx="8612177" cy="523220"/>
          </a:xfrm>
          <a:prstGeom prst="rect">
            <a:avLst/>
          </a:prstGeom>
          <a:noFill/>
        </p:spPr>
        <p:txBody>
          <a:bodyPr wrap="square" rtlCol="0">
            <a:spAutoFit/>
          </a:bodyPr>
          <a:lstStyle/>
          <a:p>
            <a:r>
              <a:rPr lang="fr-FR" sz="2800" b="1" dirty="0">
                <a:solidFill>
                  <a:schemeClr val="accent1">
                    <a:lumMod val="75000"/>
                  </a:schemeClr>
                </a:solidFill>
              </a:rPr>
              <a:t>Pour en savoir plus</a:t>
            </a:r>
            <a:endParaRPr lang="fr-FR" sz="2800" dirty="0">
              <a:solidFill>
                <a:schemeClr val="accent1">
                  <a:lumMod val="75000"/>
                </a:schemeClr>
              </a:solidFill>
            </a:endParaRPr>
          </a:p>
        </p:txBody>
      </p:sp>
      <p:cxnSp>
        <p:nvCxnSpPr>
          <p:cNvPr id="6" name="Connecteur droit 5"/>
          <p:cNvCxnSpPr/>
          <p:nvPr/>
        </p:nvCxnSpPr>
        <p:spPr>
          <a:xfrm>
            <a:off x="213645" y="991089"/>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16</a:t>
            </a:fld>
            <a:endParaRPr lang="fr-FR" dirty="0"/>
          </a:p>
        </p:txBody>
      </p:sp>
      <p:sp>
        <p:nvSpPr>
          <p:cNvPr id="7" name="Espace réservé du pied de page 6"/>
          <p:cNvSpPr>
            <a:spLocks noGrp="1"/>
          </p:cNvSpPr>
          <p:nvPr>
            <p:ph type="ftr" sz="quarter" idx="11"/>
          </p:nvPr>
        </p:nvSpPr>
        <p:spPr>
          <a:xfrm>
            <a:off x="1768415" y="6568767"/>
            <a:ext cx="5840083" cy="365125"/>
          </a:xfrm>
        </p:spPr>
        <p:txBody>
          <a:bodyPr/>
          <a:lstStyle/>
          <a:p>
            <a:r>
              <a:rPr lang="fr-FR"/>
              <a:t>Les éclairages conjoncturels départementaux - Vaucluse</a:t>
            </a:r>
            <a:endParaRPr lang="fr-FR" dirty="0"/>
          </a:p>
        </p:txBody>
      </p:sp>
      <p:sp>
        <p:nvSpPr>
          <p:cNvPr id="8" name="Espace réservé de la date 7"/>
          <p:cNvSpPr>
            <a:spLocks noGrp="1"/>
          </p:cNvSpPr>
          <p:nvPr>
            <p:ph type="dt" sz="half" idx="10"/>
          </p:nvPr>
        </p:nvSpPr>
        <p:spPr/>
        <p:txBody>
          <a:bodyPr/>
          <a:lstStyle/>
          <a:p>
            <a:r>
              <a:rPr lang="fr-FR"/>
              <a:t>Edition juin 2025</a:t>
            </a:r>
            <a:endParaRPr lang="fr-FR" dirty="0"/>
          </a:p>
        </p:txBody>
      </p:sp>
    </p:spTree>
    <p:extLst>
      <p:ext uri="{BB962C8B-B14F-4D97-AF65-F5344CB8AC3E}">
        <p14:creationId xmlns:p14="http://schemas.microsoft.com/office/powerpoint/2010/main" val="2538038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5676" y="495388"/>
            <a:ext cx="8928324" cy="523220"/>
          </a:xfrm>
          <a:prstGeom prst="rect">
            <a:avLst/>
          </a:prstGeom>
          <a:noFill/>
        </p:spPr>
        <p:txBody>
          <a:bodyPr wrap="square" rtlCol="0">
            <a:spAutoFit/>
          </a:bodyPr>
          <a:lstStyle/>
          <a:p>
            <a:r>
              <a:rPr lang="fr-FR" sz="2800" b="1" dirty="0">
                <a:solidFill>
                  <a:schemeClr val="accent1">
                    <a:lumMod val="75000"/>
                  </a:schemeClr>
                </a:solidFill>
              </a:rPr>
              <a:t>Nouveau recul de l’emploi salarié en début d’année</a:t>
            </a:r>
            <a:endParaRPr lang="fr-FR" sz="2800" dirty="0">
              <a:solidFill>
                <a:srgbClr val="FF0000"/>
              </a:solidFill>
            </a:endParaRPr>
          </a:p>
        </p:txBody>
      </p:sp>
      <p:cxnSp>
        <p:nvCxnSpPr>
          <p:cNvPr id="6" name="Connecteur droit 5"/>
          <p:cNvCxnSpPr/>
          <p:nvPr/>
        </p:nvCxnSpPr>
        <p:spPr>
          <a:xfrm>
            <a:off x="213645" y="991089"/>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2</a:t>
            </a:fld>
            <a:endParaRPr lang="fr-FR" dirty="0"/>
          </a:p>
        </p:txBody>
      </p:sp>
      <p:sp>
        <p:nvSpPr>
          <p:cNvPr id="7" name="Espace réservé du pied de page 6"/>
          <p:cNvSpPr>
            <a:spLocks noGrp="1"/>
          </p:cNvSpPr>
          <p:nvPr>
            <p:ph type="ftr" sz="quarter" idx="11"/>
          </p:nvPr>
        </p:nvSpPr>
        <p:spPr>
          <a:xfrm>
            <a:off x="2391471" y="6568767"/>
            <a:ext cx="4889583" cy="365125"/>
          </a:xfrm>
        </p:spPr>
        <p:txBody>
          <a:bodyPr/>
          <a:lstStyle/>
          <a:p>
            <a:r>
              <a:rPr lang="fr-FR"/>
              <a:t>Les éclairages conjoncturels départementaux - Vaucluse</a:t>
            </a:r>
            <a:endParaRPr lang="fr-FR" dirty="0"/>
          </a:p>
        </p:txBody>
      </p:sp>
      <p:sp>
        <p:nvSpPr>
          <p:cNvPr id="8" name="Espace réservé de la date 7"/>
          <p:cNvSpPr>
            <a:spLocks noGrp="1"/>
          </p:cNvSpPr>
          <p:nvPr>
            <p:ph type="dt" sz="half" idx="10"/>
          </p:nvPr>
        </p:nvSpPr>
        <p:spPr/>
        <p:txBody>
          <a:bodyPr/>
          <a:lstStyle/>
          <a:p>
            <a:r>
              <a:rPr lang="fr-FR"/>
              <a:t>Edition juin 2025</a:t>
            </a:r>
          </a:p>
        </p:txBody>
      </p:sp>
      <p:sp>
        <p:nvSpPr>
          <p:cNvPr id="12" name="ZoneTexte 11"/>
          <p:cNvSpPr txBox="1"/>
          <p:nvPr/>
        </p:nvSpPr>
        <p:spPr>
          <a:xfrm>
            <a:off x="7908641" y="2161722"/>
            <a:ext cx="891727" cy="615553"/>
          </a:xfrm>
          <a:prstGeom prst="rect">
            <a:avLst/>
          </a:prstGeom>
          <a:noFill/>
        </p:spPr>
        <p:txBody>
          <a:bodyPr wrap="square" rtlCol="0">
            <a:spAutoFit/>
          </a:bodyPr>
          <a:lstStyle/>
          <a:p>
            <a:pPr algn="ctr"/>
            <a:r>
              <a:rPr lang="fr-FR" sz="1600" b="1" dirty="0">
                <a:solidFill>
                  <a:schemeClr val="accent6">
                    <a:lumMod val="75000"/>
                  </a:schemeClr>
                </a:solidFill>
              </a:rPr>
              <a:t>  0,0 % </a:t>
            </a:r>
          </a:p>
          <a:p>
            <a:pPr algn="ctr"/>
            <a:endParaRPr lang="fr-FR" b="1" dirty="0">
              <a:solidFill>
                <a:srgbClr val="FF0000"/>
              </a:solidFill>
            </a:endParaRPr>
          </a:p>
        </p:txBody>
      </p:sp>
      <p:sp>
        <p:nvSpPr>
          <p:cNvPr id="14" name="ZoneTexte 13"/>
          <p:cNvSpPr txBox="1"/>
          <p:nvPr/>
        </p:nvSpPr>
        <p:spPr>
          <a:xfrm>
            <a:off x="7871086" y="2818339"/>
            <a:ext cx="891727" cy="615553"/>
          </a:xfrm>
          <a:prstGeom prst="rect">
            <a:avLst/>
          </a:prstGeom>
          <a:noFill/>
        </p:spPr>
        <p:txBody>
          <a:bodyPr wrap="square" rtlCol="0">
            <a:spAutoFit/>
          </a:bodyPr>
          <a:lstStyle/>
          <a:p>
            <a:pPr algn="ctr"/>
            <a:r>
              <a:rPr lang="fr-FR" sz="1600" b="1" dirty="0">
                <a:solidFill>
                  <a:schemeClr val="accent1">
                    <a:lumMod val="75000"/>
                  </a:schemeClr>
                </a:solidFill>
              </a:rPr>
              <a:t> - 0,1 % </a:t>
            </a:r>
          </a:p>
          <a:p>
            <a:pPr algn="ctr"/>
            <a:endParaRPr lang="fr-FR" b="1" dirty="0">
              <a:solidFill>
                <a:srgbClr val="FF0000"/>
              </a:solidFill>
            </a:endParaRPr>
          </a:p>
        </p:txBody>
      </p:sp>
      <p:sp>
        <p:nvSpPr>
          <p:cNvPr id="15" name="ZoneTexte 14"/>
          <p:cNvSpPr txBox="1"/>
          <p:nvPr/>
        </p:nvSpPr>
        <p:spPr>
          <a:xfrm>
            <a:off x="7908641" y="2613022"/>
            <a:ext cx="844083" cy="369332"/>
          </a:xfrm>
          <a:prstGeom prst="rect">
            <a:avLst/>
          </a:prstGeom>
          <a:noFill/>
        </p:spPr>
        <p:txBody>
          <a:bodyPr wrap="square" rtlCol="0">
            <a:spAutoFit/>
          </a:bodyPr>
          <a:lstStyle/>
          <a:p>
            <a:pPr algn="ctr"/>
            <a:r>
              <a:rPr lang="fr-FR" sz="1600" b="1" dirty="0">
                <a:solidFill>
                  <a:schemeClr val="accent3">
                    <a:lumMod val="75000"/>
                  </a:schemeClr>
                </a:solidFill>
              </a:rPr>
              <a:t>- 0,3 %</a:t>
            </a:r>
            <a:r>
              <a:rPr lang="fr-FR" b="1" dirty="0">
                <a:solidFill>
                  <a:schemeClr val="accent3">
                    <a:lumMod val="75000"/>
                  </a:schemeClr>
                </a:solidFill>
              </a:rPr>
              <a:t> </a:t>
            </a:r>
          </a:p>
        </p:txBody>
      </p:sp>
      <p:sp>
        <p:nvSpPr>
          <p:cNvPr id="16" name="ZoneTexte 15"/>
          <p:cNvSpPr txBox="1"/>
          <p:nvPr/>
        </p:nvSpPr>
        <p:spPr>
          <a:xfrm>
            <a:off x="7681415" y="1602551"/>
            <a:ext cx="1346180" cy="338554"/>
          </a:xfrm>
          <a:prstGeom prst="rect">
            <a:avLst/>
          </a:prstGeom>
          <a:noFill/>
        </p:spPr>
        <p:txBody>
          <a:bodyPr wrap="square" rtlCol="0">
            <a:spAutoFit/>
          </a:bodyPr>
          <a:lstStyle/>
          <a:p>
            <a:pPr algn="ctr"/>
            <a:r>
              <a:rPr lang="fr-FR" sz="1600" b="1" dirty="0"/>
              <a:t>Au T1 2025 :</a:t>
            </a:r>
            <a:endParaRPr lang="fr-FR" b="1" dirty="0"/>
          </a:p>
        </p:txBody>
      </p:sp>
      <p:graphicFrame>
        <p:nvGraphicFramePr>
          <p:cNvPr id="2" name="Graphique 1">
            <a:extLst>
              <a:ext uri="{FF2B5EF4-FFF2-40B4-BE49-F238E27FC236}">
                <a16:creationId xmlns:a16="http://schemas.microsoft.com/office/drawing/2014/main" id="{00000000-0008-0000-0800-0000016C0000}"/>
              </a:ext>
            </a:extLst>
          </p:cNvPr>
          <p:cNvGraphicFramePr>
            <a:graphicFrameLocks/>
          </p:cNvGraphicFramePr>
          <p:nvPr>
            <p:extLst>
              <p:ext uri="{D42A27DB-BD31-4B8C-83A1-F6EECF244321}">
                <p14:modId xmlns:p14="http://schemas.microsoft.com/office/powerpoint/2010/main" val="2174642189"/>
              </p:ext>
            </p:extLst>
          </p:nvPr>
        </p:nvGraphicFramePr>
        <p:xfrm>
          <a:off x="476655" y="1029280"/>
          <a:ext cx="8112868" cy="52353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23360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56487" y="1120580"/>
            <a:ext cx="7781925" cy="5078313"/>
          </a:xfrm>
          <a:prstGeom prst="rect">
            <a:avLst/>
          </a:prstGeom>
          <a:noFill/>
        </p:spPr>
        <p:txBody>
          <a:bodyPr wrap="square" rtlCol="0">
            <a:normAutofit/>
          </a:bodyPr>
          <a:lstStyle/>
          <a:p>
            <a:endParaRPr lang="fr-FR" dirty="0">
              <a:sym typeface="Wingdings" panose="05000000000000000000" pitchFamily="2" charset="2"/>
            </a:endParaRPr>
          </a:p>
          <a:p>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p:txBody>
      </p:sp>
      <p:sp>
        <p:nvSpPr>
          <p:cNvPr id="4" name="ZoneTexte 3"/>
          <p:cNvSpPr txBox="1"/>
          <p:nvPr/>
        </p:nvSpPr>
        <p:spPr>
          <a:xfrm>
            <a:off x="161693" y="446040"/>
            <a:ext cx="8827805" cy="523220"/>
          </a:xfrm>
          <a:prstGeom prst="rect">
            <a:avLst/>
          </a:prstGeom>
          <a:noFill/>
        </p:spPr>
        <p:txBody>
          <a:bodyPr wrap="square" rtlCol="0">
            <a:spAutoFit/>
          </a:bodyPr>
          <a:lstStyle/>
          <a:p>
            <a:r>
              <a:rPr lang="fr-FR" sz="2800" b="1" dirty="0">
                <a:solidFill>
                  <a:schemeClr val="accent1">
                    <a:lumMod val="75000"/>
                  </a:schemeClr>
                </a:solidFill>
              </a:rPr>
              <a:t>Une baisse liée surtout au repli de l’emploi hors intérim…</a:t>
            </a:r>
            <a:endParaRPr lang="fr-FR" sz="2800" b="1" dirty="0">
              <a:solidFill>
                <a:srgbClr val="FF0000"/>
              </a:solidFill>
            </a:endParaRPr>
          </a:p>
        </p:txBody>
      </p:sp>
      <p:cxnSp>
        <p:nvCxnSpPr>
          <p:cNvPr id="6" name="Connecteur droit 5"/>
          <p:cNvCxnSpPr/>
          <p:nvPr/>
        </p:nvCxnSpPr>
        <p:spPr>
          <a:xfrm>
            <a:off x="213645" y="991089"/>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3</a:t>
            </a:fld>
            <a:endParaRPr lang="fr-FR" dirty="0"/>
          </a:p>
        </p:txBody>
      </p:sp>
      <p:sp>
        <p:nvSpPr>
          <p:cNvPr id="7" name="Espace réservé du pied de page 6"/>
          <p:cNvSpPr>
            <a:spLocks noGrp="1"/>
          </p:cNvSpPr>
          <p:nvPr>
            <p:ph type="ftr" sz="quarter" idx="11"/>
          </p:nvPr>
        </p:nvSpPr>
        <p:spPr>
          <a:xfrm>
            <a:off x="2291379" y="6568767"/>
            <a:ext cx="4496696" cy="365125"/>
          </a:xfrm>
        </p:spPr>
        <p:txBody>
          <a:bodyPr/>
          <a:lstStyle/>
          <a:p>
            <a:r>
              <a:rPr lang="fr-FR"/>
              <a:t>Les éclairages conjoncturels départementaux - Vaucluse</a:t>
            </a:r>
            <a:endParaRPr lang="fr-FR" dirty="0"/>
          </a:p>
        </p:txBody>
      </p:sp>
      <p:sp>
        <p:nvSpPr>
          <p:cNvPr id="8" name="Espace réservé de la date 7"/>
          <p:cNvSpPr>
            <a:spLocks noGrp="1"/>
          </p:cNvSpPr>
          <p:nvPr>
            <p:ph type="dt" sz="half" idx="10"/>
          </p:nvPr>
        </p:nvSpPr>
        <p:spPr/>
        <p:txBody>
          <a:bodyPr/>
          <a:lstStyle/>
          <a:p>
            <a:r>
              <a:rPr lang="fr-FR"/>
              <a:t>Edition juin 2025</a:t>
            </a:r>
            <a:endParaRPr lang="fr-FR" dirty="0"/>
          </a:p>
        </p:txBody>
      </p:sp>
      <p:sp>
        <p:nvSpPr>
          <p:cNvPr id="13" name="ZoneTexte 12"/>
          <p:cNvSpPr txBox="1"/>
          <p:nvPr/>
        </p:nvSpPr>
        <p:spPr>
          <a:xfrm>
            <a:off x="7773438" y="2926297"/>
            <a:ext cx="1383663" cy="3416320"/>
          </a:xfrm>
          <a:prstGeom prst="rect">
            <a:avLst/>
          </a:prstGeom>
          <a:noFill/>
        </p:spPr>
        <p:txBody>
          <a:bodyPr wrap="square" rtlCol="0">
            <a:spAutoFit/>
          </a:bodyPr>
          <a:lstStyle/>
          <a:p>
            <a:pPr algn="ctr"/>
            <a:r>
              <a:rPr lang="fr-FR" b="1" dirty="0">
                <a:solidFill>
                  <a:srgbClr val="00B0F0"/>
                </a:solidFill>
              </a:rPr>
              <a:t>- 600 emplois hors intérim</a:t>
            </a:r>
          </a:p>
          <a:p>
            <a:pPr algn="ctr"/>
            <a:endParaRPr lang="fr-FR" b="1" dirty="0">
              <a:solidFill>
                <a:schemeClr val="accent6">
                  <a:lumMod val="75000"/>
                </a:schemeClr>
              </a:solidFill>
            </a:endParaRPr>
          </a:p>
          <a:p>
            <a:pPr algn="ctr"/>
            <a:r>
              <a:rPr lang="fr-FR" b="1" dirty="0">
                <a:solidFill>
                  <a:schemeClr val="accent6">
                    <a:lumMod val="75000"/>
                  </a:schemeClr>
                </a:solidFill>
              </a:rPr>
              <a:t>- 40</a:t>
            </a:r>
          </a:p>
          <a:p>
            <a:pPr algn="ctr"/>
            <a:r>
              <a:rPr lang="fr-FR" b="1" dirty="0">
                <a:solidFill>
                  <a:schemeClr val="accent6">
                    <a:lumMod val="75000"/>
                  </a:schemeClr>
                </a:solidFill>
              </a:rPr>
              <a:t>intérimaires</a:t>
            </a:r>
          </a:p>
          <a:p>
            <a:pPr algn="ctr"/>
            <a:endParaRPr lang="fr-FR" b="1" dirty="0">
              <a:solidFill>
                <a:srgbClr val="00B0F0"/>
              </a:solidFill>
            </a:endParaRPr>
          </a:p>
          <a:p>
            <a:pPr algn="ctr"/>
            <a:r>
              <a:rPr lang="fr-FR" b="1" dirty="0">
                <a:solidFill>
                  <a:schemeClr val="accent6">
                    <a:lumMod val="75000"/>
                  </a:schemeClr>
                </a:solidFill>
              </a:rPr>
              <a:t>  </a:t>
            </a:r>
          </a:p>
          <a:p>
            <a:pPr algn="ctr"/>
            <a:endParaRPr lang="fr-FR" b="1" dirty="0">
              <a:solidFill>
                <a:srgbClr val="00B0F0"/>
              </a:solidFill>
            </a:endParaRPr>
          </a:p>
          <a:p>
            <a:pPr algn="ctr"/>
            <a:endParaRPr lang="fr-FR" b="1" dirty="0">
              <a:solidFill>
                <a:srgbClr val="00B0F0"/>
              </a:solidFill>
            </a:endParaRPr>
          </a:p>
          <a:p>
            <a:pPr algn="ctr"/>
            <a:endParaRPr lang="fr-FR" b="1" dirty="0">
              <a:solidFill>
                <a:srgbClr val="00B0F0"/>
              </a:solidFill>
            </a:endParaRPr>
          </a:p>
          <a:p>
            <a:pPr algn="ctr"/>
            <a:endParaRPr lang="fr-FR" b="1" dirty="0">
              <a:solidFill>
                <a:srgbClr val="00B0F0"/>
              </a:solidFill>
            </a:endParaRPr>
          </a:p>
        </p:txBody>
      </p:sp>
      <p:sp>
        <p:nvSpPr>
          <p:cNvPr id="11" name="ZoneTexte 10"/>
          <p:cNvSpPr txBox="1"/>
          <p:nvPr/>
        </p:nvSpPr>
        <p:spPr>
          <a:xfrm>
            <a:off x="7908494" y="2372200"/>
            <a:ext cx="1346180" cy="338554"/>
          </a:xfrm>
          <a:prstGeom prst="rect">
            <a:avLst/>
          </a:prstGeom>
          <a:noFill/>
        </p:spPr>
        <p:txBody>
          <a:bodyPr wrap="square" rtlCol="0">
            <a:spAutoFit/>
          </a:bodyPr>
          <a:lstStyle/>
          <a:p>
            <a:pPr algn="ctr"/>
            <a:r>
              <a:rPr lang="fr-FR" sz="1600" b="1" dirty="0"/>
              <a:t>Au T1 2025 :</a:t>
            </a:r>
            <a:endParaRPr lang="fr-FR" b="1" dirty="0"/>
          </a:p>
        </p:txBody>
      </p:sp>
      <p:graphicFrame>
        <p:nvGraphicFramePr>
          <p:cNvPr id="2" name="Graphique 1">
            <a:extLst>
              <a:ext uri="{FF2B5EF4-FFF2-40B4-BE49-F238E27FC236}">
                <a16:creationId xmlns:a16="http://schemas.microsoft.com/office/drawing/2014/main" id="{00000000-0008-0000-0800-000006000000}"/>
              </a:ext>
            </a:extLst>
          </p:cNvPr>
          <p:cNvGraphicFramePr>
            <a:graphicFrameLocks/>
          </p:cNvGraphicFramePr>
          <p:nvPr>
            <p:extLst>
              <p:ext uri="{D42A27DB-BD31-4B8C-83A1-F6EECF244321}">
                <p14:modId xmlns:p14="http://schemas.microsoft.com/office/powerpoint/2010/main" val="3155993971"/>
              </p:ext>
            </p:extLst>
          </p:nvPr>
        </p:nvGraphicFramePr>
        <p:xfrm>
          <a:off x="456487" y="1120581"/>
          <a:ext cx="7909300" cy="52078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25084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a:off x="101864" y="950832"/>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4</a:t>
            </a:fld>
            <a:endParaRPr lang="fr-FR" dirty="0"/>
          </a:p>
        </p:txBody>
      </p:sp>
      <p:sp>
        <p:nvSpPr>
          <p:cNvPr id="7" name="Espace réservé du pied de page 6"/>
          <p:cNvSpPr>
            <a:spLocks noGrp="1"/>
          </p:cNvSpPr>
          <p:nvPr>
            <p:ph type="ftr" sz="quarter" idx="11"/>
          </p:nvPr>
        </p:nvSpPr>
        <p:spPr>
          <a:xfrm>
            <a:off x="2153353" y="6508442"/>
            <a:ext cx="4705349"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juin 2025</a:t>
            </a:r>
            <a:endParaRPr lang="fr-FR" dirty="0"/>
          </a:p>
        </p:txBody>
      </p:sp>
      <p:sp>
        <p:nvSpPr>
          <p:cNvPr id="13" name="ZoneTexte 12"/>
          <p:cNvSpPr txBox="1"/>
          <p:nvPr/>
        </p:nvSpPr>
        <p:spPr>
          <a:xfrm>
            <a:off x="113893" y="415357"/>
            <a:ext cx="9030107" cy="523220"/>
          </a:xfrm>
          <a:prstGeom prst="rect">
            <a:avLst/>
          </a:prstGeom>
          <a:noFill/>
        </p:spPr>
        <p:txBody>
          <a:bodyPr wrap="square" rtlCol="0">
            <a:spAutoFit/>
          </a:bodyPr>
          <a:lstStyle/>
          <a:p>
            <a:r>
              <a:rPr lang="fr-FR" sz="2800" b="1" dirty="0">
                <a:solidFill>
                  <a:schemeClr val="accent1">
                    <a:lumMod val="75000"/>
                  </a:schemeClr>
                </a:solidFill>
              </a:rPr>
              <a:t>… dans le tertiaire marchand et la construction </a:t>
            </a:r>
            <a:r>
              <a:rPr lang="fr-FR" b="1" dirty="0">
                <a:solidFill>
                  <a:schemeClr val="accent1">
                    <a:lumMod val="75000"/>
                  </a:schemeClr>
                </a:solidFill>
              </a:rPr>
              <a:t>(et l’agriculture)</a:t>
            </a:r>
            <a:endParaRPr lang="fr-FR" sz="2800" b="1" dirty="0">
              <a:solidFill>
                <a:schemeClr val="accent1">
                  <a:lumMod val="75000"/>
                </a:schemeClr>
              </a:solidFill>
            </a:endParaRPr>
          </a:p>
        </p:txBody>
      </p:sp>
      <p:graphicFrame>
        <p:nvGraphicFramePr>
          <p:cNvPr id="2" name="Graphique 1">
            <a:extLst>
              <a:ext uri="{FF2B5EF4-FFF2-40B4-BE49-F238E27FC236}">
                <a16:creationId xmlns:a16="http://schemas.microsoft.com/office/drawing/2014/main" id="{00000000-0008-0000-0800-000008000000}"/>
              </a:ext>
            </a:extLst>
          </p:cNvPr>
          <p:cNvGraphicFramePr>
            <a:graphicFrameLocks/>
          </p:cNvGraphicFramePr>
          <p:nvPr>
            <p:extLst>
              <p:ext uri="{D42A27DB-BD31-4B8C-83A1-F6EECF244321}">
                <p14:modId xmlns:p14="http://schemas.microsoft.com/office/powerpoint/2010/main" val="752221694"/>
              </p:ext>
            </p:extLst>
          </p:nvPr>
        </p:nvGraphicFramePr>
        <p:xfrm>
          <a:off x="739301" y="1308100"/>
          <a:ext cx="7645941" cy="47619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05623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3645" y="253751"/>
            <a:ext cx="8930356" cy="769441"/>
          </a:xfrm>
          <a:prstGeom prst="rect">
            <a:avLst/>
          </a:prstGeom>
          <a:noFill/>
        </p:spPr>
        <p:txBody>
          <a:bodyPr wrap="square" rtlCol="0">
            <a:spAutoFit/>
          </a:bodyPr>
          <a:lstStyle/>
          <a:p>
            <a:r>
              <a:rPr lang="fr-FR" sz="2200" b="1" dirty="0">
                <a:solidFill>
                  <a:schemeClr val="accent1">
                    <a:lumMod val="75000"/>
                  </a:schemeClr>
                </a:solidFill>
              </a:rPr>
              <a:t>Recul marqué dans la construction, modéré dans le tertiaire marchand, </a:t>
            </a:r>
          </a:p>
          <a:p>
            <a:r>
              <a:rPr lang="fr-FR" sz="2200" b="1" dirty="0">
                <a:solidFill>
                  <a:schemeClr val="accent1">
                    <a:lumMod val="75000"/>
                  </a:schemeClr>
                </a:solidFill>
              </a:rPr>
              <a:t>stabilité dans le tertiaire non marchand, nouvelle hausse dans l’industrie</a:t>
            </a:r>
            <a:endParaRPr lang="fr-FR" sz="2200" b="1" dirty="0">
              <a:solidFill>
                <a:srgbClr val="FF0000"/>
              </a:solidFill>
            </a:endParaRPr>
          </a:p>
        </p:txBody>
      </p:sp>
      <p:cxnSp>
        <p:nvCxnSpPr>
          <p:cNvPr id="6" name="Connecteur droit 5"/>
          <p:cNvCxnSpPr/>
          <p:nvPr/>
        </p:nvCxnSpPr>
        <p:spPr>
          <a:xfrm>
            <a:off x="213645" y="1023192"/>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5</a:t>
            </a:fld>
            <a:endParaRPr lang="fr-FR" dirty="0"/>
          </a:p>
        </p:txBody>
      </p:sp>
      <p:sp>
        <p:nvSpPr>
          <p:cNvPr id="7" name="Espace réservé du pied de page 6"/>
          <p:cNvSpPr>
            <a:spLocks noGrp="1"/>
          </p:cNvSpPr>
          <p:nvPr>
            <p:ph type="ftr" sz="quarter" idx="11"/>
          </p:nvPr>
        </p:nvSpPr>
        <p:spPr>
          <a:xfrm>
            <a:off x="2133600" y="6555759"/>
            <a:ext cx="4797349"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juin 2025</a:t>
            </a:r>
            <a:endParaRPr lang="fr-FR" dirty="0"/>
          </a:p>
        </p:txBody>
      </p:sp>
      <p:graphicFrame>
        <p:nvGraphicFramePr>
          <p:cNvPr id="3" name="Graphique 2">
            <a:extLst>
              <a:ext uri="{FF2B5EF4-FFF2-40B4-BE49-F238E27FC236}">
                <a16:creationId xmlns:a16="http://schemas.microsoft.com/office/drawing/2014/main" id="{00000000-0008-0000-0800-0000026C0000}"/>
              </a:ext>
            </a:extLst>
          </p:cNvPr>
          <p:cNvGraphicFramePr>
            <a:graphicFrameLocks/>
          </p:cNvGraphicFramePr>
          <p:nvPr>
            <p:extLst>
              <p:ext uri="{D42A27DB-BD31-4B8C-83A1-F6EECF244321}">
                <p14:modId xmlns:p14="http://schemas.microsoft.com/office/powerpoint/2010/main" val="3692721920"/>
              </p:ext>
            </p:extLst>
          </p:nvPr>
        </p:nvGraphicFramePr>
        <p:xfrm>
          <a:off x="466928" y="1337310"/>
          <a:ext cx="8083685" cy="49564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4510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a:off x="213645" y="991089"/>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6</a:t>
            </a:fld>
            <a:endParaRPr lang="fr-FR" dirty="0"/>
          </a:p>
        </p:txBody>
      </p:sp>
      <p:sp>
        <p:nvSpPr>
          <p:cNvPr id="7" name="Espace réservé du pied de page 6"/>
          <p:cNvSpPr>
            <a:spLocks noGrp="1"/>
          </p:cNvSpPr>
          <p:nvPr>
            <p:ph type="ftr" sz="quarter" idx="11"/>
          </p:nvPr>
        </p:nvSpPr>
        <p:spPr>
          <a:xfrm>
            <a:off x="2291379" y="6540192"/>
            <a:ext cx="4566621"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juin 2025</a:t>
            </a:r>
            <a:endParaRPr lang="fr-FR" dirty="0"/>
          </a:p>
        </p:txBody>
      </p:sp>
      <p:sp>
        <p:nvSpPr>
          <p:cNvPr id="13" name="ZoneTexte 12"/>
          <p:cNvSpPr txBox="1"/>
          <p:nvPr/>
        </p:nvSpPr>
        <p:spPr>
          <a:xfrm>
            <a:off x="213645" y="97354"/>
            <a:ext cx="8827805" cy="954107"/>
          </a:xfrm>
          <a:prstGeom prst="rect">
            <a:avLst/>
          </a:prstGeom>
          <a:noFill/>
        </p:spPr>
        <p:txBody>
          <a:bodyPr wrap="square" rtlCol="0">
            <a:spAutoFit/>
          </a:bodyPr>
          <a:lstStyle/>
          <a:p>
            <a:r>
              <a:rPr lang="fr-FR" sz="2800" b="1" dirty="0">
                <a:solidFill>
                  <a:schemeClr val="accent1">
                    <a:lumMod val="75000"/>
                  </a:schemeClr>
                </a:solidFill>
              </a:rPr>
              <a:t>Sur un an, l’emploi salarié diminue pour la 1</a:t>
            </a:r>
            <a:r>
              <a:rPr lang="fr-FR" sz="2800" b="1" baseline="30000" dirty="0">
                <a:solidFill>
                  <a:schemeClr val="accent1">
                    <a:lumMod val="75000"/>
                  </a:schemeClr>
                </a:solidFill>
              </a:rPr>
              <a:t>ère</a:t>
            </a:r>
            <a:r>
              <a:rPr lang="fr-FR" sz="2800" b="1" dirty="0">
                <a:solidFill>
                  <a:schemeClr val="accent1">
                    <a:lumMod val="75000"/>
                  </a:schemeClr>
                </a:solidFill>
              </a:rPr>
              <a:t> fois en dix ans (hors crise sanitaire)</a:t>
            </a:r>
            <a:endParaRPr lang="fr-FR" sz="2800" b="1" dirty="0">
              <a:solidFill>
                <a:srgbClr val="FF0000"/>
              </a:solidFill>
            </a:endParaRPr>
          </a:p>
        </p:txBody>
      </p:sp>
      <p:pic>
        <p:nvPicPr>
          <p:cNvPr id="9" name="Image 8">
            <a:extLst>
              <a:ext uri="{FF2B5EF4-FFF2-40B4-BE49-F238E27FC236}">
                <a16:creationId xmlns:a16="http://schemas.microsoft.com/office/drawing/2014/main" id="{B894D1E8-C6C8-0AFB-C67C-B78E545938DC}"/>
              </a:ext>
            </a:extLst>
          </p:cNvPr>
          <p:cNvPicPr>
            <a:picLocks noChangeAspect="1"/>
          </p:cNvPicPr>
          <p:nvPr/>
        </p:nvPicPr>
        <p:blipFill>
          <a:blip r:embed="rId3"/>
          <a:stretch>
            <a:fillRect/>
          </a:stretch>
        </p:blipFill>
        <p:spPr>
          <a:xfrm>
            <a:off x="442768" y="1646649"/>
            <a:ext cx="8369558" cy="3421461"/>
          </a:xfrm>
          <a:prstGeom prst="rect">
            <a:avLst/>
          </a:prstGeom>
        </p:spPr>
      </p:pic>
    </p:spTree>
    <p:extLst>
      <p:ext uri="{BB962C8B-B14F-4D97-AF65-F5344CB8AC3E}">
        <p14:creationId xmlns:p14="http://schemas.microsoft.com/office/powerpoint/2010/main" val="2876306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r>
              <a:rPr lang="fr-FR"/>
              <a:t>Edition juin 2025</a:t>
            </a:r>
            <a:endParaRPr lang="fr-FR" dirty="0"/>
          </a:p>
        </p:txBody>
      </p:sp>
      <p:cxnSp>
        <p:nvCxnSpPr>
          <p:cNvPr id="6" name="Connecteur droit 5"/>
          <p:cNvCxnSpPr/>
          <p:nvPr/>
        </p:nvCxnSpPr>
        <p:spPr>
          <a:xfrm>
            <a:off x="-24772" y="899901"/>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7" name="Espace réservé du pied de page 6"/>
          <p:cNvSpPr>
            <a:spLocks noGrp="1"/>
          </p:cNvSpPr>
          <p:nvPr>
            <p:ph type="ftr" sz="quarter" idx="11"/>
          </p:nvPr>
        </p:nvSpPr>
        <p:spPr>
          <a:xfrm>
            <a:off x="1664897" y="6568767"/>
            <a:ext cx="5840083" cy="365125"/>
          </a:xfrm>
        </p:spPr>
        <p:txBody>
          <a:bodyPr/>
          <a:lstStyle/>
          <a:p>
            <a:r>
              <a:rPr lang="fr-FR" dirty="0"/>
              <a:t>Les éclairages conjoncturels départementaux - Vaucluse</a:t>
            </a:r>
          </a:p>
        </p:txBody>
      </p:sp>
      <p:sp>
        <p:nvSpPr>
          <p:cNvPr id="5" name="Espace réservé du numéro de diapositive 4"/>
          <p:cNvSpPr>
            <a:spLocks noGrp="1"/>
          </p:cNvSpPr>
          <p:nvPr>
            <p:ph type="sldNum" sz="quarter" idx="12"/>
          </p:nvPr>
        </p:nvSpPr>
        <p:spPr/>
        <p:txBody>
          <a:bodyPr/>
          <a:lstStyle/>
          <a:p>
            <a:fld id="{3C7AC07C-28E4-BD4F-9FFB-37ABAC856C34}" type="slidenum">
              <a:rPr lang="fr-FR" smtClean="0"/>
              <a:t>7</a:t>
            </a:fld>
            <a:endParaRPr lang="fr-FR" dirty="0"/>
          </a:p>
        </p:txBody>
      </p:sp>
      <p:sp>
        <p:nvSpPr>
          <p:cNvPr id="8" name="ZoneTexte 7">
            <a:extLst>
              <a:ext uri="{FF2B5EF4-FFF2-40B4-BE49-F238E27FC236}">
                <a16:creationId xmlns:a16="http://schemas.microsoft.com/office/drawing/2014/main" id="{93184C57-3623-04BB-AB1E-E1CD710144CB}"/>
              </a:ext>
            </a:extLst>
          </p:cNvPr>
          <p:cNvSpPr txBox="1"/>
          <p:nvPr/>
        </p:nvSpPr>
        <p:spPr>
          <a:xfrm>
            <a:off x="-24772" y="235102"/>
            <a:ext cx="9168772" cy="523220"/>
          </a:xfrm>
          <a:prstGeom prst="rect">
            <a:avLst/>
          </a:prstGeom>
          <a:noFill/>
        </p:spPr>
        <p:txBody>
          <a:bodyPr wrap="square" rtlCol="0">
            <a:spAutoFit/>
          </a:bodyPr>
          <a:lstStyle/>
          <a:p>
            <a:r>
              <a:rPr lang="fr-FR" sz="2800" b="1" dirty="0">
                <a:solidFill>
                  <a:schemeClr val="accent1">
                    <a:lumMod val="75000"/>
                  </a:schemeClr>
                </a:solidFill>
              </a:rPr>
              <a:t>La croissance de l’apprentissage toujours modérée </a:t>
            </a:r>
          </a:p>
        </p:txBody>
      </p:sp>
      <p:graphicFrame>
        <p:nvGraphicFramePr>
          <p:cNvPr id="10" name="Graphique 9">
            <a:extLst>
              <a:ext uri="{FF2B5EF4-FFF2-40B4-BE49-F238E27FC236}">
                <a16:creationId xmlns:a16="http://schemas.microsoft.com/office/drawing/2014/main" id="{CB89A7B0-998A-4DD0-9777-5C34BEBAB52F}"/>
              </a:ext>
            </a:extLst>
          </p:cNvPr>
          <p:cNvGraphicFramePr>
            <a:graphicFrameLocks/>
          </p:cNvGraphicFramePr>
          <p:nvPr>
            <p:extLst>
              <p:ext uri="{D42A27DB-BD31-4B8C-83A1-F6EECF244321}">
                <p14:modId xmlns:p14="http://schemas.microsoft.com/office/powerpoint/2010/main" val="463749162"/>
              </p:ext>
            </p:extLst>
          </p:nvPr>
        </p:nvGraphicFramePr>
        <p:xfrm>
          <a:off x="160747" y="1041481"/>
          <a:ext cx="8827805" cy="5527286"/>
        </p:xfrm>
        <a:graphic>
          <a:graphicData uri="http://schemas.openxmlformats.org/drawingml/2006/chart">
            <c:chart xmlns:c="http://schemas.openxmlformats.org/drawingml/2006/chart" xmlns:r="http://schemas.openxmlformats.org/officeDocument/2006/relationships" r:id="rId3"/>
          </a:graphicData>
        </a:graphic>
      </p:graphicFrame>
      <p:sp>
        <p:nvSpPr>
          <p:cNvPr id="4" name="Flèche vers le bas 27">
            <a:extLst>
              <a:ext uri="{FF2B5EF4-FFF2-40B4-BE49-F238E27FC236}">
                <a16:creationId xmlns:a16="http://schemas.microsoft.com/office/drawing/2014/main" id="{95A8BD54-0906-7D26-53D1-D05476C92B65}"/>
              </a:ext>
            </a:extLst>
          </p:cNvPr>
          <p:cNvSpPr/>
          <p:nvPr/>
        </p:nvSpPr>
        <p:spPr bwMode="auto">
          <a:xfrm>
            <a:off x="8222533" y="2013990"/>
            <a:ext cx="138988" cy="517112"/>
          </a:xfrm>
          <a:prstGeom prst="downArrow">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fr-FR"/>
          </a:p>
        </p:txBody>
      </p:sp>
      <p:sp>
        <p:nvSpPr>
          <p:cNvPr id="9" name="ZoneTexte 26">
            <a:extLst>
              <a:ext uri="{FF2B5EF4-FFF2-40B4-BE49-F238E27FC236}">
                <a16:creationId xmlns:a16="http://schemas.microsoft.com/office/drawing/2014/main" id="{F51AF991-3A70-8E58-3518-3B177F09601B}"/>
              </a:ext>
            </a:extLst>
          </p:cNvPr>
          <p:cNvSpPr txBox="1"/>
          <p:nvPr/>
        </p:nvSpPr>
        <p:spPr bwMode="auto">
          <a:xfrm>
            <a:off x="7973387" y="1703983"/>
            <a:ext cx="637279" cy="239217"/>
          </a:xfrm>
          <a:prstGeom prst="rect">
            <a:avLst/>
          </a:prstGeom>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r-FR" sz="1100" b="1" dirty="0"/>
              <a:t>7 7</a:t>
            </a:r>
            <a:r>
              <a:rPr lang="fr-FR" b="1" dirty="0"/>
              <a:t>00</a:t>
            </a:r>
            <a:endParaRPr lang="fr-FR" sz="1100" b="1" dirty="0"/>
          </a:p>
        </p:txBody>
      </p:sp>
    </p:spTree>
    <p:extLst>
      <p:ext uri="{BB962C8B-B14F-4D97-AF65-F5344CB8AC3E}">
        <p14:creationId xmlns:p14="http://schemas.microsoft.com/office/powerpoint/2010/main" val="3931244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25699" y="49070"/>
            <a:ext cx="9144000" cy="954107"/>
          </a:xfrm>
          <a:prstGeom prst="rect">
            <a:avLst/>
          </a:prstGeom>
          <a:noFill/>
        </p:spPr>
        <p:txBody>
          <a:bodyPr wrap="square" rtlCol="0">
            <a:spAutoFit/>
          </a:bodyPr>
          <a:lstStyle/>
          <a:p>
            <a:r>
              <a:rPr lang="fr-FR" sz="2800" b="1" dirty="0">
                <a:solidFill>
                  <a:schemeClr val="accent1">
                    <a:lumMod val="75000"/>
                  </a:schemeClr>
                </a:solidFill>
              </a:rPr>
              <a:t>Le taux de chômage repart légèrement à la hausse au 1</a:t>
            </a:r>
            <a:r>
              <a:rPr lang="fr-FR" sz="2800" b="1" baseline="30000" dirty="0">
                <a:solidFill>
                  <a:schemeClr val="accent1">
                    <a:lumMod val="75000"/>
                  </a:schemeClr>
                </a:solidFill>
              </a:rPr>
              <a:t>er</a:t>
            </a:r>
            <a:r>
              <a:rPr lang="fr-FR" sz="2800" b="1" dirty="0">
                <a:solidFill>
                  <a:schemeClr val="accent1">
                    <a:lumMod val="75000"/>
                  </a:schemeClr>
                </a:solidFill>
              </a:rPr>
              <a:t> trimestre 2025</a:t>
            </a:r>
          </a:p>
        </p:txBody>
      </p:sp>
      <p:cxnSp>
        <p:nvCxnSpPr>
          <p:cNvPr id="6" name="Connecteur droit 5"/>
          <p:cNvCxnSpPr/>
          <p:nvPr/>
        </p:nvCxnSpPr>
        <p:spPr>
          <a:xfrm>
            <a:off x="125699" y="1043186"/>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8</a:t>
            </a:fld>
            <a:endParaRPr lang="fr-FR" dirty="0"/>
          </a:p>
        </p:txBody>
      </p:sp>
      <p:sp>
        <p:nvSpPr>
          <p:cNvPr id="7" name="Espace réservé du pied de page 6"/>
          <p:cNvSpPr>
            <a:spLocks noGrp="1"/>
          </p:cNvSpPr>
          <p:nvPr>
            <p:ph type="ftr" sz="quarter" idx="11"/>
          </p:nvPr>
        </p:nvSpPr>
        <p:spPr>
          <a:xfrm>
            <a:off x="1733909" y="6568767"/>
            <a:ext cx="6003985" cy="365125"/>
          </a:xfrm>
        </p:spPr>
        <p:txBody>
          <a:bodyPr/>
          <a:lstStyle/>
          <a:p>
            <a:r>
              <a:rPr lang="fr-FR" dirty="0"/>
              <a:t>Les éclairages conjoncturels départementaux - Vaucluse</a:t>
            </a:r>
          </a:p>
        </p:txBody>
      </p:sp>
      <p:sp>
        <p:nvSpPr>
          <p:cNvPr id="3" name="Espace réservé de la date 2"/>
          <p:cNvSpPr>
            <a:spLocks noGrp="1"/>
          </p:cNvSpPr>
          <p:nvPr>
            <p:ph type="dt" sz="half" idx="10"/>
          </p:nvPr>
        </p:nvSpPr>
        <p:spPr/>
        <p:txBody>
          <a:bodyPr/>
          <a:lstStyle/>
          <a:p>
            <a:r>
              <a:rPr lang="fr-FR"/>
              <a:t>Edition juin 2025</a:t>
            </a:r>
            <a:endParaRPr lang="fr-FR" dirty="0"/>
          </a:p>
        </p:txBody>
      </p:sp>
      <p:sp>
        <p:nvSpPr>
          <p:cNvPr id="12" name="ZoneTexte 11"/>
          <p:cNvSpPr txBox="1"/>
          <p:nvPr/>
        </p:nvSpPr>
        <p:spPr>
          <a:xfrm>
            <a:off x="7642103" y="4440346"/>
            <a:ext cx="1652756" cy="338554"/>
          </a:xfrm>
          <a:prstGeom prst="rect">
            <a:avLst/>
          </a:prstGeom>
          <a:noFill/>
        </p:spPr>
        <p:txBody>
          <a:bodyPr wrap="square" rtlCol="0">
            <a:spAutoFit/>
          </a:bodyPr>
          <a:lstStyle/>
          <a:p>
            <a:pPr algn="ctr"/>
            <a:r>
              <a:rPr lang="fr-FR" sz="1600" b="1" dirty="0">
                <a:solidFill>
                  <a:schemeClr val="accent1">
                    <a:lumMod val="75000"/>
                  </a:schemeClr>
                </a:solidFill>
              </a:rPr>
              <a:t>7,2 % (+0,1 pt)</a:t>
            </a:r>
            <a:endParaRPr lang="fr-FR" sz="1600" b="1" dirty="0">
              <a:solidFill>
                <a:srgbClr val="FF0000"/>
              </a:solidFill>
            </a:endParaRPr>
          </a:p>
        </p:txBody>
      </p:sp>
      <p:sp>
        <p:nvSpPr>
          <p:cNvPr id="13" name="ZoneTexte 12"/>
          <p:cNvSpPr txBox="1"/>
          <p:nvPr/>
        </p:nvSpPr>
        <p:spPr>
          <a:xfrm>
            <a:off x="7574122" y="3507663"/>
            <a:ext cx="1720737" cy="338554"/>
          </a:xfrm>
          <a:prstGeom prst="rect">
            <a:avLst/>
          </a:prstGeom>
          <a:noFill/>
        </p:spPr>
        <p:txBody>
          <a:bodyPr wrap="square" rtlCol="0">
            <a:spAutoFit/>
          </a:bodyPr>
          <a:lstStyle/>
          <a:p>
            <a:pPr algn="ctr"/>
            <a:r>
              <a:rPr lang="fr-FR" sz="1600" b="1" dirty="0">
                <a:solidFill>
                  <a:schemeClr val="accent3">
                    <a:lumMod val="75000"/>
                  </a:schemeClr>
                </a:solidFill>
              </a:rPr>
              <a:t>9,7 % (+0,2 pt)</a:t>
            </a:r>
            <a:endParaRPr lang="fr-FR" b="1" dirty="0">
              <a:solidFill>
                <a:srgbClr val="FF0000"/>
              </a:solidFill>
            </a:endParaRPr>
          </a:p>
        </p:txBody>
      </p:sp>
      <p:sp>
        <p:nvSpPr>
          <p:cNvPr id="11" name="ZoneTexte 10"/>
          <p:cNvSpPr txBox="1"/>
          <p:nvPr/>
        </p:nvSpPr>
        <p:spPr>
          <a:xfrm>
            <a:off x="7642104" y="4144758"/>
            <a:ext cx="1652755" cy="338554"/>
          </a:xfrm>
          <a:prstGeom prst="rect">
            <a:avLst/>
          </a:prstGeom>
          <a:noFill/>
        </p:spPr>
        <p:txBody>
          <a:bodyPr wrap="square" rtlCol="0">
            <a:spAutoFit/>
          </a:bodyPr>
          <a:lstStyle/>
          <a:p>
            <a:pPr algn="ctr"/>
            <a:r>
              <a:rPr lang="fr-FR" sz="1600" b="1" dirty="0">
                <a:solidFill>
                  <a:schemeClr val="accent6">
                    <a:lumMod val="75000"/>
                  </a:schemeClr>
                </a:solidFill>
              </a:rPr>
              <a:t>7,9 % (+0,1 pt)</a:t>
            </a:r>
          </a:p>
        </p:txBody>
      </p:sp>
      <p:sp>
        <p:nvSpPr>
          <p:cNvPr id="2" name="ZoneTexte 1">
            <a:extLst>
              <a:ext uri="{FF2B5EF4-FFF2-40B4-BE49-F238E27FC236}">
                <a16:creationId xmlns:a16="http://schemas.microsoft.com/office/drawing/2014/main" id="{B05A20C8-0C47-322D-2B98-CDC004A55857}"/>
              </a:ext>
            </a:extLst>
          </p:cNvPr>
          <p:cNvSpPr txBox="1"/>
          <p:nvPr/>
        </p:nvSpPr>
        <p:spPr>
          <a:xfrm>
            <a:off x="7358737" y="2386816"/>
            <a:ext cx="2043680" cy="1200329"/>
          </a:xfrm>
          <a:prstGeom prst="rect">
            <a:avLst/>
          </a:prstGeom>
          <a:noFill/>
        </p:spPr>
        <p:txBody>
          <a:bodyPr wrap="square" rtlCol="0">
            <a:spAutoFit/>
          </a:bodyPr>
          <a:lstStyle/>
          <a:p>
            <a:pPr algn="ctr"/>
            <a:r>
              <a:rPr lang="fr-FR" dirty="0">
                <a:solidFill>
                  <a:srgbClr val="002060"/>
                </a:solidFill>
              </a:rPr>
              <a:t>Taux au T1 2025 (évolution par rapport</a:t>
            </a:r>
          </a:p>
          <a:p>
            <a:pPr algn="ctr"/>
            <a:r>
              <a:rPr lang="fr-FR" dirty="0">
                <a:solidFill>
                  <a:srgbClr val="002060"/>
                </a:solidFill>
              </a:rPr>
              <a:t>au T4 2024) :</a:t>
            </a:r>
            <a:endParaRPr lang="fr-FR" dirty="0"/>
          </a:p>
        </p:txBody>
      </p:sp>
      <p:graphicFrame>
        <p:nvGraphicFramePr>
          <p:cNvPr id="8" name="Graphique 7">
            <a:extLst>
              <a:ext uri="{FF2B5EF4-FFF2-40B4-BE49-F238E27FC236}">
                <a16:creationId xmlns:a16="http://schemas.microsoft.com/office/drawing/2014/main" id="{00000000-0008-0000-0200-000007140000}"/>
              </a:ext>
            </a:extLst>
          </p:cNvPr>
          <p:cNvGraphicFramePr>
            <a:graphicFrameLocks/>
          </p:cNvGraphicFramePr>
          <p:nvPr>
            <p:extLst>
              <p:ext uri="{D42A27DB-BD31-4B8C-83A1-F6EECF244321}">
                <p14:modId xmlns:p14="http://schemas.microsoft.com/office/powerpoint/2010/main" val="744888054"/>
              </p:ext>
            </p:extLst>
          </p:nvPr>
        </p:nvGraphicFramePr>
        <p:xfrm>
          <a:off x="154274" y="1276352"/>
          <a:ext cx="7970551" cy="50851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02633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89106" y="53966"/>
            <a:ext cx="9143999" cy="954107"/>
          </a:xfrm>
          <a:prstGeom prst="rect">
            <a:avLst/>
          </a:prstGeom>
          <a:noFill/>
        </p:spPr>
        <p:txBody>
          <a:bodyPr wrap="square" rtlCol="0">
            <a:spAutoFit/>
          </a:bodyPr>
          <a:lstStyle/>
          <a:p>
            <a:r>
              <a:rPr lang="fr-FR" sz="2800" b="1" dirty="0">
                <a:solidFill>
                  <a:schemeClr val="accent1">
                    <a:lumMod val="75000"/>
                  </a:schemeClr>
                </a:solidFill>
              </a:rPr>
              <a:t>Un taux qui reste supérieur à celui des départements comparables</a:t>
            </a:r>
            <a:endParaRPr lang="fr-FR" sz="2800" dirty="0">
              <a:solidFill>
                <a:schemeClr val="accent1">
                  <a:lumMod val="75000"/>
                </a:schemeClr>
              </a:solidFill>
            </a:endParaRPr>
          </a:p>
        </p:txBody>
      </p:sp>
      <p:cxnSp>
        <p:nvCxnSpPr>
          <p:cNvPr id="6" name="Connecteur droit 5"/>
          <p:cNvCxnSpPr/>
          <p:nvPr/>
        </p:nvCxnSpPr>
        <p:spPr>
          <a:xfrm>
            <a:off x="316195" y="95410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9</a:t>
            </a:fld>
            <a:endParaRPr lang="fr-FR" dirty="0"/>
          </a:p>
        </p:txBody>
      </p:sp>
      <p:sp>
        <p:nvSpPr>
          <p:cNvPr id="7" name="Espace réservé du pied de page 6"/>
          <p:cNvSpPr>
            <a:spLocks noGrp="1"/>
          </p:cNvSpPr>
          <p:nvPr>
            <p:ph type="ftr" sz="quarter" idx="11"/>
          </p:nvPr>
        </p:nvSpPr>
        <p:spPr>
          <a:xfrm>
            <a:off x="2226832" y="6568767"/>
            <a:ext cx="4574017"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juin 2025</a:t>
            </a:r>
            <a:endParaRPr lang="fr-FR" dirty="0"/>
          </a:p>
        </p:txBody>
      </p:sp>
      <p:graphicFrame>
        <p:nvGraphicFramePr>
          <p:cNvPr id="2" name="Graphique 1">
            <a:extLst>
              <a:ext uri="{FF2B5EF4-FFF2-40B4-BE49-F238E27FC236}">
                <a16:creationId xmlns:a16="http://schemas.microsoft.com/office/drawing/2014/main" id="{4E62732D-16EE-447F-9D44-CD45D1CBBC99}"/>
              </a:ext>
            </a:extLst>
          </p:cNvPr>
          <p:cNvGraphicFramePr>
            <a:graphicFrameLocks/>
          </p:cNvGraphicFramePr>
          <p:nvPr/>
        </p:nvGraphicFramePr>
        <p:xfrm>
          <a:off x="1109662" y="1062037"/>
          <a:ext cx="6924675" cy="47339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037798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Jour xmlns="ab994d58-9349-46a1-8cee-b96a64c5dc7e">07</Jour>
    <Auteur xmlns="2ff91c20-40e6-4ab5-a5ac-9b5646c66526">
      <UserInfo>
        <DisplayName/>
        <AccountId xsi:nil="true"/>
        <AccountType/>
      </UserInfo>
    </Auteur>
    <DIRECCTE xmlns="2ff91c20-40e6-4ab5-a5ac-9b5646c66526" xsi:nil="true"/>
    <Mots_x0020_Clefs xmlns="2ff91c20-40e6-4ab5-a5ac-9b5646c66526" xsi:nil="true"/>
    <Resume xmlns="ab994d58-9349-46a1-8cee-b96a64c5dc7e" xsi:nil="true"/>
    <Année xmlns="ab994d58-9349-46a1-8cee-b96a64c5dc7e">2018</Année>
    <RubriqueNiv3 xmlns="2ff91c20-40e6-4ab5-a5ac-9b5646c66526" xsi:nil="true"/>
    <Rubrique xmlns="2ff91c20-40e6-4ab5-a5ac-9b5646c66526" xsi:nil="true"/>
    <RubriqueNiv2 xmlns="2ff91c20-40e6-4ab5-a5ac-9b5646c66526" xsi:nil="true"/>
    <Mois xmlns="ab994d58-9349-46a1-8cee-b96a64c5dc7e">06 - Juin</Mois>
    <_dlc_DocId xmlns="ab994d58-9349-46a1-8cee-b96a64c5dc7e">PACA-1195-1</_dlc_DocId>
    <_dlc_DocIdUrl xmlns="ab994d58-9349-46a1-8cee-b96a64c5dc7e">
      <Url>http://intranet.direccte.gouv.fr/paca/Etudes%20et%20statistiques/_layouts/15/DocIdRedir.aspx?ID=PACA-1195-1</Url>
      <Description>PACA-1195-1</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ireccte - Document" ma:contentTypeID="0x0101002B9C2962A44E47E49C985B3DB63656AE0096388B916A9B264DBD77EFB5256EEC22" ma:contentTypeVersion="8" ma:contentTypeDescription="Document pour les portails de type Direccte" ma:contentTypeScope="" ma:versionID="c11fc93c9e7ea15410097cfb7479afe7">
  <xsd:schema xmlns:xsd="http://www.w3.org/2001/XMLSchema" xmlns:xs="http://www.w3.org/2001/XMLSchema" xmlns:p="http://schemas.microsoft.com/office/2006/metadata/properties" xmlns:ns2="2ff91c20-40e6-4ab5-a5ac-9b5646c66526" xmlns:ns3="ab994d58-9349-46a1-8cee-b96a64c5dc7e" targetNamespace="http://schemas.microsoft.com/office/2006/metadata/properties" ma:root="true" ma:fieldsID="dcf6eb2dcc919f976b99dd89427cdf59" ns2:_="" ns3:_="">
    <xsd:import namespace="2ff91c20-40e6-4ab5-a5ac-9b5646c66526"/>
    <xsd:import namespace="ab994d58-9349-46a1-8cee-b96a64c5dc7e"/>
    <xsd:element name="properties">
      <xsd:complexType>
        <xsd:sequence>
          <xsd:element name="documentManagement">
            <xsd:complexType>
              <xsd:all>
                <xsd:element ref="ns2:DIRECCTE" minOccurs="0"/>
                <xsd:element ref="ns2:Rubrique" minOccurs="0"/>
                <xsd:element ref="ns2:RubriqueNiv2" minOccurs="0"/>
                <xsd:element ref="ns2:RubriqueNiv3" minOccurs="0"/>
                <xsd:element ref="ns2:Auteur" minOccurs="0"/>
                <xsd:element ref="ns2:Mots_x0020_Clefs" minOccurs="0"/>
                <xsd:element ref="ns3:_dlc_DocId" minOccurs="0"/>
                <xsd:element ref="ns3:_dlc_DocIdUrl" minOccurs="0"/>
                <xsd:element ref="ns3:_dlc_DocIdPersistId" minOccurs="0"/>
                <xsd:element ref="ns3:Resume" minOccurs="0"/>
                <xsd:element ref="ns3:Année" minOccurs="0"/>
                <xsd:element ref="ns3:Mois" minOccurs="0"/>
                <xsd:element ref="ns3:Jou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f91c20-40e6-4ab5-a5ac-9b5646c66526" elementFormDefault="qualified">
    <xsd:import namespace="http://schemas.microsoft.com/office/2006/documentManagement/types"/>
    <xsd:import namespace="http://schemas.microsoft.com/office/infopath/2007/PartnerControls"/>
    <xsd:element name="DIRECCTE" ma:index="8" nillable="true" ma:displayName="DIRECCTE" ma:internalName="DIRECCTE">
      <xsd:simpleType>
        <xsd:restriction base="dms:Text">
          <xsd:maxLength value="255"/>
        </xsd:restriction>
      </xsd:simpleType>
    </xsd:element>
    <xsd:element name="Rubrique" ma:index="9" nillable="true" ma:displayName="Rubrique" ma:internalName="Rubrique">
      <xsd:simpleType>
        <xsd:restriction base="dms:Text">
          <xsd:maxLength value="255"/>
        </xsd:restriction>
      </xsd:simpleType>
    </xsd:element>
    <xsd:element name="RubriqueNiv2" ma:index="10" nillable="true" ma:displayName="Rubrique Niveau 2" ma:internalName="RubriqueNiv2">
      <xsd:simpleType>
        <xsd:restriction base="dms:Text">
          <xsd:maxLength value="255"/>
        </xsd:restriction>
      </xsd:simpleType>
    </xsd:element>
    <xsd:element name="RubriqueNiv3" ma:index="11" nillable="true" ma:displayName="Rubrique Niveau 3" ma:internalName="RubriqueNiv3">
      <xsd:simpleType>
        <xsd:restriction base="dms:Text">
          <xsd:maxLength value="255"/>
        </xsd:restriction>
      </xsd:simpleType>
    </xsd:element>
    <xsd:element name="Auteur" ma:index="12" nillable="true" ma:displayName="Auteur" ma:list="UserInfo" ma:SharePointGroup="0" ma:internalName="Auteu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ots_x0020_Clefs" ma:index="13" nillable="true" ma:displayName="Mots Clefs" ma:internalName="Mots_x0020_Clef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b994d58-9349-46a1-8cee-b96a64c5dc7e" elementFormDefault="qualified">
    <xsd:import namespace="http://schemas.microsoft.com/office/2006/documentManagement/types"/>
    <xsd:import namespace="http://schemas.microsoft.com/office/infopath/2007/PartnerControls"/>
    <xsd:element name="_dlc_DocId" ma:index="14" nillable="true" ma:displayName="Valeur d’ID de document" ma:description="Valeur de l’ID de document affecté à cet élément." ma:internalName="_dlc_DocId" ma:readOnly="true">
      <xsd:simpleType>
        <xsd:restriction base="dms:Text"/>
      </xsd:simpleType>
    </xsd:element>
    <xsd:element name="_dlc_DocIdUrl" ma:index="15" nillable="true" ma:displayName="ID de document" ma:description="Lien permanent vers ce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6" nillable="true" ma:displayName="Persist ID" ma:description="Keep ID on add." ma:hidden="true" ma:internalName="_dlc_DocIdPersistId" ma:readOnly="true">
      <xsd:simpleType>
        <xsd:restriction base="dms:Boolean"/>
      </xsd:simpleType>
    </xsd:element>
    <xsd:element name="Resume" ma:index="17" nillable="true" ma:displayName="Résumé" ma:internalName="Resume">
      <xsd:simpleType>
        <xsd:restriction base="dms:Text">
          <xsd:maxLength value="255"/>
        </xsd:restriction>
      </xsd:simpleType>
    </xsd:element>
    <xsd:element name="Année" ma:index="18" nillable="true" ma:displayName="Année" ma:description="" ma:format="Dropdown" ma:internalName="Ann_x00e9_e">
      <xsd:simpleType>
        <xsd:union memberTypes="dms:Text">
          <xsd:simpleType>
            <xsd:restriction base="dms:Choice">
              <xsd:enumeration value="2004"/>
              <xsd:enumeration value="2005"/>
              <xsd:enumeration value="2006"/>
              <xsd:enumeration value="2007"/>
              <xsd:enumeration value="2008"/>
              <xsd:enumeration value="2009"/>
              <xsd:enumeration value="2010"/>
              <xsd:enumeration value="2011"/>
              <xsd:enumeration value="2012"/>
              <xsd:enumeration value="2013"/>
              <xsd:enumeration value="2014"/>
              <xsd:enumeration value="2015"/>
              <xsd:enumeration value="2016"/>
              <xsd:enumeration value="2017"/>
              <xsd:enumeration value="2018"/>
            </xsd:restriction>
          </xsd:simpleType>
        </xsd:union>
      </xsd:simpleType>
    </xsd:element>
    <xsd:element name="Mois" ma:index="19" nillable="true" ma:displayName="Mois" ma:format="Dropdown" ma:internalName="Mois">
      <xsd:simpleType>
        <xsd:restriction base="dms:Choice">
          <xsd:enumeration value="01 - Janvier"/>
          <xsd:enumeration value="02 - Février"/>
          <xsd:enumeration value="03 - Mars"/>
          <xsd:enumeration value="04 - Avril"/>
          <xsd:enumeration value="05 - Mai"/>
          <xsd:enumeration value="06 - Juin"/>
          <xsd:enumeration value="07 - Juillet"/>
          <xsd:enumeration value="08 - Août"/>
          <xsd:enumeration value="09 - Septembre"/>
          <xsd:enumeration value="10 - Octobre"/>
          <xsd:enumeration value="11 - Novembre"/>
          <xsd:enumeration value="12 - Décembre"/>
        </xsd:restriction>
      </xsd:simpleType>
    </xsd:element>
    <xsd:element name="Jour" ma:index="20" nillable="true" ma:displayName="Jour" ma:format="Dropdown" ma:internalName="Jour">
      <xsd:simpleType>
        <xsd:restriction base="dms:Choice">
          <xsd:enumeration value="01"/>
          <xsd:enumeration value="02"/>
          <xsd:enumeration value="03"/>
          <xsd:enumeration value="04"/>
          <xsd:enumeration value="05"/>
          <xsd:enumeration value="06"/>
          <xsd:enumeration value="07"/>
          <xsd:enumeration value="08"/>
          <xsd:enumeration value="09"/>
          <xsd:enumeration value="10"/>
          <xsd:enumeration value="11"/>
          <xsd:enumeration value="12"/>
          <xsd:enumeration value="13"/>
          <xsd:enumeration value="14"/>
          <xsd:enumeration value="15"/>
          <xsd:enumeration value="16"/>
          <xsd:enumeration value="17"/>
          <xsd:enumeration value="18"/>
          <xsd:enumeration value="19"/>
          <xsd:enumeration value="20"/>
          <xsd:enumeration value="21"/>
          <xsd:enumeration value="22"/>
          <xsd:enumeration value="23"/>
          <xsd:enumeration value="24"/>
          <xsd:enumeration value="25"/>
          <xsd:enumeration value="26"/>
          <xsd:enumeration value="27"/>
          <xsd:enumeration value="28"/>
          <xsd:enumeration value="29"/>
          <xsd:enumeration value="30"/>
          <xsd:enumeration value="31"/>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2AE89B-080E-49C5-92D1-0FC918E24C08}">
  <ds:schemaRefs>
    <ds:schemaRef ds:uri="http://schemas.microsoft.com/sharepoint/events"/>
  </ds:schemaRefs>
</ds:datastoreItem>
</file>

<file path=customXml/itemProps2.xml><?xml version="1.0" encoding="utf-8"?>
<ds:datastoreItem xmlns:ds="http://schemas.openxmlformats.org/officeDocument/2006/customXml" ds:itemID="{9F75A013-2665-47DA-9765-AD20C70A5351}">
  <ds:schemaRefs>
    <ds:schemaRef ds:uri="http://schemas.microsoft.com/office/2006/metadata/properties"/>
    <ds:schemaRef ds:uri="http://schemas.microsoft.com/office/2006/documentManagement/types"/>
    <ds:schemaRef ds:uri="ab994d58-9349-46a1-8cee-b96a64c5dc7e"/>
    <ds:schemaRef ds:uri="http://schemas.openxmlformats.org/package/2006/metadata/core-properties"/>
    <ds:schemaRef ds:uri="http://www.w3.org/XML/1998/namespace"/>
    <ds:schemaRef ds:uri="http://purl.org/dc/elements/1.1/"/>
    <ds:schemaRef ds:uri="2ff91c20-40e6-4ab5-a5ac-9b5646c66526"/>
    <ds:schemaRef ds:uri="http://schemas.microsoft.com/office/infopath/2007/PartnerControls"/>
    <ds:schemaRef ds:uri="http://purl.org/dc/dcmitype/"/>
    <ds:schemaRef ds:uri="http://purl.org/dc/terms/"/>
  </ds:schemaRefs>
</ds:datastoreItem>
</file>

<file path=customXml/itemProps3.xml><?xml version="1.0" encoding="utf-8"?>
<ds:datastoreItem xmlns:ds="http://schemas.openxmlformats.org/officeDocument/2006/customXml" ds:itemID="{608BEFDB-FD80-49BF-933E-2ABC1EFC7D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f91c20-40e6-4ab5-a5ac-9b5646c66526"/>
    <ds:schemaRef ds:uri="ab994d58-9349-46a1-8cee-b96a64c5dc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4CD4B930-2EF4-44AA-B4F3-1B1D22FE6A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11797</TotalTime>
  <Words>1859</Words>
  <Application>Microsoft Office PowerPoint</Application>
  <PresentationFormat>Affichage à l'écran (4:3)</PresentationFormat>
  <Paragraphs>233</Paragraphs>
  <Slides>16</Slides>
  <Notes>16</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Arial</vt:lpstr>
      <vt:lpstr>Calibri</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L'agence Mars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Pascale Lami</dc:creator>
  <cp:lastModifiedBy>MEYER, Virginie (DREETS-PACA)</cp:lastModifiedBy>
  <cp:revision>989</cp:revision>
  <cp:lastPrinted>2018-10-09T12:30:48Z</cp:lastPrinted>
  <dcterms:created xsi:type="dcterms:W3CDTF">2018-05-30T13:27:07Z</dcterms:created>
  <dcterms:modified xsi:type="dcterms:W3CDTF">2025-06-26T12:50:05Z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0x0101002B9C2962A44E47E49C985B3DB63656AE0096388B916A9B264DBD77EFB5256EEC22</vt:lpwstr>
  </property>
  <property fmtid="{D5CDD505-2E9C-101B-9397-08002B2CF9AE}" pid="3" name="_dlc_DocIdItemGuid">
    <vt:lpwstr>e2e11c4f-34e3-4fd7-820e-3307ce29c67b</vt:lpwstr>
  </property>
</Properties>
</file>