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3.xml" ContentType="application/vnd.openxmlformats-officedocument.presentationml.notesSlide+xml"/>
  <Override PartName="/ppt/charts/chart2.xml" ContentType="application/vnd.openxmlformats-officedocument.drawingml.chart+xml"/>
  <Override PartName="/ppt/drawings/drawing2.xml" ContentType="application/vnd.openxmlformats-officedocument.drawingml.chartshapes+xml"/>
  <Override PartName="/ppt/notesSlides/notesSlide4.xml" ContentType="application/vnd.openxmlformats-officedocument.presentationml.notesSlide+xml"/>
  <Override PartName="/ppt/charts/chart3.xml" ContentType="application/vnd.openxmlformats-officedocument.drawingml.chart+xml"/>
  <Override PartName="/ppt/drawings/drawing3.xml" ContentType="application/vnd.openxmlformats-officedocument.drawingml.chartshapes+xml"/>
  <Override PartName="/ppt/notesSlides/notesSlide5.xml" ContentType="application/vnd.openxmlformats-officedocument.presentationml.notesSlide+xml"/>
  <Override PartName="/ppt/charts/chart4.xml" ContentType="application/vnd.openxmlformats-officedocument.drawingml.chart+xml"/>
  <Override PartName="/ppt/drawings/drawing4.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5.xml" ContentType="application/vnd.openxmlformats-officedocument.drawingml.chart+xml"/>
  <Override PartName="/ppt/theme/themeOverride1.xml" ContentType="application/vnd.openxmlformats-officedocument.themeOverride+xml"/>
  <Override PartName="/ppt/drawings/drawing5.xml" ContentType="application/vnd.openxmlformats-officedocument.drawingml.chartshapes+xml"/>
  <Override PartName="/ppt/notesSlides/notesSlide8.xml" ContentType="application/vnd.openxmlformats-officedocument.presentationml.notesSlide+xml"/>
  <Override PartName="/ppt/charts/chart6.xml" ContentType="application/vnd.openxmlformats-officedocument.drawingml.chart+xml"/>
  <Override PartName="/ppt/drawings/drawing6.xml" ContentType="application/vnd.openxmlformats-officedocument.drawingml.chartshapes+xml"/>
  <Override PartName="/ppt/notesSlides/notesSlide9.xml" ContentType="application/vnd.openxmlformats-officedocument.presentationml.notesSlide+xml"/>
  <Override PartName="/ppt/charts/chart7.xml" ContentType="application/vnd.openxmlformats-officedocument.drawingml.chart+xml"/>
  <Override PartName="/ppt/drawings/drawing7.xml" ContentType="application/vnd.openxmlformats-officedocument.drawingml.chartshapes+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8.xml" ContentType="application/vnd.openxmlformats-officedocument.drawingml.chart+xml"/>
  <Override PartName="/ppt/drawings/drawing8.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9.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2.xml" ContentType="application/vnd.openxmlformats-officedocument.themeOverride+xml"/>
  <Override PartName="/ppt/drawings/drawing9.xml" ContentType="application/vnd.openxmlformats-officedocument.drawingml.chartshapes+xml"/>
  <Override PartName="/ppt/notesSlides/notesSlide15.xml" ContentType="application/vnd.openxmlformats-officedocument.presentationml.notesSlide+xml"/>
  <Override PartName="/ppt/charts/chart10.xml" ContentType="application/vnd.openxmlformats-officedocument.drawingml.chart+xml"/>
  <Override PartName="/ppt/theme/themeOverride3.xml" ContentType="application/vnd.openxmlformats-officedocument.themeOverride+xml"/>
  <Override PartName="/ppt/drawings/drawing10.xml" ContentType="application/vnd.openxmlformats-officedocument.drawingml.chartshapes+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5"/>
  </p:sldMasterIdLst>
  <p:notesMasterIdLst>
    <p:notesMasterId r:id="rId22"/>
  </p:notesMasterIdLst>
  <p:sldIdLst>
    <p:sldId id="300" r:id="rId6"/>
    <p:sldId id="299" r:id="rId7"/>
    <p:sldId id="264" r:id="rId8"/>
    <p:sldId id="290" r:id="rId9"/>
    <p:sldId id="292" r:id="rId10"/>
    <p:sldId id="293" r:id="rId11"/>
    <p:sldId id="316" r:id="rId12"/>
    <p:sldId id="306" r:id="rId13"/>
    <p:sldId id="302" r:id="rId14"/>
    <p:sldId id="328" r:id="rId15"/>
    <p:sldId id="314" r:id="rId16"/>
    <p:sldId id="319" r:id="rId17"/>
    <p:sldId id="320" r:id="rId18"/>
    <p:sldId id="326" r:id="rId19"/>
    <p:sldId id="327" r:id="rId20"/>
    <p:sldId id="317" r:id="rId21"/>
  </p:sldIdLst>
  <p:sldSz cx="9144000" cy="6858000" type="screen4x3"/>
  <p:notesSz cx="7104063" cy="10234613"/>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8B954"/>
    <a:srgbClr val="868686"/>
    <a:srgbClr val="F79646"/>
    <a:srgbClr val="37609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846" autoAdjust="0"/>
    <p:restoredTop sz="94306" autoAdjust="0"/>
  </p:normalViewPr>
  <p:slideViewPr>
    <p:cSldViewPr snapToGrid="0" snapToObjects="1">
      <p:cViewPr varScale="1">
        <p:scale>
          <a:sx n="78" d="100"/>
          <a:sy n="78" d="100"/>
        </p:scale>
        <p:origin x="1541"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10.xml.rels><?xml version="1.0" encoding="UTF-8" standalone="yes"?>
<Relationships xmlns="http://schemas.openxmlformats.org/package/2006/relationships"><Relationship Id="rId3" Type="http://schemas.openxmlformats.org/officeDocument/2006/relationships/chartUserShapes" Target="../drawings/drawing10.xml"/><Relationship Id="rId2" Type="http://schemas.openxmlformats.org/officeDocument/2006/relationships/oleObject" Target="file:///\\polaris.social.gouv.fr\DREETS-PACA$\Users\Cab-SESE\10%20-%20Notes%20de%20conjoncture\01%20-%20Notes\2026\2026-T1\01%20-%20Fichiers%20de%20travail\D&#233;faillances_entreprises\2026-T1%20-%20D&#233;faillances%20d'entreprises.xlsx" TargetMode="External"/><Relationship Id="rId1" Type="http://schemas.openxmlformats.org/officeDocument/2006/relationships/themeOverride" Target="../theme/themeOverride3.xm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polaris.social.gouv.fr\DREETS-PACA$\Users\Cab-SESE\10%20-%20Tableau%20de%20bord%20conjoncturel\01%20-%20Indicateurs\Emploi%20salari&#233;%20total%20yc%20int&#233;rim.xlsx" TargetMode="External"/></Relationships>
</file>

<file path=ppt/charts/_rels/chart5.xml.rels><?xml version="1.0" encoding="UTF-8" standalone="yes"?>
<Relationships xmlns="http://schemas.openxmlformats.org/package/2006/relationships"><Relationship Id="rId3" Type="http://schemas.openxmlformats.org/officeDocument/2006/relationships/chartUserShapes" Target="../drawings/drawing5.xml"/><Relationship Id="rId2" Type="http://schemas.openxmlformats.org/officeDocument/2006/relationships/oleObject" Target="file:///\\polaris.social.gouv.fr\DREETS-PACA$\Users\Cab-SESE\10%20-%20Notes%20de%20conjoncture\01%20-%20Notes\2026\2026-T1\01%20-%20Fichiers%20de%20travail\Apprentissage\2026_T1_Apprentisage_note.xls" TargetMode="External"/><Relationship Id="rId1" Type="http://schemas.openxmlformats.org/officeDocument/2006/relationships/themeOverride" Target="../theme/themeOverride1.xm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file:///\\polaris.social.gouv.fr\DREETS-PACA$\Users\Cab-SESE\10%20-%20Tableau%20de%20bord%20conjoncturel\01%20-%20Indicateurs\Taux%20de%20ch&#244;mage.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file:///\\polaris.social.gouv.fr\DREETS-PACA$\Users\Cab-SESE\10%20-%20Notes%20de%20conjoncture\01%20-%20Notes\2026\2026-T1\01%20-%20Fichiers%20de%20travail\DEFM-Ch&#244;mage\Tx%20ch&#244;mage%20-%20d&#233;p%20comparables\T201_&#233;clairages_d&#233;p_V2.xls" TargetMode="Externa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oleObject" Target="file:///\\polaris.social.gouv.fr\DREETS-PACA$\Users\Cab-SESE\10%20-%20Notes%20de%20conjoncture\01%20-%20Notes\2026\2026-T1\01%20-%20Fichiers%20de%20travail\Prestations%20sociales\2026-T1%20-%20Prestations%20sociales.xlsx" TargetMode="External"/></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9.xml"/><Relationship Id="rId4" Type="http://schemas.openxmlformats.org/officeDocument/2006/relationships/oleObject" Target="file:///\\polaris.social.gouv.fr\DREETS-PACA$\Users\Cab-SESE\10%20-%20Notes%20de%20conjoncture\01%20-%20Notes\2026\2026-T1\01%20-%20Fichiers%20de%20travail\Cr&#233;ations_entreprises\2026-T1%20-%20Cr&#233;ations%20d'entreprise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0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Evolution de l'emploi salarié dans le Vaucluse </a:t>
            </a:r>
          </a:p>
          <a:p>
            <a:pPr>
              <a:defRPr sz="1000" b="0" i="0" u="none" strike="noStrike" baseline="0">
                <a:solidFill>
                  <a:srgbClr val="000000"/>
                </a:solidFill>
                <a:latin typeface="Calibri"/>
                <a:ea typeface="Calibri"/>
                <a:cs typeface="Calibri"/>
              </a:defRPr>
            </a:pPr>
            <a:r>
              <a:rPr lang="fr-FR" sz="1100" b="0" i="1" u="none" strike="noStrike" baseline="0">
                <a:solidFill>
                  <a:srgbClr val="000000"/>
                </a:solidFill>
                <a:latin typeface="Calibri"/>
              </a:rPr>
              <a:t>(en indice base 100 au 1</a:t>
            </a:r>
            <a:r>
              <a:rPr lang="fr-FR" sz="1100" b="0" i="1" u="none" strike="noStrike" baseline="30000">
                <a:solidFill>
                  <a:srgbClr val="000000"/>
                </a:solidFill>
                <a:latin typeface="Calibri"/>
              </a:rPr>
              <a:t>er </a:t>
            </a:r>
            <a:r>
              <a:rPr lang="fr-FR" sz="1100" b="0" i="1" u="none" strike="noStrike" baseline="0">
                <a:solidFill>
                  <a:srgbClr val="000000"/>
                </a:solidFill>
                <a:latin typeface="Calibri"/>
              </a:rPr>
              <a:t>trimestre 2016)</a:t>
            </a:r>
          </a:p>
        </c:rich>
      </c:tx>
      <c:layout>
        <c:manualLayout>
          <c:xMode val="edge"/>
          <c:yMode val="edge"/>
          <c:x val="0.18746375911425131"/>
          <c:y val="1.0109929892715665E-2"/>
        </c:manualLayout>
      </c:layout>
      <c:overlay val="0"/>
      <c:spPr>
        <a:noFill/>
        <a:ln w="25400">
          <a:noFill/>
        </a:ln>
      </c:spPr>
    </c:title>
    <c:autoTitleDeleted val="0"/>
    <c:plotArea>
      <c:layout>
        <c:manualLayout>
          <c:layoutTarget val="inner"/>
          <c:xMode val="edge"/>
          <c:yMode val="edge"/>
          <c:x val="8.1896608162074974E-2"/>
          <c:y val="0.22450065094648314"/>
          <c:w val="0.83764367816093033"/>
          <c:h val="0.50651294582871997"/>
        </c:manualLayout>
      </c:layout>
      <c:lineChart>
        <c:grouping val="standard"/>
        <c:varyColors val="0"/>
        <c:ser>
          <c:idx val="0"/>
          <c:order val="0"/>
          <c:tx>
            <c:v>Provence-Alpes-Côte d'Azur</c:v>
          </c:tx>
          <c:spPr>
            <a:ln w="28575">
              <a:solidFill>
                <a:schemeClr val="accent6">
                  <a:lumMod val="75000"/>
                </a:schemeClr>
              </a:solidFill>
              <a:prstDash val="solid"/>
            </a:ln>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3'!$E$10:$E$50</c:f>
              <c:numCache>
                <c:formatCode>#\ ##0.0</c:formatCode>
                <c:ptCount val="41"/>
                <c:pt idx="0">
                  <c:v>100</c:v>
                </c:pt>
                <c:pt idx="1">
                  <c:v>100.37411412132175</c:v>
                </c:pt>
                <c:pt idx="2">
                  <c:v>100.58891596084463</c:v>
                </c:pt>
                <c:pt idx="3">
                  <c:v>100.6303679816444</c:v>
                </c:pt>
                <c:pt idx="4">
                  <c:v>101.0834776538927</c:v>
                </c:pt>
                <c:pt idx="5">
                  <c:v>101.53185309800183</c:v>
                </c:pt>
                <c:pt idx="6">
                  <c:v>101.51473280787071</c:v>
                </c:pt>
                <c:pt idx="7">
                  <c:v>101.945217273547</c:v>
                </c:pt>
                <c:pt idx="8">
                  <c:v>102.52637130221001</c:v>
                </c:pt>
                <c:pt idx="9">
                  <c:v>102.38841809620172</c:v>
                </c:pt>
                <c:pt idx="10">
                  <c:v>102.54547336225986</c:v>
                </c:pt>
                <c:pt idx="11">
                  <c:v>102.7526784170943</c:v>
                </c:pt>
                <c:pt idx="12">
                  <c:v>103.39785462396466</c:v>
                </c:pt>
                <c:pt idx="13">
                  <c:v>103.68702788460374</c:v>
                </c:pt>
                <c:pt idx="14">
                  <c:v>103.92726243808346</c:v>
                </c:pt>
                <c:pt idx="15">
                  <c:v>104.53929904797977</c:v>
                </c:pt>
                <c:pt idx="16">
                  <c:v>102.48591016636959</c:v>
                </c:pt>
                <c:pt idx="17">
                  <c:v>101.30494044230902</c:v>
                </c:pt>
                <c:pt idx="18">
                  <c:v>103.93772177932109</c:v>
                </c:pt>
                <c:pt idx="19">
                  <c:v>104.45920251376504</c:v>
                </c:pt>
                <c:pt idx="20">
                  <c:v>105.25020395715414</c:v>
                </c:pt>
                <c:pt idx="21">
                  <c:v>106.47642409435866</c:v>
                </c:pt>
                <c:pt idx="22">
                  <c:v>107.56430568140406</c:v>
                </c:pt>
                <c:pt idx="23">
                  <c:v>108.51731681564804</c:v>
                </c:pt>
                <c:pt idx="24">
                  <c:v>109.13805119352094</c:v>
                </c:pt>
                <c:pt idx="25">
                  <c:v>109.43790399205531</c:v>
                </c:pt>
                <c:pt idx="26">
                  <c:v>109.46069434612052</c:v>
                </c:pt>
                <c:pt idx="27">
                  <c:v>110.0770247908407</c:v>
                </c:pt>
                <c:pt idx="28">
                  <c:v>110.54296091839622</c:v>
                </c:pt>
                <c:pt idx="29">
                  <c:v>110.59745959116087</c:v>
                </c:pt>
                <c:pt idx="30">
                  <c:v>110.71256739393954</c:v>
                </c:pt>
                <c:pt idx="31">
                  <c:v>111.05563378653476</c:v>
                </c:pt>
                <c:pt idx="32">
                  <c:v>111.37717595584617</c:v>
                </c:pt>
                <c:pt idx="33">
                  <c:v>111.34045816318555</c:v>
                </c:pt>
                <c:pt idx="34">
                  <c:v>111.58135330663816</c:v>
                </c:pt>
                <c:pt idx="35">
                  <c:v>111.45380439270312</c:v>
                </c:pt>
                <c:pt idx="36">
                  <c:v>111.50422942730151</c:v>
                </c:pt>
                <c:pt idx="37">
                  <c:v>111.72657300234839</c:v>
                </c:pt>
                <c:pt idx="38">
                  <c:v>111.90135409934612</c:v>
                </c:pt>
                <c:pt idx="39">
                  <c:v>111.64790774640832</c:v>
                </c:pt>
                <c:pt idx="40">
                  <c:v>111.53478171354838</c:v>
                </c:pt>
              </c:numCache>
            </c:numRef>
          </c:val>
          <c:smooth val="0"/>
          <c:extLst>
            <c:ext xmlns:c16="http://schemas.microsoft.com/office/drawing/2014/chart" uri="{C3380CC4-5D6E-409C-BE32-E72D297353CC}">
              <c16:uniqueId val="{00000000-C3B7-4D76-986C-BA9D2F4552A1}"/>
            </c:ext>
          </c:extLst>
        </c:ser>
        <c:ser>
          <c:idx val="1"/>
          <c:order val="1"/>
          <c:tx>
            <c:v>France métropolitaine</c:v>
          </c:tx>
          <c:spPr>
            <a:ln w="28575">
              <a:solidFill>
                <a:srgbClr val="0000FF"/>
              </a:solidFill>
              <a:prstDash val="solid"/>
            </a:ln>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3'!$C$10:$C$50</c:f>
              <c:numCache>
                <c:formatCode>#\ ##0.0</c:formatCode>
                <c:ptCount val="41"/>
                <c:pt idx="0">
                  <c:v>100</c:v>
                </c:pt>
                <c:pt idx="1">
                  <c:v>100.22125734048133</c:v>
                </c:pt>
                <c:pt idx="2">
                  <c:v>100.54288314938924</c:v>
                </c:pt>
                <c:pt idx="3">
                  <c:v>100.59146984927752</c:v>
                </c:pt>
                <c:pt idx="4">
                  <c:v>101.0441904755171</c:v>
                </c:pt>
                <c:pt idx="5">
                  <c:v>101.47813083585142</c:v>
                </c:pt>
                <c:pt idx="6">
                  <c:v>101.42951891764838</c:v>
                </c:pt>
                <c:pt idx="7">
                  <c:v>101.92174998342833</c:v>
                </c:pt>
                <c:pt idx="8">
                  <c:v>102.16239243089784</c:v>
                </c:pt>
                <c:pt idx="9">
                  <c:v>102.18929829377107</c:v>
                </c:pt>
                <c:pt idx="10">
                  <c:v>102.27038504815692</c:v>
                </c:pt>
                <c:pt idx="11">
                  <c:v>102.55644161795068</c:v>
                </c:pt>
                <c:pt idx="12">
                  <c:v>103.22070650615971</c:v>
                </c:pt>
                <c:pt idx="13">
                  <c:v>103.35246166014433</c:v>
                </c:pt>
                <c:pt idx="14">
                  <c:v>103.53217314599881</c:v>
                </c:pt>
                <c:pt idx="15">
                  <c:v>104.04154368166627</c:v>
                </c:pt>
                <c:pt idx="16">
                  <c:v>102.08708718732194</c:v>
                </c:pt>
                <c:pt idx="17">
                  <c:v>101.50196017050624</c:v>
                </c:pt>
                <c:pt idx="18">
                  <c:v>103.58695628015042</c:v>
                </c:pt>
                <c:pt idx="19">
                  <c:v>103.74811455350077</c:v>
                </c:pt>
                <c:pt idx="20">
                  <c:v>104.48832267013046</c:v>
                </c:pt>
                <c:pt idx="21">
                  <c:v>105.47058187560702</c:v>
                </c:pt>
                <c:pt idx="22">
                  <c:v>106.43714010981596</c:v>
                </c:pt>
                <c:pt idx="23">
                  <c:v>106.98946908671563</c:v>
                </c:pt>
                <c:pt idx="24">
                  <c:v>107.50989340431019</c:v>
                </c:pt>
                <c:pt idx="25">
                  <c:v>107.66258027414692</c:v>
                </c:pt>
                <c:pt idx="26">
                  <c:v>107.83474799781274</c:v>
                </c:pt>
                <c:pt idx="27">
                  <c:v>108.30430227075165</c:v>
                </c:pt>
                <c:pt idx="28">
                  <c:v>108.54929635665538</c:v>
                </c:pt>
                <c:pt idx="29">
                  <c:v>108.67999160211812</c:v>
                </c:pt>
                <c:pt idx="30">
                  <c:v>108.76900607400049</c:v>
                </c:pt>
                <c:pt idx="31">
                  <c:v>108.98561331772636</c:v>
                </c:pt>
                <c:pt idx="32">
                  <c:v>109.14117826065383</c:v>
                </c:pt>
                <c:pt idx="33">
                  <c:v>109.09481144404765</c:v>
                </c:pt>
                <c:pt idx="34">
                  <c:v>109.25458335605892</c:v>
                </c:pt>
                <c:pt idx="35">
                  <c:v>109.05959420276228</c:v>
                </c:pt>
                <c:pt idx="36">
                  <c:v>109.02003918376231</c:v>
                </c:pt>
                <c:pt idx="37">
                  <c:v>109.04526213899332</c:v>
                </c:pt>
                <c:pt idx="38">
                  <c:v>109.01413073673068</c:v>
                </c:pt>
                <c:pt idx="39">
                  <c:v>108.8416528071851</c:v>
                </c:pt>
                <c:pt idx="40">
                  <c:v>108.82061608283581</c:v>
                </c:pt>
              </c:numCache>
            </c:numRef>
          </c:val>
          <c:smooth val="0"/>
          <c:extLst>
            <c:ext xmlns:c16="http://schemas.microsoft.com/office/drawing/2014/chart" uri="{C3380CC4-5D6E-409C-BE32-E72D297353CC}">
              <c16:uniqueId val="{00000001-C3B7-4D76-986C-BA9D2F4552A1}"/>
            </c:ext>
          </c:extLst>
        </c:ser>
        <c:ser>
          <c:idx val="2"/>
          <c:order val="2"/>
          <c:tx>
            <c:strRef>
              <c:f>'Données graph 1 et 3'!$L$8:$L$9</c:f>
              <c:strCache>
                <c:ptCount val="2"/>
                <c:pt idx="0">
                  <c:v>Vaucluse</c:v>
                </c:pt>
              </c:strCache>
            </c:strRef>
          </c:tx>
          <c:spPr>
            <a:ln w="28575"/>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3'!$L$10:$L$50</c:f>
              <c:numCache>
                <c:formatCode>#\ ##0.0</c:formatCode>
                <c:ptCount val="41"/>
                <c:pt idx="0">
                  <c:v>100</c:v>
                </c:pt>
                <c:pt idx="1">
                  <c:v>100.67008308371842</c:v>
                </c:pt>
                <c:pt idx="2">
                  <c:v>100.78158804667933</c:v>
                </c:pt>
                <c:pt idx="3">
                  <c:v>100.4944798898479</c:v>
                </c:pt>
                <c:pt idx="4">
                  <c:v>101.70620220988272</c:v>
                </c:pt>
                <c:pt idx="5">
                  <c:v>102.14081475487508</c:v>
                </c:pt>
                <c:pt idx="6">
                  <c:v>101.64521408396148</c:v>
                </c:pt>
                <c:pt idx="7">
                  <c:v>102.53866521632308</c:v>
                </c:pt>
                <c:pt idx="8">
                  <c:v>103.32448001879244</c:v>
                </c:pt>
                <c:pt idx="9">
                  <c:v>103.10238968528684</c:v>
                </c:pt>
                <c:pt idx="10">
                  <c:v>103.41630711659744</c:v>
                </c:pt>
                <c:pt idx="11">
                  <c:v>103.32952299309572</c:v>
                </c:pt>
                <c:pt idx="12">
                  <c:v>104.08413382529366</c:v>
                </c:pt>
                <c:pt idx="13">
                  <c:v>104.56595943264972</c:v>
                </c:pt>
                <c:pt idx="14">
                  <c:v>104.37494781114438</c:v>
                </c:pt>
                <c:pt idx="15">
                  <c:v>104.78254771112773</c:v>
                </c:pt>
                <c:pt idx="16">
                  <c:v>102.76367931301127</c:v>
                </c:pt>
                <c:pt idx="17">
                  <c:v>101.33263450250314</c:v>
                </c:pt>
                <c:pt idx="18">
                  <c:v>104.31506454871464</c:v>
                </c:pt>
                <c:pt idx="19">
                  <c:v>105.33496685184079</c:v>
                </c:pt>
                <c:pt idx="20">
                  <c:v>106.04087879641895</c:v>
                </c:pt>
                <c:pt idx="21">
                  <c:v>106.8246303697921</c:v>
                </c:pt>
                <c:pt idx="22">
                  <c:v>107.70675843324557</c:v>
                </c:pt>
                <c:pt idx="23">
                  <c:v>109.19890690634753</c:v>
                </c:pt>
                <c:pt idx="24">
                  <c:v>109.61865999994222</c:v>
                </c:pt>
                <c:pt idx="25">
                  <c:v>109.36261385463024</c:v>
                </c:pt>
                <c:pt idx="26">
                  <c:v>108.90547380244304</c:v>
                </c:pt>
                <c:pt idx="27">
                  <c:v>109.4616445686094</c:v>
                </c:pt>
                <c:pt idx="28">
                  <c:v>109.61089515761518</c:v>
                </c:pt>
                <c:pt idx="29">
                  <c:v>109.53755189335466</c:v>
                </c:pt>
                <c:pt idx="30">
                  <c:v>109.61604347079228</c:v>
                </c:pt>
                <c:pt idx="31">
                  <c:v>109.76580575900483</c:v>
                </c:pt>
                <c:pt idx="32">
                  <c:v>110.0073103660522</c:v>
                </c:pt>
                <c:pt idx="33">
                  <c:v>109.70293977101338</c:v>
                </c:pt>
                <c:pt idx="34">
                  <c:v>109.82594884108978</c:v>
                </c:pt>
                <c:pt idx="35">
                  <c:v>109.92016842156941</c:v>
                </c:pt>
                <c:pt idx="36">
                  <c:v>109.82102565167939</c:v>
                </c:pt>
                <c:pt idx="37">
                  <c:v>109.8344767606436</c:v>
                </c:pt>
                <c:pt idx="38">
                  <c:v>109.61210012336306</c:v>
                </c:pt>
                <c:pt idx="39">
                  <c:v>109.17633863092358</c:v>
                </c:pt>
                <c:pt idx="40">
                  <c:v>109.09525175359053</c:v>
                </c:pt>
              </c:numCache>
            </c:numRef>
          </c:val>
          <c:smooth val="0"/>
          <c:extLst>
            <c:ext xmlns:c16="http://schemas.microsoft.com/office/drawing/2014/chart" uri="{C3380CC4-5D6E-409C-BE32-E72D297353CC}">
              <c16:uniqueId val="{00000002-C3B7-4D76-986C-BA9D2F4552A1}"/>
            </c:ext>
          </c:extLst>
        </c:ser>
        <c:dLbls>
          <c:showLegendKey val="0"/>
          <c:showVal val="0"/>
          <c:showCatName val="0"/>
          <c:showSerName val="0"/>
          <c:showPercent val="0"/>
          <c:showBubbleSize val="0"/>
        </c:dLbls>
        <c:smooth val="0"/>
        <c:axId val="212072704"/>
        <c:axId val="212140032"/>
      </c:lineChart>
      <c:catAx>
        <c:axId val="21207270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40032"/>
        <c:crossesAt val="100"/>
        <c:auto val="0"/>
        <c:lblAlgn val="ctr"/>
        <c:lblOffset val="100"/>
        <c:tickLblSkip val="1"/>
        <c:tickMarkSkip val="1"/>
        <c:noMultiLvlLbl val="0"/>
      </c:catAx>
      <c:valAx>
        <c:axId val="212140032"/>
        <c:scaling>
          <c:orientation val="minMax"/>
          <c:max val="114"/>
          <c:min val="100"/>
        </c:scaling>
        <c:delete val="0"/>
        <c:axPos val="l"/>
        <c:majorGridlines>
          <c:spPr>
            <a:ln>
              <a:prstDash val="sysDash"/>
            </a:ln>
          </c:spPr>
        </c:majorGridlines>
        <c:numFmt formatCode="#,##0" sourceLinked="0"/>
        <c:majorTickMark val="out"/>
        <c:minorTickMark val="none"/>
        <c:tickLblPos val="nextTo"/>
        <c:txPr>
          <a:bodyPr/>
          <a:lstStyle/>
          <a:p>
            <a:pPr>
              <a:defRPr sz="1000"/>
            </a:pPr>
            <a:endParaRPr lang="fr-FR"/>
          </a:p>
        </c:txPr>
        <c:crossAx val="212072704"/>
        <c:crosses val="autoZero"/>
        <c:crossBetween val="midCat"/>
        <c:majorUnit val="2"/>
      </c:valAx>
    </c:plotArea>
    <c:legend>
      <c:legendPos val="r"/>
      <c:layout>
        <c:manualLayout>
          <c:xMode val="edge"/>
          <c:yMode val="edge"/>
          <c:x val="2.7935606060606088E-2"/>
          <c:y val="0.14765694076038904"/>
          <c:w val="0.91903409090909094"/>
          <c:h val="5.3050397877984094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kern="1200" spc="0" baseline="0">
                <a:solidFill>
                  <a:srgbClr val="000000"/>
                </a:solidFill>
                <a:latin typeface="Calibri"/>
              </a:rPr>
              <a:t>Evolution du cumul annuel glissant </a:t>
            </a:r>
            <a:r>
              <a:rPr lang="fr-FR" sz="1400" b="1" i="0" u="none" strike="noStrike" baseline="0">
                <a:solidFill>
                  <a:srgbClr val="000000"/>
                </a:solidFill>
                <a:latin typeface="Calibri"/>
              </a:rPr>
              <a:t> des défaillances d'entreprises</a:t>
            </a:r>
          </a:p>
          <a:p>
            <a:pPr>
              <a:defRPr sz="1400" b="0" i="0" u="none" strike="noStrike" kern="1200" spc="0" baseline="0">
                <a:solidFill>
                  <a:schemeClr val="tx1">
                    <a:lumMod val="65000"/>
                    <a:lumOff val="35000"/>
                  </a:schemeClr>
                </a:solidFill>
                <a:latin typeface="+mn-lt"/>
                <a:ea typeface="+mn-ea"/>
                <a:cs typeface="+mn-cs"/>
              </a:defRPr>
            </a:pPr>
            <a:r>
              <a:rPr lang="fr-FR" sz="1000" b="0" i="1" u="none" strike="noStrike" baseline="0">
                <a:solidFill>
                  <a:srgbClr val="000000"/>
                </a:solidFill>
                <a:latin typeface="Calibri"/>
              </a:rPr>
              <a:t>(données brutes, base 100 au 1</a:t>
            </a:r>
            <a:r>
              <a:rPr lang="fr-FR" sz="1000" b="0" i="1" u="none" strike="noStrike" baseline="30000">
                <a:solidFill>
                  <a:srgbClr val="000000"/>
                </a:solidFill>
                <a:latin typeface="Calibri"/>
              </a:rPr>
              <a:t>er</a:t>
            </a:r>
            <a:r>
              <a:rPr lang="fr-FR" sz="1000" b="0" i="1" u="none" strike="noStrike" baseline="0">
                <a:solidFill>
                  <a:srgbClr val="000000"/>
                </a:solidFill>
                <a:latin typeface="Calibri"/>
              </a:rPr>
              <a:t> trimestre 2016)</a:t>
            </a:r>
          </a:p>
        </c:rich>
      </c:tx>
      <c:layout>
        <c:manualLayout>
          <c:xMode val="edge"/>
          <c:yMode val="edge"/>
          <c:x val="0.15252468089219565"/>
          <c:y val="3.4428761190967307E-2"/>
        </c:manualLayout>
      </c:layout>
      <c:overlay val="0"/>
      <c:spPr>
        <a:noFill/>
        <a:ln>
          <a:noFill/>
        </a:ln>
        <a:effectLst/>
      </c:spPr>
    </c:title>
    <c:autoTitleDeleted val="0"/>
    <c:plotArea>
      <c:layout>
        <c:manualLayout>
          <c:layoutTarget val="inner"/>
          <c:xMode val="edge"/>
          <c:yMode val="edge"/>
          <c:x val="5.9075436405720168E-2"/>
          <c:y val="0.2225039123630673"/>
          <c:w val="0.91033142539173328"/>
          <c:h val="0.53890946730250266"/>
        </c:manualLayout>
      </c:layout>
      <c:lineChart>
        <c:grouping val="standard"/>
        <c:varyColors val="0"/>
        <c:ser>
          <c:idx val="0"/>
          <c:order val="0"/>
          <c:tx>
            <c:strRef>
              <c:f>Graphique!$D$8:$D$9</c:f>
              <c:strCache>
                <c:ptCount val="2"/>
                <c:pt idx="0">
                  <c:v>Provence-Alpes-Côte d'Azur</c:v>
                </c:pt>
              </c:strCache>
            </c:strRef>
          </c:tx>
          <c:spPr>
            <a:ln w="31750">
              <a:solidFill>
                <a:schemeClr val="accent2"/>
              </a:solidFill>
            </a:ln>
          </c:spPr>
          <c:marker>
            <c:symbol val="none"/>
          </c:marker>
          <c:cat>
            <c:multiLvlStrRef>
              <c:f>'Données Eclairages Deps'!$A$10:$B$50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Graphique!$D$10:$D$50</c:f>
              <c:numCache>
                <c:formatCode>#\ ##0.0</c:formatCode>
                <c:ptCount val="41"/>
                <c:pt idx="0">
                  <c:v>100</c:v>
                </c:pt>
                <c:pt idx="1">
                  <c:v>99.216125419932808</c:v>
                </c:pt>
                <c:pt idx="2">
                  <c:v>96.256598944168942</c:v>
                </c:pt>
                <c:pt idx="3">
                  <c:v>95.712685970244763</c:v>
                </c:pt>
                <c:pt idx="4">
                  <c:v>95.328747400415935</c:v>
                </c:pt>
                <c:pt idx="5">
                  <c:v>96.064629659254521</c:v>
                </c:pt>
                <c:pt idx="6">
                  <c:v>96.208606622940323</c:v>
                </c:pt>
                <c:pt idx="7">
                  <c:v>95.760678291473369</c:v>
                </c:pt>
                <c:pt idx="8">
                  <c:v>92.35322348424252</c:v>
                </c:pt>
                <c:pt idx="9">
                  <c:v>87.873940169572876</c:v>
                </c:pt>
                <c:pt idx="10">
                  <c:v>86.066229403295466</c:v>
                </c:pt>
                <c:pt idx="11">
                  <c:v>83.746600543912976</c:v>
                </c:pt>
                <c:pt idx="12">
                  <c:v>82.194848824188128</c:v>
                </c:pt>
                <c:pt idx="13">
                  <c:v>82.162853943369058</c:v>
                </c:pt>
                <c:pt idx="14">
                  <c:v>83.1067029275316</c:v>
                </c:pt>
                <c:pt idx="15">
                  <c:v>83.698608222684371</c:v>
                </c:pt>
                <c:pt idx="16">
                  <c:v>78.195488721804509</c:v>
                </c:pt>
                <c:pt idx="17">
                  <c:v>67.189249720044799</c:v>
                </c:pt>
                <c:pt idx="18">
                  <c:v>62.51799712046072</c:v>
                </c:pt>
                <c:pt idx="19">
                  <c:v>54.391297392417215</c:v>
                </c:pt>
                <c:pt idx="20">
                  <c:v>49.864021756518959</c:v>
                </c:pt>
                <c:pt idx="21">
                  <c:v>53.223484242521202</c:v>
                </c:pt>
                <c:pt idx="22">
                  <c:v>51.127819548872175</c:v>
                </c:pt>
                <c:pt idx="23">
                  <c:v>50.327947528395455</c:v>
                </c:pt>
                <c:pt idx="24">
                  <c:v>55.047192449208126</c:v>
                </c:pt>
                <c:pt idx="25">
                  <c:v>59.766437370020796</c:v>
                </c:pt>
                <c:pt idx="26">
                  <c:v>64.181730923052314</c:v>
                </c:pt>
                <c:pt idx="27">
                  <c:v>69.66885298352264</c:v>
                </c:pt>
                <c:pt idx="28">
                  <c:v>76.563749800031999</c:v>
                </c:pt>
                <c:pt idx="29">
                  <c:v>81.522956326987682</c:v>
                </c:pt>
                <c:pt idx="30">
                  <c:v>85.266357382818754</c:v>
                </c:pt>
                <c:pt idx="31">
                  <c:v>93.329067349224132</c:v>
                </c:pt>
                <c:pt idx="32">
                  <c:v>99.280115181570949</c:v>
                </c:pt>
                <c:pt idx="33">
                  <c:v>104.07934730443129</c:v>
                </c:pt>
                <c:pt idx="34">
                  <c:v>107.82274836026235</c:v>
                </c:pt>
                <c:pt idx="35">
                  <c:v>108.55863061910094</c:v>
                </c:pt>
                <c:pt idx="36">
                  <c:v>105.53511438169893</c:v>
                </c:pt>
                <c:pt idx="37">
                  <c:v>105.11918093105103</c:v>
                </c:pt>
                <c:pt idx="38">
                  <c:v>104.1273396256599</c:v>
                </c:pt>
                <c:pt idx="39">
                  <c:v>101.77571588545833</c:v>
                </c:pt>
                <c:pt idx="40">
                  <c:v>103.79139337705968</c:v>
                </c:pt>
              </c:numCache>
            </c:numRef>
          </c:val>
          <c:smooth val="0"/>
          <c:extLst>
            <c:ext xmlns:c16="http://schemas.microsoft.com/office/drawing/2014/chart" uri="{C3380CC4-5D6E-409C-BE32-E72D297353CC}">
              <c16:uniqueId val="{00000000-E3B8-4F78-9991-AAA39F14FE0C}"/>
            </c:ext>
          </c:extLst>
        </c:ser>
        <c:ser>
          <c:idx val="2"/>
          <c:order val="1"/>
          <c:tx>
            <c:v>France métro.</c:v>
          </c:tx>
          <c:spPr>
            <a:ln>
              <a:solidFill>
                <a:schemeClr val="tx2">
                  <a:lumMod val="75000"/>
                  <a:lumOff val="25000"/>
                </a:schemeClr>
              </a:solidFill>
            </a:ln>
          </c:spPr>
          <c:marker>
            <c:symbol val="none"/>
          </c:marker>
          <c:cat>
            <c:multiLvlStrRef>
              <c:f>'Données Eclairages Deps'!$A$10:$B$50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Graphique!$C$10:$C$50</c:f>
              <c:numCache>
                <c:formatCode>#\ ##0.0</c:formatCode>
                <c:ptCount val="41"/>
                <c:pt idx="0">
                  <c:v>100</c:v>
                </c:pt>
                <c:pt idx="1">
                  <c:v>100.00501077316231</c:v>
                </c:pt>
                <c:pt idx="2">
                  <c:v>97.152210586093432</c:v>
                </c:pt>
                <c:pt idx="3">
                  <c:v>94.683569674800822</c:v>
                </c:pt>
                <c:pt idx="4">
                  <c:v>93.212072622805692</c:v>
                </c:pt>
                <c:pt idx="5">
                  <c:v>90.740091196071546</c:v>
                </c:pt>
                <c:pt idx="6">
                  <c:v>89.547527183444402</c:v>
                </c:pt>
                <c:pt idx="7">
                  <c:v>88.702376776736642</c:v>
                </c:pt>
                <c:pt idx="8">
                  <c:v>86.28885437022933</c:v>
                </c:pt>
                <c:pt idx="9">
                  <c:v>85.675869786708091</c:v>
                </c:pt>
                <c:pt idx="10">
                  <c:v>86.190309164704118</c:v>
                </c:pt>
                <c:pt idx="11">
                  <c:v>87.010405705600363</c:v>
                </c:pt>
                <c:pt idx="12">
                  <c:v>87.170750446793946</c:v>
                </c:pt>
                <c:pt idx="13">
                  <c:v>86.287184112508569</c:v>
                </c:pt>
                <c:pt idx="14">
                  <c:v>85.16310066643284</c:v>
                </c:pt>
                <c:pt idx="15">
                  <c:v>82.983414340832795</c:v>
                </c:pt>
                <c:pt idx="16">
                  <c:v>76.726628918842181</c:v>
                </c:pt>
                <c:pt idx="17">
                  <c:v>65.29538507791753</c:v>
                </c:pt>
                <c:pt idx="18">
                  <c:v>59.309181406691046</c:v>
                </c:pt>
                <c:pt idx="19">
                  <c:v>50.660586928563077</c:v>
                </c:pt>
                <c:pt idx="20">
                  <c:v>45.270665263650187</c:v>
                </c:pt>
                <c:pt idx="21">
                  <c:v>46.603530924821698</c:v>
                </c:pt>
                <c:pt idx="22">
                  <c:v>44.325299393696447</c:v>
                </c:pt>
                <c:pt idx="23">
                  <c:v>44.335320940021042</c:v>
                </c:pt>
                <c:pt idx="24">
                  <c:v>48.621202251507405</c:v>
                </c:pt>
                <c:pt idx="25">
                  <c:v>54.102988091062457</c:v>
                </c:pt>
                <c:pt idx="26">
                  <c:v>60.292963204222417</c:v>
                </c:pt>
                <c:pt idx="27">
                  <c:v>66.865427335437857</c:v>
                </c:pt>
                <c:pt idx="28">
                  <c:v>74.343171151308653</c:v>
                </c:pt>
                <c:pt idx="29">
                  <c:v>80.035409463680239</c:v>
                </c:pt>
                <c:pt idx="30">
                  <c:v>83.838586293865148</c:v>
                </c:pt>
                <c:pt idx="31">
                  <c:v>91.062450936179445</c:v>
                </c:pt>
                <c:pt idx="32">
                  <c:v>96.101618479731428</c:v>
                </c:pt>
                <c:pt idx="33">
                  <c:v>100.75996726294866</c:v>
                </c:pt>
                <c:pt idx="34">
                  <c:v>104.15727146698737</c:v>
                </c:pt>
                <c:pt idx="35">
                  <c:v>107.15705433348366</c:v>
                </c:pt>
                <c:pt idx="36">
                  <c:v>107.73162298942727</c:v>
                </c:pt>
                <c:pt idx="37">
                  <c:v>109.14967179435786</c:v>
                </c:pt>
                <c:pt idx="38">
                  <c:v>110.40904611581568</c:v>
                </c:pt>
                <c:pt idx="39">
                  <c:v>110.7096925055536</c:v>
                </c:pt>
                <c:pt idx="40">
                  <c:v>112.86766548078369</c:v>
                </c:pt>
              </c:numCache>
            </c:numRef>
          </c:val>
          <c:smooth val="0"/>
          <c:extLst>
            <c:ext xmlns:c16="http://schemas.microsoft.com/office/drawing/2014/chart" uri="{C3380CC4-5D6E-409C-BE32-E72D297353CC}">
              <c16:uniqueId val="{00000001-E3B8-4F78-9991-AAA39F14FE0C}"/>
            </c:ext>
          </c:extLst>
        </c:ser>
        <c:ser>
          <c:idx val="1"/>
          <c:order val="2"/>
          <c:tx>
            <c:strRef>
              <c:f>'Données Eclairages Deps'!$H$9</c:f>
              <c:strCache>
                <c:ptCount val="1"/>
                <c:pt idx="0">
                  <c:v>Vaucluse</c:v>
                </c:pt>
              </c:strCache>
            </c:strRef>
          </c:tx>
          <c:spPr>
            <a:ln>
              <a:solidFill>
                <a:srgbClr val="98B954"/>
              </a:solidFill>
            </a:ln>
          </c:spPr>
          <c:marker>
            <c:symbol val="none"/>
          </c:marker>
          <c:cat>
            <c:multiLvlStrRef>
              <c:f>'Données Eclairages Deps'!$A$10:$B$50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Eclairages Deps'!$H$10:$H$50</c:f>
              <c:numCache>
                <c:formatCode>#\ ##0.0</c:formatCode>
                <c:ptCount val="41"/>
                <c:pt idx="0">
                  <c:v>100</c:v>
                </c:pt>
                <c:pt idx="1">
                  <c:v>97.160883280757091</c:v>
                </c:pt>
                <c:pt idx="2">
                  <c:v>95.268138801261827</c:v>
                </c:pt>
                <c:pt idx="3">
                  <c:v>91.798107255520506</c:v>
                </c:pt>
                <c:pt idx="4">
                  <c:v>93.059936908517344</c:v>
                </c:pt>
                <c:pt idx="5">
                  <c:v>93.533123028391159</c:v>
                </c:pt>
                <c:pt idx="6">
                  <c:v>85.33123028391168</c:v>
                </c:pt>
                <c:pt idx="7">
                  <c:v>90.536277602523668</c:v>
                </c:pt>
                <c:pt idx="8">
                  <c:v>91.16719242902208</c:v>
                </c:pt>
                <c:pt idx="9">
                  <c:v>89.116719242902207</c:v>
                </c:pt>
                <c:pt idx="10">
                  <c:v>95.583596214511047</c:v>
                </c:pt>
                <c:pt idx="11">
                  <c:v>94.637223974763401</c:v>
                </c:pt>
                <c:pt idx="12">
                  <c:v>86.277602523659297</c:v>
                </c:pt>
                <c:pt idx="13">
                  <c:v>82.807570977917976</c:v>
                </c:pt>
                <c:pt idx="14">
                  <c:v>81.861198738170344</c:v>
                </c:pt>
                <c:pt idx="15">
                  <c:v>78.548895899053633</c:v>
                </c:pt>
                <c:pt idx="16">
                  <c:v>76.971608832807576</c:v>
                </c:pt>
                <c:pt idx="17">
                  <c:v>70.189274447949529</c:v>
                </c:pt>
                <c:pt idx="18">
                  <c:v>66.876971608832804</c:v>
                </c:pt>
                <c:pt idx="19">
                  <c:v>57.886435331230281</c:v>
                </c:pt>
                <c:pt idx="20">
                  <c:v>54.416403785488953</c:v>
                </c:pt>
                <c:pt idx="21">
                  <c:v>57.886435331230281</c:v>
                </c:pt>
                <c:pt idx="22">
                  <c:v>54.889589905362776</c:v>
                </c:pt>
                <c:pt idx="23">
                  <c:v>57.413249211356465</c:v>
                </c:pt>
                <c:pt idx="24">
                  <c:v>60.252365930599375</c:v>
                </c:pt>
                <c:pt idx="25">
                  <c:v>65.615141955835966</c:v>
                </c:pt>
                <c:pt idx="26">
                  <c:v>77.602523659305987</c:v>
                </c:pt>
                <c:pt idx="27">
                  <c:v>86.119873817034701</c:v>
                </c:pt>
                <c:pt idx="28">
                  <c:v>94.794952681388011</c:v>
                </c:pt>
                <c:pt idx="29">
                  <c:v>102.20820189274448</c:v>
                </c:pt>
                <c:pt idx="30">
                  <c:v>104.57413249211356</c:v>
                </c:pt>
                <c:pt idx="31">
                  <c:v>115.77287066246056</c:v>
                </c:pt>
                <c:pt idx="32">
                  <c:v>121.13564668769716</c:v>
                </c:pt>
                <c:pt idx="33">
                  <c:v>118.76971608832807</c:v>
                </c:pt>
                <c:pt idx="34">
                  <c:v>117.66561514195584</c:v>
                </c:pt>
                <c:pt idx="35">
                  <c:v>113.56466876971609</c:v>
                </c:pt>
                <c:pt idx="36">
                  <c:v>115.45741324921136</c:v>
                </c:pt>
                <c:pt idx="37">
                  <c:v>118.76971608832807</c:v>
                </c:pt>
                <c:pt idx="38">
                  <c:v>123.34384858044164</c:v>
                </c:pt>
                <c:pt idx="39">
                  <c:v>118.45425867507886</c:v>
                </c:pt>
                <c:pt idx="40">
                  <c:v>117.19242902208202</c:v>
                </c:pt>
              </c:numCache>
            </c:numRef>
          </c:val>
          <c:smooth val="0"/>
          <c:extLst>
            <c:ext xmlns:c16="http://schemas.microsoft.com/office/drawing/2014/chart" uri="{C3380CC4-5D6E-409C-BE32-E72D297353CC}">
              <c16:uniqueId val="{00000002-E3B8-4F78-9991-AAA39F14FE0C}"/>
            </c:ext>
          </c:extLst>
        </c:ser>
        <c:dLbls>
          <c:showLegendKey val="0"/>
          <c:showVal val="0"/>
          <c:showCatName val="0"/>
          <c:showSerName val="0"/>
          <c:showPercent val="0"/>
          <c:showBubbleSize val="0"/>
        </c:dLbls>
        <c:smooth val="0"/>
        <c:axId val="961269663"/>
        <c:axId val="961261023"/>
      </c:lineChart>
      <c:catAx>
        <c:axId val="961269663"/>
        <c:scaling>
          <c:orientation val="minMax"/>
        </c:scaling>
        <c:delete val="0"/>
        <c:axPos val="b"/>
        <c:majorGridlines/>
        <c:numFmt formatCode="General" sourceLinked="1"/>
        <c:majorTickMark val="none"/>
        <c:minorTickMark val="none"/>
        <c:tickLblPos val="low"/>
        <c:spPr>
          <a:noFill/>
          <a:ln w="19050" cap="flat" cmpd="sng" algn="ctr">
            <a:solidFill>
              <a:schemeClr val="bg2">
                <a:lumMod val="50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961261023"/>
        <c:crossesAt val="100"/>
        <c:auto val="1"/>
        <c:lblAlgn val="ctr"/>
        <c:lblOffset val="100"/>
        <c:tickLblSkip val="4"/>
        <c:tickMarkSkip val="4"/>
        <c:noMultiLvlLbl val="1"/>
      </c:catAx>
      <c:valAx>
        <c:axId val="961261023"/>
        <c:scaling>
          <c:orientation val="minMax"/>
          <c:max val="130"/>
          <c:min val="4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961269663"/>
        <c:crosses val="autoZero"/>
        <c:crossBetween val="midCat"/>
        <c:majorUnit val="10"/>
      </c:valAx>
    </c:plotArea>
    <c:legend>
      <c:legendPos val="b"/>
      <c:layout>
        <c:manualLayout>
          <c:xMode val="edge"/>
          <c:yMode val="edge"/>
          <c:x val="0.12344461927858554"/>
          <c:y val="0.14774618330282871"/>
          <c:w val="0.7090444076113388"/>
          <c:h val="5.5330010525952683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chart>
  <c:txPr>
    <a:bodyPr/>
    <a:lstStyle/>
    <a:p>
      <a:pPr>
        <a:defRPr/>
      </a:pPr>
      <a:endParaRPr lang="fr-FR"/>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124E-2"/>
          <c:y val="0.27208624345685795"/>
          <c:w val="0.83764367816092966"/>
          <c:h val="0.49121318168562289"/>
        </c:manualLayout>
      </c:layout>
      <c:barChart>
        <c:barDir val="col"/>
        <c:grouping val="stacked"/>
        <c:varyColors val="0"/>
        <c:ser>
          <c:idx val="1"/>
          <c:order val="0"/>
          <c:tx>
            <c:strRef>
              <c:f>'Données Graph2'!$G$7:$G$8</c:f>
              <c:strCache>
                <c:ptCount val="2"/>
                <c:pt idx="0">
                  <c:v>Emploi hors intérim</c:v>
                </c:pt>
              </c:strCache>
            </c:strRef>
          </c:tx>
          <c:spPr>
            <a:solidFill>
              <a:srgbClr val="00B0F0"/>
            </a:solidFill>
            <a:ln w="28575">
              <a:noFill/>
              <a:prstDash val="solid"/>
            </a:ln>
          </c:spPr>
          <c:invertIfNegative val="0"/>
          <c:cat>
            <c:multiLvlStrRef>
              <c:f>'Données Graph2'!$A$10:$B$42</c:f>
              <c:multiLvlStrCache>
                <c:ptCount val="3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lvl>
                <c:lvl>
                  <c:pt idx="0">
                    <c:v>2016</c:v>
                  </c:pt>
                  <c:pt idx="4">
                    <c:v>2017</c:v>
                  </c:pt>
                  <c:pt idx="8">
                    <c:v>2018</c:v>
                  </c:pt>
                  <c:pt idx="12">
                    <c:v>2019</c:v>
                  </c:pt>
                  <c:pt idx="16">
                    <c:v>2020</c:v>
                  </c:pt>
                  <c:pt idx="20">
                    <c:v>2021</c:v>
                  </c:pt>
                  <c:pt idx="24">
                    <c:v>2022</c:v>
                  </c:pt>
                  <c:pt idx="28">
                    <c:v>2023</c:v>
                  </c:pt>
                  <c:pt idx="32">
                    <c:v>2024</c:v>
                  </c:pt>
                </c:lvl>
              </c:multiLvlStrCache>
            </c:multiLvlStrRef>
          </c:cat>
          <c:val>
            <c:numRef>
              <c:f>'Données Graph2'!$V$10:$V$50</c:f>
              <c:numCache>
                <c:formatCode>#,##0</c:formatCode>
                <c:ptCount val="41"/>
                <c:pt idx="0">
                  <c:v>456.60636083924328</c:v>
                </c:pt>
                <c:pt idx="1">
                  <c:v>1117.6569927824312</c:v>
                </c:pt>
                <c:pt idx="2">
                  <c:v>107.95994609731133</c:v>
                </c:pt>
                <c:pt idx="3">
                  <c:v>-517.72066763293697</c:v>
                </c:pt>
                <c:pt idx="4">
                  <c:v>1851.1076685520529</c:v>
                </c:pt>
                <c:pt idx="5">
                  <c:v>515.46242949791485</c:v>
                </c:pt>
                <c:pt idx="6">
                  <c:v>-1280.7460515073617</c:v>
                </c:pt>
                <c:pt idx="7">
                  <c:v>1727.9582552695647</c:v>
                </c:pt>
                <c:pt idx="8">
                  <c:v>1487.0252633820928</c:v>
                </c:pt>
                <c:pt idx="9">
                  <c:v>-270.34534823181457</c:v>
                </c:pt>
                <c:pt idx="10">
                  <c:v>591.58194987525349</c:v>
                </c:pt>
                <c:pt idx="11">
                  <c:v>-153.51310175546678</c:v>
                </c:pt>
                <c:pt idx="12">
                  <c:v>1264.4406993884477</c:v>
                </c:pt>
                <c:pt idx="13">
                  <c:v>784.14400010998361</c:v>
                </c:pt>
                <c:pt idx="14">
                  <c:v>-321.75238215367426</c:v>
                </c:pt>
                <c:pt idx="15">
                  <c:v>811.79772711862461</c:v>
                </c:pt>
                <c:pt idx="16">
                  <c:v>-1608.1598594922107</c:v>
                </c:pt>
                <c:pt idx="17">
                  <c:v>-4027.2903615277028</c:v>
                </c:pt>
                <c:pt idx="18">
                  <c:v>5122.0505275058385</c:v>
                </c:pt>
                <c:pt idx="19">
                  <c:v>1945.7305869320699</c:v>
                </c:pt>
                <c:pt idx="20">
                  <c:v>1142.8059569089091</c:v>
                </c:pt>
                <c:pt idx="21">
                  <c:v>1382.8278678714996</c:v>
                </c:pt>
                <c:pt idx="22">
                  <c:v>1635.9187401061645</c:v>
                </c:pt>
                <c:pt idx="23">
                  <c:v>2882.6596439469431</c:v>
                </c:pt>
                <c:pt idx="24">
                  <c:v>928.98646404044121</c:v>
                </c:pt>
                <c:pt idx="25">
                  <c:v>-638.07783607303281</c:v>
                </c:pt>
                <c:pt idx="26">
                  <c:v>-655.4475617952412</c:v>
                </c:pt>
                <c:pt idx="27">
                  <c:v>1111.9354335689277</c:v>
                </c:pt>
                <c:pt idx="28">
                  <c:v>719.91643676234526</c:v>
                </c:pt>
                <c:pt idx="29">
                  <c:v>84.73929834048613</c:v>
                </c:pt>
                <c:pt idx="30">
                  <c:v>127.91666610335233</c:v>
                </c:pt>
                <c:pt idx="31">
                  <c:v>303.04408040584531</c:v>
                </c:pt>
                <c:pt idx="32">
                  <c:v>270.25854611347313</c:v>
                </c:pt>
                <c:pt idx="33">
                  <c:v>-596.27873063960578</c:v>
                </c:pt>
                <c:pt idx="34">
                  <c:v>195.72178526374046</c:v>
                </c:pt>
                <c:pt idx="35">
                  <c:v>-7.5258384260523599</c:v>
                </c:pt>
                <c:pt idx="36">
                  <c:v>-162.20008797509945</c:v>
                </c:pt>
                <c:pt idx="37">
                  <c:v>36.789489076501923</c:v>
                </c:pt>
                <c:pt idx="38">
                  <c:v>-464.80698618810857</c:v>
                </c:pt>
                <c:pt idx="39">
                  <c:v>-505.79016511637019</c:v>
                </c:pt>
                <c:pt idx="40">
                  <c:v>-63.959109667281155</c:v>
                </c:pt>
              </c:numCache>
            </c:numRef>
          </c:val>
          <c:extLst>
            <c:ext xmlns:c16="http://schemas.microsoft.com/office/drawing/2014/chart" uri="{C3380CC4-5D6E-409C-BE32-E72D297353CC}">
              <c16:uniqueId val="{00000000-A0DF-494B-8C76-73A6885BA8BE}"/>
            </c:ext>
          </c:extLst>
        </c:ser>
        <c:ser>
          <c:idx val="2"/>
          <c:order val="1"/>
          <c:tx>
            <c:strRef>
              <c:f>'Données Graph2'!$H$7:$H$8</c:f>
              <c:strCache>
                <c:ptCount val="2"/>
                <c:pt idx="0">
                  <c:v>Intérim</c:v>
                </c:pt>
              </c:strCache>
            </c:strRef>
          </c:tx>
          <c:spPr>
            <a:solidFill>
              <a:schemeClr val="accent6">
                <a:lumMod val="75000"/>
              </a:schemeClr>
            </a:solidFill>
            <a:ln w="28575">
              <a:noFill/>
            </a:ln>
          </c:spPr>
          <c:invertIfNegative val="0"/>
          <c:cat>
            <c:multiLvlStrRef>
              <c:f>'Données Graph2'!$A$10:$B$42</c:f>
              <c:multiLvlStrCache>
                <c:ptCount val="33"/>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lvl>
                <c:lvl>
                  <c:pt idx="0">
                    <c:v>2016</c:v>
                  </c:pt>
                  <c:pt idx="4">
                    <c:v>2017</c:v>
                  </c:pt>
                  <c:pt idx="8">
                    <c:v>2018</c:v>
                  </c:pt>
                  <c:pt idx="12">
                    <c:v>2019</c:v>
                  </c:pt>
                  <c:pt idx="16">
                    <c:v>2020</c:v>
                  </c:pt>
                  <c:pt idx="20">
                    <c:v>2021</c:v>
                  </c:pt>
                  <c:pt idx="24">
                    <c:v>2022</c:v>
                  </c:pt>
                  <c:pt idx="28">
                    <c:v>2023</c:v>
                  </c:pt>
                  <c:pt idx="32">
                    <c:v>2024</c:v>
                  </c:pt>
                </c:lvl>
              </c:multiLvlStrCache>
            </c:multiLvlStrRef>
          </c:cat>
          <c:val>
            <c:numRef>
              <c:f>'Données Graph2'!$W$10:$W$50</c:f>
              <c:numCache>
                <c:formatCode>#,##0</c:formatCode>
                <c:ptCount val="41"/>
                <c:pt idx="0">
                  <c:v>157.88081420020171</c:v>
                </c:pt>
                <c:pt idx="1">
                  <c:v>183.78183824835924</c:v>
                </c:pt>
                <c:pt idx="2">
                  <c:v>108.60556969618574</c:v>
                </c:pt>
                <c:pt idx="3">
                  <c:v>-39.902279558376904</c:v>
                </c:pt>
                <c:pt idx="4">
                  <c:v>502.30568874243636</c:v>
                </c:pt>
                <c:pt idx="5">
                  <c:v>328.64430330816958</c:v>
                </c:pt>
                <c:pt idx="6">
                  <c:v>318.18786509163874</c:v>
                </c:pt>
                <c:pt idx="7">
                  <c:v>7.3071551499606358</c:v>
                </c:pt>
                <c:pt idx="8">
                  <c:v>39.188310399360489</c:v>
                </c:pt>
                <c:pt idx="9">
                  <c:v>-160.99964620803803</c:v>
                </c:pt>
                <c:pt idx="10">
                  <c:v>18.110108873607714</c:v>
                </c:pt>
                <c:pt idx="11">
                  <c:v>-15.039471778187362</c:v>
                </c:pt>
                <c:pt idx="12">
                  <c:v>201.16836193733525</c:v>
                </c:pt>
                <c:pt idx="13">
                  <c:v>151.66018661634189</c:v>
                </c:pt>
                <c:pt idx="14">
                  <c:v>-49.231377092650291</c:v>
                </c:pt>
                <c:pt idx="15">
                  <c:v>-20.155093165014478</c:v>
                </c:pt>
                <c:pt idx="16">
                  <c:v>-2312.8967854085122</c:v>
                </c:pt>
                <c:pt idx="17">
                  <c:v>1247.9077288466206</c:v>
                </c:pt>
                <c:pt idx="18">
                  <c:v>670.4405341005413</c:v>
                </c:pt>
                <c:pt idx="19">
                  <c:v>35.128941382534322</c:v>
                </c:pt>
                <c:pt idx="20">
                  <c:v>228.21987299930697</c:v>
                </c:pt>
                <c:pt idx="21">
                  <c:v>139.37849168778484</c:v>
                </c:pt>
                <c:pt idx="22">
                  <c:v>77.354947314355741</c:v>
                </c:pt>
                <c:pt idx="23">
                  <c:v>15.398838266886742</c:v>
                </c:pt>
                <c:pt idx="24">
                  <c:v>-113.73983459563351</c:v>
                </c:pt>
                <c:pt idx="25">
                  <c:v>140.78368831510215</c:v>
                </c:pt>
                <c:pt idx="26">
                  <c:v>-232.4122120023776</c:v>
                </c:pt>
                <c:pt idx="27">
                  <c:v>-31.737694869993902</c:v>
                </c:pt>
                <c:pt idx="28">
                  <c:v>-430.0411708349684</c:v>
                </c:pt>
                <c:pt idx="29">
                  <c:v>-227.18696553650261</c:v>
                </c:pt>
                <c:pt idx="30">
                  <c:v>24.530081573593634</c:v>
                </c:pt>
                <c:pt idx="31">
                  <c:v>-12.174989632444522</c:v>
                </c:pt>
                <c:pt idx="32">
                  <c:v>198.79295081457713</c:v>
                </c:pt>
                <c:pt idx="33">
                  <c:v>5.1285866763801096</c:v>
                </c:pt>
                <c:pt idx="34">
                  <c:v>43.187066871503703</c:v>
                </c:pt>
                <c:pt idx="35">
                  <c:v>190.51959496022573</c:v>
                </c:pt>
                <c:pt idx="36">
                  <c:v>-30.355512495891162</c:v>
                </c:pt>
                <c:pt idx="37">
                  <c:v>-10.664675673776401</c:v>
                </c:pt>
                <c:pt idx="38">
                  <c:v>32.905931075741137</c:v>
                </c:pt>
                <c:pt idx="39">
                  <c:v>-340.54805936417142</c:v>
                </c:pt>
                <c:pt idx="40">
                  <c:v>-93.528242890000911</c:v>
                </c:pt>
              </c:numCache>
            </c:numRef>
          </c:val>
          <c:extLst>
            <c:ext xmlns:c16="http://schemas.microsoft.com/office/drawing/2014/chart" uri="{C3380CC4-5D6E-409C-BE32-E72D297353CC}">
              <c16:uniqueId val="{00000001-A0DF-494B-8C76-73A6885BA8BE}"/>
            </c:ext>
          </c:extLst>
        </c:ser>
        <c:dLbls>
          <c:showLegendKey val="0"/>
          <c:showVal val="0"/>
          <c:showCatName val="0"/>
          <c:showSerName val="0"/>
          <c:showPercent val="0"/>
          <c:showBubbleSize val="0"/>
        </c:dLbls>
        <c:gapWidth val="150"/>
        <c:overlap val="100"/>
        <c:axId val="212256640"/>
        <c:axId val="212258176"/>
      </c:barChart>
      <c:lineChart>
        <c:grouping val="standard"/>
        <c:varyColors val="0"/>
        <c:ser>
          <c:idx val="0"/>
          <c:order val="2"/>
          <c:tx>
            <c:strRef>
              <c:f>'Données Graph2'!$F$7:$F$8</c:f>
              <c:strCache>
                <c:ptCount val="2"/>
                <c:pt idx="0">
                  <c:v>Emploi total</c:v>
                </c:pt>
              </c:strCache>
            </c:strRef>
          </c:tx>
          <c:spPr>
            <a:ln w="28575">
              <a:solidFill>
                <a:srgbClr val="002060"/>
              </a:solidFill>
              <a:prstDash val="solid"/>
            </a:ln>
          </c:spPr>
          <c:marker>
            <c:symbol val="none"/>
          </c:marker>
          <c:cat>
            <c:multiLvlStrRef>
              <c:f>'Données Graph2'!$A$10:$B$50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Graph2'!$U$10:$U$50</c:f>
              <c:numCache>
                <c:formatCode>#,##0</c:formatCode>
                <c:ptCount val="41"/>
                <c:pt idx="0">
                  <c:v>614.48717503942316</c:v>
                </c:pt>
                <c:pt idx="1">
                  <c:v>1301.4388310307986</c:v>
                </c:pt>
                <c:pt idx="2">
                  <c:v>216.56551579351071</c:v>
                </c:pt>
                <c:pt idx="3">
                  <c:v>-557.62294719132478</c:v>
                </c:pt>
                <c:pt idx="4">
                  <c:v>2353.4133572944847</c:v>
                </c:pt>
                <c:pt idx="5">
                  <c:v>844.10673280610354</c:v>
                </c:pt>
                <c:pt idx="6">
                  <c:v>-962.55818641572841</c:v>
                </c:pt>
                <c:pt idx="7">
                  <c:v>1735.2654104195244</c:v>
                </c:pt>
                <c:pt idx="8">
                  <c:v>1526.2135737814533</c:v>
                </c:pt>
                <c:pt idx="9">
                  <c:v>-431.34499443985987</c:v>
                </c:pt>
                <c:pt idx="10">
                  <c:v>609.69205874885665</c:v>
                </c:pt>
                <c:pt idx="11">
                  <c:v>-168.55257353364141</c:v>
                </c:pt>
                <c:pt idx="12">
                  <c:v>1465.6090613257838</c:v>
                </c:pt>
                <c:pt idx="13">
                  <c:v>935.80418672630913</c:v>
                </c:pt>
                <c:pt idx="14">
                  <c:v>-370.98375924630091</c:v>
                </c:pt>
                <c:pt idx="15">
                  <c:v>791.6426339535974</c:v>
                </c:pt>
                <c:pt idx="16">
                  <c:v>-3921.056644900731</c:v>
                </c:pt>
                <c:pt idx="17">
                  <c:v>-2779.3826326810813</c:v>
                </c:pt>
                <c:pt idx="18">
                  <c:v>5792.4910616063862</c:v>
                </c:pt>
                <c:pt idx="19">
                  <c:v>1980.8595283146133</c:v>
                </c:pt>
                <c:pt idx="20">
                  <c:v>1371.0258299082052</c:v>
                </c:pt>
                <c:pt idx="21">
                  <c:v>1522.2063595592917</c:v>
                </c:pt>
                <c:pt idx="22">
                  <c:v>1713.2736874205002</c:v>
                </c:pt>
                <c:pt idx="23">
                  <c:v>2898.058482213848</c:v>
                </c:pt>
                <c:pt idx="24">
                  <c:v>815.24662944479496</c:v>
                </c:pt>
                <c:pt idx="25">
                  <c:v>-497.29414775792975</c:v>
                </c:pt>
                <c:pt idx="26">
                  <c:v>-887.85977379762335</c:v>
                </c:pt>
                <c:pt idx="27">
                  <c:v>1080.1977386989456</c:v>
                </c:pt>
                <c:pt idx="28">
                  <c:v>289.87526592737413</c:v>
                </c:pt>
                <c:pt idx="29">
                  <c:v>-142.44766719601466</c:v>
                </c:pt>
                <c:pt idx="30">
                  <c:v>152.44674767693505</c:v>
                </c:pt>
                <c:pt idx="31">
                  <c:v>290.86909077342716</c:v>
                </c:pt>
                <c:pt idx="32">
                  <c:v>469.05149692803388</c:v>
                </c:pt>
                <c:pt idx="33">
                  <c:v>-591.15014396322658</c:v>
                </c:pt>
                <c:pt idx="34">
                  <c:v>238.9088521352387</c:v>
                </c:pt>
                <c:pt idx="35">
                  <c:v>182.99375653418247</c:v>
                </c:pt>
                <c:pt idx="36">
                  <c:v>-192.5556004709797</c:v>
                </c:pt>
                <c:pt idx="37">
                  <c:v>26.124813402711879</c:v>
                </c:pt>
                <c:pt idx="38">
                  <c:v>-431.9010551123647</c:v>
                </c:pt>
                <c:pt idx="39">
                  <c:v>-846.33822448053979</c:v>
                </c:pt>
                <c:pt idx="40">
                  <c:v>-157.48735255727661</c:v>
                </c:pt>
              </c:numCache>
            </c:numRef>
          </c:val>
          <c:smooth val="0"/>
          <c:extLst>
            <c:ext xmlns:c16="http://schemas.microsoft.com/office/drawing/2014/chart" uri="{C3380CC4-5D6E-409C-BE32-E72D297353CC}">
              <c16:uniqueId val="{00000002-A0DF-494B-8C76-73A6885BA8BE}"/>
            </c:ext>
          </c:extLst>
        </c:ser>
        <c:dLbls>
          <c:showLegendKey val="0"/>
          <c:showVal val="0"/>
          <c:showCatName val="0"/>
          <c:showSerName val="0"/>
          <c:showPercent val="0"/>
          <c:showBubbleSize val="0"/>
        </c:dLbls>
        <c:marker val="1"/>
        <c:smooth val="0"/>
        <c:axId val="212256640"/>
        <c:axId val="212258176"/>
      </c:lineChart>
      <c:catAx>
        <c:axId val="212256640"/>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258176"/>
        <c:crosses val="autoZero"/>
        <c:auto val="0"/>
        <c:lblAlgn val="ctr"/>
        <c:lblOffset val="100"/>
        <c:tickLblSkip val="1"/>
        <c:tickMarkSkip val="1"/>
        <c:noMultiLvlLbl val="0"/>
      </c:catAx>
      <c:valAx>
        <c:axId val="212258176"/>
        <c:scaling>
          <c:orientation val="minMax"/>
          <c:max val="6000"/>
          <c:min val="-4000"/>
        </c:scaling>
        <c:delete val="0"/>
        <c:axPos val="l"/>
        <c:majorGridlines>
          <c:spPr>
            <a:ln>
              <a:prstDash val="sysDash"/>
            </a:ln>
          </c:spPr>
        </c:majorGridlines>
        <c:numFmt formatCode="[Red][&lt;0]\-&quot;&quot;0&quot;&quot;;[Blue][&gt;0]\+&quot;&quot;0&quot;&quot;;0" sourceLinked="0"/>
        <c:majorTickMark val="out"/>
        <c:minorTickMark val="none"/>
        <c:tickLblPos val="nextTo"/>
        <c:crossAx val="212256640"/>
        <c:crosses val="autoZero"/>
        <c:crossBetween val="between"/>
        <c:majorUnit val="2000"/>
      </c:valAx>
    </c:plotArea>
    <c:legend>
      <c:legendPos val="t"/>
      <c:layout>
        <c:manualLayout>
          <c:xMode val="edge"/>
          <c:yMode val="edge"/>
          <c:x val="0.21627906807801803"/>
          <c:y val="0.21335807050092764"/>
          <c:w val="0.58264258622806397"/>
          <c:h val="6.3399948383075486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157958052898516E-2"/>
          <c:y val="0.24595686858608862"/>
          <c:w val="0.90516390406154157"/>
          <c:h val="0.46769863994273447"/>
        </c:manualLayout>
      </c:layout>
      <c:barChart>
        <c:barDir val="col"/>
        <c:grouping val="stacked"/>
        <c:varyColors val="0"/>
        <c:ser>
          <c:idx val="0"/>
          <c:order val="0"/>
          <c:tx>
            <c:v>Emploi hors intérim</c:v>
          </c:tx>
          <c:spPr>
            <a:solidFill>
              <a:srgbClr val="00B0F0"/>
            </a:solidFill>
          </c:spPr>
          <c:invertIfNegative val="0"/>
          <c:dPt>
            <c:idx val="4"/>
            <c:invertIfNegative val="0"/>
            <c:bubble3D val="0"/>
            <c:extLst>
              <c:ext xmlns:c16="http://schemas.microsoft.com/office/drawing/2014/chart" uri="{C3380CC4-5D6E-409C-BE32-E72D297353CC}">
                <c16:uniqueId val="{00000000-EB9C-4122-8261-8BC63849966D}"/>
              </c:ext>
            </c:extLst>
          </c:dPt>
          <c:dLbls>
            <c:dLbl>
              <c:idx val="1"/>
              <c:layout>
                <c:manualLayout>
                  <c:x val="-1.8451889386298876E-3"/>
                  <c:y val="-8.6256488763224587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B9C-4122-8261-8BC63849966D}"/>
                </c:ext>
              </c:extLst>
            </c:dLbl>
            <c:dLbl>
              <c:idx val="2"/>
              <c:layout>
                <c:manualLayout>
                  <c:x val="3.8026223770279048E-3"/>
                  <c:y val="-8.625585512184806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EB9C-4122-8261-8BC63849966D}"/>
                </c:ext>
              </c:extLst>
            </c:dLbl>
            <c:dLbl>
              <c:idx val="3"/>
              <c:layout>
                <c:manualLayout>
                  <c:x val="1.7993704753625093E-3"/>
                  <c:y val="-1.805837570332776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B9C-4122-8261-8BC63849966D}"/>
                </c:ext>
              </c:extLst>
            </c:dLbl>
            <c:dLbl>
              <c:idx val="4"/>
              <c:layout>
                <c:manualLayout>
                  <c:x val="0"/>
                  <c:y val="3.350700964378557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EB9C-4122-8261-8BC63849966D}"/>
                </c:ext>
              </c:extLst>
            </c:dLbl>
            <c:numFmt formatCode="[&lt;0]\-&quot;&quot;#,###&quot;&quot;;[&gt;0]\+&quot;&quot;#,###&quot;&quot;;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graph4'!$DM$8:$DQ$8</c:f>
              <c:strCache>
                <c:ptCount val="5"/>
                <c:pt idx="0">
                  <c:v>Ensemble</c:v>
                </c:pt>
                <c:pt idx="1">
                  <c:v>Tertiaire marchand</c:v>
                </c:pt>
                <c:pt idx="2">
                  <c:v>Tertiaire non marchand</c:v>
                </c:pt>
                <c:pt idx="3">
                  <c:v>Industrie</c:v>
                </c:pt>
                <c:pt idx="4">
                  <c:v>Construction 
</c:v>
                </c:pt>
              </c:strCache>
            </c:strRef>
          </c:cat>
          <c:val>
            <c:numRef>
              <c:f>'Données graph4 (2)'!$DG$9:$DK$9</c:f>
              <c:numCache>
                <c:formatCode>#,##0</c:formatCode>
                <c:ptCount val="5"/>
                <c:pt idx="0">
                  <c:v>-60</c:v>
                </c:pt>
                <c:pt idx="1">
                  <c:v>100</c:v>
                </c:pt>
                <c:pt idx="2">
                  <c:v>160</c:v>
                </c:pt>
                <c:pt idx="3">
                  <c:v>-100</c:v>
                </c:pt>
                <c:pt idx="4">
                  <c:v>-90</c:v>
                </c:pt>
              </c:numCache>
            </c:numRef>
          </c:val>
          <c:extLst>
            <c:ext xmlns:c16="http://schemas.microsoft.com/office/drawing/2014/chart" uri="{C3380CC4-5D6E-409C-BE32-E72D297353CC}">
              <c16:uniqueId val="{00000004-EB9C-4122-8261-8BC63849966D}"/>
            </c:ext>
          </c:extLst>
        </c:ser>
        <c:ser>
          <c:idx val="1"/>
          <c:order val="1"/>
          <c:tx>
            <c:v>Intérim</c:v>
          </c:tx>
          <c:spPr>
            <a:solidFill>
              <a:schemeClr val="accent6">
                <a:lumMod val="75000"/>
              </a:schemeClr>
            </a:solidFill>
          </c:spPr>
          <c:invertIfNegative val="0"/>
          <c:dPt>
            <c:idx val="4"/>
            <c:invertIfNegative val="0"/>
            <c:bubble3D val="0"/>
            <c:extLst>
              <c:ext xmlns:c16="http://schemas.microsoft.com/office/drawing/2014/chart" uri="{C3380CC4-5D6E-409C-BE32-E72D297353CC}">
                <c16:uniqueId val="{00000005-EB9C-4122-8261-8BC63849966D}"/>
              </c:ext>
            </c:extLst>
          </c:dPt>
          <c:dLbls>
            <c:dLbl>
              <c:idx val="0"/>
              <c:layout>
                <c:manualLayout>
                  <c:x val="-1.9322688616530631E-3"/>
                  <c:y val="4.116178065014395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B9C-4122-8261-8BC63849966D}"/>
                </c:ext>
              </c:extLst>
            </c:dLbl>
            <c:dLbl>
              <c:idx val="1"/>
              <c:layout>
                <c:manualLayout>
                  <c:x val="-1.9143472012116062E-3"/>
                  <c:y val="-5.11607384008228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EB9C-4122-8261-8BC63849966D}"/>
                </c:ext>
              </c:extLst>
            </c:dLbl>
            <c:dLbl>
              <c:idx val="2"/>
              <c:layout>
                <c:manualLayout>
                  <c:x val="7.4012216450383937E-3"/>
                  <c:y val="-1.12614954173924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B9C-4122-8261-8BC63849966D}"/>
                </c:ext>
              </c:extLst>
            </c:dLbl>
            <c:dLbl>
              <c:idx val="3"/>
              <c:layout>
                <c:manualLayout>
                  <c:x val="1.8910391917057805E-3"/>
                  <c:y val="-4.241360799981329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EB9C-4122-8261-8BC63849966D}"/>
                </c:ext>
              </c:extLst>
            </c:dLbl>
            <c:dLbl>
              <c:idx val="4"/>
              <c:layout>
                <c:manualLayout>
                  <c:x val="0"/>
                  <c:y val="-1.048988884197483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B9C-4122-8261-8BC63849966D}"/>
                </c:ext>
              </c:extLst>
            </c:dLbl>
            <c:numFmt formatCode="[&lt;0]\-&quot;&quot;#,###&quot;&quot;;[&gt;0]\+&quot;&quot;#,###&quot;&quot;;0" sourceLinked="0"/>
            <c:spPr>
              <a:noFill/>
              <a:ln>
                <a:noFill/>
              </a:ln>
              <a:effectLst/>
            </c:spPr>
            <c:txPr>
              <a:bodyPr/>
              <a:lstStyle/>
              <a:p>
                <a:pPr>
                  <a:defRPr sz="1100" b="0"/>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graph4'!$DM$8:$DQ$8</c:f>
              <c:strCache>
                <c:ptCount val="5"/>
                <c:pt idx="0">
                  <c:v>Ensemble</c:v>
                </c:pt>
                <c:pt idx="1">
                  <c:v>Tertiaire marchand</c:v>
                </c:pt>
                <c:pt idx="2">
                  <c:v>Tertiaire non marchand</c:v>
                </c:pt>
                <c:pt idx="3">
                  <c:v>Industrie</c:v>
                </c:pt>
                <c:pt idx="4">
                  <c:v>Construction 
</c:v>
                </c:pt>
              </c:strCache>
            </c:strRef>
          </c:cat>
          <c:val>
            <c:numRef>
              <c:f>'Données graph4 (2)'!$DM$9:$DQ$9</c:f>
              <c:numCache>
                <c:formatCode>#,##0</c:formatCode>
                <c:ptCount val="5"/>
                <c:pt idx="0">
                  <c:v>-90</c:v>
                </c:pt>
                <c:pt idx="1">
                  <c:v>50</c:v>
                </c:pt>
                <c:pt idx="2">
                  <c:v>0</c:v>
                </c:pt>
                <c:pt idx="3">
                  <c:v>-80</c:v>
                </c:pt>
                <c:pt idx="4">
                  <c:v>-60</c:v>
                </c:pt>
              </c:numCache>
            </c:numRef>
          </c:val>
          <c:extLst>
            <c:ext xmlns:c16="http://schemas.microsoft.com/office/drawing/2014/chart" uri="{C3380CC4-5D6E-409C-BE32-E72D297353CC}">
              <c16:uniqueId val="{0000000A-EB9C-4122-8261-8BC63849966D}"/>
            </c:ext>
          </c:extLst>
        </c:ser>
        <c:ser>
          <c:idx val="2"/>
          <c:order val="2"/>
          <c:tx>
            <c:v>Total</c:v>
          </c:tx>
          <c:spPr>
            <a:noFill/>
          </c:spPr>
          <c:invertIfNegative val="0"/>
          <c:dLbls>
            <c:dLbl>
              <c:idx val="0"/>
              <c:layout>
                <c:manualLayout>
                  <c:x val="-4.845548839165183E-5"/>
                  <c:y val="6.7921339378032408E-2"/>
                </c:manualLayout>
              </c:layout>
              <c:dLblPos val="ctr"/>
              <c:showLegendKey val="0"/>
              <c:showVal val="1"/>
              <c:showCatName val="0"/>
              <c:showSerName val="0"/>
              <c:showPercent val="0"/>
              <c:showBubbleSize val="0"/>
              <c:extLst>
                <c:ext xmlns:c15="http://schemas.microsoft.com/office/drawing/2012/chart" uri="{CE6537A1-D6FC-4f65-9D91-7224C49458BB}">
                  <c15:layout>
                    <c:manualLayout>
                      <c:w val="5.0229355978387152E-2"/>
                      <c:h val="4.3087121212121215E-2"/>
                    </c:manualLayout>
                  </c15:layout>
                </c:ext>
                <c:ext xmlns:c16="http://schemas.microsoft.com/office/drawing/2014/chart" uri="{C3380CC4-5D6E-409C-BE32-E72D297353CC}">
                  <c16:uniqueId val="{0000000B-EB9C-4122-8261-8BC63849966D}"/>
                </c:ext>
              </c:extLst>
            </c:dLbl>
            <c:dLbl>
              <c:idx val="1"/>
              <c:layout>
                <c:manualLayout>
                  <c:x val="1.6846074765401761E-3"/>
                  <c:y val="4.9711932315278887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EB9C-4122-8261-8BC63849966D}"/>
                </c:ext>
              </c:extLst>
            </c:dLbl>
            <c:dLbl>
              <c:idx val="2"/>
              <c:layout>
                <c:manualLayout>
                  <c:x val="1.5454750508073554E-3"/>
                  <c:y val="6.6065179352581049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EB9C-4122-8261-8BC63849966D}"/>
                </c:ext>
              </c:extLst>
            </c:dLbl>
            <c:dLbl>
              <c:idx val="3"/>
              <c:layout>
                <c:manualLayout>
                  <c:x val="3.6399706206721697E-3"/>
                  <c:y val="8.561003738169104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EB9C-4122-8261-8BC63849966D}"/>
                </c:ext>
              </c:extLst>
            </c:dLbl>
            <c:dLbl>
              <c:idx val="4"/>
              <c:layout>
                <c:manualLayout>
                  <c:x val="1.8451339921768473E-3"/>
                  <c:y val="4.3844199872743295E-2"/>
                </c:manualLayout>
              </c:layout>
              <c:numFmt formatCode="[&lt;0]\-&quot;&quot;#,###&quot;&quot;;[&gt;0]\+&quot;&quot;#,###&quot;&quot;;0" sourceLinked="0"/>
              <c:spPr>
                <a:noFill/>
                <a:ln>
                  <a:noFill/>
                </a:ln>
                <a:effectLst/>
              </c:spPr>
              <c:txPr>
                <a:bodyPr anchorCtr="0"/>
                <a:lstStyle/>
                <a:p>
                  <a:pPr algn="ctr">
                    <a:defRPr sz="1200" b="1"/>
                  </a:pPr>
                  <a:endParaRPr lang="fr-FR"/>
                </a:p>
              </c:txPr>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EB9C-4122-8261-8BC63849966D}"/>
                </c:ext>
              </c:extLst>
            </c:dLbl>
            <c:numFmt formatCode="[&lt;0]\-&quot;&quot;#,###&quot;&quot;;[&gt;0]\+&quot;&quot;#,###&quot;&quot;;0" sourceLinked="0"/>
            <c:spPr>
              <a:noFill/>
              <a:ln>
                <a:noFill/>
              </a:ln>
              <a:effectLst/>
            </c:spPr>
            <c:txPr>
              <a:bodyPr/>
              <a:lstStyle/>
              <a:p>
                <a:pPr>
                  <a:defRPr sz="1200" b="1"/>
                </a:pPr>
                <a:endParaRPr lang="fr-FR"/>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graph4'!$DM$8:$DQ$8</c:f>
              <c:strCache>
                <c:ptCount val="5"/>
                <c:pt idx="0">
                  <c:v>Ensemble</c:v>
                </c:pt>
                <c:pt idx="1">
                  <c:v>Tertiaire marchand</c:v>
                </c:pt>
                <c:pt idx="2">
                  <c:v>Tertiaire non marchand</c:v>
                </c:pt>
                <c:pt idx="3">
                  <c:v>Industrie</c:v>
                </c:pt>
                <c:pt idx="4">
                  <c:v>Construction 
</c:v>
                </c:pt>
              </c:strCache>
            </c:strRef>
          </c:cat>
          <c:val>
            <c:numRef>
              <c:f>'Données graph4 (2)'!$DA$9:$DE$9</c:f>
              <c:numCache>
                <c:formatCode>#,##0</c:formatCode>
                <c:ptCount val="5"/>
                <c:pt idx="0">
                  <c:v>-160</c:v>
                </c:pt>
                <c:pt idx="1">
                  <c:v>150</c:v>
                </c:pt>
                <c:pt idx="2">
                  <c:v>160</c:v>
                </c:pt>
                <c:pt idx="3">
                  <c:v>-180</c:v>
                </c:pt>
                <c:pt idx="4">
                  <c:v>-150</c:v>
                </c:pt>
              </c:numCache>
            </c:numRef>
          </c:val>
          <c:extLst>
            <c:ext xmlns:c16="http://schemas.microsoft.com/office/drawing/2014/chart" uri="{C3380CC4-5D6E-409C-BE32-E72D297353CC}">
              <c16:uniqueId val="{00000010-EB9C-4122-8261-8BC63849966D}"/>
            </c:ext>
          </c:extLst>
        </c:ser>
        <c:dLbls>
          <c:showLegendKey val="0"/>
          <c:showVal val="0"/>
          <c:showCatName val="0"/>
          <c:showSerName val="0"/>
          <c:showPercent val="0"/>
          <c:showBubbleSize val="0"/>
        </c:dLbls>
        <c:gapWidth val="150"/>
        <c:overlap val="100"/>
        <c:axId val="212311040"/>
        <c:axId val="212329216"/>
      </c:barChart>
      <c:catAx>
        <c:axId val="212311040"/>
        <c:scaling>
          <c:orientation val="minMax"/>
        </c:scaling>
        <c:delete val="0"/>
        <c:axPos val="b"/>
        <c:numFmt formatCode="General" sourceLinked="0"/>
        <c:majorTickMark val="out"/>
        <c:minorTickMark val="none"/>
        <c:tickLblPos val="low"/>
        <c:spPr>
          <a:ln w="22225" cmpd="sng"/>
        </c:spPr>
        <c:txPr>
          <a:bodyPr rot="0" vert="horz"/>
          <a:lstStyle/>
          <a:p>
            <a:pPr>
              <a:defRPr sz="1000" b="0" baseline="0"/>
            </a:pPr>
            <a:endParaRPr lang="fr-FR"/>
          </a:p>
        </c:txPr>
        <c:crossAx val="212329216"/>
        <c:crosses val="autoZero"/>
        <c:auto val="1"/>
        <c:lblAlgn val="ctr"/>
        <c:lblOffset val="100"/>
        <c:noMultiLvlLbl val="0"/>
      </c:catAx>
      <c:valAx>
        <c:axId val="212329216"/>
        <c:scaling>
          <c:orientation val="minMax"/>
          <c:max val="200"/>
          <c:min val="-200"/>
        </c:scaling>
        <c:delete val="0"/>
        <c:axPos val="l"/>
        <c:majorGridlines>
          <c:spPr>
            <a:ln>
              <a:prstDash val="sysDot"/>
            </a:ln>
          </c:spPr>
        </c:majorGridlines>
        <c:numFmt formatCode="[Red][&lt;0]\-&quot;&quot;0&quot;&quot;;[Blue][&gt;0]\+&quot;&quot;0&quot;&quot;;0" sourceLinked="0"/>
        <c:majorTickMark val="out"/>
        <c:minorTickMark val="none"/>
        <c:tickLblPos val="nextTo"/>
        <c:crossAx val="212311040"/>
        <c:crosses val="autoZero"/>
        <c:crossBetween val="between"/>
        <c:majorUnit val="100"/>
      </c:valAx>
    </c:plotArea>
    <c:legend>
      <c:legendPos val="r"/>
      <c:legendEntry>
        <c:idx val="0"/>
        <c:delete val="1"/>
      </c:legendEntry>
      <c:layout>
        <c:manualLayout>
          <c:xMode val="edge"/>
          <c:yMode val="edge"/>
          <c:x val="0.29484852984348031"/>
          <c:y val="0.16900871540589266"/>
          <c:w val="0.4416481968830514"/>
          <c:h val="5.7485996694990923E-2"/>
        </c:manualLayout>
      </c:layout>
      <c:overlay val="0"/>
      <c:txPr>
        <a:bodyPr/>
        <a:lstStyle/>
        <a:p>
          <a:pPr>
            <a:defRPr sz="1200" baseline="0"/>
          </a:pPr>
          <a:endParaRPr lang="fr-FR"/>
        </a:p>
      </c:txPr>
    </c:legend>
    <c:plotVisOnly val="1"/>
    <c:dispBlanksAs val="gap"/>
    <c:showDLblsOverMax val="0"/>
  </c:chart>
  <c:spPr>
    <a:ln>
      <a:solidFill>
        <a:schemeClr val="tx1">
          <a:tint val="75000"/>
          <a:shade val="95000"/>
          <a:satMod val="105000"/>
        </a:schemeClr>
      </a:solidFill>
    </a:ln>
  </c:sp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1896545228499415E-2"/>
          <c:y val="0.27208624345685839"/>
          <c:w val="0.83764367816093055"/>
          <c:h val="0.49287174439733517"/>
        </c:manualLayout>
      </c:layout>
      <c:lineChart>
        <c:grouping val="standard"/>
        <c:varyColors val="0"/>
        <c:ser>
          <c:idx val="0"/>
          <c:order val="0"/>
          <c:tx>
            <c:strRef>
              <c:f>'Données graph 1 et 3'!$AS$8:$AS$9</c:f>
              <c:strCache>
                <c:ptCount val="2"/>
                <c:pt idx="0">
                  <c:v>Construction </c:v>
                </c:pt>
              </c:strCache>
            </c:strRef>
          </c:tx>
          <c:spPr>
            <a:ln w="28575">
              <a:solidFill>
                <a:srgbClr val="00B050"/>
              </a:solidFill>
              <a:prstDash val="solid"/>
            </a:ln>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3'!$AS$10:$AS$50</c:f>
              <c:numCache>
                <c:formatCode>#\ ##0.0</c:formatCode>
                <c:ptCount val="41"/>
                <c:pt idx="0">
                  <c:v>100</c:v>
                </c:pt>
                <c:pt idx="1">
                  <c:v>100.78769107125949</c:v>
                </c:pt>
                <c:pt idx="2">
                  <c:v>101.280415660616</c:v>
                </c:pt>
                <c:pt idx="3">
                  <c:v>101.37862921343905</c:v>
                </c:pt>
                <c:pt idx="4">
                  <c:v>102.68269367589251</c:v>
                </c:pt>
                <c:pt idx="5">
                  <c:v>103.96969312176267</c:v>
                </c:pt>
                <c:pt idx="6">
                  <c:v>105.88495290539323</c:v>
                </c:pt>
                <c:pt idx="7">
                  <c:v>105.6254448495913</c:v>
                </c:pt>
                <c:pt idx="8">
                  <c:v>107.93743428968456</c:v>
                </c:pt>
                <c:pt idx="9">
                  <c:v>107.49473445875164</c:v>
                </c:pt>
                <c:pt idx="10">
                  <c:v>108.70074323789021</c:v>
                </c:pt>
                <c:pt idx="11">
                  <c:v>109.6653823164874</c:v>
                </c:pt>
                <c:pt idx="12">
                  <c:v>111.01811232462731</c:v>
                </c:pt>
                <c:pt idx="13">
                  <c:v>111.73827728449332</c:v>
                </c:pt>
                <c:pt idx="14">
                  <c:v>113.52405367140641</c:v>
                </c:pt>
                <c:pt idx="15">
                  <c:v>113.71442101378906</c:v>
                </c:pt>
                <c:pt idx="16">
                  <c:v>106.67630694371803</c:v>
                </c:pt>
                <c:pt idx="17">
                  <c:v>110.52651802446756</c:v>
                </c:pt>
                <c:pt idx="18">
                  <c:v>114.22001444035514</c:v>
                </c:pt>
                <c:pt idx="19">
                  <c:v>115.24029069091794</c:v>
                </c:pt>
                <c:pt idx="20">
                  <c:v>117.20291642439773</c:v>
                </c:pt>
                <c:pt idx="21">
                  <c:v>118.71037270820617</c:v>
                </c:pt>
                <c:pt idx="22">
                  <c:v>119.61639635149</c:v>
                </c:pt>
                <c:pt idx="23">
                  <c:v>119.07961474640121</c:v>
                </c:pt>
                <c:pt idx="24">
                  <c:v>118.5393415063911</c:v>
                </c:pt>
                <c:pt idx="25">
                  <c:v>118.17198780538672</c:v>
                </c:pt>
                <c:pt idx="26">
                  <c:v>117.98914662620854</c:v>
                </c:pt>
                <c:pt idx="27">
                  <c:v>116.86874436500325</c:v>
                </c:pt>
                <c:pt idx="28">
                  <c:v>117.80806126005562</c:v>
                </c:pt>
                <c:pt idx="29">
                  <c:v>116.36147670301433</c:v>
                </c:pt>
                <c:pt idx="30">
                  <c:v>116.52598005259</c:v>
                </c:pt>
                <c:pt idx="31">
                  <c:v>114.9933748886597</c:v>
                </c:pt>
                <c:pt idx="32">
                  <c:v>113.39194478726711</c:v>
                </c:pt>
                <c:pt idx="33">
                  <c:v>112.55908972068953</c:v>
                </c:pt>
                <c:pt idx="34">
                  <c:v>111.61095277381889</c:v>
                </c:pt>
                <c:pt idx="35">
                  <c:v>110.42543049878897</c:v>
                </c:pt>
                <c:pt idx="36">
                  <c:v>109.2318363769686</c:v>
                </c:pt>
                <c:pt idx="37">
                  <c:v>108.24519357859825</c:v>
                </c:pt>
                <c:pt idx="38">
                  <c:v>107.54564068201316</c:v>
                </c:pt>
                <c:pt idx="39">
                  <c:v>107.32799934718203</c:v>
                </c:pt>
                <c:pt idx="40">
                  <c:v>106.10326279180948</c:v>
                </c:pt>
              </c:numCache>
            </c:numRef>
          </c:val>
          <c:smooth val="0"/>
          <c:extLst>
            <c:ext xmlns:c16="http://schemas.microsoft.com/office/drawing/2014/chart" uri="{C3380CC4-5D6E-409C-BE32-E72D297353CC}">
              <c16:uniqueId val="{00000000-7F42-4D88-B700-6FD2680C2DAD}"/>
            </c:ext>
          </c:extLst>
        </c:ser>
        <c:ser>
          <c:idx val="1"/>
          <c:order val="1"/>
          <c:tx>
            <c:strRef>
              <c:f>'Données graph 1 et 3'!$AR$8:$AR$9</c:f>
              <c:strCache>
                <c:ptCount val="2"/>
                <c:pt idx="0">
                  <c:v>Industrie </c:v>
                </c:pt>
              </c:strCache>
            </c:strRef>
          </c:tx>
          <c:spPr>
            <a:ln w="28575">
              <a:solidFill>
                <a:srgbClr val="0070C0"/>
              </a:solidFill>
              <a:prstDash val="solid"/>
            </a:ln>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3'!$AR$10:$AR$50</c:f>
              <c:numCache>
                <c:formatCode>#\ ##0.0</c:formatCode>
                <c:ptCount val="41"/>
                <c:pt idx="0">
                  <c:v>100</c:v>
                </c:pt>
                <c:pt idx="1">
                  <c:v>100.74634300061238</c:v>
                </c:pt>
                <c:pt idx="2">
                  <c:v>100.43124396877631</c:v>
                </c:pt>
                <c:pt idx="3">
                  <c:v>99.942588739921533</c:v>
                </c:pt>
                <c:pt idx="4">
                  <c:v>99.780622932743483</c:v>
                </c:pt>
                <c:pt idx="5">
                  <c:v>100.46160058421516</c:v>
                </c:pt>
                <c:pt idx="6">
                  <c:v>100.91513542585922</c:v>
                </c:pt>
                <c:pt idx="7">
                  <c:v>102.22365063162724</c:v>
                </c:pt>
                <c:pt idx="8">
                  <c:v>102.83104510415744</c:v>
                </c:pt>
                <c:pt idx="9">
                  <c:v>102.9175057103383</c:v>
                </c:pt>
                <c:pt idx="10">
                  <c:v>103.05066647183945</c:v>
                </c:pt>
                <c:pt idx="11">
                  <c:v>102.71432198183427</c:v>
                </c:pt>
                <c:pt idx="12">
                  <c:v>104.32724057851202</c:v>
                </c:pt>
                <c:pt idx="13">
                  <c:v>103.52897682878385</c:v>
                </c:pt>
                <c:pt idx="14">
                  <c:v>102.55563505525257</c:v>
                </c:pt>
                <c:pt idx="15">
                  <c:v>103.25911684914675</c:v>
                </c:pt>
                <c:pt idx="16">
                  <c:v>100.15496647111814</c:v>
                </c:pt>
                <c:pt idx="17">
                  <c:v>101.47412323630904</c:v>
                </c:pt>
                <c:pt idx="18">
                  <c:v>104.21095293743366</c:v>
                </c:pt>
                <c:pt idx="19">
                  <c:v>103.91709510623015</c:v>
                </c:pt>
                <c:pt idx="20">
                  <c:v>104.73628485336135</c:v>
                </c:pt>
                <c:pt idx="21">
                  <c:v>105.01281924847723</c:v>
                </c:pt>
                <c:pt idx="22">
                  <c:v>105.70940709363923</c:v>
                </c:pt>
                <c:pt idx="23">
                  <c:v>107.34825321234473</c:v>
                </c:pt>
                <c:pt idx="24">
                  <c:v>107.56647102411682</c:v>
                </c:pt>
                <c:pt idx="25">
                  <c:v>108.34049202566085</c:v>
                </c:pt>
                <c:pt idx="26">
                  <c:v>108.61261023354547</c:v>
                </c:pt>
                <c:pt idx="27">
                  <c:v>108.66066306821463</c:v>
                </c:pt>
                <c:pt idx="28">
                  <c:v>108.27953228264728</c:v>
                </c:pt>
                <c:pt idx="29">
                  <c:v>108.06975240168315</c:v>
                </c:pt>
                <c:pt idx="30">
                  <c:v>108.43765823884084</c:v>
                </c:pt>
                <c:pt idx="31">
                  <c:v>108.4087420951946</c:v>
                </c:pt>
                <c:pt idx="32">
                  <c:v>109.18264636223299</c:v>
                </c:pt>
                <c:pt idx="33">
                  <c:v>108.98342720483465</c:v>
                </c:pt>
                <c:pt idx="34">
                  <c:v>109.64001101006025</c:v>
                </c:pt>
                <c:pt idx="35">
                  <c:v>110.02657238868659</c:v>
                </c:pt>
                <c:pt idx="36">
                  <c:v>110.53073603089152</c:v>
                </c:pt>
                <c:pt idx="37">
                  <c:v>110.27901403133713</c:v>
                </c:pt>
                <c:pt idx="38">
                  <c:v>110.34350157441588</c:v>
                </c:pt>
                <c:pt idx="39">
                  <c:v>109.59262471200144</c:v>
                </c:pt>
                <c:pt idx="40">
                  <c:v>108.73685548395662</c:v>
                </c:pt>
              </c:numCache>
            </c:numRef>
          </c:val>
          <c:smooth val="0"/>
          <c:extLst>
            <c:ext xmlns:c16="http://schemas.microsoft.com/office/drawing/2014/chart" uri="{C3380CC4-5D6E-409C-BE32-E72D297353CC}">
              <c16:uniqueId val="{00000001-7F42-4D88-B700-6FD2680C2DAD}"/>
            </c:ext>
          </c:extLst>
        </c:ser>
        <c:ser>
          <c:idx val="2"/>
          <c:order val="2"/>
          <c:tx>
            <c:strRef>
              <c:f>'Données graph 1 et 3'!$AT$8:$AT$9</c:f>
              <c:strCache>
                <c:ptCount val="2"/>
                <c:pt idx="0">
                  <c:v>Tertiaire marchand </c:v>
                </c:pt>
              </c:strCache>
            </c:strRef>
          </c:tx>
          <c:spPr>
            <a:ln w="28575">
              <a:solidFill>
                <a:srgbClr val="FF0000"/>
              </a:solidFill>
            </a:ln>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3'!$AT$10:$AT$50</c:f>
              <c:numCache>
                <c:formatCode>#\ ##0.0</c:formatCode>
                <c:ptCount val="41"/>
                <c:pt idx="0">
                  <c:v>100</c:v>
                </c:pt>
                <c:pt idx="1">
                  <c:v>100.89637686943544</c:v>
                </c:pt>
                <c:pt idx="2">
                  <c:v>101.15078341297776</c:v>
                </c:pt>
                <c:pt idx="3">
                  <c:v>101.39400219846347</c:v>
                </c:pt>
                <c:pt idx="4">
                  <c:v>102.54449178515077</c:v>
                </c:pt>
                <c:pt idx="5">
                  <c:v>103.53690670084623</c:v>
                </c:pt>
                <c:pt idx="6">
                  <c:v>102.79848240434488</c:v>
                </c:pt>
                <c:pt idx="7">
                  <c:v>104.35193090642012</c:v>
                </c:pt>
                <c:pt idx="8">
                  <c:v>105.20269818886656</c:v>
                </c:pt>
                <c:pt idx="9">
                  <c:v>105.00643741872196</c:v>
                </c:pt>
                <c:pt idx="10">
                  <c:v>104.8143336162411</c:v>
                </c:pt>
                <c:pt idx="11">
                  <c:v>105.02170580746227</c:v>
                </c:pt>
                <c:pt idx="12">
                  <c:v>106.14746901451191</c:v>
                </c:pt>
                <c:pt idx="13">
                  <c:v>106.47505981385331</c:v>
                </c:pt>
                <c:pt idx="14">
                  <c:v>105.54549724890101</c:v>
                </c:pt>
                <c:pt idx="15">
                  <c:v>107.20279304383635</c:v>
                </c:pt>
                <c:pt idx="16">
                  <c:v>104.18851166015861</c:v>
                </c:pt>
                <c:pt idx="17">
                  <c:v>101.49564215774703</c:v>
                </c:pt>
                <c:pt idx="18">
                  <c:v>104.94739868499595</c:v>
                </c:pt>
                <c:pt idx="19">
                  <c:v>106.52369488903615</c:v>
                </c:pt>
                <c:pt idx="20">
                  <c:v>107.43093421180126</c:v>
                </c:pt>
                <c:pt idx="21">
                  <c:v>108.8544583300806</c:v>
                </c:pt>
                <c:pt idx="22">
                  <c:v>110.96211096050739</c:v>
                </c:pt>
                <c:pt idx="23">
                  <c:v>112.5680899402995</c:v>
                </c:pt>
                <c:pt idx="24">
                  <c:v>112.91188499241966</c:v>
                </c:pt>
                <c:pt idx="25">
                  <c:v>112.57910001482685</c:v>
                </c:pt>
                <c:pt idx="26">
                  <c:v>112.60566869171083</c:v>
                </c:pt>
                <c:pt idx="27">
                  <c:v>113.59703178938203</c:v>
                </c:pt>
                <c:pt idx="28">
                  <c:v>113.32589220088984</c:v>
                </c:pt>
                <c:pt idx="29">
                  <c:v>113.56172041172627</c:v>
                </c:pt>
                <c:pt idx="30">
                  <c:v>113.39978645201798</c:v>
                </c:pt>
                <c:pt idx="31">
                  <c:v>113.52178553296257</c:v>
                </c:pt>
                <c:pt idx="32">
                  <c:v>114.02629848890045</c:v>
                </c:pt>
                <c:pt idx="33">
                  <c:v>113.92086414747058</c:v>
                </c:pt>
                <c:pt idx="34">
                  <c:v>113.97267233026763</c:v>
                </c:pt>
                <c:pt idx="35">
                  <c:v>114.41509303656562</c:v>
                </c:pt>
                <c:pt idx="36">
                  <c:v>114.44990544688301</c:v>
                </c:pt>
                <c:pt idx="37">
                  <c:v>114.42997473017415</c:v>
                </c:pt>
                <c:pt idx="38">
                  <c:v>114.37720625729983</c:v>
                </c:pt>
                <c:pt idx="39">
                  <c:v>113.77725604404615</c:v>
                </c:pt>
                <c:pt idx="40">
                  <c:v>113.94500701705688</c:v>
                </c:pt>
              </c:numCache>
            </c:numRef>
          </c:val>
          <c:smooth val="0"/>
          <c:extLst>
            <c:ext xmlns:c16="http://schemas.microsoft.com/office/drawing/2014/chart" uri="{C3380CC4-5D6E-409C-BE32-E72D297353CC}">
              <c16:uniqueId val="{00000002-7F42-4D88-B700-6FD2680C2DAD}"/>
            </c:ext>
          </c:extLst>
        </c:ser>
        <c:ser>
          <c:idx val="3"/>
          <c:order val="3"/>
          <c:tx>
            <c:strRef>
              <c:f>'Données graph 1 et 3'!$AU$8:$AU$9</c:f>
              <c:strCache>
                <c:ptCount val="2"/>
                <c:pt idx="0">
                  <c:v>Tertiaire non marchand </c:v>
                </c:pt>
              </c:strCache>
            </c:strRef>
          </c:tx>
          <c:spPr>
            <a:ln w="28575">
              <a:solidFill>
                <a:schemeClr val="accent6">
                  <a:lumMod val="75000"/>
                </a:schemeClr>
              </a:solidFill>
              <a:prstDash val="solid"/>
            </a:ln>
          </c:spPr>
          <c:marker>
            <c:symbol val="none"/>
          </c:marker>
          <c:cat>
            <c:multiLvlStrRef>
              <c:f>'Données graph 1 et 3'!$A$10:$B$50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'Données graph 1 et 3'!$AU$10:$AU$50</c:f>
              <c:numCache>
                <c:formatCode>#\ ##0.0</c:formatCode>
                <c:ptCount val="41"/>
                <c:pt idx="0">
                  <c:v>100</c:v>
                </c:pt>
                <c:pt idx="1">
                  <c:v>100.15630845279695</c:v>
                </c:pt>
                <c:pt idx="2">
                  <c:v>100.49388238210477</c:v>
                </c:pt>
                <c:pt idx="3">
                  <c:v>99.923173635995695</c:v>
                </c:pt>
                <c:pt idx="4">
                  <c:v>100.88541075244109</c:v>
                </c:pt>
                <c:pt idx="5">
                  <c:v>100.92020243548112</c:v>
                </c:pt>
                <c:pt idx="6">
                  <c:v>100.35940108952323</c:v>
                </c:pt>
                <c:pt idx="7">
                  <c:v>99.523180582220121</c:v>
                </c:pt>
                <c:pt idx="8">
                  <c:v>99.462717222879974</c:v>
                </c:pt>
                <c:pt idx="9">
                  <c:v>98.963190069794933</c:v>
                </c:pt>
                <c:pt idx="10">
                  <c:v>99.14481692016966</c:v>
                </c:pt>
                <c:pt idx="11">
                  <c:v>99.251515867600475</c:v>
                </c:pt>
                <c:pt idx="12">
                  <c:v>99.407696967287279</c:v>
                </c:pt>
                <c:pt idx="13">
                  <c:v>99.685376899334514</c:v>
                </c:pt>
                <c:pt idx="14">
                  <c:v>99.908155999049214</c:v>
                </c:pt>
                <c:pt idx="15">
                  <c:v>99.339164603061064</c:v>
                </c:pt>
                <c:pt idx="16">
                  <c:v>99.790924149507333</c:v>
                </c:pt>
                <c:pt idx="17">
                  <c:v>98.526239485666252</c:v>
                </c:pt>
                <c:pt idx="18">
                  <c:v>100.51124739602457</c:v>
                </c:pt>
                <c:pt idx="19">
                  <c:v>101.15995702628742</c:v>
                </c:pt>
                <c:pt idx="20">
                  <c:v>102.00481767665175</c:v>
                </c:pt>
                <c:pt idx="21">
                  <c:v>102.20564774656663</c:v>
                </c:pt>
                <c:pt idx="22">
                  <c:v>102.23100440648713</c:v>
                </c:pt>
                <c:pt idx="23">
                  <c:v>102.4320628685396</c:v>
                </c:pt>
                <c:pt idx="24">
                  <c:v>102.99110180092075</c:v>
                </c:pt>
                <c:pt idx="25">
                  <c:v>102.20383565054179</c:v>
                </c:pt>
                <c:pt idx="26">
                  <c:v>101.62733688667504</c:v>
                </c:pt>
                <c:pt idx="27">
                  <c:v>102.13043040932467</c:v>
                </c:pt>
                <c:pt idx="28">
                  <c:v>102.34317797697123</c:v>
                </c:pt>
                <c:pt idx="29">
                  <c:v>102.59479223260929</c:v>
                </c:pt>
                <c:pt idx="30">
                  <c:v>102.95561148395362</c:v>
                </c:pt>
                <c:pt idx="31">
                  <c:v>103.74228849001254</c:v>
                </c:pt>
                <c:pt idx="32">
                  <c:v>103.33644254470546</c:v>
                </c:pt>
                <c:pt idx="33">
                  <c:v>103.76549184460981</c:v>
                </c:pt>
                <c:pt idx="34">
                  <c:v>103.5658445635043</c:v>
                </c:pt>
                <c:pt idx="35">
                  <c:v>103.61370650362591</c:v>
                </c:pt>
                <c:pt idx="36">
                  <c:v>103.71865512728058</c:v>
                </c:pt>
                <c:pt idx="37">
                  <c:v>103.68766034185795</c:v>
                </c:pt>
                <c:pt idx="38">
                  <c:v>104.00834946574238</c:v>
                </c:pt>
                <c:pt idx="39">
                  <c:v>103.35762377703799</c:v>
                </c:pt>
                <c:pt idx="40">
                  <c:v>103.60055427069416</c:v>
                </c:pt>
              </c:numCache>
            </c:numRef>
          </c:val>
          <c:smooth val="0"/>
          <c:extLst>
            <c:ext xmlns:c16="http://schemas.microsoft.com/office/drawing/2014/chart" uri="{C3380CC4-5D6E-409C-BE32-E72D297353CC}">
              <c16:uniqueId val="{00000003-7F42-4D88-B700-6FD2680C2DAD}"/>
            </c:ext>
          </c:extLst>
        </c:ser>
        <c:dLbls>
          <c:showLegendKey val="0"/>
          <c:showVal val="0"/>
          <c:showCatName val="0"/>
          <c:showSerName val="0"/>
          <c:showPercent val="0"/>
          <c:showBubbleSize val="0"/>
        </c:dLbls>
        <c:smooth val="0"/>
        <c:axId val="212177664"/>
        <c:axId val="212179200"/>
      </c:lineChart>
      <c:catAx>
        <c:axId val="212177664"/>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c:spPr>
        <c:txPr>
          <a:bodyPr/>
          <a:lstStyle/>
          <a:p>
            <a:pPr>
              <a:defRPr sz="1000"/>
            </a:pPr>
            <a:endParaRPr lang="fr-FR"/>
          </a:p>
        </c:txPr>
        <c:crossAx val="212179200"/>
        <c:crossesAt val="100"/>
        <c:auto val="0"/>
        <c:lblAlgn val="ctr"/>
        <c:lblOffset val="100"/>
        <c:tickLblSkip val="1"/>
        <c:tickMarkSkip val="1"/>
        <c:noMultiLvlLbl val="0"/>
      </c:catAx>
      <c:valAx>
        <c:axId val="212179200"/>
        <c:scaling>
          <c:orientation val="minMax"/>
          <c:max val="120"/>
          <c:min val="98"/>
        </c:scaling>
        <c:delete val="0"/>
        <c:axPos val="l"/>
        <c:majorGridlines>
          <c:spPr>
            <a:ln>
              <a:prstDash val="sysDash"/>
            </a:ln>
          </c:spPr>
        </c:majorGridlines>
        <c:numFmt formatCode="#,##0" sourceLinked="0"/>
        <c:majorTickMark val="out"/>
        <c:minorTickMark val="none"/>
        <c:tickLblPos val="nextTo"/>
        <c:crossAx val="212177664"/>
        <c:crosses val="autoZero"/>
        <c:crossBetween val="midCat"/>
        <c:majorUnit val="2"/>
      </c:valAx>
    </c:plotArea>
    <c:legend>
      <c:legendPos val="r"/>
      <c:layout>
        <c:manualLayout>
          <c:xMode val="edge"/>
          <c:yMode val="edge"/>
          <c:x val="3.2670454545454551E-2"/>
          <c:y val="0.18066157760814217"/>
          <c:w val="0.95596590909090906"/>
          <c:h val="8.142493638676846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nchor="t" anchorCtr="1"/>
          <a:lstStyle/>
          <a:p>
            <a:pPr>
              <a:defRPr sz="1000" b="0" i="0" u="none" strike="noStrike" baseline="0">
                <a:solidFill>
                  <a:srgbClr val="000000"/>
                </a:solidFill>
                <a:latin typeface="Calibri"/>
                <a:ea typeface="Calibri"/>
                <a:cs typeface="Calibri"/>
              </a:defRPr>
            </a:pPr>
            <a:r>
              <a:rPr lang="fr-FR" sz="1400" b="1" i="0" baseline="0">
                <a:effectLst/>
              </a:rPr>
              <a:t>Contrats d'apprentissage commencés dans le trimestre et en cours</a:t>
            </a:r>
          </a:p>
          <a:p>
            <a:pPr>
              <a:defRPr sz="1000" b="0" i="0" u="none" strike="noStrike" baseline="0">
                <a:solidFill>
                  <a:srgbClr val="000000"/>
                </a:solidFill>
                <a:latin typeface="Calibri"/>
                <a:ea typeface="Calibri"/>
                <a:cs typeface="Calibri"/>
              </a:defRPr>
            </a:pPr>
            <a:r>
              <a:rPr lang="fr-FR" sz="1400" b="1" i="0" baseline="0">
                <a:effectLst/>
              </a:rPr>
              <a:t>au 31 mars de chaque année, dans le Vaucluse </a:t>
            </a:r>
            <a:r>
              <a:rPr lang="fr-FR" sz="1200" b="0" i="1" baseline="0">
                <a:effectLst/>
              </a:rPr>
              <a:t>(données brutes, en nombre)</a:t>
            </a:r>
            <a:endParaRPr lang="fr-FR" sz="1200" b="0" i="1">
              <a:effectLst/>
            </a:endParaRPr>
          </a:p>
        </c:rich>
      </c:tx>
      <c:layout>
        <c:manualLayout>
          <c:xMode val="edge"/>
          <c:yMode val="edge"/>
          <c:x val="0.19234156789464443"/>
          <c:y val="1.0115528422757875E-4"/>
        </c:manualLayout>
      </c:layout>
      <c:overlay val="0"/>
      <c:spPr>
        <a:noFill/>
        <a:ln w="25400">
          <a:noFill/>
        </a:ln>
      </c:spPr>
    </c:title>
    <c:autoTitleDeleted val="0"/>
    <c:plotArea>
      <c:layout>
        <c:manualLayout>
          <c:layoutTarget val="inner"/>
          <c:xMode val="edge"/>
          <c:yMode val="edge"/>
          <c:x val="6.1589781983542202E-2"/>
          <c:y val="0.22718177019598126"/>
          <c:w val="0.93016067977190131"/>
          <c:h val="0.45357743553426189"/>
        </c:manualLayout>
      </c:layout>
      <c:barChart>
        <c:barDir val="col"/>
        <c:grouping val="stacked"/>
        <c:varyColors val="0"/>
        <c:ser>
          <c:idx val="0"/>
          <c:order val="0"/>
          <c:tx>
            <c:v>Cumul des entrées sur un trimestre (échelle de gauche)</c:v>
          </c:tx>
          <c:spPr>
            <a:ln w="25400">
              <a:noFill/>
            </a:ln>
          </c:spPr>
          <c:invertIfNegative val="0"/>
          <c:cat>
            <c:multiLvlStrRef>
              <c:f>'Graph appr (trim1)'!$A$3:$B$13</c:f>
              <c:multiLvlStrCache>
                <c:ptCount val="11"/>
                <c:lvl>
                  <c:pt idx="0">
                    <c:v>T1</c:v>
                  </c:pt>
                  <c:pt idx="1">
                    <c:v>T1</c:v>
                  </c:pt>
                  <c:pt idx="2">
                    <c:v>T1</c:v>
                  </c:pt>
                  <c:pt idx="3">
                    <c:v>T1</c:v>
                  </c:pt>
                  <c:pt idx="4">
                    <c:v>T1</c:v>
                  </c:pt>
                  <c:pt idx="5">
                    <c:v>T1</c:v>
                  </c:pt>
                  <c:pt idx="6">
                    <c:v>T1</c:v>
                  </c:pt>
                  <c:pt idx="7">
                    <c:v>T1</c:v>
                  </c:pt>
                  <c:pt idx="8">
                    <c:v>T1</c:v>
                  </c:pt>
                  <c:pt idx="9">
                    <c:v>T1</c:v>
                  </c:pt>
                  <c:pt idx="10">
                    <c:v>T1</c:v>
                  </c:pt>
                </c:lvl>
                <c:lvl>
                  <c:pt idx="0">
                    <c:v>2016</c:v>
                  </c:pt>
                  <c:pt idx="1">
                    <c:v>2017</c:v>
                  </c:pt>
                  <c:pt idx="2">
                    <c:v>2018</c:v>
                  </c:pt>
                  <c:pt idx="3">
                    <c:v>2019</c:v>
                  </c:pt>
                  <c:pt idx="4">
                    <c:v>2020</c:v>
                  </c:pt>
                  <c:pt idx="5">
                    <c:v>2021</c:v>
                  </c:pt>
                  <c:pt idx="6">
                    <c:v>2022</c:v>
                  </c:pt>
                  <c:pt idx="7">
                    <c:v>2023</c:v>
                  </c:pt>
                  <c:pt idx="8">
                    <c:v>2024</c:v>
                  </c:pt>
                  <c:pt idx="9">
                    <c:v>2025</c:v>
                  </c:pt>
                  <c:pt idx="10">
                    <c:v>2026</c:v>
                  </c:pt>
                </c:lvl>
              </c:multiLvlStrCache>
            </c:multiLvlStrRef>
          </c:cat>
          <c:val>
            <c:numRef>
              <c:f>'Graph appr (trim1)'!$O$3:$O$13</c:f>
              <c:numCache>
                <c:formatCode>#,##0</c:formatCode>
                <c:ptCount val="11"/>
                <c:pt idx="0">
                  <c:v>84</c:v>
                </c:pt>
                <c:pt idx="1">
                  <c:v>57</c:v>
                </c:pt>
                <c:pt idx="2">
                  <c:v>76</c:v>
                </c:pt>
                <c:pt idx="3">
                  <c:v>86</c:v>
                </c:pt>
                <c:pt idx="4">
                  <c:v>136</c:v>
                </c:pt>
                <c:pt idx="5">
                  <c:v>430</c:v>
                </c:pt>
                <c:pt idx="6">
                  <c:v>373</c:v>
                </c:pt>
                <c:pt idx="7">
                  <c:v>347</c:v>
                </c:pt>
                <c:pt idx="8">
                  <c:v>391</c:v>
                </c:pt>
                <c:pt idx="9">
                  <c:v>402</c:v>
                </c:pt>
                <c:pt idx="10">
                  <c:v>467</c:v>
                </c:pt>
              </c:numCache>
            </c:numRef>
          </c:val>
          <c:extLst>
            <c:ext xmlns:c16="http://schemas.microsoft.com/office/drawing/2014/chart" uri="{C3380CC4-5D6E-409C-BE32-E72D297353CC}">
              <c16:uniqueId val="{00000000-F158-4C29-88F1-016476C4BFDF}"/>
            </c:ext>
          </c:extLst>
        </c:ser>
        <c:dLbls>
          <c:showLegendKey val="0"/>
          <c:showVal val="0"/>
          <c:showCatName val="0"/>
          <c:showSerName val="0"/>
          <c:showPercent val="0"/>
          <c:showBubbleSize val="0"/>
        </c:dLbls>
        <c:gapWidth val="150"/>
        <c:overlap val="100"/>
        <c:axId val="514459792"/>
        <c:axId val="1"/>
      </c:barChart>
      <c:lineChart>
        <c:grouping val="standard"/>
        <c:varyColors val="0"/>
        <c:ser>
          <c:idx val="1"/>
          <c:order val="1"/>
          <c:tx>
            <c:v>Stocks de bénéficiaires en fin de 1er trimestres (échelle de droite)</c:v>
          </c:tx>
          <c:spPr>
            <a:ln>
              <a:solidFill>
                <a:srgbClr val="F79646">
                  <a:lumMod val="75000"/>
                </a:srgbClr>
              </a:solidFill>
            </a:ln>
          </c:spPr>
          <c:marker>
            <c:symbol val="none"/>
          </c:marker>
          <c:cat>
            <c:multiLvlStrRef>
              <c:f>'Graph appr (trim1)'!$A$3:$B$12</c:f>
              <c:multiLvlStrCache>
                <c:ptCount val="10"/>
                <c:lvl>
                  <c:pt idx="0">
                    <c:v>T1</c:v>
                  </c:pt>
                  <c:pt idx="1">
                    <c:v>T1</c:v>
                  </c:pt>
                  <c:pt idx="2">
                    <c:v>T1</c:v>
                  </c:pt>
                  <c:pt idx="3">
                    <c:v>T1</c:v>
                  </c:pt>
                  <c:pt idx="4">
                    <c:v>T1</c:v>
                  </c:pt>
                  <c:pt idx="5">
                    <c:v>T1</c:v>
                  </c:pt>
                  <c:pt idx="6">
                    <c:v>T1</c:v>
                  </c:pt>
                  <c:pt idx="7">
                    <c:v>T1</c:v>
                  </c:pt>
                  <c:pt idx="8">
                    <c:v>T1</c:v>
                  </c:pt>
                  <c:pt idx="9">
                    <c:v>T1</c:v>
                  </c:pt>
                </c:lvl>
                <c:lvl>
                  <c:pt idx="0">
                    <c:v>2016</c:v>
                  </c:pt>
                  <c:pt idx="1">
                    <c:v>2017</c:v>
                  </c:pt>
                  <c:pt idx="2">
                    <c:v>2018</c:v>
                  </c:pt>
                  <c:pt idx="3">
                    <c:v>2019</c:v>
                  </c:pt>
                  <c:pt idx="4">
                    <c:v>2020</c:v>
                  </c:pt>
                  <c:pt idx="5">
                    <c:v>2021</c:v>
                  </c:pt>
                  <c:pt idx="6">
                    <c:v>2022</c:v>
                  </c:pt>
                  <c:pt idx="7">
                    <c:v>2023</c:v>
                  </c:pt>
                  <c:pt idx="8">
                    <c:v>2024</c:v>
                  </c:pt>
                  <c:pt idx="9">
                    <c:v>2025</c:v>
                  </c:pt>
                </c:lvl>
              </c:multiLvlStrCache>
            </c:multiLvlStrRef>
          </c:cat>
          <c:val>
            <c:numRef>
              <c:f>'Graph appr (trim1)'!$P$3:$P$13</c:f>
              <c:numCache>
                <c:formatCode>#,##0</c:formatCode>
                <c:ptCount val="11"/>
                <c:pt idx="0">
                  <c:v>3585</c:v>
                </c:pt>
                <c:pt idx="1">
                  <c:v>3463</c:v>
                </c:pt>
                <c:pt idx="2">
                  <c:v>3254</c:v>
                </c:pt>
                <c:pt idx="3">
                  <c:v>3381</c:v>
                </c:pt>
                <c:pt idx="4">
                  <c:v>3800</c:v>
                </c:pt>
                <c:pt idx="5">
                  <c:v>5374</c:v>
                </c:pt>
                <c:pt idx="6">
                  <c:v>6474</c:v>
                </c:pt>
                <c:pt idx="7">
                  <c:v>7126</c:v>
                </c:pt>
                <c:pt idx="8">
                  <c:v>7429</c:v>
                </c:pt>
                <c:pt idx="9">
                  <c:v>7676</c:v>
                </c:pt>
                <c:pt idx="10">
                  <c:v>7660</c:v>
                </c:pt>
              </c:numCache>
            </c:numRef>
          </c:val>
          <c:smooth val="0"/>
          <c:extLst>
            <c:ext xmlns:c16="http://schemas.microsoft.com/office/drawing/2014/chart" uri="{C3380CC4-5D6E-409C-BE32-E72D297353CC}">
              <c16:uniqueId val="{00000001-F158-4C29-88F1-016476C4BFDF}"/>
            </c:ext>
          </c:extLst>
        </c:ser>
        <c:dLbls>
          <c:showLegendKey val="0"/>
          <c:showVal val="0"/>
          <c:showCatName val="0"/>
          <c:showSerName val="0"/>
          <c:showPercent val="0"/>
          <c:showBubbleSize val="0"/>
        </c:dLbls>
        <c:marker val="1"/>
        <c:smooth val="0"/>
        <c:axId val="3"/>
        <c:axId val="4"/>
      </c:lineChart>
      <c:catAx>
        <c:axId val="514459792"/>
        <c:scaling>
          <c:orientation val="minMax"/>
        </c:scaling>
        <c:delete val="0"/>
        <c:axPos val="b"/>
        <c:majorGridlines>
          <c:spPr>
            <a:ln w="3175">
              <a:solidFill>
                <a:srgbClr val="969696"/>
              </a:solidFill>
              <a:prstDash val="sysDash"/>
            </a:ln>
          </c:spPr>
        </c:majorGridlines>
        <c:numFmt formatCode="General" sourceLinked="1"/>
        <c:majorTickMark val="in"/>
        <c:minorTickMark val="none"/>
        <c:tickLblPos val="low"/>
        <c:spPr>
          <a:ln w="19050">
            <a:solidFill>
              <a:sysClr val="windowText" lastClr="000000">
                <a:tint val="75000"/>
                <a:shade val="95000"/>
                <a:satMod val="105000"/>
              </a:sysClr>
            </a:solidFill>
          </a:ln>
        </c:spPr>
        <c:txPr>
          <a:bodyPr rot="0" vert="horz"/>
          <a:lstStyle/>
          <a:p>
            <a:pPr>
              <a:defRPr sz="1000" b="0" i="0" u="none" strike="noStrike" baseline="0">
                <a:solidFill>
                  <a:srgbClr val="000000"/>
                </a:solidFill>
                <a:latin typeface="Calibri"/>
                <a:ea typeface="Calibri"/>
                <a:cs typeface="Calibri"/>
              </a:defRPr>
            </a:pPr>
            <a:endParaRPr lang="fr-FR"/>
          </a:p>
        </c:txPr>
        <c:crossAx val="1"/>
        <c:crossesAt val="0"/>
        <c:auto val="0"/>
        <c:lblAlgn val="ctr"/>
        <c:lblOffset val="0"/>
        <c:noMultiLvlLbl val="0"/>
      </c:catAx>
      <c:valAx>
        <c:axId val="1"/>
        <c:scaling>
          <c:orientation val="minMax"/>
          <c:max val="900"/>
          <c:min val="0"/>
        </c:scaling>
        <c:delete val="0"/>
        <c:axPos val="l"/>
        <c:majorGridlines>
          <c:spPr>
            <a:ln>
              <a:prstDash val="sysDash"/>
            </a:ln>
          </c:spPr>
        </c:majorGridlines>
        <c:numFmt formatCode="#,##0" sourceLinked="0"/>
        <c:majorTickMark val="out"/>
        <c:minorTickMark val="none"/>
        <c:tickLblPos val="nextTo"/>
        <c:txPr>
          <a:bodyPr rot="0" vert="horz"/>
          <a:lstStyle/>
          <a:p>
            <a:pPr>
              <a:defRPr sz="1000" b="0" i="0" u="none" strike="noStrike" baseline="0">
                <a:solidFill>
                  <a:schemeClr val="accent1">
                    <a:lumMod val="75000"/>
                  </a:schemeClr>
                </a:solidFill>
                <a:latin typeface="Calibri"/>
                <a:ea typeface="Calibri"/>
                <a:cs typeface="Calibri"/>
              </a:defRPr>
            </a:pPr>
            <a:endParaRPr lang="fr-FR"/>
          </a:p>
        </c:txPr>
        <c:crossAx val="514459792"/>
        <c:crosses val="autoZero"/>
        <c:crossBetween val="between"/>
        <c:majorUnit val="100"/>
      </c:valAx>
      <c:catAx>
        <c:axId val="3"/>
        <c:scaling>
          <c:orientation val="minMax"/>
        </c:scaling>
        <c:delete val="1"/>
        <c:axPos val="b"/>
        <c:numFmt formatCode="General" sourceLinked="1"/>
        <c:majorTickMark val="out"/>
        <c:minorTickMark val="none"/>
        <c:tickLblPos val="nextTo"/>
        <c:crossAx val="4"/>
        <c:crosses val="autoZero"/>
        <c:auto val="1"/>
        <c:lblAlgn val="ctr"/>
        <c:lblOffset val="100"/>
        <c:noMultiLvlLbl val="0"/>
      </c:catAx>
      <c:valAx>
        <c:axId val="4"/>
        <c:scaling>
          <c:orientation val="minMax"/>
        </c:scaling>
        <c:delete val="0"/>
        <c:axPos val="r"/>
        <c:numFmt formatCode="#,##0" sourceLinked="1"/>
        <c:majorTickMark val="out"/>
        <c:minorTickMark val="none"/>
        <c:tickLblPos val="nextTo"/>
        <c:txPr>
          <a:bodyPr/>
          <a:lstStyle/>
          <a:p>
            <a:pPr>
              <a:defRPr>
                <a:solidFill>
                  <a:schemeClr val="accent6">
                    <a:lumMod val="75000"/>
                  </a:schemeClr>
                </a:solidFill>
              </a:defRPr>
            </a:pPr>
            <a:endParaRPr lang="fr-FR"/>
          </a:p>
        </c:txPr>
        <c:crossAx val="3"/>
        <c:crosses val="max"/>
        <c:crossBetween val="between"/>
      </c:valAx>
    </c:plotArea>
    <c:legend>
      <c:legendPos val="r"/>
      <c:layout>
        <c:manualLayout>
          <c:xMode val="edge"/>
          <c:yMode val="edge"/>
          <c:x val="1.3353552267136248E-2"/>
          <c:y val="0.12853909430044497"/>
          <c:w val="0.97480931550094607"/>
          <c:h val="5.3986419606186886E-2"/>
        </c:manualLayout>
      </c:layout>
      <c:overlay val="0"/>
      <c:spPr>
        <a:noFill/>
      </c:spPr>
      <c:txPr>
        <a:bodyPr/>
        <a:lstStyle/>
        <a:p>
          <a:pPr>
            <a:defRPr sz="1100" b="0" i="0" u="none" strike="noStrike" baseline="0">
              <a:solidFill>
                <a:srgbClr val="000000"/>
              </a:solidFill>
              <a:latin typeface="Calibri"/>
              <a:ea typeface="Calibri"/>
              <a:cs typeface="Calibri"/>
            </a:defRPr>
          </a:pPr>
          <a:endParaRPr lang="fr-FR"/>
        </a:p>
      </c:txPr>
    </c:legend>
    <c:plotVisOnly val="1"/>
    <c:dispBlanksAs val="gap"/>
    <c:showDLblsOverMax val="0"/>
  </c:chart>
  <c:spPr>
    <a:solidFill>
      <a:sysClr val="window" lastClr="FFFFFF"/>
    </a:solidFill>
  </c:spPr>
  <c:txPr>
    <a:bodyPr/>
    <a:lstStyle/>
    <a:p>
      <a:pPr>
        <a:defRPr sz="1000" b="0" i="0" u="none" strike="noStrike" baseline="0">
          <a:solidFill>
            <a:srgbClr val="000000"/>
          </a:solidFill>
          <a:latin typeface="Calibri"/>
          <a:ea typeface="Calibri"/>
          <a:cs typeface="Calibri"/>
        </a:defRPr>
      </a:pPr>
      <a:endParaRPr lang="fr-FR"/>
    </a:p>
  </c:txPr>
  <c:externalData r:id="rId2">
    <c:autoUpdate val="0"/>
  </c:externalData>
  <c:userShapes r:id="rId3"/>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500" b="0" i="0" u="none" strike="noStrike" baseline="0">
                <a:solidFill>
                  <a:srgbClr val="000000"/>
                </a:solidFill>
                <a:latin typeface="Calibri"/>
                <a:ea typeface="Calibri"/>
                <a:cs typeface="Calibri"/>
              </a:defRPr>
            </a:pPr>
            <a:r>
              <a:rPr lang="fr-FR" sz="1500" b="1" i="0" u="none" strike="noStrike" baseline="0">
                <a:solidFill>
                  <a:srgbClr val="000000"/>
                </a:solidFill>
                <a:latin typeface="Calibri"/>
              </a:rPr>
              <a:t>Taux de chômage dans le Vaucluse </a:t>
            </a:r>
            <a:r>
              <a:rPr lang="fr-FR" sz="1500" b="0" i="1" u="none" strike="noStrike" baseline="0">
                <a:solidFill>
                  <a:srgbClr val="000000"/>
                </a:solidFill>
                <a:latin typeface="Calibri"/>
              </a:rPr>
              <a:t>(en %)</a:t>
            </a:r>
          </a:p>
        </c:rich>
      </c:tx>
      <c:layout>
        <c:manualLayout>
          <c:xMode val="edge"/>
          <c:yMode val="edge"/>
          <c:x val="0.27938931639226944"/>
          <c:y val="2.4256627684853017E-2"/>
        </c:manualLayout>
      </c:layout>
      <c:overlay val="0"/>
      <c:spPr>
        <a:noFill/>
        <a:ln w="25400">
          <a:noFill/>
        </a:ln>
      </c:spPr>
    </c:title>
    <c:autoTitleDeleted val="0"/>
    <c:plotArea>
      <c:layout>
        <c:manualLayout>
          <c:layoutTarget val="inner"/>
          <c:xMode val="edge"/>
          <c:yMode val="edge"/>
          <c:x val="8.7438260558339295E-2"/>
          <c:y val="0.18816505924925064"/>
          <c:w val="0.83764367816092833"/>
          <c:h val="0.53603068847163338"/>
        </c:manualLayout>
      </c:layout>
      <c:lineChart>
        <c:grouping val="standard"/>
        <c:varyColors val="0"/>
        <c:ser>
          <c:idx val="0"/>
          <c:order val="0"/>
          <c:tx>
            <c:v>Provence-Alpes-Côte d'Azur</c:v>
          </c:tx>
          <c:spPr>
            <a:ln w="25400">
              <a:solidFill>
                <a:schemeClr val="accent6"/>
              </a:solidFill>
              <a:prstDash val="solid"/>
            </a:ln>
          </c:spPr>
          <c:marker>
            <c:symbol val="none"/>
          </c:marker>
          <c:cat>
            <c:multiLvlStrRef>
              <c:f>'dates trim'!$B$137:$C$300</c:f>
              <c:multiLvlStrCache>
                <c:ptCount val="48"/>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pt idx="44">
                    <c:v>T1</c:v>
                  </c:pt>
                  <c:pt idx="45">
                    <c:v>T2</c:v>
                  </c:pt>
                  <c:pt idx="46">
                    <c:v>T3</c:v>
                  </c:pt>
                  <c:pt idx="47">
                    <c:v>T4</c:v>
                  </c:pt>
                </c:lvl>
                <c:lvl>
                  <c:pt idx="0">
                    <c:v>2016</c:v>
                  </c:pt>
                  <c:pt idx="4">
                    <c:v>2017</c:v>
                  </c:pt>
                  <c:pt idx="8">
                    <c:v>2018</c:v>
                  </c:pt>
                  <c:pt idx="12">
                    <c:v>2019</c:v>
                  </c:pt>
                  <c:pt idx="16">
                    <c:v>2020</c:v>
                  </c:pt>
                  <c:pt idx="20">
                    <c:v>2021</c:v>
                  </c:pt>
                  <c:pt idx="24">
                    <c:v>2022</c:v>
                  </c:pt>
                  <c:pt idx="28">
                    <c:v>2023</c:v>
                  </c:pt>
                  <c:pt idx="32">
                    <c:v>2024</c:v>
                  </c:pt>
                  <c:pt idx="36">
                    <c:v>2025</c:v>
                  </c:pt>
                  <c:pt idx="40">
                    <c:v>2026</c:v>
                  </c:pt>
                  <c:pt idx="44">
                    <c:v>2027</c:v>
                  </c:pt>
                </c:lvl>
              </c:multiLvlStrCache>
            </c:multiLvlStrRef>
          </c:cat>
          <c:val>
            <c:numRef>
              <c:f>Données!$C$145:$C$185</c:f>
              <c:numCache>
                <c:formatCode>#\ ##0.0</c:formatCode>
                <c:ptCount val="41"/>
                <c:pt idx="0">
                  <c:v>11.3</c:v>
                </c:pt>
                <c:pt idx="1">
                  <c:v>11.2</c:v>
                </c:pt>
                <c:pt idx="2">
                  <c:v>11</c:v>
                </c:pt>
                <c:pt idx="3">
                  <c:v>11.4</c:v>
                </c:pt>
                <c:pt idx="4">
                  <c:v>10.9</c:v>
                </c:pt>
                <c:pt idx="5">
                  <c:v>10.8</c:v>
                </c:pt>
                <c:pt idx="6">
                  <c:v>10.8</c:v>
                </c:pt>
                <c:pt idx="7">
                  <c:v>10.3</c:v>
                </c:pt>
                <c:pt idx="8">
                  <c:v>10.6</c:v>
                </c:pt>
                <c:pt idx="9">
                  <c:v>10.4</c:v>
                </c:pt>
                <c:pt idx="10">
                  <c:v>10.199999999999999</c:v>
                </c:pt>
                <c:pt idx="11">
                  <c:v>10</c:v>
                </c:pt>
                <c:pt idx="12">
                  <c:v>10.1</c:v>
                </c:pt>
                <c:pt idx="13">
                  <c:v>9.6</c:v>
                </c:pt>
                <c:pt idx="14">
                  <c:v>9.5</c:v>
                </c:pt>
                <c:pt idx="15">
                  <c:v>9.1999999999999993</c:v>
                </c:pt>
                <c:pt idx="16">
                  <c:v>8.9</c:v>
                </c:pt>
                <c:pt idx="17">
                  <c:v>8.1999999999999993</c:v>
                </c:pt>
                <c:pt idx="18">
                  <c:v>10.1</c:v>
                </c:pt>
                <c:pt idx="19">
                  <c:v>9.1</c:v>
                </c:pt>
                <c:pt idx="20">
                  <c:v>9.1999999999999993</c:v>
                </c:pt>
                <c:pt idx="21">
                  <c:v>9.1</c:v>
                </c:pt>
                <c:pt idx="22">
                  <c:v>8.9</c:v>
                </c:pt>
                <c:pt idx="23">
                  <c:v>8.3000000000000007</c:v>
                </c:pt>
                <c:pt idx="24">
                  <c:v>8.1999999999999993</c:v>
                </c:pt>
                <c:pt idx="25">
                  <c:v>8.3000000000000007</c:v>
                </c:pt>
                <c:pt idx="26">
                  <c:v>8.1</c:v>
                </c:pt>
                <c:pt idx="27">
                  <c:v>8</c:v>
                </c:pt>
                <c:pt idx="28">
                  <c:v>7.9</c:v>
                </c:pt>
                <c:pt idx="29">
                  <c:v>7.9</c:v>
                </c:pt>
                <c:pt idx="30">
                  <c:v>8.1</c:v>
                </c:pt>
                <c:pt idx="31">
                  <c:v>8.1999999999999993</c:v>
                </c:pt>
                <c:pt idx="32">
                  <c:v>8.1</c:v>
                </c:pt>
                <c:pt idx="33">
                  <c:v>7.8</c:v>
                </c:pt>
                <c:pt idx="34">
                  <c:v>7.8</c:v>
                </c:pt>
                <c:pt idx="35">
                  <c:v>7.8</c:v>
                </c:pt>
                <c:pt idx="36">
                  <c:v>7.9</c:v>
                </c:pt>
                <c:pt idx="37">
                  <c:v>8</c:v>
                </c:pt>
                <c:pt idx="38">
                  <c:v>8.1999999999999993</c:v>
                </c:pt>
                <c:pt idx="39">
                  <c:v>8.4</c:v>
                </c:pt>
                <c:pt idx="40">
                  <c:v>8.5</c:v>
                </c:pt>
              </c:numCache>
            </c:numRef>
          </c:val>
          <c:smooth val="0"/>
          <c:extLst>
            <c:ext xmlns:c16="http://schemas.microsoft.com/office/drawing/2014/chart" uri="{C3380CC4-5D6E-409C-BE32-E72D297353CC}">
              <c16:uniqueId val="{00000000-6C8D-4862-80B7-BCE667B18D61}"/>
            </c:ext>
          </c:extLst>
        </c:ser>
        <c:ser>
          <c:idx val="1"/>
          <c:order val="1"/>
          <c:tx>
            <c:v>France métropolitaine</c:v>
          </c:tx>
          <c:spPr>
            <a:ln w="25400">
              <a:solidFill>
                <a:srgbClr val="0000FF"/>
              </a:solidFill>
              <a:prstDash val="solid"/>
            </a:ln>
          </c:spPr>
          <c:marker>
            <c:symbol val="none"/>
          </c:marker>
          <c:cat>
            <c:multiLvlStrRef>
              <c:f>'dates trim'!$B$137:$C$300</c:f>
              <c:multiLvlStrCache>
                <c:ptCount val="48"/>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pt idx="44">
                    <c:v>T1</c:v>
                  </c:pt>
                  <c:pt idx="45">
                    <c:v>T2</c:v>
                  </c:pt>
                  <c:pt idx="46">
                    <c:v>T3</c:v>
                  </c:pt>
                  <c:pt idx="47">
                    <c:v>T4</c:v>
                  </c:pt>
                </c:lvl>
                <c:lvl>
                  <c:pt idx="0">
                    <c:v>2016</c:v>
                  </c:pt>
                  <c:pt idx="4">
                    <c:v>2017</c:v>
                  </c:pt>
                  <c:pt idx="8">
                    <c:v>2018</c:v>
                  </c:pt>
                  <c:pt idx="12">
                    <c:v>2019</c:v>
                  </c:pt>
                  <c:pt idx="16">
                    <c:v>2020</c:v>
                  </c:pt>
                  <c:pt idx="20">
                    <c:v>2021</c:v>
                  </c:pt>
                  <c:pt idx="24">
                    <c:v>2022</c:v>
                  </c:pt>
                  <c:pt idx="28">
                    <c:v>2023</c:v>
                  </c:pt>
                  <c:pt idx="32">
                    <c:v>2024</c:v>
                  </c:pt>
                  <c:pt idx="36">
                    <c:v>2025</c:v>
                  </c:pt>
                  <c:pt idx="40">
                    <c:v>2026</c:v>
                  </c:pt>
                  <c:pt idx="44">
                    <c:v>2027</c:v>
                  </c:pt>
                </c:lvl>
              </c:multiLvlStrCache>
            </c:multiLvlStrRef>
          </c:cat>
          <c:val>
            <c:numRef>
              <c:f>Données!$B$145:$B$185</c:f>
              <c:numCache>
                <c:formatCode>#\ ##0.0</c:formatCode>
                <c:ptCount val="41"/>
                <c:pt idx="0">
                  <c:v>9.9</c:v>
                </c:pt>
                <c:pt idx="1">
                  <c:v>9.6999999999999993</c:v>
                </c:pt>
                <c:pt idx="2">
                  <c:v>9.6</c:v>
                </c:pt>
                <c:pt idx="3">
                  <c:v>9.6999999999999993</c:v>
                </c:pt>
                <c:pt idx="4">
                  <c:v>9.3000000000000007</c:v>
                </c:pt>
                <c:pt idx="5">
                  <c:v>9.1999999999999993</c:v>
                </c:pt>
                <c:pt idx="6">
                  <c:v>9.1999999999999993</c:v>
                </c:pt>
                <c:pt idx="7">
                  <c:v>8.6999999999999993</c:v>
                </c:pt>
                <c:pt idx="8">
                  <c:v>9</c:v>
                </c:pt>
                <c:pt idx="9">
                  <c:v>8.8000000000000007</c:v>
                </c:pt>
                <c:pt idx="10">
                  <c:v>8.6</c:v>
                </c:pt>
                <c:pt idx="11">
                  <c:v>8.4</c:v>
                </c:pt>
                <c:pt idx="12">
                  <c:v>8.5</c:v>
                </c:pt>
                <c:pt idx="13">
                  <c:v>8.1999999999999993</c:v>
                </c:pt>
                <c:pt idx="14">
                  <c:v>8.1</c:v>
                </c:pt>
                <c:pt idx="15">
                  <c:v>7.9</c:v>
                </c:pt>
                <c:pt idx="16">
                  <c:v>7.7</c:v>
                </c:pt>
                <c:pt idx="17">
                  <c:v>7.1</c:v>
                </c:pt>
                <c:pt idx="18">
                  <c:v>8.6999999999999993</c:v>
                </c:pt>
                <c:pt idx="19">
                  <c:v>7.9</c:v>
                </c:pt>
                <c:pt idx="20">
                  <c:v>8</c:v>
                </c:pt>
                <c:pt idx="21">
                  <c:v>7.7</c:v>
                </c:pt>
                <c:pt idx="22">
                  <c:v>7.7</c:v>
                </c:pt>
                <c:pt idx="23">
                  <c:v>7.2</c:v>
                </c:pt>
                <c:pt idx="24">
                  <c:v>7.1</c:v>
                </c:pt>
                <c:pt idx="25">
                  <c:v>7.2</c:v>
                </c:pt>
                <c:pt idx="26">
                  <c:v>7</c:v>
                </c:pt>
                <c:pt idx="27">
                  <c:v>6.9</c:v>
                </c:pt>
                <c:pt idx="28">
                  <c:v>6.9</c:v>
                </c:pt>
                <c:pt idx="29">
                  <c:v>7</c:v>
                </c:pt>
                <c:pt idx="30">
                  <c:v>7.2</c:v>
                </c:pt>
                <c:pt idx="31">
                  <c:v>7.3</c:v>
                </c:pt>
                <c:pt idx="32">
                  <c:v>7.2</c:v>
                </c:pt>
                <c:pt idx="33">
                  <c:v>7.1</c:v>
                </c:pt>
                <c:pt idx="34">
                  <c:v>7.2</c:v>
                </c:pt>
                <c:pt idx="35">
                  <c:v>7.1</c:v>
                </c:pt>
                <c:pt idx="36">
                  <c:v>7.2</c:v>
                </c:pt>
                <c:pt idx="37">
                  <c:v>7.4</c:v>
                </c:pt>
                <c:pt idx="38">
                  <c:v>7.5</c:v>
                </c:pt>
                <c:pt idx="39">
                  <c:v>7.7</c:v>
                </c:pt>
                <c:pt idx="40">
                  <c:v>7.9</c:v>
                </c:pt>
              </c:numCache>
            </c:numRef>
          </c:val>
          <c:smooth val="0"/>
          <c:extLst>
            <c:ext xmlns:c16="http://schemas.microsoft.com/office/drawing/2014/chart" uri="{C3380CC4-5D6E-409C-BE32-E72D297353CC}">
              <c16:uniqueId val="{00000001-6C8D-4862-80B7-BCE667B18D61}"/>
            </c:ext>
          </c:extLst>
        </c:ser>
        <c:ser>
          <c:idx val="2"/>
          <c:order val="2"/>
          <c:tx>
            <c:strRef>
              <c:f>Données!$I$8</c:f>
              <c:strCache>
                <c:ptCount val="1"/>
                <c:pt idx="0">
                  <c:v>Vaucluse</c:v>
                </c:pt>
              </c:strCache>
            </c:strRef>
          </c:tx>
          <c:marker>
            <c:symbol val="none"/>
          </c:marker>
          <c:cat>
            <c:multiLvlStrRef>
              <c:f>'dates trim'!$B$137:$C$300</c:f>
              <c:multiLvlStrCache>
                <c:ptCount val="48"/>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pt idx="41">
                    <c:v>T2</c:v>
                  </c:pt>
                  <c:pt idx="42">
                    <c:v>T3</c:v>
                  </c:pt>
                  <c:pt idx="43">
                    <c:v>T4</c:v>
                  </c:pt>
                  <c:pt idx="44">
                    <c:v>T1</c:v>
                  </c:pt>
                  <c:pt idx="45">
                    <c:v>T2</c:v>
                  </c:pt>
                  <c:pt idx="46">
                    <c:v>T3</c:v>
                  </c:pt>
                  <c:pt idx="47">
                    <c:v>T4</c:v>
                  </c:pt>
                </c:lvl>
                <c:lvl>
                  <c:pt idx="0">
                    <c:v>2016</c:v>
                  </c:pt>
                  <c:pt idx="4">
                    <c:v>2017</c:v>
                  </c:pt>
                  <c:pt idx="8">
                    <c:v>2018</c:v>
                  </c:pt>
                  <c:pt idx="12">
                    <c:v>2019</c:v>
                  </c:pt>
                  <c:pt idx="16">
                    <c:v>2020</c:v>
                  </c:pt>
                  <c:pt idx="20">
                    <c:v>2021</c:v>
                  </c:pt>
                  <c:pt idx="24">
                    <c:v>2022</c:v>
                  </c:pt>
                  <c:pt idx="28">
                    <c:v>2023</c:v>
                  </c:pt>
                  <c:pt idx="32">
                    <c:v>2024</c:v>
                  </c:pt>
                  <c:pt idx="36">
                    <c:v>2025</c:v>
                  </c:pt>
                  <c:pt idx="40">
                    <c:v>2026</c:v>
                  </c:pt>
                  <c:pt idx="44">
                    <c:v>2027</c:v>
                  </c:pt>
                </c:lvl>
              </c:multiLvlStrCache>
            </c:multiLvlStrRef>
          </c:cat>
          <c:val>
            <c:numRef>
              <c:f>Données!$I$145:$I$185</c:f>
              <c:numCache>
                <c:formatCode>#\ ##0.0</c:formatCode>
                <c:ptCount val="41"/>
                <c:pt idx="0">
                  <c:v>13</c:v>
                </c:pt>
                <c:pt idx="1">
                  <c:v>12.8</c:v>
                </c:pt>
                <c:pt idx="2">
                  <c:v>12.6</c:v>
                </c:pt>
                <c:pt idx="3">
                  <c:v>12.9</c:v>
                </c:pt>
                <c:pt idx="4">
                  <c:v>12.2</c:v>
                </c:pt>
                <c:pt idx="5">
                  <c:v>12</c:v>
                </c:pt>
                <c:pt idx="6">
                  <c:v>12</c:v>
                </c:pt>
                <c:pt idx="7">
                  <c:v>11.7</c:v>
                </c:pt>
                <c:pt idx="8">
                  <c:v>11.9</c:v>
                </c:pt>
                <c:pt idx="9">
                  <c:v>11.7</c:v>
                </c:pt>
                <c:pt idx="10">
                  <c:v>11.5</c:v>
                </c:pt>
                <c:pt idx="11">
                  <c:v>11.4</c:v>
                </c:pt>
                <c:pt idx="12">
                  <c:v>11.5</c:v>
                </c:pt>
                <c:pt idx="13">
                  <c:v>10.9</c:v>
                </c:pt>
                <c:pt idx="14">
                  <c:v>10.8</c:v>
                </c:pt>
                <c:pt idx="15">
                  <c:v>10.6</c:v>
                </c:pt>
                <c:pt idx="16">
                  <c:v>10.199999999999999</c:v>
                </c:pt>
                <c:pt idx="17">
                  <c:v>9.1999999999999993</c:v>
                </c:pt>
                <c:pt idx="18">
                  <c:v>11.4</c:v>
                </c:pt>
                <c:pt idx="19">
                  <c:v>10.199999999999999</c:v>
                </c:pt>
                <c:pt idx="20">
                  <c:v>10.4</c:v>
                </c:pt>
                <c:pt idx="21">
                  <c:v>10.199999999999999</c:v>
                </c:pt>
                <c:pt idx="22">
                  <c:v>10.199999999999999</c:v>
                </c:pt>
                <c:pt idx="23">
                  <c:v>9.6</c:v>
                </c:pt>
                <c:pt idx="24">
                  <c:v>9.5</c:v>
                </c:pt>
                <c:pt idx="25">
                  <c:v>9.5</c:v>
                </c:pt>
                <c:pt idx="26">
                  <c:v>9.5</c:v>
                </c:pt>
                <c:pt idx="27">
                  <c:v>9.5</c:v>
                </c:pt>
                <c:pt idx="28">
                  <c:v>9.4</c:v>
                </c:pt>
                <c:pt idx="29">
                  <c:v>9.5</c:v>
                </c:pt>
                <c:pt idx="30">
                  <c:v>9.8000000000000007</c:v>
                </c:pt>
                <c:pt idx="31">
                  <c:v>9.9</c:v>
                </c:pt>
                <c:pt idx="32">
                  <c:v>9.9</c:v>
                </c:pt>
                <c:pt idx="33">
                  <c:v>9.6</c:v>
                </c:pt>
                <c:pt idx="34">
                  <c:v>9.6999999999999993</c:v>
                </c:pt>
                <c:pt idx="35">
                  <c:v>9.5</c:v>
                </c:pt>
                <c:pt idx="36">
                  <c:v>9.6999999999999993</c:v>
                </c:pt>
                <c:pt idx="37">
                  <c:v>9.9</c:v>
                </c:pt>
                <c:pt idx="38">
                  <c:v>10.1</c:v>
                </c:pt>
                <c:pt idx="39">
                  <c:v>10.4</c:v>
                </c:pt>
                <c:pt idx="40">
                  <c:v>10.7</c:v>
                </c:pt>
              </c:numCache>
            </c:numRef>
          </c:val>
          <c:smooth val="0"/>
          <c:extLst>
            <c:ext xmlns:c16="http://schemas.microsoft.com/office/drawing/2014/chart" uri="{C3380CC4-5D6E-409C-BE32-E72D297353CC}">
              <c16:uniqueId val="{00000002-6C8D-4862-80B7-BCE667B18D61}"/>
            </c:ext>
          </c:extLst>
        </c:ser>
        <c:dLbls>
          <c:showLegendKey val="0"/>
          <c:showVal val="0"/>
          <c:showCatName val="0"/>
          <c:showSerName val="0"/>
          <c:showPercent val="0"/>
          <c:showBubbleSize val="0"/>
        </c:dLbls>
        <c:smooth val="0"/>
        <c:axId val="138919296"/>
        <c:axId val="138921088"/>
      </c:lineChart>
      <c:catAx>
        <c:axId val="138919296"/>
        <c:scaling>
          <c:orientation val="minMax"/>
        </c:scaling>
        <c:delete val="0"/>
        <c:axPos val="b"/>
        <c:majorGridlines>
          <c:spPr>
            <a:ln w="3175">
              <a:solidFill>
                <a:srgbClr val="969696"/>
              </a:solidFill>
              <a:prstDash val="sysDash"/>
            </a:ln>
          </c:spPr>
        </c:majorGridlines>
        <c:numFmt formatCode="General" sourceLinked="1"/>
        <c:majorTickMark val="cross"/>
        <c:minorTickMark val="none"/>
        <c:tickLblPos val="nextTo"/>
        <c:txPr>
          <a:bodyPr/>
          <a:lstStyle/>
          <a:p>
            <a:pPr>
              <a:defRPr sz="900"/>
            </a:pPr>
            <a:endParaRPr lang="fr-FR"/>
          </a:p>
        </c:txPr>
        <c:crossAx val="138921088"/>
        <c:crosses val="autoZero"/>
        <c:auto val="0"/>
        <c:lblAlgn val="ctr"/>
        <c:lblOffset val="100"/>
        <c:tickLblSkip val="1"/>
        <c:tickMarkSkip val="1"/>
        <c:noMultiLvlLbl val="0"/>
      </c:catAx>
      <c:valAx>
        <c:axId val="138921088"/>
        <c:scaling>
          <c:orientation val="minMax"/>
          <c:max val="14"/>
          <c:min val="6"/>
        </c:scaling>
        <c:delete val="0"/>
        <c:axPos val="l"/>
        <c:majorGridlines>
          <c:spPr>
            <a:ln>
              <a:prstDash val="sysDash"/>
            </a:ln>
          </c:spPr>
        </c:majorGridlines>
        <c:numFmt formatCode="#,##0" sourceLinked="0"/>
        <c:majorTickMark val="out"/>
        <c:minorTickMark val="none"/>
        <c:tickLblPos val="nextTo"/>
        <c:crossAx val="138919296"/>
        <c:crosses val="autoZero"/>
        <c:crossBetween val="midCat"/>
        <c:majorUnit val="1"/>
      </c:valAx>
    </c:plotArea>
    <c:legend>
      <c:legendPos val="r"/>
      <c:layout>
        <c:manualLayout>
          <c:xMode val="edge"/>
          <c:yMode val="edge"/>
          <c:x val="8.5245913863039841E-2"/>
          <c:y val="9.8718656477903358E-2"/>
          <c:w val="0.8415530303030303"/>
          <c:h val="8.3821460187299218E-2"/>
        </c:manualLayout>
      </c:layout>
      <c:overlay val="0"/>
      <c:txPr>
        <a:bodyPr/>
        <a:lstStyle/>
        <a:p>
          <a:pPr>
            <a:defRPr sz="1200"/>
          </a:pPr>
          <a:endParaRPr lang="fr-FR"/>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6906668268667008E-2"/>
          <c:y val="0.1861788714061014"/>
          <c:w val="0.87735585029537844"/>
          <c:h val="0.56676394323948942"/>
        </c:manualLayout>
      </c:layout>
      <c:barChart>
        <c:barDir val="col"/>
        <c:grouping val="clustered"/>
        <c:varyColors val="0"/>
        <c:ser>
          <c:idx val="0"/>
          <c:order val="0"/>
          <c:tx>
            <c:v>Taux de chômage, en % (échelle de gauche)</c:v>
          </c:tx>
          <c:spPr>
            <a:solidFill>
              <a:srgbClr val="00B0F0"/>
            </a:solidFill>
          </c:spPr>
          <c:invertIfNegative val="0"/>
          <c:dPt>
            <c:idx val="0"/>
            <c:invertIfNegative val="0"/>
            <c:bubble3D val="0"/>
            <c:spPr>
              <a:solidFill>
                <a:srgbClr val="92D050"/>
              </a:solidFill>
            </c:spPr>
            <c:extLst>
              <c:ext xmlns:c16="http://schemas.microsoft.com/office/drawing/2014/chart" uri="{C3380CC4-5D6E-409C-BE32-E72D297353CC}">
                <c16:uniqueId val="{00000001-F165-461B-B444-AAA11345067D}"/>
              </c:ext>
            </c:extLst>
          </c:dPt>
          <c:dPt>
            <c:idx val="1"/>
            <c:invertIfNegative val="0"/>
            <c:bubble3D val="0"/>
            <c:spPr>
              <a:solidFill>
                <a:schemeClr val="accent6">
                  <a:lumMod val="75000"/>
                </a:schemeClr>
              </a:solidFill>
            </c:spPr>
            <c:extLst>
              <c:ext xmlns:c16="http://schemas.microsoft.com/office/drawing/2014/chart" uri="{C3380CC4-5D6E-409C-BE32-E72D297353CC}">
                <c16:uniqueId val="{00000003-F165-461B-B444-AAA11345067D}"/>
              </c:ext>
            </c:extLst>
          </c:dPt>
          <c:dPt>
            <c:idx val="2"/>
            <c:invertIfNegative val="0"/>
            <c:bubble3D val="0"/>
            <c:extLst>
              <c:ext xmlns:c16="http://schemas.microsoft.com/office/drawing/2014/chart" uri="{C3380CC4-5D6E-409C-BE32-E72D297353CC}">
                <c16:uniqueId val="{00000004-F165-461B-B444-AAA11345067D}"/>
              </c:ext>
            </c:extLst>
          </c:dPt>
          <c:dPt>
            <c:idx val="3"/>
            <c:invertIfNegative val="0"/>
            <c:bubble3D val="0"/>
            <c:spPr>
              <a:solidFill>
                <a:srgbClr val="0070C0"/>
              </a:solidFill>
            </c:spPr>
            <c:extLst>
              <c:ext xmlns:c16="http://schemas.microsoft.com/office/drawing/2014/chart" uri="{C3380CC4-5D6E-409C-BE32-E72D297353CC}">
                <c16:uniqueId val="{00000006-F165-461B-B444-AAA11345067D}"/>
              </c:ext>
            </c:extLst>
          </c:dPt>
          <c:dPt>
            <c:idx val="4"/>
            <c:invertIfNegative val="0"/>
            <c:bubble3D val="0"/>
            <c:extLst>
              <c:ext xmlns:c16="http://schemas.microsoft.com/office/drawing/2014/chart" uri="{C3380CC4-5D6E-409C-BE32-E72D297353CC}">
                <c16:uniqueId val="{00000007-F165-461B-B444-AAA11345067D}"/>
              </c:ext>
            </c:extLst>
          </c:dPt>
          <c:dPt>
            <c:idx val="5"/>
            <c:invertIfNegative val="0"/>
            <c:bubble3D val="0"/>
            <c:extLst>
              <c:ext xmlns:c16="http://schemas.microsoft.com/office/drawing/2014/chart" uri="{C3380CC4-5D6E-409C-BE32-E72D297353CC}">
                <c16:uniqueId val="{00000008-F165-461B-B444-AAA11345067D}"/>
              </c:ext>
            </c:extLst>
          </c:dPt>
          <c:dPt>
            <c:idx val="6"/>
            <c:invertIfNegative val="0"/>
            <c:bubble3D val="0"/>
            <c:extLst>
              <c:ext xmlns:c16="http://schemas.microsoft.com/office/drawing/2014/chart" uri="{C3380CC4-5D6E-409C-BE32-E72D297353CC}">
                <c16:uniqueId val="{00000009-F165-461B-B444-AAA11345067D}"/>
              </c:ext>
            </c:extLst>
          </c:dPt>
          <c:dPt>
            <c:idx val="7"/>
            <c:invertIfNegative val="0"/>
            <c:bubble3D val="0"/>
            <c:extLst>
              <c:ext xmlns:c16="http://schemas.microsoft.com/office/drawing/2014/chart" uri="{C3380CC4-5D6E-409C-BE32-E72D297353CC}">
                <c16:uniqueId val="{0000000A-F165-461B-B444-AAA11345067D}"/>
              </c:ext>
            </c:extLst>
          </c:dPt>
          <c:dPt>
            <c:idx val="8"/>
            <c:invertIfNegative val="0"/>
            <c:bubble3D val="0"/>
            <c:extLst>
              <c:ext xmlns:c16="http://schemas.microsoft.com/office/drawing/2014/chart" uri="{C3380CC4-5D6E-409C-BE32-E72D297353CC}">
                <c16:uniqueId val="{0000000B-F165-461B-B444-AAA11345067D}"/>
              </c:ext>
            </c:extLst>
          </c:dPt>
          <c:dLbls>
            <c:dLbl>
              <c:idx val="0"/>
              <c:layout>
                <c:manualLayout>
                  <c:x val="-1.8340210912425662E-3"/>
                  <c:y val="-2.682763246143552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165-461B-B444-AAA11345067D}"/>
                </c:ext>
              </c:extLst>
            </c:dLbl>
            <c:dLbl>
              <c:idx val="1"/>
              <c:layout>
                <c:manualLayout>
                  <c:x val="0"/>
                  <c:y val="-2.1124120048374236E-7"/>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165-461B-B444-AAA11345067D}"/>
                </c:ext>
              </c:extLst>
            </c:dLbl>
            <c:dLbl>
              <c:idx val="2"/>
              <c:layout>
                <c:manualLayout>
                  <c:x val="0"/>
                  <c:y val="-1.6096579476861168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F165-461B-B444-AAA11345067D}"/>
                </c:ext>
              </c:extLst>
            </c:dLbl>
            <c:dLbl>
              <c:idx val="3"/>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F165-461B-B444-AAA11345067D}"/>
                </c:ext>
              </c:extLst>
            </c:dLbl>
            <c:dLbl>
              <c:idx val="4"/>
              <c:layout>
                <c:manualLayout>
                  <c:x val="-6.7246663173035446E-17"/>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F165-461B-B444-AAA11345067D}"/>
                </c:ext>
              </c:extLst>
            </c:dLbl>
            <c:dLbl>
              <c:idx val="5"/>
              <c:layout>
                <c:manualLayout>
                  <c:x val="0"/>
                  <c:y val="1.0731052984574111E-2"/>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F165-461B-B444-AAA11345067D}"/>
                </c:ext>
              </c:extLst>
            </c:dLbl>
            <c:dLbl>
              <c:idx val="6"/>
              <c:layout>
                <c:manualLayout>
                  <c:x val="0"/>
                  <c:y val="5.3655264922870555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165-461B-B444-AAA11345067D}"/>
                </c:ext>
              </c:extLst>
            </c:dLbl>
            <c:dLbl>
              <c:idx val="7"/>
              <c:layout>
                <c:manualLayout>
                  <c:x val="0"/>
                  <c:y val="8.0482897384305842E-3"/>
                </c:manualLayout>
              </c:layout>
              <c:spPr/>
              <c:txPr>
                <a:bodyPr/>
                <a:lstStyle/>
                <a:p>
                  <a:pPr>
                    <a:defRPr/>
                  </a:pPr>
                  <a:endParaRPr lang="fr-FR"/>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F165-461B-B444-AAA11345067D}"/>
                </c:ext>
              </c:extLst>
            </c:dLbl>
            <c:spPr>
              <a:noFill/>
              <a:ln w="25400">
                <a:noFill/>
              </a:ln>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'données graphiques_trim'!$G$73:$G$81</c:f>
              <c:strCache>
                <c:ptCount val="9"/>
                <c:pt idx="0">
                  <c:v>Vaucluse</c:v>
                </c:pt>
                <c:pt idx="1">
                  <c:v>Paca</c:v>
                </c:pt>
                <c:pt idx="2">
                  <c:v>Drome</c:v>
                </c:pt>
                <c:pt idx="3">
                  <c:v>France métro.</c:v>
                </c:pt>
                <c:pt idx="4">
                  <c:v>Sarthe</c:v>
                </c:pt>
                <c:pt idx="5">
                  <c:v>Marne</c:v>
                </c:pt>
                <c:pt idx="6">
                  <c:v>Charente Maritime</c:v>
                </c:pt>
                <c:pt idx="7">
                  <c:v>Côtes d'armor</c:v>
                </c:pt>
                <c:pt idx="8">
                  <c:v>Côte d'or</c:v>
                </c:pt>
              </c:strCache>
            </c:strRef>
          </c:cat>
          <c:val>
            <c:numRef>
              <c:f>'données graphiques_trim'!$H$73:$H$81</c:f>
              <c:numCache>
                <c:formatCode>#\ ##0.0</c:formatCode>
                <c:ptCount val="9"/>
                <c:pt idx="0">
                  <c:v>10.7</c:v>
                </c:pt>
                <c:pt idx="1">
                  <c:v>8.5</c:v>
                </c:pt>
                <c:pt idx="2">
                  <c:v>8.1</c:v>
                </c:pt>
                <c:pt idx="3">
                  <c:v>7.9</c:v>
                </c:pt>
                <c:pt idx="4">
                  <c:v>7.8</c:v>
                </c:pt>
                <c:pt idx="5">
                  <c:v>7.7</c:v>
                </c:pt>
                <c:pt idx="6">
                  <c:v>7.6</c:v>
                </c:pt>
                <c:pt idx="7">
                  <c:v>6.6</c:v>
                </c:pt>
                <c:pt idx="8">
                  <c:v>6.4</c:v>
                </c:pt>
              </c:numCache>
            </c:numRef>
          </c:val>
          <c:extLst>
            <c:ext xmlns:c16="http://schemas.microsoft.com/office/drawing/2014/chart" uri="{C3380CC4-5D6E-409C-BE32-E72D297353CC}">
              <c16:uniqueId val="{0000000C-F165-461B-B444-AAA11345067D}"/>
            </c:ext>
          </c:extLst>
        </c:ser>
        <c:dLbls>
          <c:showLegendKey val="0"/>
          <c:showVal val="0"/>
          <c:showCatName val="0"/>
          <c:showSerName val="0"/>
          <c:showPercent val="0"/>
          <c:showBubbleSize val="0"/>
        </c:dLbls>
        <c:gapWidth val="150"/>
        <c:axId val="1362251616"/>
        <c:axId val="1"/>
      </c:barChart>
      <c:scatterChart>
        <c:scatterStyle val="lineMarker"/>
        <c:varyColors val="0"/>
        <c:ser>
          <c:idx val="1"/>
          <c:order val="1"/>
          <c:tx>
            <c:v>Variation trimestrielle, en point (échelle de droite)</c:v>
          </c:tx>
          <c:spPr>
            <a:ln w="28575">
              <a:noFill/>
            </a:ln>
          </c:spPr>
          <c:marker>
            <c:spPr>
              <a:solidFill>
                <a:schemeClr val="accent6">
                  <a:lumMod val="75000"/>
                </a:schemeClr>
              </a:solidFill>
            </c:spPr>
          </c:marker>
          <c:xVal>
            <c:strRef>
              <c:f>'données graphiques_trim'!$G$73:$G$81</c:f>
              <c:strCache>
                <c:ptCount val="9"/>
                <c:pt idx="0">
                  <c:v>Vaucluse</c:v>
                </c:pt>
                <c:pt idx="1">
                  <c:v>Paca</c:v>
                </c:pt>
                <c:pt idx="2">
                  <c:v>Drome</c:v>
                </c:pt>
                <c:pt idx="3">
                  <c:v>France métro.</c:v>
                </c:pt>
                <c:pt idx="4">
                  <c:v>Sarthe</c:v>
                </c:pt>
                <c:pt idx="5">
                  <c:v>Marne</c:v>
                </c:pt>
                <c:pt idx="6">
                  <c:v>Charente Maritime</c:v>
                </c:pt>
                <c:pt idx="7">
                  <c:v>Côtes d'armor</c:v>
                </c:pt>
                <c:pt idx="8">
                  <c:v>Côte d'or</c:v>
                </c:pt>
              </c:strCache>
            </c:strRef>
          </c:xVal>
          <c:yVal>
            <c:numRef>
              <c:f>'données graphiques_trim'!$J$73:$J$81</c:f>
              <c:numCache>
                <c:formatCode>#\ ##0.0</c:formatCode>
                <c:ptCount val="9"/>
                <c:pt idx="0">
                  <c:v>0.29999999999999893</c:v>
                </c:pt>
                <c:pt idx="1">
                  <c:v>9.9999999999999645E-2</c:v>
                </c:pt>
                <c:pt idx="2">
                  <c:v>0</c:v>
                </c:pt>
                <c:pt idx="3">
                  <c:v>0.20000000000000018</c:v>
                </c:pt>
                <c:pt idx="4">
                  <c:v>0</c:v>
                </c:pt>
                <c:pt idx="5">
                  <c:v>0</c:v>
                </c:pt>
                <c:pt idx="6">
                  <c:v>0.19999999999999929</c:v>
                </c:pt>
                <c:pt idx="7">
                  <c:v>9.9999999999999645E-2</c:v>
                </c:pt>
                <c:pt idx="8">
                  <c:v>0.10000000000000053</c:v>
                </c:pt>
              </c:numCache>
            </c:numRef>
          </c:yVal>
          <c:smooth val="0"/>
          <c:extLst>
            <c:ext xmlns:c16="http://schemas.microsoft.com/office/drawing/2014/chart" uri="{C3380CC4-5D6E-409C-BE32-E72D297353CC}">
              <c16:uniqueId val="{0000000D-F165-461B-B444-AAA11345067D}"/>
            </c:ext>
          </c:extLst>
        </c:ser>
        <c:dLbls>
          <c:showLegendKey val="0"/>
          <c:showVal val="0"/>
          <c:showCatName val="0"/>
          <c:showSerName val="0"/>
          <c:showPercent val="0"/>
          <c:showBubbleSize val="0"/>
        </c:dLbls>
        <c:axId val="3"/>
        <c:axId val="4"/>
      </c:scatterChart>
      <c:catAx>
        <c:axId val="1362251616"/>
        <c:scaling>
          <c:orientation val="minMax"/>
        </c:scaling>
        <c:delete val="0"/>
        <c:axPos val="b"/>
        <c:numFmt formatCode="General" sourceLinked="1"/>
        <c:majorTickMark val="out"/>
        <c:minorTickMark val="none"/>
        <c:tickLblPos val="nextTo"/>
        <c:txPr>
          <a:bodyPr/>
          <a:lstStyle/>
          <a:p>
            <a:pPr>
              <a:defRPr sz="1000"/>
            </a:pPr>
            <a:endParaRPr lang="fr-FR"/>
          </a:p>
        </c:txPr>
        <c:crossAx val="1"/>
        <c:crosses val="autoZero"/>
        <c:auto val="1"/>
        <c:lblAlgn val="ctr"/>
        <c:lblOffset val="100"/>
        <c:noMultiLvlLbl val="0"/>
      </c:catAx>
      <c:valAx>
        <c:axId val="1"/>
        <c:scaling>
          <c:orientation val="minMax"/>
          <c:max val="12"/>
          <c:min val="0"/>
        </c:scaling>
        <c:delete val="0"/>
        <c:axPos val="l"/>
        <c:majorGridlines/>
        <c:numFmt formatCode="#,##0" sourceLinked="0"/>
        <c:majorTickMark val="out"/>
        <c:minorTickMark val="none"/>
        <c:tickLblPos val="nextTo"/>
        <c:crossAx val="1362251616"/>
        <c:crosses val="autoZero"/>
        <c:crossBetween val="between"/>
        <c:majorUnit val="1"/>
      </c:valAx>
      <c:valAx>
        <c:axId val="3"/>
        <c:scaling>
          <c:orientation val="minMax"/>
        </c:scaling>
        <c:delete val="1"/>
        <c:axPos val="b"/>
        <c:majorTickMark val="out"/>
        <c:minorTickMark val="none"/>
        <c:tickLblPos val="nextTo"/>
        <c:crossAx val="4"/>
        <c:crosses val="autoZero"/>
        <c:crossBetween val="midCat"/>
      </c:valAx>
      <c:valAx>
        <c:axId val="4"/>
        <c:scaling>
          <c:orientation val="minMax"/>
          <c:max val="0.30000000000000004"/>
          <c:min val="0"/>
        </c:scaling>
        <c:delete val="0"/>
        <c:axPos val="r"/>
        <c:numFmt formatCode="[Blue][&lt;0]\-&quot;&quot;0.0&quot;&quot;;[Red][&gt;0]\+&quot;&quot;0.0&quot;&quot;;0" sourceLinked="0"/>
        <c:majorTickMark val="out"/>
        <c:minorTickMark val="none"/>
        <c:tickLblPos val="nextTo"/>
        <c:crossAx val="3"/>
        <c:crosses val="max"/>
        <c:crossBetween val="midCat"/>
        <c:majorUnit val="0.1"/>
        <c:minorUnit val="0.1"/>
      </c:valAx>
    </c:plotArea>
    <c:legend>
      <c:legendPos val="r"/>
      <c:layout>
        <c:manualLayout>
          <c:xMode val="edge"/>
          <c:yMode val="edge"/>
          <c:x val="4.1266774252943283E-2"/>
          <c:y val="0.11469193111424453"/>
          <c:w val="0.90099174329481158"/>
          <c:h val="5.0303500794795009E-2"/>
        </c:manualLayout>
      </c:layout>
      <c:overlay val="0"/>
      <c:txPr>
        <a:bodyPr/>
        <a:lstStyle/>
        <a:p>
          <a:pPr>
            <a:defRPr sz="1100"/>
          </a:pPr>
          <a:endParaRPr lang="fr-FR"/>
        </a:p>
      </c:txPr>
    </c:legend>
    <c:plotVisOnly val="1"/>
    <c:dispBlanksAs val="gap"/>
    <c:showDLblsOverMax val="0"/>
  </c:chart>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fr-FR" sz="1500" b="1" i="0" u="none" strike="noStrike" baseline="0">
                <a:effectLst/>
              </a:rPr>
              <a:t>Evolution du nombre de bénéficiaires* des principales prestations sociales </a:t>
            </a:r>
            <a:r>
              <a:rPr lang="fr-FR" sz="1500" baseline="0"/>
              <a:t>en Vaucluse</a:t>
            </a:r>
          </a:p>
          <a:p>
            <a:pPr>
              <a:defRPr/>
            </a:pPr>
            <a:r>
              <a:rPr lang="fr-FR" sz="1100" b="0" i="1"/>
              <a:t>(données brutes, base 100 au T4</a:t>
            </a:r>
            <a:r>
              <a:rPr lang="fr-FR" sz="1100" b="0" i="1" u="none" strike="noStrike" kern="1200" baseline="0">
                <a:solidFill>
                  <a:sysClr val="windowText" lastClr="000000"/>
                </a:solidFill>
              </a:rPr>
              <a:t> 2021</a:t>
            </a:r>
            <a:r>
              <a:rPr lang="fr-FR" sz="1100" b="0" i="1"/>
              <a:t>)</a:t>
            </a:r>
          </a:p>
        </c:rich>
      </c:tx>
      <c:overlay val="0"/>
    </c:title>
    <c:autoTitleDeleted val="0"/>
    <c:plotArea>
      <c:layout>
        <c:manualLayout>
          <c:layoutTarget val="inner"/>
          <c:xMode val="edge"/>
          <c:yMode val="edge"/>
          <c:x val="8.0097557036139702E-2"/>
          <c:y val="0.17568576934018218"/>
          <c:w val="0.88312922262587745"/>
          <c:h val="0.508974660376042"/>
        </c:manualLayout>
      </c:layout>
      <c:lineChart>
        <c:grouping val="standard"/>
        <c:varyColors val="0"/>
        <c:ser>
          <c:idx val="1"/>
          <c:order val="0"/>
          <c:tx>
            <c:v>RSA</c:v>
          </c:tx>
          <c:spPr>
            <a:ln>
              <a:solidFill>
                <a:schemeClr val="accent2">
                  <a:lumMod val="75000"/>
                </a:schemeClr>
              </a:solidFill>
            </a:ln>
          </c:spPr>
          <c:marker>
            <c:symbol val="none"/>
          </c:marker>
          <c:cat>
            <c:strRef>
              <c:f>RSA!$A$62:$A$113</c:f>
              <c:strCache>
                <c:ptCount val="52"/>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pt idx="48">
                  <c:v>T4
2025</c:v>
                </c:pt>
                <c:pt idx="51">
                  <c:v>T1
2026</c:v>
                </c:pt>
              </c:strCache>
            </c:strRef>
          </c:cat>
          <c:val>
            <c:numRef>
              <c:f>RSA!$AX$62:$AX$113</c:f>
              <c:numCache>
                <c:formatCode>0.0</c:formatCode>
                <c:ptCount val="52"/>
                <c:pt idx="0">
                  <c:v>100</c:v>
                </c:pt>
                <c:pt idx="1">
                  <c:v>98.990465507571514</c:v>
                </c:pt>
                <c:pt idx="2">
                  <c:v>97.588334268087493</c:v>
                </c:pt>
                <c:pt idx="3">
                  <c:v>97.756590016825569</c:v>
                </c:pt>
                <c:pt idx="4">
                  <c:v>95.681435782389229</c:v>
                </c:pt>
                <c:pt idx="5">
                  <c:v>94.279304542905223</c:v>
                </c:pt>
                <c:pt idx="6">
                  <c:v>92.821088053841834</c:v>
                </c:pt>
                <c:pt idx="7">
                  <c:v>91.643297812675257</c:v>
                </c:pt>
                <c:pt idx="8">
                  <c:v>91.026360067302306</c:v>
                </c:pt>
                <c:pt idx="9">
                  <c:v>91.418956814357827</c:v>
                </c:pt>
                <c:pt idx="10">
                  <c:v>92.372406057206959</c:v>
                </c:pt>
                <c:pt idx="11">
                  <c:v>93.269770050476723</c:v>
                </c:pt>
                <c:pt idx="12">
                  <c:v>92.09197980931016</c:v>
                </c:pt>
                <c:pt idx="13">
                  <c:v>91.699383062254626</c:v>
                </c:pt>
                <c:pt idx="14">
                  <c:v>90.633763320246771</c:v>
                </c:pt>
                <c:pt idx="15">
                  <c:v>90.802019068984848</c:v>
                </c:pt>
                <c:pt idx="16">
                  <c:v>90.521592821088063</c:v>
                </c:pt>
                <c:pt idx="17">
                  <c:v>90.072910824453174</c:v>
                </c:pt>
                <c:pt idx="18">
                  <c:v>89.624228827818285</c:v>
                </c:pt>
                <c:pt idx="19">
                  <c:v>87.997756590016834</c:v>
                </c:pt>
                <c:pt idx="20">
                  <c:v>86.427369601794723</c:v>
                </c:pt>
                <c:pt idx="21">
                  <c:v>86.427369601794723</c:v>
                </c:pt>
                <c:pt idx="22">
                  <c:v>86.876051598429612</c:v>
                </c:pt>
                <c:pt idx="23">
                  <c:v>87.77341559169939</c:v>
                </c:pt>
                <c:pt idx="24">
                  <c:v>88.053841839596174</c:v>
                </c:pt>
                <c:pt idx="25">
                  <c:v>86.76388109927089</c:v>
                </c:pt>
                <c:pt idx="26">
                  <c:v>85.530005608524959</c:v>
                </c:pt>
                <c:pt idx="27">
                  <c:v>83.567021873247342</c:v>
                </c:pt>
                <c:pt idx="28">
                  <c:v>82.557487380818841</c:v>
                </c:pt>
                <c:pt idx="29">
                  <c:v>80.7627593942793</c:v>
                </c:pt>
                <c:pt idx="30">
                  <c:v>79.92148065058889</c:v>
                </c:pt>
                <c:pt idx="31">
                  <c:v>78.295008412787439</c:v>
                </c:pt>
                <c:pt idx="32">
                  <c:v>76.500280426247897</c:v>
                </c:pt>
                <c:pt idx="33">
                  <c:v>75.434660684240043</c:v>
                </c:pt>
                <c:pt idx="34">
                  <c:v>76.500280426247897</c:v>
                </c:pt>
                <c:pt idx="35">
                  <c:v>76.724621424565342</c:v>
                </c:pt>
                <c:pt idx="36">
                  <c:v>75.77117218171621</c:v>
                </c:pt>
                <c:pt idx="37">
                  <c:v>74.873808188446432</c:v>
                </c:pt>
                <c:pt idx="38">
                  <c:v>73.639932697700502</c:v>
                </c:pt>
                <c:pt idx="39">
                  <c:v>71.564778463264162</c:v>
                </c:pt>
                <c:pt idx="40">
                  <c:v>73.471676948962426</c:v>
                </c:pt>
                <c:pt idx="41">
                  <c:v>70.386988222097585</c:v>
                </c:pt>
                <c:pt idx="42">
                  <c:v>68.872686483454842</c:v>
                </c:pt>
                <c:pt idx="43">
                  <c:v>66.404935501962981</c:v>
                </c:pt>
                <c:pt idx="44">
                  <c:v>61.020751542344364</c:v>
                </c:pt>
                <c:pt idx="45">
                  <c:v>62.983735277621989</c:v>
                </c:pt>
                <c:pt idx="46">
                  <c:v>63.208076275939426</c:v>
                </c:pt>
                <c:pt idx="47">
                  <c:v>63.432417274256871</c:v>
                </c:pt>
                <c:pt idx="48">
                  <c:v>63.320246775098155</c:v>
                </c:pt>
                <c:pt idx="49">
                  <c:v>63.03982052720135</c:v>
                </c:pt>
                <c:pt idx="50">
                  <c:v>62.5350532809871</c:v>
                </c:pt>
                <c:pt idx="51">
                  <c:v>61.693774537296683</c:v>
                </c:pt>
              </c:numCache>
            </c:numRef>
          </c:val>
          <c:smooth val="0"/>
          <c:extLst>
            <c:ext xmlns:c16="http://schemas.microsoft.com/office/drawing/2014/chart" uri="{C3380CC4-5D6E-409C-BE32-E72D297353CC}">
              <c16:uniqueId val="{00000000-131F-45ED-B612-C87CD5B9C12D}"/>
            </c:ext>
          </c:extLst>
        </c:ser>
        <c:ser>
          <c:idx val="0"/>
          <c:order val="1"/>
          <c:tx>
            <c:v>ASS**</c:v>
          </c:tx>
          <c:marker>
            <c:symbol val="none"/>
          </c:marker>
          <c:cat>
            <c:strRef>
              <c:f>RSA!$A$62:$A$113</c:f>
              <c:strCache>
                <c:ptCount val="52"/>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pt idx="48">
                  <c:v>T4
2025</c:v>
                </c:pt>
                <c:pt idx="51">
                  <c:v>T1
2026</c:v>
                </c:pt>
              </c:strCache>
            </c:strRef>
          </c:cat>
          <c:val>
            <c:numRef>
              <c:f>ASS!$AW$62:$AW$112</c:f>
              <c:numCache>
                <c:formatCode>0.0</c:formatCode>
                <c:ptCount val="51"/>
                <c:pt idx="0">
                  <c:v>100</c:v>
                </c:pt>
                <c:pt idx="1">
                  <c:v>98.54651162790698</c:v>
                </c:pt>
                <c:pt idx="2">
                  <c:v>97.383720930232556</c:v>
                </c:pt>
                <c:pt idx="3">
                  <c:v>96.802325581395351</c:v>
                </c:pt>
                <c:pt idx="4">
                  <c:v>95.639534883720927</c:v>
                </c:pt>
                <c:pt idx="5">
                  <c:v>93.895348837209298</c:v>
                </c:pt>
                <c:pt idx="6">
                  <c:v>92.441860465116278</c:v>
                </c:pt>
                <c:pt idx="7">
                  <c:v>92.732558139534888</c:v>
                </c:pt>
                <c:pt idx="8">
                  <c:v>92.151162790697668</c:v>
                </c:pt>
                <c:pt idx="9">
                  <c:v>89.244186046511629</c:v>
                </c:pt>
                <c:pt idx="10">
                  <c:v>88.081395348837205</c:v>
                </c:pt>
                <c:pt idx="11">
                  <c:v>88.081395348837205</c:v>
                </c:pt>
                <c:pt idx="12">
                  <c:v>87.5</c:v>
                </c:pt>
                <c:pt idx="13">
                  <c:v>85.755813953488371</c:v>
                </c:pt>
                <c:pt idx="14">
                  <c:v>85.174418604651152</c:v>
                </c:pt>
                <c:pt idx="15">
                  <c:v>84.011627906976756</c:v>
                </c:pt>
                <c:pt idx="16">
                  <c:v>83.139534883720927</c:v>
                </c:pt>
                <c:pt idx="17">
                  <c:v>81.104651162790702</c:v>
                </c:pt>
                <c:pt idx="18">
                  <c:v>79.941860465116278</c:v>
                </c:pt>
                <c:pt idx="19">
                  <c:v>80.813953488372093</c:v>
                </c:pt>
                <c:pt idx="20">
                  <c:v>81.104651162790702</c:v>
                </c:pt>
                <c:pt idx="21">
                  <c:v>79.360465116279073</c:v>
                </c:pt>
                <c:pt idx="22">
                  <c:v>80.523255813953483</c:v>
                </c:pt>
                <c:pt idx="23">
                  <c:v>81.104651162790702</c:v>
                </c:pt>
                <c:pt idx="24">
                  <c:v>81.104651162790702</c:v>
                </c:pt>
                <c:pt idx="25">
                  <c:v>80.523255813953483</c:v>
                </c:pt>
                <c:pt idx="26">
                  <c:v>80.232558139534888</c:v>
                </c:pt>
                <c:pt idx="27">
                  <c:v>80.232558139534888</c:v>
                </c:pt>
                <c:pt idx="28">
                  <c:v>79.069767441860463</c:v>
                </c:pt>
                <c:pt idx="29">
                  <c:v>77.906976744186053</c:v>
                </c:pt>
                <c:pt idx="30">
                  <c:v>77.325581395348848</c:v>
                </c:pt>
                <c:pt idx="31">
                  <c:v>78.197674418604649</c:v>
                </c:pt>
                <c:pt idx="32">
                  <c:v>79.360465116279073</c:v>
                </c:pt>
                <c:pt idx="33">
                  <c:v>78.488372093023244</c:v>
                </c:pt>
                <c:pt idx="34">
                  <c:v>80.813953488372093</c:v>
                </c:pt>
                <c:pt idx="35">
                  <c:v>81.976744186046517</c:v>
                </c:pt>
                <c:pt idx="36">
                  <c:v>83.430232558139537</c:v>
                </c:pt>
                <c:pt idx="37">
                  <c:v>84.593023255813947</c:v>
                </c:pt>
                <c:pt idx="38">
                  <c:v>86.04651162790698</c:v>
                </c:pt>
                <c:pt idx="39">
                  <c:v>87.79069767441861</c:v>
                </c:pt>
                <c:pt idx="40">
                  <c:v>87.20930232558139</c:v>
                </c:pt>
                <c:pt idx="41">
                  <c:v>87.20930232558139</c:v>
                </c:pt>
                <c:pt idx="42">
                  <c:v>87.79069767441861</c:v>
                </c:pt>
                <c:pt idx="43">
                  <c:v>91.860465116279073</c:v>
                </c:pt>
                <c:pt idx="44">
                  <c:v>93.895348837209298</c:v>
                </c:pt>
                <c:pt idx="45">
                  <c:v>91.860465116279073</c:v>
                </c:pt>
                <c:pt idx="46">
                  <c:v>91.279069767441854</c:v>
                </c:pt>
                <c:pt idx="47">
                  <c:v>91.569767441860463</c:v>
                </c:pt>
                <c:pt idx="48">
                  <c:v>91.569767441860463</c:v>
                </c:pt>
                <c:pt idx="49">
                  <c:v>93.023255813953483</c:v>
                </c:pt>
                <c:pt idx="50">
                  <c:v>93.313953488372093</c:v>
                </c:pt>
              </c:numCache>
            </c:numRef>
          </c:val>
          <c:smooth val="0"/>
          <c:extLst>
            <c:ext xmlns:c16="http://schemas.microsoft.com/office/drawing/2014/chart" uri="{C3380CC4-5D6E-409C-BE32-E72D297353CC}">
              <c16:uniqueId val="{00000001-131F-45ED-B612-C87CD5B9C12D}"/>
            </c:ext>
          </c:extLst>
        </c:ser>
        <c:ser>
          <c:idx val="3"/>
          <c:order val="2"/>
          <c:tx>
            <c:v>PA</c:v>
          </c:tx>
          <c:marker>
            <c:symbol val="none"/>
          </c:marker>
          <c:cat>
            <c:strRef>
              <c:f>RSA!$A$62:$A$113</c:f>
              <c:strCache>
                <c:ptCount val="52"/>
                <c:pt idx="0">
                  <c:v>T4
2021</c:v>
                </c:pt>
                <c:pt idx="3">
                  <c:v>T1
2022</c:v>
                </c:pt>
                <c:pt idx="6">
                  <c:v>T2
2022</c:v>
                </c:pt>
                <c:pt idx="9">
                  <c:v>T3
2022</c:v>
                </c:pt>
                <c:pt idx="12">
                  <c:v>T4
2022</c:v>
                </c:pt>
                <c:pt idx="15">
                  <c:v>T1
2023</c:v>
                </c:pt>
                <c:pt idx="18">
                  <c:v>T2
2023</c:v>
                </c:pt>
                <c:pt idx="21">
                  <c:v>T3
2023</c:v>
                </c:pt>
                <c:pt idx="24">
                  <c:v>T4
2023</c:v>
                </c:pt>
                <c:pt idx="27">
                  <c:v>T1
2024</c:v>
                </c:pt>
                <c:pt idx="30">
                  <c:v>T2
2024</c:v>
                </c:pt>
                <c:pt idx="33">
                  <c:v>T3
2024</c:v>
                </c:pt>
                <c:pt idx="36">
                  <c:v>T4
2024</c:v>
                </c:pt>
                <c:pt idx="39">
                  <c:v>T1
2025</c:v>
                </c:pt>
                <c:pt idx="42">
                  <c:v>T2
2025</c:v>
                </c:pt>
                <c:pt idx="45">
                  <c:v>T3
2025</c:v>
                </c:pt>
                <c:pt idx="48">
                  <c:v>T4
2025</c:v>
                </c:pt>
                <c:pt idx="51">
                  <c:v>T1
2026</c:v>
                </c:pt>
              </c:strCache>
            </c:strRef>
          </c:cat>
          <c:val>
            <c:numRef>
              <c:f>PA!$AW$62:$AW$113</c:f>
              <c:numCache>
                <c:formatCode>0.0</c:formatCode>
                <c:ptCount val="52"/>
                <c:pt idx="0">
                  <c:v>100</c:v>
                </c:pt>
                <c:pt idx="1">
                  <c:v>98.713080168776372</c:v>
                </c:pt>
                <c:pt idx="2">
                  <c:v>97.763713080168785</c:v>
                </c:pt>
                <c:pt idx="3">
                  <c:v>97.552742616033754</c:v>
                </c:pt>
                <c:pt idx="4">
                  <c:v>97.067510548523202</c:v>
                </c:pt>
                <c:pt idx="5">
                  <c:v>97.510548523206751</c:v>
                </c:pt>
                <c:pt idx="6">
                  <c:v>98.164556962025316</c:v>
                </c:pt>
                <c:pt idx="7">
                  <c:v>98.333333333333329</c:v>
                </c:pt>
                <c:pt idx="8">
                  <c:v>99.704641350210963</c:v>
                </c:pt>
                <c:pt idx="9">
                  <c:v>101.05485232067511</c:v>
                </c:pt>
                <c:pt idx="10">
                  <c:v>101.8354430379747</c:v>
                </c:pt>
                <c:pt idx="11">
                  <c:v>102.46835443037973</c:v>
                </c:pt>
                <c:pt idx="12">
                  <c:v>102.27848101265822</c:v>
                </c:pt>
                <c:pt idx="13">
                  <c:v>101.20253164556962</c:v>
                </c:pt>
                <c:pt idx="14">
                  <c:v>100.12658227848101</c:v>
                </c:pt>
                <c:pt idx="15">
                  <c:v>99.810126582278485</c:v>
                </c:pt>
                <c:pt idx="16">
                  <c:v>98.607594936708864</c:v>
                </c:pt>
                <c:pt idx="17">
                  <c:v>98.797468354430379</c:v>
                </c:pt>
                <c:pt idx="18">
                  <c:v>98.839662447257382</c:v>
                </c:pt>
                <c:pt idx="19">
                  <c:v>98.375527426160332</c:v>
                </c:pt>
                <c:pt idx="20">
                  <c:v>98.417721518987349</c:v>
                </c:pt>
                <c:pt idx="21">
                  <c:v>98.987341772151893</c:v>
                </c:pt>
                <c:pt idx="22">
                  <c:v>98.628691983122366</c:v>
                </c:pt>
                <c:pt idx="23">
                  <c:v>98.481012658227854</c:v>
                </c:pt>
                <c:pt idx="24">
                  <c:v>97.995780590717303</c:v>
                </c:pt>
                <c:pt idx="25">
                  <c:v>96.202531645569621</c:v>
                </c:pt>
                <c:pt idx="26">
                  <c:v>95.105485232067508</c:v>
                </c:pt>
                <c:pt idx="27">
                  <c:v>94.177215189873422</c:v>
                </c:pt>
                <c:pt idx="28">
                  <c:v>93.607594936708864</c:v>
                </c:pt>
                <c:pt idx="29">
                  <c:v>94.029535864978911</c:v>
                </c:pt>
                <c:pt idx="30">
                  <c:v>94.767932489451482</c:v>
                </c:pt>
                <c:pt idx="31">
                  <c:v>96.371308016877634</c:v>
                </c:pt>
                <c:pt idx="32">
                  <c:v>97.468354430379748</c:v>
                </c:pt>
                <c:pt idx="33">
                  <c:v>98.565400843881861</c:v>
                </c:pt>
                <c:pt idx="34">
                  <c:v>98.94514767932489</c:v>
                </c:pt>
                <c:pt idx="35">
                  <c:v>99.008438818565409</c:v>
                </c:pt>
                <c:pt idx="36">
                  <c:v>99.156118143459921</c:v>
                </c:pt>
                <c:pt idx="37">
                  <c:v>98.776371308016877</c:v>
                </c:pt>
                <c:pt idx="38">
                  <c:v>97.552742616033754</c:v>
                </c:pt>
                <c:pt idx="39">
                  <c:v>96.223628691983123</c:v>
                </c:pt>
                <c:pt idx="40">
                  <c:v>95.506329113924053</c:v>
                </c:pt>
                <c:pt idx="41">
                  <c:v>94.177215189873422</c:v>
                </c:pt>
                <c:pt idx="42">
                  <c:v>94.894514767932492</c:v>
                </c:pt>
                <c:pt idx="43">
                  <c:v>95.063291139240505</c:v>
                </c:pt>
                <c:pt idx="44">
                  <c:v>95.71729957805907</c:v>
                </c:pt>
                <c:pt idx="45">
                  <c:v>96.371308016877634</c:v>
                </c:pt>
                <c:pt idx="46">
                  <c:v>96.687763713080159</c:v>
                </c:pt>
                <c:pt idx="47">
                  <c:v>97.890295358649794</c:v>
                </c:pt>
                <c:pt idx="48">
                  <c:v>98.375527426160332</c:v>
                </c:pt>
                <c:pt idx="49">
                  <c:v>98.586497890295348</c:v>
                </c:pt>
                <c:pt idx="50">
                  <c:v>97.827004219409289</c:v>
                </c:pt>
                <c:pt idx="51">
                  <c:v>97.426160337552744</c:v>
                </c:pt>
              </c:numCache>
            </c:numRef>
          </c:val>
          <c:smooth val="0"/>
          <c:extLst>
            <c:ext xmlns:c16="http://schemas.microsoft.com/office/drawing/2014/chart" uri="{C3380CC4-5D6E-409C-BE32-E72D297353CC}">
              <c16:uniqueId val="{00000002-131F-45ED-B612-C87CD5B9C12D}"/>
            </c:ext>
          </c:extLst>
        </c:ser>
        <c:dLbls>
          <c:showLegendKey val="0"/>
          <c:showVal val="0"/>
          <c:showCatName val="0"/>
          <c:showSerName val="0"/>
          <c:showPercent val="0"/>
          <c:showBubbleSize val="0"/>
        </c:dLbls>
        <c:smooth val="0"/>
        <c:axId val="231201408"/>
        <c:axId val="231211392"/>
      </c:lineChart>
      <c:catAx>
        <c:axId val="231201408"/>
        <c:scaling>
          <c:orientation val="minMax"/>
          <c:min val="1"/>
        </c:scaling>
        <c:delete val="0"/>
        <c:axPos val="b"/>
        <c:majorGridlines/>
        <c:numFmt formatCode="General" sourceLinked="1"/>
        <c:majorTickMark val="out"/>
        <c:minorTickMark val="none"/>
        <c:tickLblPos val="low"/>
        <c:spPr>
          <a:ln w="19050"/>
        </c:spPr>
        <c:txPr>
          <a:bodyPr/>
          <a:lstStyle/>
          <a:p>
            <a:pPr>
              <a:defRPr sz="1000" baseline="0"/>
            </a:pPr>
            <a:endParaRPr lang="fr-FR"/>
          </a:p>
        </c:txPr>
        <c:crossAx val="231211392"/>
        <c:crossesAt val="100"/>
        <c:auto val="1"/>
        <c:lblAlgn val="ctr"/>
        <c:lblOffset val="100"/>
        <c:tickMarkSkip val="3"/>
        <c:noMultiLvlLbl val="1"/>
      </c:catAx>
      <c:valAx>
        <c:axId val="231211392"/>
        <c:scaling>
          <c:orientation val="minMax"/>
          <c:max val="104"/>
          <c:min val="60"/>
        </c:scaling>
        <c:delete val="0"/>
        <c:axPos val="l"/>
        <c:majorGridlines/>
        <c:numFmt formatCode="0" sourceLinked="0"/>
        <c:majorTickMark val="out"/>
        <c:minorTickMark val="none"/>
        <c:tickLblPos val="low"/>
        <c:crossAx val="231201408"/>
        <c:crossesAt val="43862"/>
        <c:crossBetween val="midCat"/>
        <c:majorUnit val="4"/>
      </c:valAx>
      <c:spPr>
        <a:ln>
          <a:solidFill>
            <a:schemeClr val="tx1">
              <a:tint val="75000"/>
            </a:schemeClr>
          </a:solidFill>
        </a:ln>
      </c:spPr>
    </c:plotArea>
    <c:legend>
      <c:legendPos val="b"/>
      <c:layout>
        <c:manualLayout>
          <c:xMode val="edge"/>
          <c:yMode val="edge"/>
          <c:x val="0.30065624873813851"/>
          <c:y val="0.76458807679714891"/>
          <c:w val="0.38285612759943466"/>
          <c:h val="6.4813309626619256E-2"/>
        </c:manualLayout>
      </c:layout>
      <c:overlay val="0"/>
    </c:legend>
    <c:plotVisOnly val="1"/>
    <c:dispBlanksAs val="gap"/>
    <c:showDLblsOverMax val="0"/>
  </c:chart>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i="0" u="none" strike="noStrike" kern="1200" spc="0" baseline="0">
                <a:solidFill>
                  <a:srgbClr val="000000"/>
                </a:solidFill>
                <a:latin typeface="Calibri"/>
              </a:rPr>
              <a:t>Evolution du cumul annuel glissant des créations d'entreprises </a:t>
            </a:r>
          </a:p>
          <a:p>
            <a:pPr>
              <a:defRPr/>
            </a:pPr>
            <a:r>
              <a:rPr lang="fr-FR" sz="1000" b="0" i="1" u="none" strike="noStrike" kern="1200" spc="0" baseline="0">
                <a:solidFill>
                  <a:srgbClr val="000000"/>
                </a:solidFill>
                <a:latin typeface="Calibri"/>
              </a:rPr>
              <a:t>(données brutes,  base 100 au 1</a:t>
            </a:r>
            <a:r>
              <a:rPr lang="fr-FR" sz="1000" b="0" i="1" u="none" strike="noStrike" kern="1200" spc="0" baseline="30000">
                <a:solidFill>
                  <a:srgbClr val="000000"/>
                </a:solidFill>
                <a:latin typeface="Calibri"/>
              </a:rPr>
              <a:t>er </a:t>
            </a:r>
            <a:r>
              <a:rPr lang="fr-FR" sz="1000" b="0" i="1" u="none" strike="noStrike" kern="1200" spc="0" baseline="0">
                <a:solidFill>
                  <a:srgbClr val="000000"/>
                </a:solidFill>
                <a:latin typeface="Calibri"/>
              </a:rPr>
              <a:t>trimestre 2016 )</a:t>
            </a:r>
          </a:p>
        </c:rich>
      </c:tx>
      <c:layout>
        <c:manualLayout>
          <c:xMode val="edge"/>
          <c:yMode val="edge"/>
          <c:x val="0.21786639343918568"/>
          <c:y val="2.0233109768680511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5.0918923802737791E-2"/>
          <c:y val="0.24729020639798646"/>
          <c:w val="0.92942066234906906"/>
          <c:h val="0.52392569192019056"/>
        </c:manualLayout>
      </c:layout>
      <c:lineChart>
        <c:grouping val="standard"/>
        <c:varyColors val="0"/>
        <c:ser>
          <c:idx val="3"/>
          <c:order val="0"/>
          <c:tx>
            <c:v>Total Vaucluse</c:v>
          </c:tx>
          <c:spPr>
            <a:ln w="28575" cap="rnd">
              <a:solidFill>
                <a:schemeClr val="accent6">
                  <a:lumMod val="75000"/>
                </a:schemeClr>
              </a:solidFill>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'Cumul annuel'!$AF$10:$AF$50</c:f>
              <c:numCache>
                <c:formatCode>0.0</c:formatCode>
                <c:ptCount val="41"/>
                <c:pt idx="0">
                  <c:v>140</c:v>
                </c:pt>
                <c:pt idx="1">
                  <c:v>143.64168819982774</c:v>
                </c:pt>
                <c:pt idx="2">
                  <c:v>142.21877691645133</c:v>
                </c:pt>
                <c:pt idx="3">
                  <c:v>141.39879414298019</c:v>
                </c:pt>
                <c:pt idx="4">
                  <c:v>144.48578811369509</c:v>
                </c:pt>
                <c:pt idx="5">
                  <c:v>144.79931093884582</c:v>
                </c:pt>
                <c:pt idx="6">
                  <c:v>148.87510766580533</c:v>
                </c:pt>
                <c:pt idx="7">
                  <c:v>151.45564168819982</c:v>
                </c:pt>
                <c:pt idx="8">
                  <c:v>156.49612403100775</c:v>
                </c:pt>
                <c:pt idx="9">
                  <c:v>162.38070628768304</c:v>
                </c:pt>
                <c:pt idx="10">
                  <c:v>164.59948320413437</c:v>
                </c:pt>
                <c:pt idx="11">
                  <c:v>173.73987941429803</c:v>
                </c:pt>
                <c:pt idx="12">
                  <c:v>179.84151593453922</c:v>
                </c:pt>
                <c:pt idx="13">
                  <c:v>183.7002583979328</c:v>
                </c:pt>
                <c:pt idx="14">
                  <c:v>191.24892334194661</c:v>
                </c:pt>
                <c:pt idx="15">
                  <c:v>198.869939707149</c:v>
                </c:pt>
                <c:pt idx="16">
                  <c:v>194.02239448751075</c:v>
                </c:pt>
                <c:pt idx="17">
                  <c:v>183.21791559000863</c:v>
                </c:pt>
                <c:pt idx="18">
                  <c:v>195.46942291128337</c:v>
                </c:pt>
                <c:pt idx="19">
                  <c:v>197.59173126614985</c:v>
                </c:pt>
                <c:pt idx="20">
                  <c:v>211.00086132644273</c:v>
                </c:pt>
                <c:pt idx="21">
                  <c:v>237.55383290267011</c:v>
                </c:pt>
                <c:pt idx="22">
                  <c:v>235.6485788113695</c:v>
                </c:pt>
                <c:pt idx="23">
                  <c:v>241.91903531438413</c:v>
                </c:pt>
                <c:pt idx="24">
                  <c:v>245.41602067183462</c:v>
                </c:pt>
                <c:pt idx="25">
                  <c:v>238.83204134366926</c:v>
                </c:pt>
                <c:pt idx="26">
                  <c:v>241.29198966408268</c:v>
                </c:pt>
                <c:pt idx="27">
                  <c:v>239.55555555555554</c:v>
                </c:pt>
                <c:pt idx="28">
                  <c:v>238.75968992248062</c:v>
                </c:pt>
                <c:pt idx="29">
                  <c:v>237.91559000861326</c:v>
                </c:pt>
                <c:pt idx="30">
                  <c:v>238.34969853574503</c:v>
                </c:pt>
                <c:pt idx="31">
                  <c:v>236.54091300602929</c:v>
                </c:pt>
                <c:pt idx="32">
                  <c:v>246.76658053402238</c:v>
                </c:pt>
                <c:pt idx="33">
                  <c:v>252.02411714039621</c:v>
                </c:pt>
                <c:pt idx="34">
                  <c:v>250.62532299741602</c:v>
                </c:pt>
                <c:pt idx="35">
                  <c:v>258.43927648578813</c:v>
                </c:pt>
                <c:pt idx="36">
                  <c:v>249.25064599483204</c:v>
                </c:pt>
                <c:pt idx="37">
                  <c:v>248.45478036175712</c:v>
                </c:pt>
                <c:pt idx="38">
                  <c:v>255.76227390180878</c:v>
                </c:pt>
                <c:pt idx="39">
                  <c:v>256.53402239448752</c:v>
                </c:pt>
                <c:pt idx="40">
                  <c:v>266.34969853574501</c:v>
                </c:pt>
              </c:numCache>
            </c:numRef>
          </c:val>
          <c:smooth val="0"/>
          <c:extLst>
            <c:ext xmlns:c16="http://schemas.microsoft.com/office/drawing/2014/chart" uri="{C3380CC4-5D6E-409C-BE32-E72D297353CC}">
              <c16:uniqueId val="{00000000-BF53-4852-893A-33665A9046CA}"/>
            </c:ext>
          </c:extLst>
        </c:ser>
        <c:ser>
          <c:idx val="1"/>
          <c:order val="1"/>
          <c:tx>
            <c:v>Vaucluse hors micro-entrepreneurs</c:v>
          </c:tx>
          <c:spPr>
            <a:ln w="28575" cap="rnd">
              <a:solidFill>
                <a:schemeClr val="accent6">
                  <a:lumMod val="75000"/>
                </a:schemeClr>
              </a:solidFill>
              <a:prstDash val="dash"/>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'Cumul annuel'!$AE$10:$AE$50</c:f>
              <c:numCache>
                <c:formatCode>0.0</c:formatCode>
                <c:ptCount val="41"/>
                <c:pt idx="0">
                  <c:v>140</c:v>
                </c:pt>
                <c:pt idx="1">
                  <c:v>146.13604488078539</c:v>
                </c:pt>
                <c:pt idx="2">
                  <c:v>145.74333800841515</c:v>
                </c:pt>
                <c:pt idx="3">
                  <c:v>148.00140252454418</c:v>
                </c:pt>
                <c:pt idx="4">
                  <c:v>150.35764375876576</c:v>
                </c:pt>
                <c:pt idx="5">
                  <c:v>153.69565217391303</c:v>
                </c:pt>
                <c:pt idx="6">
                  <c:v>156.78821879382889</c:v>
                </c:pt>
                <c:pt idx="7">
                  <c:v>159.29172510518933</c:v>
                </c:pt>
                <c:pt idx="8">
                  <c:v>160.02805049088357</c:v>
                </c:pt>
                <c:pt idx="9">
                  <c:v>166.36044880785411</c:v>
                </c:pt>
                <c:pt idx="10">
                  <c:v>166.507713884993</c:v>
                </c:pt>
                <c:pt idx="11">
                  <c:v>167.14586255259468</c:v>
                </c:pt>
                <c:pt idx="12">
                  <c:v>178.97615708274895</c:v>
                </c:pt>
                <c:pt idx="13">
                  <c:v>180.00701262272088</c:v>
                </c:pt>
                <c:pt idx="14">
                  <c:v>177.99438990182327</c:v>
                </c:pt>
                <c:pt idx="15">
                  <c:v>174.31276297335202</c:v>
                </c:pt>
                <c:pt idx="16">
                  <c:v>153.2538569424965</c:v>
                </c:pt>
                <c:pt idx="17">
                  <c:v>131.01683029453017</c:v>
                </c:pt>
                <c:pt idx="18">
                  <c:v>136.41654978962131</c:v>
                </c:pt>
                <c:pt idx="19">
                  <c:v>139.41093969144461</c:v>
                </c:pt>
                <c:pt idx="20">
                  <c:v>148.24684431977559</c:v>
                </c:pt>
                <c:pt idx="21">
                  <c:v>165.2314165497896</c:v>
                </c:pt>
                <c:pt idx="22">
                  <c:v>164.49509116409536</c:v>
                </c:pt>
                <c:pt idx="23">
                  <c:v>165.91865357643761</c:v>
                </c:pt>
                <c:pt idx="24">
                  <c:v>164.88779803646565</c:v>
                </c:pt>
                <c:pt idx="25">
                  <c:v>162.08976157082748</c:v>
                </c:pt>
                <c:pt idx="26">
                  <c:v>160.27349228611499</c:v>
                </c:pt>
                <c:pt idx="27">
                  <c:v>157.37727910238428</c:v>
                </c:pt>
                <c:pt idx="28">
                  <c:v>154.03927068723704</c:v>
                </c:pt>
                <c:pt idx="29">
                  <c:v>148.93408134642357</c:v>
                </c:pt>
                <c:pt idx="30">
                  <c:v>147.70687237026647</c:v>
                </c:pt>
                <c:pt idx="31">
                  <c:v>146.03786816269286</c:v>
                </c:pt>
                <c:pt idx="32">
                  <c:v>151.9775596072931</c:v>
                </c:pt>
                <c:pt idx="33">
                  <c:v>156.10098176718094</c:v>
                </c:pt>
                <c:pt idx="34">
                  <c:v>155.02103786816269</c:v>
                </c:pt>
                <c:pt idx="35">
                  <c:v>159.63534361851333</c:v>
                </c:pt>
                <c:pt idx="36">
                  <c:v>153.54838709677418</c:v>
                </c:pt>
                <c:pt idx="37">
                  <c:v>153.05750350631135</c:v>
                </c:pt>
                <c:pt idx="38">
                  <c:v>154.92286115007013</c:v>
                </c:pt>
                <c:pt idx="39">
                  <c:v>154.1374474053296</c:v>
                </c:pt>
                <c:pt idx="40">
                  <c:v>158.06451612903228</c:v>
                </c:pt>
              </c:numCache>
            </c:numRef>
          </c:val>
          <c:smooth val="0"/>
          <c:extLst>
            <c:ext xmlns:c16="http://schemas.microsoft.com/office/drawing/2014/chart" uri="{C3380CC4-5D6E-409C-BE32-E72D297353CC}">
              <c16:uniqueId val="{00000001-BF53-4852-893A-33665A9046CA}"/>
            </c:ext>
          </c:extLst>
        </c:ser>
        <c:ser>
          <c:idx val="2"/>
          <c:order val="2"/>
          <c:tx>
            <c:v>Total Provence-Alpes-Côte d'Azur</c:v>
          </c:tx>
          <c:spPr>
            <a:ln w="28575" cap="rnd">
              <a:solidFill>
                <a:schemeClr val="accent2"/>
              </a:solidFill>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'Cumul annuel'!$T$10:$T$50</c:f>
              <c:numCache>
                <c:formatCode>0.0</c:formatCode>
                <c:ptCount val="41"/>
                <c:pt idx="0">
                  <c:v>140</c:v>
                </c:pt>
                <c:pt idx="1">
                  <c:v>142.69956656769392</c:v>
                </c:pt>
                <c:pt idx="2">
                  <c:v>142.61595167400432</c:v>
                </c:pt>
                <c:pt idx="3">
                  <c:v>143.24664687212041</c:v>
                </c:pt>
                <c:pt idx="4">
                  <c:v>144.29063854475959</c:v>
                </c:pt>
                <c:pt idx="5">
                  <c:v>144.38619842326202</c:v>
                </c:pt>
                <c:pt idx="6">
                  <c:v>147.71168219514692</c:v>
                </c:pt>
                <c:pt idx="7">
                  <c:v>152.88147162212894</c:v>
                </c:pt>
                <c:pt idx="8">
                  <c:v>160.22047029111636</c:v>
                </c:pt>
                <c:pt idx="9">
                  <c:v>167.69325279000716</c:v>
                </c:pt>
                <c:pt idx="10">
                  <c:v>172.28729394901197</c:v>
                </c:pt>
                <c:pt idx="11">
                  <c:v>175.91379133817958</c:v>
                </c:pt>
                <c:pt idx="12">
                  <c:v>182.65554076652674</c:v>
                </c:pt>
                <c:pt idx="13">
                  <c:v>187.18746800450498</c:v>
                </c:pt>
                <c:pt idx="14">
                  <c:v>192.4408723251766</c:v>
                </c:pt>
                <c:pt idx="15">
                  <c:v>200.91225555441792</c:v>
                </c:pt>
                <c:pt idx="16">
                  <c:v>199.10378485375924</c:v>
                </c:pt>
                <c:pt idx="17">
                  <c:v>188.61131019419133</c:v>
                </c:pt>
                <c:pt idx="18">
                  <c:v>199.19456673833659</c:v>
                </c:pt>
                <c:pt idx="19">
                  <c:v>206.82502303675642</c:v>
                </c:pt>
                <c:pt idx="20">
                  <c:v>221.97126377939321</c:v>
                </c:pt>
                <c:pt idx="21">
                  <c:v>252.3401931674687</c:v>
                </c:pt>
                <c:pt idx="22">
                  <c:v>250.07303504999828</c:v>
                </c:pt>
                <c:pt idx="23">
                  <c:v>255.309716391932</c:v>
                </c:pt>
                <c:pt idx="24">
                  <c:v>258.48947134910071</c:v>
                </c:pt>
                <c:pt idx="25">
                  <c:v>253.9862120746732</c:v>
                </c:pt>
                <c:pt idx="26">
                  <c:v>261.90573700556297</c:v>
                </c:pt>
                <c:pt idx="27">
                  <c:v>263.92443943892698</c:v>
                </c:pt>
                <c:pt idx="28">
                  <c:v>258.83109791474692</c:v>
                </c:pt>
                <c:pt idx="29">
                  <c:v>253.75447936930479</c:v>
                </c:pt>
                <c:pt idx="30">
                  <c:v>251.24603255861575</c:v>
                </c:pt>
                <c:pt idx="31">
                  <c:v>246.41786969727994</c:v>
                </c:pt>
                <c:pt idx="32">
                  <c:v>252.66031876045187</c:v>
                </c:pt>
                <c:pt idx="33">
                  <c:v>253.56813760622504</c:v>
                </c:pt>
                <c:pt idx="34">
                  <c:v>252.43575304597113</c:v>
                </c:pt>
                <c:pt idx="35">
                  <c:v>253.67803146650286</c:v>
                </c:pt>
                <c:pt idx="36">
                  <c:v>249.49967577898363</c:v>
                </c:pt>
                <c:pt idx="37">
                  <c:v>253.42957578239651</c:v>
                </c:pt>
                <c:pt idx="38">
                  <c:v>262.57465615508005</c:v>
                </c:pt>
                <c:pt idx="39">
                  <c:v>269.00344698133171</c:v>
                </c:pt>
                <c:pt idx="40">
                  <c:v>279.02528923927514</c:v>
                </c:pt>
              </c:numCache>
            </c:numRef>
          </c:val>
          <c:smooth val="0"/>
          <c:extLst>
            <c:ext xmlns:c16="http://schemas.microsoft.com/office/drawing/2014/chart" uri="{C3380CC4-5D6E-409C-BE32-E72D297353CC}">
              <c16:uniqueId val="{00000002-BF53-4852-893A-33665A9046CA}"/>
            </c:ext>
          </c:extLst>
        </c:ser>
        <c:ser>
          <c:idx val="0"/>
          <c:order val="3"/>
          <c:tx>
            <c:v>Provence-Alpes-Côte d'Azur hors micro-entrepreneurs</c:v>
          </c:tx>
          <c:spPr>
            <a:ln w="28575" cap="rnd">
              <a:solidFill>
                <a:schemeClr val="accent2"/>
              </a:solidFill>
              <a:prstDash val="dash"/>
              <a:round/>
            </a:ln>
            <a:effectLst/>
          </c:spPr>
          <c:marker>
            <c:symbol val="none"/>
          </c:marker>
          <c:cat>
            <c:multiLvlStrRef>
              <c:f>'Cumul annuel'!$A$10:$B$50</c:f>
              <c:multiLvlStrCache>
                <c:ptCount val="41"/>
                <c:lvl>
                  <c:pt idx="0">
                    <c:v>T1</c:v>
                  </c:pt>
                  <c:pt idx="1">
                    <c:v>T2</c:v>
                  </c:pt>
                  <c:pt idx="2">
                    <c:v>T3</c:v>
                  </c:pt>
                  <c:pt idx="3">
                    <c:v>T4</c:v>
                  </c:pt>
                  <c:pt idx="4">
                    <c:v>T1</c:v>
                  </c:pt>
                  <c:pt idx="5">
                    <c:v>T2</c:v>
                  </c:pt>
                  <c:pt idx="6">
                    <c:v>T3</c:v>
                  </c:pt>
                  <c:pt idx="7">
                    <c:v>T4</c:v>
                  </c:pt>
                  <c:pt idx="8">
                    <c:v>T1</c:v>
                  </c:pt>
                  <c:pt idx="9">
                    <c:v>T2</c:v>
                  </c:pt>
                  <c:pt idx="10">
                    <c:v>T3</c:v>
                  </c:pt>
                  <c:pt idx="11">
                    <c:v>T4</c:v>
                  </c:pt>
                  <c:pt idx="12">
                    <c:v>T1</c:v>
                  </c:pt>
                  <c:pt idx="13">
                    <c:v>T2</c:v>
                  </c:pt>
                  <c:pt idx="14">
                    <c:v>T3</c:v>
                  </c:pt>
                  <c:pt idx="15">
                    <c:v>T4</c:v>
                  </c:pt>
                  <c:pt idx="16">
                    <c:v>T1</c:v>
                  </c:pt>
                  <c:pt idx="17">
                    <c:v>T2</c:v>
                  </c:pt>
                  <c:pt idx="18">
                    <c:v>T3</c:v>
                  </c:pt>
                  <c:pt idx="19">
                    <c:v>T4</c:v>
                  </c:pt>
                  <c:pt idx="20">
                    <c:v>T1</c:v>
                  </c:pt>
                  <c:pt idx="21">
                    <c:v>T2</c:v>
                  </c:pt>
                  <c:pt idx="22">
                    <c:v>T3</c:v>
                  </c:pt>
                  <c:pt idx="23">
                    <c:v>T4</c:v>
                  </c:pt>
                  <c:pt idx="24">
                    <c:v>T1</c:v>
                  </c:pt>
                  <c:pt idx="25">
                    <c:v>T2</c:v>
                  </c:pt>
                  <c:pt idx="26">
                    <c:v>T3</c:v>
                  </c:pt>
                  <c:pt idx="27">
                    <c:v>T4</c:v>
                  </c:pt>
                  <c:pt idx="28">
                    <c:v>T1</c:v>
                  </c:pt>
                  <c:pt idx="29">
                    <c:v>T2</c:v>
                  </c:pt>
                  <c:pt idx="30">
                    <c:v>T3</c:v>
                  </c:pt>
                  <c:pt idx="31">
                    <c:v>T4</c:v>
                  </c:pt>
                  <c:pt idx="32">
                    <c:v>T1</c:v>
                  </c:pt>
                  <c:pt idx="33">
                    <c:v>T2</c:v>
                  </c:pt>
                  <c:pt idx="34">
                    <c:v>T3</c:v>
                  </c:pt>
                  <c:pt idx="35">
                    <c:v>T4</c:v>
                  </c:pt>
                  <c:pt idx="36">
                    <c:v>T1</c:v>
                  </c:pt>
                  <c:pt idx="37">
                    <c:v>T2</c:v>
                  </c:pt>
                  <c:pt idx="38">
                    <c:v>T3</c:v>
                  </c:pt>
                  <c:pt idx="39">
                    <c:v>T4</c:v>
                  </c:pt>
                  <c:pt idx="40">
                    <c:v>T1</c:v>
                  </c:pt>
                </c:lvl>
                <c:lvl>
                  <c:pt idx="0">
                    <c:v>2016</c:v>
                  </c:pt>
                  <c:pt idx="4">
                    <c:v>2017</c:v>
                  </c:pt>
                  <c:pt idx="8">
                    <c:v>2018</c:v>
                  </c:pt>
                  <c:pt idx="12">
                    <c:v>2019</c:v>
                  </c:pt>
                  <c:pt idx="16">
                    <c:v>2020</c:v>
                  </c:pt>
                  <c:pt idx="20">
                    <c:v>2021</c:v>
                  </c:pt>
                  <c:pt idx="24">
                    <c:v>2022</c:v>
                  </c:pt>
                  <c:pt idx="28">
                    <c:v>2023</c:v>
                  </c:pt>
                  <c:pt idx="32">
                    <c:v>2024</c:v>
                  </c:pt>
                  <c:pt idx="36">
                    <c:v>2025</c:v>
                  </c:pt>
                  <c:pt idx="40">
                    <c:v>2026</c:v>
                  </c:pt>
                </c:lvl>
              </c:multiLvlStrCache>
            </c:multiLvlStrRef>
          </c:cat>
          <c:val>
            <c:numRef>
              <c:f>'Cumul annuel'!$S$10:$S$50</c:f>
              <c:numCache>
                <c:formatCode>0.0</c:formatCode>
                <c:ptCount val="41"/>
                <c:pt idx="0">
                  <c:v>140</c:v>
                </c:pt>
                <c:pt idx="1">
                  <c:v>145.18060836501903</c:v>
                </c:pt>
                <c:pt idx="2">
                  <c:v>146.86311787072242</c:v>
                </c:pt>
                <c:pt idx="3">
                  <c:v>150</c:v>
                </c:pt>
                <c:pt idx="4">
                  <c:v>152.01996197718631</c:v>
                </c:pt>
                <c:pt idx="5">
                  <c:v>152.31939163498097</c:v>
                </c:pt>
                <c:pt idx="6">
                  <c:v>155.31844106463876</c:v>
                </c:pt>
                <c:pt idx="7">
                  <c:v>158.18916349809888</c:v>
                </c:pt>
                <c:pt idx="8">
                  <c:v>159.72433460076044</c:v>
                </c:pt>
                <c:pt idx="9">
                  <c:v>164.62927756653991</c:v>
                </c:pt>
                <c:pt idx="10">
                  <c:v>166.24524714828897</c:v>
                </c:pt>
                <c:pt idx="11">
                  <c:v>165.1045627376426</c:v>
                </c:pt>
                <c:pt idx="12">
                  <c:v>170</c:v>
                </c:pt>
                <c:pt idx="13">
                  <c:v>171.30703422053233</c:v>
                </c:pt>
                <c:pt idx="14">
                  <c:v>171.13117870722434</c:v>
                </c:pt>
                <c:pt idx="15">
                  <c:v>168.89733840304183</c:v>
                </c:pt>
                <c:pt idx="16">
                  <c:v>158.53136882129277</c:v>
                </c:pt>
                <c:pt idx="17">
                  <c:v>140.28517110266159</c:v>
                </c:pt>
                <c:pt idx="18">
                  <c:v>141.81083650190115</c:v>
                </c:pt>
                <c:pt idx="19">
                  <c:v>147.34315589353614</c:v>
                </c:pt>
                <c:pt idx="20">
                  <c:v>154.71007604562737</c:v>
                </c:pt>
                <c:pt idx="21">
                  <c:v>175.0712927756654</c:v>
                </c:pt>
                <c:pt idx="22">
                  <c:v>176.44486692015209</c:v>
                </c:pt>
                <c:pt idx="23">
                  <c:v>176.71102661596959</c:v>
                </c:pt>
                <c:pt idx="24">
                  <c:v>176.99619771863118</c:v>
                </c:pt>
                <c:pt idx="25">
                  <c:v>174.78612167300378</c:v>
                </c:pt>
                <c:pt idx="26">
                  <c:v>175.68916349809888</c:v>
                </c:pt>
                <c:pt idx="27">
                  <c:v>178.24619771863118</c:v>
                </c:pt>
                <c:pt idx="28">
                  <c:v>174.7480988593156</c:v>
                </c:pt>
                <c:pt idx="29">
                  <c:v>171.00760456273764</c:v>
                </c:pt>
                <c:pt idx="30">
                  <c:v>169.97148288973384</c:v>
                </c:pt>
                <c:pt idx="31">
                  <c:v>168.09410646387832</c:v>
                </c:pt>
                <c:pt idx="32">
                  <c:v>174.37262357414448</c:v>
                </c:pt>
                <c:pt idx="33">
                  <c:v>174.92395437262357</c:v>
                </c:pt>
                <c:pt idx="34">
                  <c:v>172.87547528517112</c:v>
                </c:pt>
                <c:pt idx="35">
                  <c:v>171.42585551330799</c:v>
                </c:pt>
                <c:pt idx="36">
                  <c:v>167.25285171102661</c:v>
                </c:pt>
                <c:pt idx="37">
                  <c:v>168.66920152091254</c:v>
                </c:pt>
                <c:pt idx="38">
                  <c:v>173.01330798479086</c:v>
                </c:pt>
                <c:pt idx="39">
                  <c:v>176.0171102661597</c:v>
                </c:pt>
                <c:pt idx="40">
                  <c:v>179.22528517110266</c:v>
                </c:pt>
              </c:numCache>
            </c:numRef>
          </c:val>
          <c:smooth val="0"/>
          <c:extLst>
            <c:ext xmlns:c16="http://schemas.microsoft.com/office/drawing/2014/chart" uri="{C3380CC4-5D6E-409C-BE32-E72D297353CC}">
              <c16:uniqueId val="{00000003-BF53-4852-893A-33665A9046CA}"/>
            </c:ext>
          </c:extLst>
        </c:ser>
        <c:dLbls>
          <c:showLegendKey val="0"/>
          <c:showVal val="0"/>
          <c:showCatName val="0"/>
          <c:showSerName val="0"/>
          <c:showPercent val="0"/>
          <c:showBubbleSize val="0"/>
        </c:dLbls>
        <c:smooth val="0"/>
        <c:axId val="1705317920"/>
        <c:axId val="1705316960"/>
      </c:lineChart>
      <c:catAx>
        <c:axId val="1705317920"/>
        <c:scaling>
          <c:orientation val="minMax"/>
        </c:scaling>
        <c:delete val="0"/>
        <c:axPos val="b"/>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low"/>
        <c:spPr>
          <a:noFill/>
          <a:ln w="25400" cap="flat" cmpd="sng" algn="ctr">
            <a:solidFill>
              <a:schemeClr val="bg2">
                <a:lumMod val="50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6960"/>
        <c:crossesAt val="100"/>
        <c:auto val="1"/>
        <c:lblAlgn val="ctr"/>
        <c:lblOffset val="100"/>
        <c:tickLblSkip val="4"/>
        <c:tickMarkSkip val="4"/>
        <c:noMultiLvlLbl val="1"/>
      </c:catAx>
      <c:valAx>
        <c:axId val="1705316960"/>
        <c:scaling>
          <c:orientation val="minMax"/>
          <c:max val="280"/>
          <c:min val="100"/>
        </c:scaling>
        <c:delete val="0"/>
        <c:axPos val="l"/>
        <c:majorGridlines>
          <c:spPr>
            <a:ln w="9525" cap="flat" cmpd="sng" algn="ctr">
              <a:solidFill>
                <a:schemeClr val="tx1">
                  <a:lumMod val="15000"/>
                  <a:lumOff val="85000"/>
                </a:schemeClr>
              </a:solidFill>
              <a:round/>
            </a:ln>
            <a:effectLst/>
          </c:spPr>
        </c:majorGridlines>
        <c:numFmt formatCode="#,##0" sourceLinked="0"/>
        <c:majorTickMark val="none"/>
        <c:minorTickMark val="none"/>
        <c:tickLblPos val="nextTo"/>
        <c:spPr>
          <a:noFill/>
          <a:ln>
            <a:solidFill>
              <a:schemeClr val="bg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1705317920"/>
        <c:crosses val="autoZero"/>
        <c:crossBetween val="midCat"/>
        <c:majorUnit val="20"/>
        <c:minorUnit val="1"/>
      </c:valAx>
      <c:spPr>
        <a:noFill/>
        <a:ln>
          <a:noFill/>
        </a:ln>
        <a:effectLst/>
      </c:spPr>
    </c:plotArea>
    <c:legend>
      <c:legendPos val="b"/>
      <c:layout>
        <c:manualLayout>
          <c:xMode val="edge"/>
          <c:yMode val="edge"/>
          <c:x val="3.6633682742078191E-2"/>
          <c:y val="0.10190922057280717"/>
          <c:w val="0.92431118858147676"/>
          <c:h val="0.13133060524629087"/>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fr-FR"/>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0.02599</cdr:x>
      <cdr:y>0.86256</cdr:y>
    </cdr:from>
    <cdr:to>
      <cdr:x>1</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179317" y="2988945"/>
          <a:ext cx="6720593" cy="4762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0.02503</cdr:x>
      <cdr:y>0.86568</cdr:y>
    </cdr:from>
    <cdr:to>
      <cdr:x>0.99904</cdr:x>
      <cdr:y>0.99817</cdr:y>
    </cdr:to>
    <cdr:sp macro="" textlink="">
      <cdr:nvSpPr>
        <cdr:cNvPr id="3" name="Text Box 1"/>
        <cdr:cNvSpPr txBox="1">
          <a:spLocks xmlns:a="http://schemas.openxmlformats.org/drawingml/2006/main" noChangeArrowheads="1"/>
        </cdr:cNvSpPr>
      </cdr:nvSpPr>
      <cdr:spPr bwMode="auto">
        <a:xfrm xmlns:a="http://schemas.openxmlformats.org/drawingml/2006/main">
          <a:off x="172720" y="2999740"/>
          <a:ext cx="6720593" cy="45910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endParaRPr lang="fr-FR" sz="900">
            <a:effectLs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cdr:x>
      <cdr:y>0.88029</cdr:y>
    </cdr:from>
    <cdr:to>
      <cdr:x>1</cdr:x>
      <cdr:y>1</cdr:y>
    </cdr:to>
    <cdr:sp macro="" textlink="">
      <cdr:nvSpPr>
        <cdr:cNvPr id="3" name="Text Box 1">
          <a:extLst xmlns:a="http://schemas.openxmlformats.org/drawingml/2006/main">
            <a:ext uri="{FF2B5EF4-FFF2-40B4-BE49-F238E27FC236}">
              <a16:creationId xmlns:a16="http://schemas.microsoft.com/office/drawing/2014/main" id="{DA88C067-CF1C-7E00-BE62-B413ECD558F2}"/>
            </a:ext>
          </a:extLst>
        </cdr:cNvPr>
        <cdr:cNvSpPr txBox="1">
          <a:spLocks xmlns:a="http://schemas.openxmlformats.org/drawingml/2006/main" noChangeArrowheads="1"/>
        </cdr:cNvSpPr>
      </cdr:nvSpPr>
      <cdr:spPr bwMode="auto">
        <a:xfrm xmlns:a="http://schemas.openxmlformats.org/drawingml/2006/main">
          <a:off x="0" y="3831074"/>
          <a:ext cx="6124576" cy="52098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1100" b="1" i="0" baseline="0">
              <a:effectLst/>
              <a:latin typeface="+mn-lt"/>
              <a:ea typeface="+mn-ea"/>
              <a:cs typeface="+mn-cs"/>
            </a:rPr>
            <a:t>Note</a:t>
          </a:r>
          <a:r>
            <a:rPr lang="fr-FR" sz="1100" b="0" i="0" baseline="0">
              <a:effectLst/>
              <a:latin typeface="+mn-lt"/>
              <a:ea typeface="+mn-ea"/>
              <a:cs typeface="+mn-cs"/>
            </a:rPr>
            <a:t> : données en date de jugement. </a:t>
          </a:r>
          <a:endParaRPr lang="fr-FR" sz="1200">
            <a:effectLst/>
          </a:endParaRPr>
        </a:p>
        <a:p xmlns:a="http://schemas.openxmlformats.org/drawingml/2006/main">
          <a:pPr rtl="0"/>
          <a:r>
            <a:rPr lang="fr-FR" sz="1100" b="1" i="1" baseline="0">
              <a:effectLst/>
              <a:latin typeface="+mn-lt"/>
              <a:ea typeface="+mn-ea"/>
              <a:cs typeface="+mn-cs"/>
            </a:rPr>
            <a:t>Source</a:t>
          </a:r>
          <a:r>
            <a:rPr lang="fr-FR" sz="1100" b="0" i="1" baseline="0">
              <a:effectLst/>
              <a:latin typeface="+mn-lt"/>
              <a:ea typeface="+mn-ea"/>
              <a:cs typeface="+mn-cs"/>
            </a:rPr>
            <a:t> : Banque de France, Fiben</a:t>
          </a:r>
          <a:endParaRPr lang="fr-FR" sz="1200">
            <a:effectLst/>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0.0149</cdr:x>
      <cdr:y>0</cdr:y>
    </cdr:from>
    <cdr:to>
      <cdr:x>0.97387</cdr:x>
      <cdr:y>0.18853</cdr:y>
    </cdr:to>
    <cdr:sp macro="" textlink="">
      <cdr:nvSpPr>
        <cdr:cNvPr id="5" name="ZoneTexte 1"/>
        <cdr:cNvSpPr txBox="1"/>
      </cdr:nvSpPr>
      <cdr:spPr>
        <a:xfrm xmlns:a="http://schemas.openxmlformats.org/drawingml/2006/main">
          <a:off x="102530" y="0"/>
          <a:ext cx="6600365" cy="774327"/>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Contribution de l'emploi hors intérim et de l'intérim </a:t>
          </a:r>
        </a:p>
        <a:p xmlns:a="http://schemas.openxmlformats.org/drawingml/2006/main">
          <a:pPr marL="0" marR="0" lvl="0" indent="0" algn="ctr" defTabSz="914400" eaLnBrk="1" fontAlgn="auto" latinLnBrk="0" hangingPunct="1">
            <a:lnSpc>
              <a:spcPct val="100000"/>
            </a:lnSpc>
            <a:spcBef>
              <a:spcPts val="0"/>
            </a:spcBef>
            <a:spcAft>
              <a:spcPts val="0"/>
            </a:spcAft>
            <a:buClrTx/>
            <a:buSzTx/>
            <a:buFontTx/>
            <a:buNone/>
            <a:tabLst/>
            <a:defRPr/>
          </a:pPr>
          <a:r>
            <a:rPr kumimoji="0" lang="fr-FR" sz="1500" b="1" i="0" u="none" strike="noStrike" kern="0" cap="none" spc="0" normalizeH="0" baseline="0" noProof="0">
              <a:ln>
                <a:noFill/>
              </a:ln>
              <a:solidFill>
                <a:sysClr val="windowText" lastClr="000000"/>
              </a:solidFill>
              <a:effectLst/>
              <a:uLnTx/>
              <a:uFillTx/>
              <a:latin typeface="Calibri" pitchFamily="34" charset="0"/>
              <a:ea typeface="+mn-ea"/>
              <a:cs typeface="+mn-cs"/>
            </a:rPr>
            <a:t>à l'évolution de l'emploi salarié, dans le Vaucluse</a:t>
          </a: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r>
            <a:rPr lang="fr-FR" sz="1100" b="0" i="1" baseline="0">
              <a:effectLst/>
              <a:latin typeface="+mn-lt"/>
              <a:ea typeface="+mn-ea"/>
              <a:cs typeface="+mn-cs"/>
            </a:rPr>
            <a:t>(en nombre)</a:t>
          </a:r>
          <a:endParaRPr lang="fr-FR" sz="1400">
            <a:effectLst/>
          </a:endParaRPr>
        </a:p>
        <a:p xmlns:a="http://schemas.openxmlformats.org/drawingml/2006/main">
          <a:pPr marL="0" marR="0" indent="0" algn="ctr" defTabSz="914400" rtl="0" eaLnBrk="1" fontAlgn="auto" latinLnBrk="0" hangingPunct="1">
            <a:lnSpc>
              <a:spcPct val="100000"/>
            </a:lnSpc>
            <a:spcBef>
              <a:spcPts val="0"/>
            </a:spcBef>
            <a:spcAft>
              <a:spcPts val="0"/>
            </a:spcAft>
            <a:buClrTx/>
            <a:buSzTx/>
            <a:buFontTx/>
            <a:buNone/>
            <a:tabLst/>
            <a:defRPr/>
          </a:pPr>
          <a:endParaRPr lang="fr-FR" sz="1400">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0.01276</cdr:x>
      <cdr:y>0.8743</cdr:y>
    </cdr:from>
    <cdr:to>
      <cdr:x>0.99775</cdr:x>
      <cdr:y>1</cdr:y>
    </cdr:to>
    <cdr:sp macro="" textlink="">
      <cdr:nvSpPr>
        <cdr:cNvPr id="6" name="Text Box 1"/>
        <cdr:cNvSpPr txBox="1">
          <a:spLocks xmlns:a="http://schemas.openxmlformats.org/drawingml/2006/main" noChangeArrowheads="1"/>
        </cdr:cNvSpPr>
      </cdr:nvSpPr>
      <cdr:spPr bwMode="auto">
        <a:xfrm xmlns:a="http://schemas.openxmlformats.org/drawingml/2006/main">
          <a:off x="85758" y="3590925"/>
          <a:ext cx="6619960" cy="516255"/>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0.08904</cdr:x>
      <cdr:y>0.0018</cdr:y>
    </cdr:from>
    <cdr:to>
      <cdr:x>0.92491</cdr:x>
      <cdr:y>0.18561</cdr:y>
    </cdr:to>
    <cdr:sp macro="" textlink="">
      <cdr:nvSpPr>
        <cdr:cNvPr id="2" name="ZoneTexte 1"/>
        <cdr:cNvSpPr txBox="1"/>
      </cdr:nvSpPr>
      <cdr:spPr>
        <a:xfrm xmlns:a="http://schemas.openxmlformats.org/drawingml/2006/main">
          <a:off x="628446" y="7242"/>
          <a:ext cx="5899591" cy="73951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fr-FR" sz="1500" b="1" i="0" baseline="0"/>
            <a:t>Evolution de la contribution de l'intérim et de l'emploi hors intérim </a:t>
          </a:r>
        </a:p>
        <a:p xmlns:a="http://schemas.openxmlformats.org/drawingml/2006/main">
          <a:pPr algn="ctr"/>
          <a:r>
            <a:rPr lang="fr-FR" sz="1500" b="1" i="0" baseline="0"/>
            <a:t>à l'emploi salarié, dans le Vaucluse</a:t>
          </a:r>
        </a:p>
        <a:p xmlns:a="http://schemas.openxmlformats.org/drawingml/2006/main">
          <a:pPr algn="ctr" eaLnBrk="1" fontAlgn="auto" latinLnBrk="0" hangingPunct="1"/>
          <a:r>
            <a:rPr lang="fr-FR" sz="1100" b="0" i="1" baseline="0">
              <a:effectLst/>
              <a:latin typeface="+mn-lt"/>
              <a:ea typeface="+mn-ea"/>
              <a:cs typeface="+mn-cs"/>
            </a:rPr>
            <a:t>(en nombre, entre le T4 2025 et le T1 2026) </a:t>
          </a:r>
          <a:endParaRPr lang="fr-FR">
            <a:effectLst/>
          </a:endParaRPr>
        </a:p>
        <a:p xmlns:a="http://schemas.openxmlformats.org/drawingml/2006/main">
          <a:pPr algn="ctr"/>
          <a:endParaRPr lang="fr-FR" sz="1400" b="1" i="0" baseline="0"/>
        </a:p>
        <a:p xmlns:a="http://schemas.openxmlformats.org/drawingml/2006/main">
          <a:pPr algn="ctr"/>
          <a:endParaRPr lang="fr-FR" sz="1400" b="1" i="0" baseline="0"/>
        </a:p>
      </cdr:txBody>
    </cdr:sp>
  </cdr:relSizeAnchor>
  <cdr:relSizeAnchor xmlns:cdr="http://schemas.openxmlformats.org/drawingml/2006/chartDrawing">
    <cdr:from>
      <cdr:x>0</cdr:x>
      <cdr:y>0.84659</cdr:y>
    </cdr:from>
    <cdr:to>
      <cdr:x>0.98564</cdr:x>
      <cdr:y>1</cdr:y>
    </cdr:to>
    <cdr:sp macro="" textlink="">
      <cdr:nvSpPr>
        <cdr:cNvPr id="4" name="Text Box 1"/>
        <cdr:cNvSpPr txBox="1">
          <a:spLocks xmlns:a="http://schemas.openxmlformats.org/drawingml/2006/main" noChangeArrowheads="1"/>
        </cdr:cNvSpPr>
      </cdr:nvSpPr>
      <cdr:spPr bwMode="auto">
        <a:xfrm xmlns:a="http://schemas.openxmlformats.org/drawingml/2006/main">
          <a:off x="0" y="3406138"/>
          <a:ext cx="6956671" cy="617221"/>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a:t>
          </a:r>
          <a:r>
            <a:rPr lang="fr-FR" sz="900" b="0" i="0" baseline="0">
              <a:effectLst/>
              <a:latin typeface="+mn-lt"/>
              <a:ea typeface="+mn-ea"/>
              <a:cs typeface="+mn-cs"/>
            </a:rPr>
            <a:t> : données arrondies provisoires, corrigées des variations saisonnières </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a:t>
          </a:r>
          <a:r>
            <a:rPr lang="fr-FR" sz="900" b="0" i="0" baseline="0">
              <a:effectLst/>
              <a:latin typeface="+mn-lt"/>
              <a:ea typeface="+mn-ea"/>
              <a:cs typeface="+mn-cs"/>
            </a:rPr>
            <a:t> : emploi salarié en fin de trimestre </a:t>
          </a:r>
          <a:endParaRPr lang="fr-FR" sz="900">
            <a:effectLst/>
          </a:endParaRPr>
        </a:p>
        <a:p xmlns:a="http://schemas.openxmlformats.org/drawingml/2006/main">
          <a:pPr rtl="0" eaLnBrk="1" fontAlgn="auto" latinLnBrk="0" hangingPunct="1"/>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a:t>
          </a:r>
        </a:p>
        <a:p xmlns:a="http://schemas.openxmlformats.org/drawingml/2006/main">
          <a:pPr rtl="0" eaLnBrk="1" fontAlgn="auto" latinLnBrk="0" hangingPunct="1"/>
          <a:endParaRPr lang="fr-FR" sz="900" b="0" i="1" baseline="0">
            <a:effectLst/>
            <a:latin typeface="+mn-lt"/>
            <a:ea typeface="+mn-ea"/>
            <a:cs typeface="+mn-cs"/>
          </a:endParaRPr>
        </a:p>
        <a:p xmlns:a="http://schemas.openxmlformats.org/drawingml/2006/main">
          <a:pPr rtl="0" eaLnBrk="1" fontAlgn="auto" latinLnBrk="0" hangingPunct="1"/>
          <a:endParaRPr lang="fr-FR" sz="700">
            <a:solidFill>
              <a:srgbClr val="FF0000"/>
            </a:solidFill>
            <a:effectLst/>
          </a:endParaRPr>
        </a:p>
        <a:p xmlns:a="http://schemas.openxmlformats.org/drawingml/2006/main">
          <a:pPr algn="l" rtl="0">
            <a:defRPr sz="1000"/>
          </a:pPr>
          <a:endParaRPr lang="fr-FR" sz="900" b="0" i="1" u="none" strike="noStrike" baseline="0">
            <a:solidFill>
              <a:srgbClr val="000000"/>
            </a:solidFill>
            <a:latin typeface="Calibri"/>
          </a:endParaRPr>
        </a:p>
      </cdr:txBody>
    </cdr:sp>
  </cdr:relSizeAnchor>
  <cdr:relSizeAnchor xmlns:cdr="http://schemas.openxmlformats.org/drawingml/2006/chartDrawing">
    <cdr:from>
      <cdr:x>0.26127</cdr:x>
      <cdr:y>0.24431</cdr:y>
    </cdr:from>
    <cdr:to>
      <cdr:x>0.26133</cdr:x>
      <cdr:y>0.70657</cdr:y>
    </cdr:to>
    <cdr:cxnSp macro="">
      <cdr:nvCxnSpPr>
        <cdr:cNvPr id="5" name="Connecteur droit 4">
          <a:extLst xmlns:a="http://schemas.openxmlformats.org/drawingml/2006/main">
            <a:ext uri="{FF2B5EF4-FFF2-40B4-BE49-F238E27FC236}">
              <a16:creationId xmlns:a16="http://schemas.microsoft.com/office/drawing/2014/main" id="{ED6AF696-F65B-193A-E71E-9AC14DCD0368}"/>
            </a:ext>
          </a:extLst>
        </cdr:cNvPr>
        <cdr:cNvCxnSpPr/>
      </cdr:nvCxnSpPr>
      <cdr:spPr>
        <a:xfrm xmlns:a="http://schemas.openxmlformats.org/drawingml/2006/main" flipH="1" flipV="1">
          <a:off x="1844040" y="1036320"/>
          <a:ext cx="449" cy="1960809"/>
        </a:xfrm>
        <a:prstGeom xmlns:a="http://schemas.openxmlformats.org/drawingml/2006/main" prst="line">
          <a:avLst/>
        </a:prstGeom>
        <a:ln xmlns:a="http://schemas.openxmlformats.org/drawingml/2006/main" w="12700">
          <a:solidFill>
            <a:sysClr val="windowText" lastClr="000000"/>
          </a:solidFill>
          <a:prstDash val="sysDash"/>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userShapes>
</file>

<file path=ppt/drawings/drawing4.xml><?xml version="1.0" encoding="utf-8"?>
<c:userShapes xmlns:c="http://schemas.openxmlformats.org/drawingml/2006/chart">
  <cdr:relSizeAnchor xmlns:cdr="http://schemas.openxmlformats.org/drawingml/2006/chartDrawing">
    <cdr:from>
      <cdr:x>0.00758</cdr:x>
      <cdr:y>0.01282</cdr:y>
    </cdr:from>
    <cdr:to>
      <cdr:x>0.97841</cdr:x>
      <cdr:y>0.17355</cdr:y>
    </cdr:to>
    <cdr:sp macro="" textlink="">
      <cdr:nvSpPr>
        <cdr:cNvPr id="5" name="ZoneTexte 1"/>
        <cdr:cNvSpPr txBox="1"/>
      </cdr:nvSpPr>
      <cdr:spPr>
        <a:xfrm xmlns:a="http://schemas.openxmlformats.org/drawingml/2006/main">
          <a:off x="52171" y="56146"/>
          <a:ext cx="6682004" cy="703933"/>
        </a:xfrm>
        <a:prstGeom xmlns:a="http://schemas.openxmlformats.org/drawingml/2006/main" prst="rect">
          <a:avLst/>
        </a:prstGeom>
        <a:noFill xmlns:a="http://schemas.openxmlformats.org/drawingml/2006/main"/>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u="none" strike="noStrike" kern="1200" baseline="0">
              <a:solidFill>
                <a:srgbClr val="000000"/>
              </a:solidFill>
              <a:latin typeface="+mn-lt"/>
              <a:ea typeface="Calibri"/>
              <a:cs typeface="Calibri"/>
            </a:rPr>
            <a:t>Evolution de l'emploi salarié par secteur d'activité y compris intérim, </a:t>
          </a:r>
        </a:p>
        <a:p xmlns:a="http://schemas.openxmlformats.org/drawingml/2006/main">
          <a:pPr algn="ctr" rtl="0"/>
          <a:r>
            <a:rPr lang="fr-FR" sz="1500" b="1" i="0" u="none" strike="noStrike" kern="1200" baseline="0">
              <a:solidFill>
                <a:srgbClr val="000000"/>
              </a:solidFill>
              <a:latin typeface="Calibri"/>
              <a:ea typeface="Calibri"/>
              <a:cs typeface="Calibri"/>
            </a:rPr>
            <a:t>dans le Vaucluse</a:t>
          </a:r>
        </a:p>
        <a:p xmlns:a="http://schemas.openxmlformats.org/drawingml/2006/main">
          <a:pPr algn="ctr" rtl="0"/>
          <a:r>
            <a:rPr lang="fr-FR" sz="1100" b="0" i="1" baseline="0">
              <a:effectLst/>
              <a:latin typeface="+mn-lt"/>
              <a:ea typeface="+mn-ea"/>
              <a:cs typeface="+mn-cs"/>
            </a:rPr>
            <a:t>(en indice base 100 au 1</a:t>
          </a:r>
          <a:r>
            <a:rPr lang="fr-FR" sz="1100" b="0" i="1" baseline="30000">
              <a:effectLst/>
              <a:latin typeface="+mn-lt"/>
              <a:ea typeface="+mn-ea"/>
              <a:cs typeface="+mn-cs"/>
            </a:rPr>
            <a:t>er</a:t>
          </a:r>
          <a:r>
            <a:rPr lang="fr-FR" sz="1100" b="0" i="1" baseline="0">
              <a:effectLst/>
              <a:latin typeface="+mn-lt"/>
              <a:ea typeface="+mn-ea"/>
              <a:cs typeface="+mn-cs"/>
            </a:rPr>
            <a:t> trimestre 2016)</a:t>
          </a:r>
          <a:endParaRPr lang="fr-FR">
            <a:effectLst/>
          </a:endParaRPr>
        </a:p>
        <a:p xmlns:a="http://schemas.openxmlformats.org/drawingml/2006/main">
          <a:pPr algn="ctr" rtl="0"/>
          <a:endParaRPr lang="fr-FR" sz="1400" b="1" i="0" u="none" strike="noStrike" kern="1200" baseline="0">
            <a:solidFill>
              <a:srgbClr val="000000"/>
            </a:solidFill>
            <a:latin typeface="Calibri"/>
            <a:ea typeface="Calibri"/>
            <a:cs typeface="Calibri"/>
          </a:endParaRPr>
        </a:p>
        <a:p xmlns:a="http://schemas.openxmlformats.org/drawingml/2006/main">
          <a:endParaRPr lang="fr-FR" sz="1100"/>
        </a:p>
      </cdr:txBody>
    </cdr:sp>
  </cdr:relSizeAnchor>
  <cdr:relSizeAnchor xmlns:cdr="http://schemas.openxmlformats.org/drawingml/2006/chartDrawing">
    <cdr:from>
      <cdr:x>0</cdr:x>
      <cdr:y>0.86827</cdr:y>
    </cdr:from>
    <cdr:to>
      <cdr:x>0.96651</cdr:x>
      <cdr:y>1</cdr:y>
    </cdr:to>
    <cdr:sp macro="" textlink="">
      <cdr:nvSpPr>
        <cdr:cNvPr id="7" name="Text Box 1"/>
        <cdr:cNvSpPr txBox="1">
          <a:spLocks xmlns:a="http://schemas.openxmlformats.org/drawingml/2006/main" noChangeArrowheads="1"/>
        </cdr:cNvSpPr>
      </cdr:nvSpPr>
      <cdr:spPr bwMode="auto">
        <a:xfrm xmlns:a="http://schemas.openxmlformats.org/drawingml/2006/main">
          <a:off x="0" y="3440430"/>
          <a:ext cx="6495759" cy="52197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eaLnBrk="1" fontAlgn="auto" latinLnBrk="0" hangingPunct="1"/>
          <a:r>
            <a:rPr lang="fr-FR" sz="900" b="1" i="0" baseline="0">
              <a:effectLst/>
              <a:latin typeface="+mn-lt"/>
              <a:ea typeface="+mn-ea"/>
              <a:cs typeface="+mn-cs"/>
            </a:rPr>
            <a:t>Note : </a:t>
          </a:r>
          <a:r>
            <a:rPr lang="fr-FR" sz="900" b="0" i="0" baseline="0">
              <a:effectLst/>
              <a:latin typeface="+mn-lt"/>
              <a:ea typeface="+mn-ea"/>
              <a:cs typeface="+mn-cs"/>
            </a:rPr>
            <a:t>données provisoires, corrigées des variations saisonnières</a:t>
          </a:r>
          <a:endParaRPr lang="fr-FR" sz="900">
            <a:effectLst/>
          </a:endParaRPr>
        </a:p>
        <a:p xmlns:a="http://schemas.openxmlformats.org/drawingml/2006/main">
          <a:pPr rtl="0" eaLnBrk="1" fontAlgn="auto" latinLnBrk="0" hangingPunct="1"/>
          <a:r>
            <a:rPr lang="fr-FR" sz="900" b="1" i="0" baseline="0">
              <a:effectLst/>
              <a:latin typeface="+mn-lt"/>
              <a:ea typeface="+mn-ea"/>
              <a:cs typeface="+mn-cs"/>
            </a:rPr>
            <a:t>Champ : </a:t>
          </a:r>
          <a:r>
            <a:rPr lang="fr-FR" sz="900" b="0" i="0" baseline="0">
              <a:effectLst/>
              <a:latin typeface="+mn-lt"/>
              <a:ea typeface="+mn-ea"/>
              <a:cs typeface="+mn-cs"/>
            </a:rPr>
            <a:t>emploi salarié en fin de trimestre </a:t>
          </a:r>
          <a:endParaRPr lang="fr-FR" sz="900">
            <a:effectLst/>
          </a:endParaRPr>
        </a:p>
        <a:p xmlns:a="http://schemas.openxmlformats.org/drawingml/2006/main">
          <a:pPr rtl="0"/>
          <a:r>
            <a:rPr lang="fr-FR" sz="900" b="1" i="1" baseline="0">
              <a:effectLst/>
              <a:latin typeface="+mn-lt"/>
              <a:ea typeface="+mn-ea"/>
              <a:cs typeface="+mn-cs"/>
            </a:rPr>
            <a:t>Sources</a:t>
          </a:r>
          <a:r>
            <a:rPr lang="fr-FR" sz="900" b="0" i="1" baseline="0">
              <a:effectLst/>
              <a:latin typeface="+mn-lt"/>
              <a:ea typeface="+mn-ea"/>
              <a:cs typeface="+mn-cs"/>
            </a:rPr>
            <a:t> : Insee, estimations d'emploi ; estimations trimestrielles Acoss-Urssaf, Dares, Insee </a:t>
          </a:r>
          <a:endParaRPr lang="fr-FR" sz="900">
            <a:effectLst/>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0.84534</cdr:y>
    </cdr:from>
    <cdr:to>
      <cdr:x>0.90398</cdr:x>
      <cdr:y>0.96802</cdr:y>
    </cdr:to>
    <cdr:sp macro="" textlink="">
      <cdr:nvSpPr>
        <cdr:cNvPr id="3" name="ZoneTexte 1"/>
        <cdr:cNvSpPr txBox="1"/>
      </cdr:nvSpPr>
      <cdr:spPr>
        <a:xfrm xmlns:a="http://schemas.openxmlformats.org/drawingml/2006/main">
          <a:off x="0" y="4278712"/>
          <a:ext cx="7915274" cy="620968"/>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900" b="1" i="0" baseline="0" dirty="0">
              <a:effectLst/>
              <a:latin typeface="+mn-lt"/>
              <a:ea typeface="+mn-ea"/>
              <a:cs typeface="+mn-cs"/>
            </a:rPr>
            <a:t>Note</a:t>
          </a:r>
          <a:r>
            <a:rPr lang="fr-FR" sz="900" b="0" i="0" baseline="0" dirty="0">
              <a:effectLst/>
              <a:latin typeface="+mn-lt"/>
              <a:ea typeface="+mn-ea"/>
              <a:cs typeface="+mn-cs"/>
            </a:rPr>
            <a:t> : données provisoires</a:t>
          </a:r>
        </a:p>
        <a:p xmlns:a="http://schemas.openxmlformats.org/drawingml/2006/main">
          <a:pPr rtl="0"/>
          <a:r>
            <a:rPr lang="fr-FR" sz="900" b="1" i="0" baseline="0" dirty="0">
              <a:effectLst/>
              <a:latin typeface="+mn-lt"/>
              <a:ea typeface="+mn-ea"/>
              <a:cs typeface="+mn-cs"/>
            </a:rPr>
            <a:t>Lecture : </a:t>
          </a:r>
          <a:r>
            <a:rPr lang="fr-FR" sz="900" b="0" i="0" baseline="0" dirty="0">
              <a:effectLst/>
              <a:latin typeface="+mn-lt"/>
              <a:ea typeface="+mn-ea"/>
              <a:cs typeface="+mn-cs"/>
            </a:rPr>
            <a:t>470 contrats d'apprentissage ont commencé entre janvier et mars 2026 dans le Vaucluse. Fin mars 2026, le département  compte 7 700 bénéficiaires de contrats d'apprentissage.</a:t>
          </a:r>
          <a:endParaRPr lang="fr-FR" sz="900" dirty="0">
            <a:effectLst/>
          </a:endParaRPr>
        </a:p>
        <a:p xmlns:a="http://schemas.openxmlformats.org/drawingml/2006/main">
          <a:pPr rtl="0"/>
          <a:r>
            <a:rPr lang="fr-FR" sz="900" b="1" i="1" baseline="0" dirty="0">
              <a:effectLst/>
              <a:latin typeface="+mn-lt"/>
              <a:ea typeface="+mn-ea"/>
              <a:cs typeface="+mn-cs"/>
            </a:rPr>
            <a:t>Source : </a:t>
          </a:r>
          <a:r>
            <a:rPr lang="fr-FR" sz="900" b="0" i="1" baseline="0" dirty="0">
              <a:effectLst/>
              <a:latin typeface="+mn-lt"/>
              <a:ea typeface="+mn-ea"/>
              <a:cs typeface="+mn-cs"/>
            </a:rPr>
            <a:t>Dares, Système d'information sur l'apprentissage - </a:t>
          </a:r>
          <a:r>
            <a:rPr lang="fr-FR" sz="900" b="1" i="1" baseline="0" dirty="0">
              <a:effectLst/>
              <a:latin typeface="+mn-lt"/>
              <a:ea typeface="+mn-ea"/>
              <a:cs typeface="+mn-cs"/>
            </a:rPr>
            <a:t>Traitements</a:t>
          </a:r>
          <a:r>
            <a:rPr lang="fr-FR" sz="900" b="0" i="1" baseline="0" dirty="0">
              <a:effectLst/>
              <a:latin typeface="+mn-lt"/>
              <a:ea typeface="+mn-ea"/>
              <a:cs typeface="+mn-cs"/>
            </a:rPr>
            <a:t> : Dares</a:t>
          </a:r>
          <a:endParaRPr lang="fr-FR" sz="900" dirty="0">
            <a:effectLst/>
          </a:endParaRPr>
        </a:p>
        <a:p xmlns:a="http://schemas.openxmlformats.org/drawingml/2006/main">
          <a:pPr marL="0" marR="0" indent="0" defTabSz="914400" rtl="0" eaLnBrk="1" fontAlgn="auto" latinLnBrk="0" hangingPunct="1">
            <a:lnSpc>
              <a:spcPts val="1200"/>
            </a:lnSpc>
            <a:spcBef>
              <a:spcPts val="0"/>
            </a:spcBef>
            <a:spcAft>
              <a:spcPts val="0"/>
            </a:spcAft>
            <a:buClrTx/>
            <a:buSzTx/>
            <a:buFontTx/>
            <a:buNone/>
            <a:tabLst/>
            <a:defRPr/>
          </a:pPr>
          <a:endParaRPr lang="fr-FR" sz="900" i="1" dirty="0"/>
        </a:p>
      </cdr:txBody>
    </cdr:sp>
  </cdr:relSizeAnchor>
</c:userShapes>
</file>

<file path=ppt/drawings/drawing6.xml><?xml version="1.0" encoding="utf-8"?>
<c:userShapes xmlns:c="http://schemas.openxmlformats.org/drawingml/2006/chart">
  <cdr:relSizeAnchor xmlns:cdr="http://schemas.openxmlformats.org/drawingml/2006/chartDrawing">
    <cdr:from>
      <cdr:x>0.04877</cdr:x>
      <cdr:y>0.84911</cdr:y>
    </cdr:from>
    <cdr:to>
      <cdr:x>0.93183</cdr:x>
      <cdr:y>1</cdr:y>
    </cdr:to>
    <cdr:sp macro="" textlink="">
      <cdr:nvSpPr>
        <cdr:cNvPr id="3" name="Text Box 1"/>
        <cdr:cNvSpPr txBox="1">
          <a:spLocks xmlns:a="http://schemas.openxmlformats.org/drawingml/2006/main" noChangeArrowheads="1"/>
        </cdr:cNvSpPr>
      </cdr:nvSpPr>
      <cdr:spPr bwMode="auto">
        <a:xfrm xmlns:a="http://schemas.openxmlformats.org/drawingml/2006/main">
          <a:off x="327025" y="2733677"/>
          <a:ext cx="5921432" cy="485773"/>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non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a:t>
          </a:r>
        </a:p>
        <a:p xmlns:a="http://schemas.openxmlformats.org/drawingml/2006/main">
          <a:pPr algn="l" rtl="0">
            <a:defRPr sz="1000"/>
          </a:pPr>
          <a:r>
            <a:rPr lang="fr-FR" sz="1000" b="0" i="0" u="none" strike="noStrike" baseline="0">
              <a:solidFill>
                <a:srgbClr val="000000"/>
              </a:solidFill>
              <a:latin typeface="+mn-lt"/>
            </a:rPr>
            <a:t>niveau du taux de chômage national et de son évolution d’un trimestre à l’autre</a:t>
          </a:r>
        </a:p>
        <a:p xmlns:a="http://schemas.openxmlformats.org/drawingml/2006/main">
          <a:pPr marL="0" marR="0" indent="0" algn="l" defTabSz="914400" rtl="0" eaLnBrk="1" fontAlgn="auto" latinLnBrk="0" hangingPunct="1">
            <a:lnSpc>
              <a:spcPct val="100000"/>
            </a:lnSpc>
            <a:spcBef>
              <a:spcPts val="0"/>
            </a:spcBef>
            <a:spcAft>
              <a:spcPts val="0"/>
            </a:spcAft>
            <a:buClrTx/>
            <a:buSzTx/>
            <a:buFontTx/>
            <a:buNone/>
            <a:tabLst/>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a:t>
          </a:r>
          <a:r>
            <a:rPr lang="fr-FR" sz="1000" b="0" i="1" baseline="0">
              <a:effectLst/>
              <a:latin typeface="+mn-lt"/>
              <a:ea typeface="+mn-ea"/>
              <a:cs typeface="+mn-cs"/>
            </a:rPr>
            <a:t>localisés (régional et départementaux)</a:t>
          </a:r>
          <a:endParaRPr lang="fr-FR">
            <a:effectLst/>
          </a:endParaRPr>
        </a:p>
        <a:p xmlns:a="http://schemas.openxmlformats.org/drawingml/2006/main">
          <a:pPr algn="l" rtl="0">
            <a:defRPr sz="1000"/>
          </a:pPr>
          <a:endParaRPr lang="fr-FR" sz="1000" b="0" i="1" u="none" strike="noStrike" baseline="0">
            <a:solidFill>
              <a:srgbClr val="000000"/>
            </a:solidFill>
            <a:latin typeface="Calibri"/>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cdr:x>
      <cdr:y>0.84193</cdr:y>
    </cdr:from>
    <cdr:to>
      <cdr:x>0</cdr:x>
      <cdr:y>0.84217</cdr:y>
    </cdr:to>
    <cdr:sp macro="" textlink="">
      <cdr:nvSpPr>
        <cdr:cNvPr id="3" name="Text Box 1"/>
        <cdr:cNvSpPr txBox="1">
          <a:spLocks xmlns:a="http://schemas.openxmlformats.org/drawingml/2006/main" noChangeArrowheads="1"/>
        </cdr:cNvSpPr>
      </cdr:nvSpPr>
      <cdr:spPr bwMode="auto">
        <a:xfrm xmlns:a="http://schemas.openxmlformats.org/drawingml/2006/main">
          <a:off x="0" y="39528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0" i="0" u="none" strike="noStrike" baseline="0">
              <a:solidFill>
                <a:srgbClr val="000000"/>
              </a:solidFill>
              <a:latin typeface="+mn-lt"/>
            </a:rPr>
            <a:t>* Pour évaluer la comparabilité avec le Vaucluse, les critères retenus sont le nombre total d'emplois (salariés et non salariés) du département, ainsi que le poids des secteurs de l'agriculture et du tertiaire dans l'emploi total </a:t>
          </a: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a:t>
          </a:r>
          <a:r>
            <a:rPr lang="fr-FR" sz="1000" b="0" i="1" baseline="0">
              <a:effectLst/>
              <a:latin typeface="+mn-lt"/>
              <a:ea typeface="+mn-ea"/>
              <a:cs typeface="+mn-cs"/>
            </a:rPr>
            <a:t> et départementaux</a:t>
          </a:r>
          <a:r>
            <a:rPr lang="fr-FR" sz="1000" b="0" i="1" u="none" strike="noStrike" baseline="0">
              <a:solidFill>
                <a:srgbClr val="000000"/>
              </a:solidFill>
              <a:latin typeface="Calibri"/>
            </a:rPr>
            <a:t>)</a:t>
          </a:r>
        </a:p>
      </cdr:txBody>
    </cdr:sp>
  </cdr:relSizeAnchor>
  <cdr:relSizeAnchor xmlns:cdr="http://schemas.openxmlformats.org/drawingml/2006/chartDrawing">
    <cdr:from>
      <cdr:x>0</cdr:x>
      <cdr:y>0</cdr:y>
    </cdr:from>
    <cdr:to>
      <cdr:x>0</cdr:x>
      <cdr:y>0.00171</cdr:y>
    </cdr:to>
    <cdr:sp macro="" textlink="">
      <cdr:nvSpPr>
        <cdr:cNvPr id="4" name="ZoneTexte 1"/>
        <cdr:cNvSpPr txBox="1"/>
      </cdr:nvSpPr>
      <cdr:spPr>
        <a:xfrm xmlns:a="http://schemas.openxmlformats.org/drawingml/2006/main">
          <a:off x="50800" y="50800"/>
          <a:ext cx="6886575" cy="371475"/>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T3 2023</a:t>
          </a:r>
          <a:endParaRPr lang="fr-FR" sz="1100"/>
        </a:p>
      </cdr:txBody>
    </cdr:sp>
  </cdr:relSizeAnchor>
  <cdr:relSizeAnchor xmlns:cdr="http://schemas.openxmlformats.org/drawingml/2006/chartDrawing">
    <cdr:from>
      <cdr:x>0.0055</cdr:x>
      <cdr:y>0.01073</cdr:y>
    </cdr:from>
    <cdr:to>
      <cdr:x>1</cdr:x>
      <cdr:y>0.0892</cdr:y>
    </cdr:to>
    <cdr:sp macro="" textlink="">
      <cdr:nvSpPr>
        <cdr:cNvPr id="2" name="ZoneTexte 1"/>
        <cdr:cNvSpPr txBox="1"/>
      </cdr:nvSpPr>
      <cdr:spPr>
        <a:xfrm xmlns:a="http://schemas.openxmlformats.org/drawingml/2006/main">
          <a:off x="50800" y="50800"/>
          <a:ext cx="6886589" cy="37147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rtl="0"/>
          <a:r>
            <a:rPr lang="fr-FR" sz="1500" b="1" i="0" baseline="0">
              <a:effectLst/>
              <a:latin typeface="+mn-lt"/>
              <a:ea typeface="+mn-ea"/>
              <a:cs typeface="+mn-cs"/>
            </a:rPr>
            <a:t>Taux de chômage localisés dans les départements comparables* au T1 2026</a:t>
          </a:r>
          <a:endParaRPr lang="fr-FR" sz="1100"/>
        </a:p>
      </cdr:txBody>
    </cdr:sp>
  </cdr:relSizeAnchor>
  <cdr:relSizeAnchor xmlns:cdr="http://schemas.openxmlformats.org/drawingml/2006/chartDrawing">
    <cdr:from>
      <cdr:x>0</cdr:x>
      <cdr:y>0.8216</cdr:y>
    </cdr:from>
    <cdr:to>
      <cdr:x>1</cdr:x>
      <cdr:y>0.98659</cdr:y>
    </cdr:to>
    <cdr:sp macro="" textlink="">
      <cdr:nvSpPr>
        <cdr:cNvPr id="5" name="Text Box 1"/>
        <cdr:cNvSpPr txBox="1">
          <a:spLocks xmlns:a="http://schemas.openxmlformats.org/drawingml/2006/main" noChangeArrowheads="1"/>
        </cdr:cNvSpPr>
      </cdr:nvSpPr>
      <cdr:spPr bwMode="auto">
        <a:xfrm xmlns:a="http://schemas.openxmlformats.org/drawingml/2006/main">
          <a:off x="0" y="3889375"/>
          <a:ext cx="6924675" cy="781050"/>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rtl="0"/>
          <a:r>
            <a:rPr lang="fr-FR" sz="1000" b="0" i="0" baseline="0">
              <a:effectLst/>
              <a:latin typeface="+mn-lt"/>
              <a:ea typeface="+mn-ea"/>
              <a:cs typeface="+mn-cs"/>
            </a:rPr>
            <a:t>* Pour évaluer la comparabilité avec le Vaucluse, les critères retenus sont le nombre total d'emplois (salariés et non salariés) du département, ainsi que le poids des secteurs de l'agriculture et du tertiaire dans l'emploi total </a:t>
          </a:r>
          <a:endParaRPr lang="fr-FR" sz="1000">
            <a:effectLst/>
          </a:endParaRPr>
        </a:p>
        <a:p xmlns:a="http://schemas.openxmlformats.org/drawingml/2006/main">
          <a:pPr algn="l" rtl="0">
            <a:defRPr sz="1000"/>
          </a:pPr>
          <a:r>
            <a:rPr lang="fr-FR" sz="1000" b="1" i="0" u="none" strike="noStrike" baseline="0">
              <a:solidFill>
                <a:srgbClr val="000000"/>
              </a:solidFill>
              <a:latin typeface="+mn-lt"/>
            </a:rPr>
            <a:t>Note : </a:t>
          </a:r>
          <a:r>
            <a:rPr lang="fr-FR" sz="1000" b="0" i="0" u="none" strike="noStrike" baseline="0">
              <a:solidFill>
                <a:srgbClr val="000000"/>
              </a:solidFill>
              <a:latin typeface="+mn-lt"/>
            </a:rPr>
            <a:t>données trimestrielles provisoires, corrigées des variations saisonnières ; estimation à +/- 0,3 point près du niveau du taux de chômage national et de son évolution d’un trimestre à l’autre</a:t>
          </a:r>
        </a:p>
        <a:p xmlns:a="http://schemas.openxmlformats.org/drawingml/2006/main">
          <a:pPr algn="l" rtl="0">
            <a:defRPr sz="1000"/>
          </a:pPr>
          <a:r>
            <a:rPr lang="fr-FR" sz="1000" b="1" i="1" u="none" strike="noStrike" baseline="0">
              <a:solidFill>
                <a:srgbClr val="000000"/>
              </a:solidFill>
              <a:latin typeface="Calibri"/>
            </a:rPr>
            <a:t>Source : </a:t>
          </a:r>
          <a:r>
            <a:rPr lang="fr-FR" sz="1000" b="0" i="1" u="none" strike="noStrike" baseline="0">
              <a:solidFill>
                <a:srgbClr val="000000"/>
              </a:solidFill>
              <a:latin typeface="Calibri"/>
            </a:rPr>
            <a:t>Insee, taux de chômage au sens du BIT (national ) et taux de chômage localisés (régional et départementaux)</a:t>
          </a:r>
        </a:p>
      </cdr:txBody>
    </cdr:sp>
  </cdr:relSizeAnchor>
</c:userShapes>
</file>

<file path=ppt/drawings/drawing8.xml><?xml version="1.0" encoding="utf-8"?>
<c:userShapes xmlns:c="http://schemas.openxmlformats.org/drawingml/2006/chart">
  <cdr:relSizeAnchor xmlns:cdr="http://schemas.openxmlformats.org/drawingml/2006/chartDrawing">
    <cdr:from>
      <cdr:x>0</cdr:x>
      <cdr:y>0.80982</cdr:y>
    </cdr:from>
    <cdr:to>
      <cdr:x>0.96154</cdr:x>
      <cdr:y>1</cdr:y>
    </cdr:to>
    <cdr:sp macro="" textlink="">
      <cdr:nvSpPr>
        <cdr:cNvPr id="3" name="ZoneTexte 1"/>
        <cdr:cNvSpPr txBox="1"/>
      </cdr:nvSpPr>
      <cdr:spPr>
        <a:xfrm xmlns:a="http://schemas.openxmlformats.org/drawingml/2006/main">
          <a:off x="0" y="3771901"/>
          <a:ext cx="5953135" cy="8858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fr-FR" sz="1000" b="0" i="0">
              <a:effectLst/>
              <a:latin typeface="+mn-lt"/>
              <a:ea typeface="+mn-ea"/>
              <a:cs typeface="+mn-cs"/>
            </a:rPr>
            <a:t>* Pour le RSA et la PA, la notion de bénéficiaires renvoie à celle de foyer et non d’individu. Pour l’ASS, elle renvoie à l’individu qui perçoit l’allocation.</a:t>
          </a:r>
          <a:endParaRPr lang="fr-FR" sz="1000">
            <a:effectLst/>
          </a:endParaRPr>
        </a:p>
        <a:p xmlns:a="http://schemas.openxmlformats.org/drawingml/2006/main">
          <a:pPr eaLnBrk="1" fontAlgn="auto" latinLnBrk="0" hangingPunct="1"/>
          <a:r>
            <a:rPr lang="fr-FR" sz="1000" b="0" i="0">
              <a:effectLst/>
              <a:latin typeface="+mn-lt"/>
              <a:ea typeface="+mn-ea"/>
              <a:cs typeface="+mn-cs"/>
            </a:rPr>
            <a:t>** Données à fin février</a:t>
          </a:r>
          <a:endParaRPr lang="fr-FR" sz="1000">
            <a:effectLst/>
          </a:endParaRPr>
        </a:p>
        <a:p xmlns:a="http://schemas.openxmlformats.org/drawingml/2006/main">
          <a:pPr eaLnBrk="1" fontAlgn="auto" latinLnBrk="0" hangingPunct="1"/>
          <a:r>
            <a:rPr lang="fr-FR" sz="1000" b="1" i="0">
              <a:effectLst/>
              <a:latin typeface="+mn-lt"/>
              <a:ea typeface="+mn-ea"/>
              <a:cs typeface="+mn-cs"/>
            </a:rPr>
            <a:t>Note : </a:t>
          </a:r>
          <a:r>
            <a:rPr lang="fr-FR" sz="1000" i="0">
              <a:effectLst/>
              <a:latin typeface="+mn-lt"/>
              <a:ea typeface="+mn-ea"/>
              <a:cs typeface="+mn-cs"/>
            </a:rPr>
            <a:t>données provisoires</a:t>
          </a:r>
        </a:p>
        <a:p xmlns:a="http://schemas.openxmlformats.org/drawingml/2006/main">
          <a:pPr eaLnBrk="1" fontAlgn="auto" latinLnBrk="0" hangingPunct="1"/>
          <a:r>
            <a:rPr lang="fr-FR" sz="1000" b="1" i="1">
              <a:effectLst/>
              <a:latin typeface="+mn-lt"/>
              <a:ea typeface="+mn-ea"/>
              <a:cs typeface="+mn-cs"/>
            </a:rPr>
            <a:t>Sources : </a:t>
          </a:r>
          <a:r>
            <a:rPr lang="fr-FR" sz="1000" i="1">
              <a:effectLst/>
              <a:latin typeface="+mn-lt"/>
              <a:ea typeface="+mn-ea"/>
              <a:cs typeface="+mn-cs"/>
            </a:rPr>
            <a:t>Cnaf, Allstat FR6 et FR2 ; MSA ;  France</a:t>
          </a:r>
          <a:r>
            <a:rPr lang="fr-FR" sz="1000" i="1" baseline="0">
              <a:effectLst/>
              <a:latin typeface="+mn-lt"/>
              <a:ea typeface="+mn-ea"/>
              <a:cs typeface="+mn-cs"/>
            </a:rPr>
            <a:t> Travail</a:t>
          </a:r>
          <a:r>
            <a:rPr lang="fr-FR" sz="1000" i="1">
              <a:effectLst/>
              <a:latin typeface="+mn-lt"/>
              <a:ea typeface="+mn-ea"/>
              <a:cs typeface="+mn-cs"/>
            </a:rPr>
            <a:t>, FNA - </a:t>
          </a:r>
          <a:r>
            <a:rPr lang="fr-FR" sz="1000" b="1" i="1">
              <a:effectLst/>
              <a:latin typeface="+mn-lt"/>
              <a:ea typeface="+mn-ea"/>
              <a:cs typeface="+mn-cs"/>
            </a:rPr>
            <a:t>Traitements : </a:t>
          </a:r>
          <a:r>
            <a:rPr lang="fr-FR" sz="1000" i="1">
              <a:effectLst/>
              <a:latin typeface="+mn-lt"/>
              <a:ea typeface="+mn-ea"/>
              <a:cs typeface="+mn-cs"/>
            </a:rPr>
            <a:t>Drees</a:t>
          </a:r>
          <a:endParaRPr lang="fr-FR" sz="1000">
            <a:effectLst/>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0.02592</cdr:x>
      <cdr:y>0.90134</cdr:y>
    </cdr:from>
    <cdr:to>
      <cdr:x>0.89902</cdr:x>
      <cdr:y>0.98028</cdr:y>
    </cdr:to>
    <cdr:sp macro="" textlink="">
      <cdr:nvSpPr>
        <cdr:cNvPr id="2" name="Text Box 1">
          <a:extLst xmlns:a="http://schemas.openxmlformats.org/drawingml/2006/main">
            <a:ext uri="{FF2B5EF4-FFF2-40B4-BE49-F238E27FC236}">
              <a16:creationId xmlns:a16="http://schemas.microsoft.com/office/drawing/2014/main" id="{7E4BD3CD-C52D-50EC-A772-6E89A58BAE0E}"/>
            </a:ext>
          </a:extLst>
        </cdr:cNvPr>
        <cdr:cNvSpPr txBox="1">
          <a:spLocks xmlns:a="http://schemas.openxmlformats.org/drawingml/2006/main" noChangeArrowheads="1"/>
        </cdr:cNvSpPr>
      </cdr:nvSpPr>
      <cdr:spPr bwMode="auto">
        <a:xfrm xmlns:a="http://schemas.openxmlformats.org/drawingml/2006/main">
          <a:off x="184150" y="4060825"/>
          <a:ext cx="6203955" cy="355648"/>
        </a:xfrm>
        <a:prstGeom xmlns:a="http://schemas.openxmlformats.org/drawingml/2006/main" prst="rect">
          <a:avLst/>
        </a:prstGeom>
        <a:noFill xmlns:a="http://schemas.openxmlformats.org/drawingml/2006/main"/>
        <a:ln xmlns:a="http://schemas.openxmlformats.org/drawingml/2006/main" w="9525">
          <a:noFill/>
          <a:miter lim="800000"/>
          <a:headEnd/>
          <a:tailEnd/>
        </a:ln>
      </cdr:spPr>
      <cdr:txBody>
        <a:bodyPr xmlns:a="http://schemas.openxmlformats.org/drawingml/2006/main" wrap="square" lIns="18288" tIns="22860" rIns="0" bIns="0" anchor="t" upright="1">
          <a:no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rtl="0">
            <a:defRPr sz="1000"/>
          </a:pPr>
          <a:r>
            <a:rPr lang="fr-FR" sz="1000" b="1" i="0" u="none" strike="noStrike" baseline="0">
              <a:solidFill>
                <a:srgbClr val="000000"/>
              </a:solidFill>
              <a:latin typeface="+mn-lt"/>
            </a:rPr>
            <a:t>Champ</a:t>
          </a:r>
          <a:r>
            <a:rPr lang="fr-FR" sz="1000" b="0" i="0" u="none" strike="noStrike" baseline="0">
              <a:solidFill>
                <a:srgbClr val="000000"/>
              </a:solidFill>
              <a:latin typeface="+mn-lt"/>
            </a:rPr>
            <a:t> : ensemble des activités marchandes hors agriculture</a:t>
          </a:r>
        </a:p>
        <a:p xmlns:a="http://schemas.openxmlformats.org/drawingml/2006/main">
          <a:pPr algn="l" rtl="0">
            <a:defRPr sz="1000"/>
          </a:pPr>
          <a:r>
            <a:rPr lang="fr-FR" sz="1000" b="1" i="1" u="none" strike="noStrike" baseline="0">
              <a:solidFill>
                <a:srgbClr val="000000"/>
              </a:solidFill>
              <a:latin typeface="+mn-lt"/>
            </a:rPr>
            <a:t>Source</a:t>
          </a:r>
          <a:r>
            <a:rPr lang="fr-FR" sz="1000" b="0" i="1" u="none" strike="noStrike" baseline="0">
              <a:solidFill>
                <a:srgbClr val="000000"/>
              </a:solidFill>
              <a:latin typeface="+mn-lt"/>
            </a:rPr>
            <a:t> : Insee, SIDE (Système d'information sur la démographie d'entreprises)</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8427" cy="511731"/>
          </a:xfrm>
          <a:prstGeom prst="rect">
            <a:avLst/>
          </a:prstGeom>
        </p:spPr>
        <p:txBody>
          <a:bodyPr vert="horz" lIns="94796" tIns="47398" rIns="94796" bIns="47398" rtlCol="0"/>
          <a:lstStyle>
            <a:lvl1pPr algn="l">
              <a:defRPr sz="1200"/>
            </a:lvl1pPr>
          </a:lstStyle>
          <a:p>
            <a:endParaRPr lang="fr-FR"/>
          </a:p>
        </p:txBody>
      </p:sp>
      <p:sp>
        <p:nvSpPr>
          <p:cNvPr id="3" name="Espace réservé de la date 2"/>
          <p:cNvSpPr>
            <a:spLocks noGrp="1"/>
          </p:cNvSpPr>
          <p:nvPr>
            <p:ph type="dt" idx="1"/>
          </p:nvPr>
        </p:nvSpPr>
        <p:spPr>
          <a:xfrm>
            <a:off x="4023993" y="0"/>
            <a:ext cx="3078427" cy="511731"/>
          </a:xfrm>
          <a:prstGeom prst="rect">
            <a:avLst/>
          </a:prstGeom>
        </p:spPr>
        <p:txBody>
          <a:bodyPr vert="horz" lIns="94796" tIns="47398" rIns="94796" bIns="47398" rtlCol="0"/>
          <a:lstStyle>
            <a:lvl1pPr algn="r">
              <a:defRPr sz="1200"/>
            </a:lvl1pPr>
          </a:lstStyle>
          <a:p>
            <a:fld id="{5481BDC1-2E55-4A3B-A51F-0A4221669760}" type="datetimeFigureOut">
              <a:rPr lang="fr-FR" smtClean="0"/>
              <a:t>22/06/2026</a:t>
            </a:fld>
            <a:endParaRPr lang="fr-FR"/>
          </a:p>
        </p:txBody>
      </p:sp>
      <p:sp>
        <p:nvSpPr>
          <p:cNvPr id="4" name="Espace réservé de l'image des diapositives 3"/>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4796" tIns="47398" rIns="94796" bIns="47398" rtlCol="0" anchor="ctr"/>
          <a:lstStyle/>
          <a:p>
            <a:endParaRPr lang="fr-FR"/>
          </a:p>
        </p:txBody>
      </p:sp>
      <p:sp>
        <p:nvSpPr>
          <p:cNvPr id="5" name="Espace réservé des commentaires 4"/>
          <p:cNvSpPr>
            <a:spLocks noGrp="1"/>
          </p:cNvSpPr>
          <p:nvPr>
            <p:ph type="body" sz="quarter" idx="3"/>
          </p:nvPr>
        </p:nvSpPr>
        <p:spPr>
          <a:xfrm>
            <a:off x="710407" y="4861442"/>
            <a:ext cx="5683250" cy="4605576"/>
          </a:xfrm>
          <a:prstGeom prst="rect">
            <a:avLst/>
          </a:prstGeom>
        </p:spPr>
        <p:txBody>
          <a:bodyPr vert="horz" lIns="94796" tIns="47398" rIns="94796" bIns="47398"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9721106"/>
            <a:ext cx="3078427" cy="511731"/>
          </a:xfrm>
          <a:prstGeom prst="rect">
            <a:avLst/>
          </a:prstGeom>
        </p:spPr>
        <p:txBody>
          <a:bodyPr vert="horz" lIns="94796" tIns="47398" rIns="94796" bIns="47398"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023993" y="9721106"/>
            <a:ext cx="3078427" cy="511731"/>
          </a:xfrm>
          <a:prstGeom prst="rect">
            <a:avLst/>
          </a:prstGeom>
        </p:spPr>
        <p:txBody>
          <a:bodyPr vert="horz" lIns="94796" tIns="47398" rIns="94796" bIns="47398" rtlCol="0" anchor="b"/>
          <a:lstStyle>
            <a:lvl1pPr algn="r">
              <a:defRPr sz="1200"/>
            </a:lvl1pPr>
          </a:lstStyle>
          <a:p>
            <a:fld id="{6C025E1C-9CFD-400D-8595-7A8158A95F2D}" type="slidenum">
              <a:rPr lang="fr-FR" smtClean="0"/>
              <a:t>‹N°›</a:t>
            </a:fld>
            <a:endParaRPr lang="fr-FR"/>
          </a:p>
        </p:txBody>
      </p:sp>
    </p:spTree>
    <p:extLst>
      <p:ext uri="{BB962C8B-B14F-4D97-AF65-F5344CB8AC3E}">
        <p14:creationId xmlns:p14="http://schemas.microsoft.com/office/powerpoint/2010/main" val="21105864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a:p>
            <a:endParaRPr lang="fr-FR" baseline="0"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a:t>
            </a:fld>
            <a:endParaRPr lang="fr-FR"/>
          </a:p>
        </p:txBody>
      </p:sp>
    </p:spTree>
    <p:extLst>
      <p:ext uri="{BB962C8B-B14F-4D97-AF65-F5344CB8AC3E}">
        <p14:creationId xmlns:p14="http://schemas.microsoft.com/office/powerpoint/2010/main" val="38808692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solidFill>
                <a:srgbClr val="000000"/>
              </a:solidFill>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10</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solidFill>
                <a:srgbClr val="000000"/>
              </a:solidFill>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11</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0448745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947958" hangingPunct="0">
              <a:spcBef>
                <a:spcPts val="464"/>
              </a:spcBef>
              <a:buClr>
                <a:srgbClr val="000000"/>
              </a:buClr>
              <a:buSzPct val="100000"/>
              <a:buFont typeface="Times New Roman" pitchFamily="18"/>
              <a:buChar char="•"/>
              <a:tabLst>
                <a:tab pos="0" algn="l"/>
                <a:tab pos="947958" algn="l"/>
                <a:tab pos="1895917" algn="l"/>
                <a:tab pos="2843874" algn="l"/>
                <a:tab pos="3791834" algn="l"/>
                <a:tab pos="4739792" algn="l"/>
                <a:tab pos="5687750" algn="l"/>
                <a:tab pos="6635708" algn="l"/>
                <a:tab pos="7583668" algn="l"/>
                <a:tab pos="8531626" algn="l"/>
                <a:tab pos="9479585" algn="l"/>
                <a:tab pos="10427543" algn="l"/>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12</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6349453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947958" hangingPunct="0">
              <a:spcBef>
                <a:spcPts val="464"/>
              </a:spcBef>
              <a:buClr>
                <a:srgbClr val="000000"/>
              </a:buClr>
              <a:buSzPct val="100000"/>
              <a:buFont typeface="Times New Roman" pitchFamily="18"/>
              <a:buChar char="•"/>
              <a:tabLst>
                <a:tab pos="0" algn="l"/>
                <a:tab pos="947958" algn="l"/>
                <a:tab pos="1895917" algn="l"/>
                <a:tab pos="2843874" algn="l"/>
                <a:tab pos="3791834" algn="l"/>
                <a:tab pos="4739792" algn="l"/>
                <a:tab pos="5687750" algn="l"/>
                <a:tab pos="6635708" algn="l"/>
                <a:tab pos="7583668" algn="l"/>
                <a:tab pos="8531626" algn="l"/>
                <a:tab pos="9479585" algn="l"/>
                <a:tab pos="10427543" algn="l"/>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13</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2589054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947958" hangingPunct="0">
              <a:spcBef>
                <a:spcPts val="464"/>
              </a:spcBef>
              <a:buClr>
                <a:srgbClr val="000000"/>
              </a:buClr>
              <a:buSzPct val="100000"/>
              <a:buFont typeface="Times New Roman" pitchFamily="18"/>
              <a:buChar char="•"/>
              <a:tabLst>
                <a:tab pos="0" algn="l"/>
                <a:tab pos="947958" algn="l"/>
                <a:tab pos="1895917" algn="l"/>
                <a:tab pos="2843874" algn="l"/>
                <a:tab pos="3791834" algn="l"/>
                <a:tab pos="4739792" algn="l"/>
                <a:tab pos="5687750" algn="l"/>
                <a:tab pos="6635708" algn="l"/>
                <a:tab pos="7583668" algn="l"/>
                <a:tab pos="8531626" algn="l"/>
                <a:tab pos="9479585" algn="l"/>
                <a:tab pos="10427543" algn="l"/>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14</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3193909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defTabSz="947958" hangingPunct="0">
              <a:spcBef>
                <a:spcPts val="464"/>
              </a:spcBef>
              <a:buClr>
                <a:srgbClr val="000000"/>
              </a:buClr>
              <a:buSzPct val="100000"/>
              <a:buFont typeface="Times New Roman" pitchFamily="18"/>
              <a:buChar char="•"/>
              <a:tabLst>
                <a:tab pos="0" algn="l"/>
                <a:tab pos="947958" algn="l"/>
                <a:tab pos="1895917" algn="l"/>
                <a:tab pos="2843874" algn="l"/>
                <a:tab pos="3791834" algn="l"/>
                <a:tab pos="4739792" algn="l"/>
                <a:tab pos="5687750" algn="l"/>
                <a:tab pos="6635708" algn="l"/>
                <a:tab pos="7583668" algn="l"/>
                <a:tab pos="8531626" algn="l"/>
                <a:tab pos="9479585" algn="l"/>
                <a:tab pos="10427543" algn="l"/>
              </a:tabLst>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15</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1732971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16</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40312579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7742" indent="-177742" defTabSz="947958">
              <a:buFontTx/>
              <a:buChar char="-"/>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2</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7742" indent="-177742" defTabSz="947958">
              <a:buFontTx/>
              <a:buChar char="-"/>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3</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7742" indent="-177742" defTabSz="947958">
              <a:buFontTx/>
              <a:buChar char="-"/>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4</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7742" indent="-177742" defTabSz="947958">
              <a:buFontTx/>
              <a:buChar char="-"/>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5</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7742" indent="-177742" defTabSz="947958">
              <a:buFontTx/>
              <a:buChar char="-"/>
              <a:defRP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6</a:t>
            </a:fld>
            <a:endParaRPr lang="fr-FR"/>
          </a:p>
        </p:txBody>
      </p:sp>
    </p:spTree>
    <p:extLst>
      <p:ext uri="{BB962C8B-B14F-4D97-AF65-F5344CB8AC3E}">
        <p14:creationId xmlns:p14="http://schemas.microsoft.com/office/powerpoint/2010/main" val="3523062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latin typeface="+mj-lt"/>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7</a:t>
            </a:fld>
            <a:endParaRPr lang="fr-FR"/>
          </a:p>
        </p:txBody>
      </p:sp>
      <p:sp>
        <p:nvSpPr>
          <p:cNvPr id="5" name="Espace réservé du pied de page 4"/>
          <p:cNvSpPr>
            <a:spLocks noGrp="1"/>
          </p:cNvSpPr>
          <p:nvPr>
            <p:ph type="ftr" sz="quarter" idx="11"/>
          </p:nvPr>
        </p:nvSpPr>
        <p:spPr/>
        <p:txBody>
          <a:bodyPr/>
          <a:lstStyle/>
          <a:p>
            <a:r>
              <a:rPr lang="fr-FR"/>
              <a:t>Edition avril 2019</a:t>
            </a:r>
          </a:p>
        </p:txBody>
      </p:sp>
    </p:spTree>
    <p:extLst>
      <p:ext uri="{BB962C8B-B14F-4D97-AF65-F5344CB8AC3E}">
        <p14:creationId xmlns:p14="http://schemas.microsoft.com/office/powerpoint/2010/main" val="35230626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pPr marL="177742" indent="-177742">
              <a:buFontTx/>
              <a:buChar char="-"/>
            </a:pPr>
            <a:endParaRPr lang="fr-FR" dirty="0"/>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8</a:t>
            </a:fld>
            <a:endParaRPr lang="fr-FR"/>
          </a:p>
        </p:txBody>
      </p:sp>
      <p:sp>
        <p:nvSpPr>
          <p:cNvPr id="5" name="Espace réservé du pied de page 4"/>
          <p:cNvSpPr>
            <a:spLocks noGrp="1"/>
          </p:cNvSpPr>
          <p:nvPr>
            <p:ph type="ftr" sz="quarter" idx="11"/>
          </p:nvPr>
        </p:nvSpPr>
        <p:spPr/>
        <p:txBody>
          <a:bodyPr/>
          <a:lstStyle/>
          <a:p>
            <a:r>
              <a:rPr lang="fr-FR"/>
              <a:t>Edition octobre 2021</a:t>
            </a:r>
          </a:p>
        </p:txBody>
      </p:sp>
    </p:spTree>
    <p:extLst>
      <p:ext uri="{BB962C8B-B14F-4D97-AF65-F5344CB8AC3E}">
        <p14:creationId xmlns:p14="http://schemas.microsoft.com/office/powerpoint/2010/main" val="35230626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solidFill>
                <a:srgbClr val="000000"/>
              </a:solidFill>
              <a:latin typeface="Times New Roman" pitchFamily="18"/>
              <a:ea typeface="MS Gothic" pitchFamily="2"/>
              <a:cs typeface="Tahoma" pitchFamily="2"/>
            </a:endParaRPr>
          </a:p>
        </p:txBody>
      </p:sp>
      <p:sp>
        <p:nvSpPr>
          <p:cNvPr id="4" name="Espace réservé du numéro de diapositive 3"/>
          <p:cNvSpPr>
            <a:spLocks noGrp="1"/>
          </p:cNvSpPr>
          <p:nvPr>
            <p:ph type="sldNum" sz="quarter" idx="10"/>
          </p:nvPr>
        </p:nvSpPr>
        <p:spPr/>
        <p:txBody>
          <a:bodyPr/>
          <a:lstStyle/>
          <a:p>
            <a:fld id="{6C025E1C-9CFD-400D-8595-7A8158A95F2D}" type="slidenum">
              <a:rPr lang="fr-FR" smtClean="0"/>
              <a:t>9</a:t>
            </a:fld>
            <a:endParaRPr lang="fr-FR"/>
          </a:p>
        </p:txBody>
      </p:sp>
    </p:spTree>
    <p:extLst>
      <p:ext uri="{BB962C8B-B14F-4D97-AF65-F5344CB8AC3E}">
        <p14:creationId xmlns:p14="http://schemas.microsoft.com/office/powerpoint/2010/main" val="3523062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et modifiez le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a:xfrm>
            <a:off x="0" y="6568767"/>
            <a:ext cx="2133600" cy="365125"/>
          </a:xfrm>
        </p:spPr>
        <p:txBody>
          <a:bodyPr/>
          <a:lstStyle>
            <a:lvl1pPr>
              <a:defRPr baseline="0"/>
            </a:lvl1pPr>
          </a:lstStyle>
          <a:p>
            <a:r>
              <a:rPr lang="fr-FR" sz="1500"/>
              <a:t>Edition mars 2026</a:t>
            </a:r>
            <a:endParaRPr lang="fr-FR" sz="1500" dirty="0"/>
          </a:p>
        </p:txBody>
      </p:sp>
      <p:sp>
        <p:nvSpPr>
          <p:cNvPr id="5" name="Espace réservé du pied de page 4"/>
          <p:cNvSpPr>
            <a:spLocks noGrp="1"/>
          </p:cNvSpPr>
          <p:nvPr>
            <p:ph type="ftr" sz="quarter" idx="11"/>
          </p:nvPr>
        </p:nvSpPr>
        <p:spPr>
          <a:xfrm>
            <a:off x="3124200" y="6568767"/>
            <a:ext cx="2895600" cy="365125"/>
          </a:xfrm>
        </p:spPr>
        <p:txBody>
          <a:bodyPr/>
          <a:lstStyle>
            <a:lvl1pPr>
              <a:defRPr sz="1500" baseline="0"/>
            </a:lvl1pPr>
          </a:lstStyle>
          <a:p>
            <a:r>
              <a:rPr lang="fr-FR"/>
              <a:t>Les éclairages conjoncturels départementaux - Vaucluse</a:t>
            </a:r>
            <a:endParaRPr lang="fr-FR" dirty="0"/>
          </a:p>
        </p:txBody>
      </p:sp>
      <p:sp>
        <p:nvSpPr>
          <p:cNvPr id="6" name="Espace réservé du numéro de diapositive 5"/>
          <p:cNvSpPr>
            <a:spLocks noGrp="1"/>
          </p:cNvSpPr>
          <p:nvPr>
            <p:ph type="sldNum" sz="quarter" idx="12"/>
          </p:nvPr>
        </p:nvSpPr>
        <p:spPr>
          <a:xfrm>
            <a:off x="8739398" y="6568767"/>
            <a:ext cx="404601" cy="289233"/>
          </a:xfrm>
          <a:solidFill>
            <a:schemeClr val="accent6">
              <a:lumMod val="75000"/>
            </a:schemeClr>
          </a:solidFill>
        </p:spPr>
        <p:txBody>
          <a:bodyPr/>
          <a:lstStyle>
            <a:lvl1pPr>
              <a:defRPr sz="1700" baseline="0">
                <a:solidFill>
                  <a:schemeClr val="bg1"/>
                </a:solidFill>
              </a:defRPr>
            </a:lvl1pPr>
          </a:lstStyle>
          <a:p>
            <a:fld id="{3C7AC07C-28E4-BD4F-9FFB-37ABAC856C34}" type="slidenum">
              <a:rPr lang="fr-FR" smtClean="0"/>
              <a:pPr/>
              <a:t>‹N°›</a:t>
            </a:fld>
            <a:endParaRPr lang="fr-FR" dirty="0"/>
          </a:p>
        </p:txBody>
      </p:sp>
    </p:spTree>
    <p:extLst>
      <p:ext uri="{BB962C8B-B14F-4D97-AF65-F5344CB8AC3E}">
        <p14:creationId xmlns:p14="http://schemas.microsoft.com/office/powerpoint/2010/main" val="26400546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mars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117806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et modifiez le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mars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949862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r>
              <a:rPr lang="fr-FR"/>
              <a:t>Edition mars 2026</a:t>
            </a:r>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848633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et modifiez le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r>
              <a:rPr lang="fr-FR"/>
              <a:t>Edition mars 2026</a:t>
            </a:r>
            <a:endParaRPr lang="fr-FR" dirty="0"/>
          </a:p>
        </p:txBody>
      </p:sp>
      <p:sp>
        <p:nvSpPr>
          <p:cNvPr id="5" name="Espace réservé du pied de page 4"/>
          <p:cNvSpPr>
            <a:spLocks noGrp="1"/>
          </p:cNvSpPr>
          <p:nvPr>
            <p:ph type="ftr" sz="quarter" idx="11"/>
          </p:nvPr>
        </p:nvSpPr>
        <p:spPr/>
        <p:txBody>
          <a:bodyPr/>
          <a:lstStyle/>
          <a:p>
            <a:r>
              <a:rPr lang="fr-FR"/>
              <a:t>Les éclairages conjoncturels départementaux - Vaucluse</a:t>
            </a:r>
          </a:p>
        </p:txBody>
      </p:sp>
      <p:sp>
        <p:nvSpPr>
          <p:cNvPr id="6" name="Espace réservé du numéro de diapositive 5"/>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333947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r>
              <a:rPr lang="fr-FR"/>
              <a:t>Edition mars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4094810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et modifiez le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r>
              <a:rPr lang="fr-FR"/>
              <a:t>Edition mars 2026</a:t>
            </a:r>
          </a:p>
        </p:txBody>
      </p:sp>
      <p:sp>
        <p:nvSpPr>
          <p:cNvPr id="8" name="Espace réservé du pied de page 7"/>
          <p:cNvSpPr>
            <a:spLocks noGrp="1"/>
          </p:cNvSpPr>
          <p:nvPr>
            <p:ph type="ftr" sz="quarter" idx="11"/>
          </p:nvPr>
        </p:nvSpPr>
        <p:spPr/>
        <p:txBody>
          <a:bodyPr/>
          <a:lstStyle/>
          <a:p>
            <a:r>
              <a:rPr lang="fr-FR"/>
              <a:t>Les éclairages conjoncturels départementaux - Vaucluse</a:t>
            </a:r>
          </a:p>
        </p:txBody>
      </p:sp>
      <p:sp>
        <p:nvSpPr>
          <p:cNvPr id="9" name="Espace réservé du numéro de diapositive 8"/>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706953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et modifiez le titre</a:t>
            </a:r>
          </a:p>
        </p:txBody>
      </p:sp>
      <p:sp>
        <p:nvSpPr>
          <p:cNvPr id="3" name="Espace réservé de la date 2"/>
          <p:cNvSpPr>
            <a:spLocks noGrp="1"/>
          </p:cNvSpPr>
          <p:nvPr>
            <p:ph type="dt" sz="half" idx="10"/>
          </p:nvPr>
        </p:nvSpPr>
        <p:spPr/>
        <p:txBody>
          <a:bodyPr/>
          <a:lstStyle/>
          <a:p>
            <a:r>
              <a:rPr lang="fr-FR"/>
              <a:t>Edition mars 2026</a:t>
            </a:r>
          </a:p>
        </p:txBody>
      </p:sp>
      <p:sp>
        <p:nvSpPr>
          <p:cNvPr id="4" name="Espace réservé du pied de page 3"/>
          <p:cNvSpPr>
            <a:spLocks noGrp="1"/>
          </p:cNvSpPr>
          <p:nvPr>
            <p:ph type="ftr" sz="quarter" idx="11"/>
          </p:nvPr>
        </p:nvSpPr>
        <p:spPr/>
        <p:txBody>
          <a:bodyPr/>
          <a:lstStyle/>
          <a:p>
            <a:r>
              <a:rPr lang="fr-FR"/>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573859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r>
              <a:rPr lang="fr-FR"/>
              <a:t>Edition mars 2026</a:t>
            </a:r>
          </a:p>
        </p:txBody>
      </p:sp>
      <p:sp>
        <p:nvSpPr>
          <p:cNvPr id="3" name="Espace réservé du pied de page 2"/>
          <p:cNvSpPr>
            <a:spLocks noGrp="1"/>
          </p:cNvSpPr>
          <p:nvPr>
            <p:ph type="ftr" sz="quarter" idx="11"/>
          </p:nvPr>
        </p:nvSpPr>
        <p:spPr/>
        <p:txBody>
          <a:bodyPr/>
          <a:lstStyle/>
          <a:p>
            <a:r>
              <a:rPr lang="fr-FR"/>
              <a:t>Les éclairages conjoncturels départementaux - Vaucluse</a:t>
            </a:r>
          </a:p>
        </p:txBody>
      </p:sp>
      <p:sp>
        <p:nvSpPr>
          <p:cNvPr id="4" name="Espace réservé du numéro de diapositive 3"/>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272500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et modifiez le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mars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1540105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et modifiez le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r>
              <a:rPr lang="fr-FR"/>
              <a:t>Edition mars 2026</a:t>
            </a:r>
          </a:p>
        </p:txBody>
      </p:sp>
      <p:sp>
        <p:nvSpPr>
          <p:cNvPr id="6" name="Espace réservé du pied de page 5"/>
          <p:cNvSpPr>
            <a:spLocks noGrp="1"/>
          </p:cNvSpPr>
          <p:nvPr>
            <p:ph type="ftr" sz="quarter" idx="11"/>
          </p:nvPr>
        </p:nvSpPr>
        <p:spPr/>
        <p:txBody>
          <a:bodyPr/>
          <a:lstStyle/>
          <a:p>
            <a:r>
              <a:rPr lang="fr-FR"/>
              <a:t>Les éclairages conjoncturels départementaux - Vaucluse</a:t>
            </a:r>
          </a:p>
        </p:txBody>
      </p:sp>
      <p:sp>
        <p:nvSpPr>
          <p:cNvPr id="7" name="Espace réservé du numéro de diapositive 6"/>
          <p:cNvSpPr>
            <a:spLocks noGrp="1"/>
          </p:cNvSpPr>
          <p:nvPr>
            <p:ph type="sldNum" sz="quarter" idx="12"/>
          </p:nvPr>
        </p:nvSpPr>
        <p:spPr/>
        <p:txBody>
          <a:bodyPr/>
          <a:lstStyle/>
          <a:p>
            <a:fld id="{3C7AC07C-28E4-BD4F-9FFB-37ABAC856C34}" type="slidenum">
              <a:rPr lang="fr-FR" smtClean="0"/>
              <a:t>‹N°›</a:t>
            </a:fld>
            <a:endParaRPr lang="fr-FR"/>
          </a:p>
        </p:txBody>
      </p:sp>
    </p:spTree>
    <p:extLst>
      <p:ext uri="{BB962C8B-B14F-4D97-AF65-F5344CB8AC3E}">
        <p14:creationId xmlns:p14="http://schemas.microsoft.com/office/powerpoint/2010/main" val="3970357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et modifiez le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FR"/>
              <a:t>Edition mars 2026</a:t>
            </a:r>
            <a:endParaRPr lang="fr-FR" dirty="0"/>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Les éclairages conjoncturels départementaux - Vaucluse</a:t>
            </a: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AC07C-28E4-BD4F-9FFB-37ABAC856C34}" type="slidenum">
              <a:rPr lang="fr-FR" smtClean="0"/>
              <a:t>‹N°›</a:t>
            </a:fld>
            <a:endParaRPr lang="fr-FR"/>
          </a:p>
        </p:txBody>
      </p:sp>
    </p:spTree>
    <p:extLst>
      <p:ext uri="{BB962C8B-B14F-4D97-AF65-F5344CB8AC3E}">
        <p14:creationId xmlns:p14="http://schemas.microsoft.com/office/powerpoint/2010/main" val="24964957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hyperlink" Target="https://www.google.com/url?sa=i&amp;rct=j&amp;q=&amp;esrc=s&amp;source=images&amp;cd=&amp;cad=rja&amp;uact=8&amp;ved=2ahUKEwimsOizzOjgAhVWAGMBHXMQAxYQjRx6BAgBEAU&amp;url=https://www.ania.net/economie-export/ega-point-de-conjoncture&amp;psig=AOvVaw0wwhQEom1VbtCAOZvqCiu4&amp;ust=1551792264050881"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hyperlink" Target="https://paca.dreets.gouv.fr/Les-publications-periodiques-9124" TargetMode="External"/><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hyperlink" Target="https://paca.dreets.gouv.fr/Les-indicateurs-cles-de-la-Dreets-Paca" TargetMode="Externa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3C7AC07C-28E4-BD4F-9FFB-37ABAC856C34}" type="slidenum">
              <a:rPr lang="fr-FR" smtClean="0"/>
              <a:t>1</a:t>
            </a:fld>
            <a:endParaRPr lang="fr-FR"/>
          </a:p>
        </p:txBody>
      </p:sp>
      <p:sp>
        <p:nvSpPr>
          <p:cNvPr id="4" name="Espace réservé du pied de page 3"/>
          <p:cNvSpPr>
            <a:spLocks noGrp="1"/>
          </p:cNvSpPr>
          <p:nvPr>
            <p:ph type="ftr" sz="quarter" idx="11"/>
          </p:nvPr>
        </p:nvSpPr>
        <p:spPr>
          <a:xfrm>
            <a:off x="2388611" y="6520993"/>
            <a:ext cx="4507453" cy="365125"/>
          </a:xfrm>
        </p:spPr>
        <p:txBody>
          <a:bodyPr/>
          <a:lstStyle/>
          <a:p>
            <a:r>
              <a:rPr lang="fr-FR"/>
              <a:t>Les éclairages conjoncturels départementaux - Vaucluse</a:t>
            </a:r>
            <a:endParaRPr lang="fr-FR" dirty="0"/>
          </a:p>
        </p:txBody>
      </p:sp>
      <p:sp>
        <p:nvSpPr>
          <p:cNvPr id="5" name="Espace réservé de la date 4"/>
          <p:cNvSpPr>
            <a:spLocks noGrp="1"/>
          </p:cNvSpPr>
          <p:nvPr>
            <p:ph type="dt" sz="half" idx="10"/>
          </p:nvPr>
        </p:nvSpPr>
        <p:spPr/>
        <p:txBody>
          <a:bodyPr/>
          <a:lstStyle/>
          <a:p>
            <a:r>
              <a:rPr lang="fr-FR"/>
              <a:t>Edition juin 2026</a:t>
            </a:r>
            <a:endParaRPr lang="fr-FR" dirty="0"/>
          </a:p>
        </p:txBody>
      </p:sp>
      <p:sp>
        <p:nvSpPr>
          <p:cNvPr id="9" name="ZoneTexte 8"/>
          <p:cNvSpPr txBox="1"/>
          <p:nvPr/>
        </p:nvSpPr>
        <p:spPr>
          <a:xfrm>
            <a:off x="3671392" y="6044209"/>
            <a:ext cx="5472608" cy="307777"/>
          </a:xfrm>
          <a:prstGeom prst="rect">
            <a:avLst/>
          </a:prstGeom>
          <a:noFill/>
        </p:spPr>
        <p:txBody>
          <a:bodyPr wrap="square" rtlCol="0">
            <a:spAutoFit/>
          </a:bodyPr>
          <a:lstStyle/>
          <a:p>
            <a:pPr algn="r"/>
            <a:r>
              <a:rPr lang="fr-FR" sz="1400" b="1" i="1" dirty="0"/>
              <a:t>Services études, statistiques, évaluation</a:t>
            </a:r>
          </a:p>
        </p:txBody>
      </p:sp>
      <p:pic>
        <p:nvPicPr>
          <p:cNvPr id="10" name="Imag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88916" y="4088186"/>
            <a:ext cx="2764133" cy="1956023"/>
          </a:xfrm>
          <a:prstGeom prst="rect">
            <a:avLst/>
          </a:prstGeom>
        </p:spPr>
      </p:pic>
      <p:pic>
        <p:nvPicPr>
          <p:cNvPr id="1031" name="Picture 7" descr="Résultat de recherche d'images pour &quot;conjoncture&quot;">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67867" y="4231795"/>
            <a:ext cx="2409504" cy="1668804"/>
          </a:xfrm>
          <a:prstGeom prst="rect">
            <a:avLst/>
          </a:prstGeom>
          <a:noFill/>
          <a:extLst>
            <a:ext uri="{909E8E84-426E-40DD-AFC4-6F175D3DCCD1}">
              <a14:hiddenFill xmlns:a14="http://schemas.microsoft.com/office/drawing/2010/main">
                <a:solidFill>
                  <a:srgbClr val="FFFFFF"/>
                </a:solidFill>
              </a14:hiddenFill>
            </a:ext>
          </a:extLst>
        </p:spPr>
      </p:pic>
      <p:sp>
        <p:nvSpPr>
          <p:cNvPr id="12" name="ZoneTexte 11"/>
          <p:cNvSpPr txBox="1"/>
          <p:nvPr/>
        </p:nvSpPr>
        <p:spPr>
          <a:xfrm rot="5400000">
            <a:off x="8198848" y="5084074"/>
            <a:ext cx="1674047" cy="246223"/>
          </a:xfrm>
          <a:prstGeom prst="rect">
            <a:avLst/>
          </a:prstGeom>
          <a:noFill/>
        </p:spPr>
        <p:txBody>
          <a:bodyPr wrap="square" rtlCol="0">
            <a:spAutoFit/>
          </a:bodyPr>
          <a:lstStyle/>
          <a:p>
            <a:pPr algn="r"/>
            <a:r>
              <a:rPr lang="fr-FR" sz="1000" i="1" dirty="0"/>
              <a:t>Crédit photo : ©</a:t>
            </a:r>
            <a:r>
              <a:rPr lang="fr-FR" sz="1000" i="1" dirty="0" err="1"/>
              <a:t>Shutterstock</a:t>
            </a:r>
            <a:endParaRPr lang="fr-FR" sz="1000" i="1" dirty="0"/>
          </a:p>
        </p:txBody>
      </p:sp>
      <p:pic>
        <p:nvPicPr>
          <p:cNvPr id="7" name="Image 6"/>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5953049" y="4370162"/>
            <a:ext cx="2443081" cy="1628721"/>
          </a:xfrm>
          <a:prstGeom prst="rect">
            <a:avLst/>
          </a:prstGeom>
        </p:spPr>
      </p:pic>
      <p:sp>
        <p:nvSpPr>
          <p:cNvPr id="13" name="Rectangle 12"/>
          <p:cNvSpPr/>
          <p:nvPr/>
        </p:nvSpPr>
        <p:spPr>
          <a:xfrm>
            <a:off x="878435" y="1627346"/>
            <a:ext cx="7385099" cy="4893647"/>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0" h="0" prst="angle"/>
              <a:contourClr>
                <a:schemeClr val="accent3">
                  <a:tint val="100000"/>
                  <a:shade val="100000"/>
                  <a:satMod val="100000"/>
                  <a:hueMod val="100000"/>
                </a:schemeClr>
              </a:contourClr>
            </a:sp3d>
          </a:bodyPr>
          <a:lstStyle/>
          <a:p>
            <a:pPr algn="ctr"/>
            <a:r>
              <a:rPr lang="fr-FR" sz="5000" b="1" dirty="0">
                <a:ln/>
                <a:solidFill>
                  <a:schemeClr val="accent1">
                    <a:lumMod val="75000"/>
                  </a:schemeClr>
                </a:solidFill>
              </a:rPr>
              <a:t>La situation conjoncturelle </a:t>
            </a:r>
          </a:p>
          <a:p>
            <a:pPr algn="ctr"/>
            <a:r>
              <a:rPr lang="fr-FR" sz="5000" b="1" dirty="0">
                <a:ln/>
                <a:solidFill>
                  <a:schemeClr val="accent1">
                    <a:lumMod val="75000"/>
                  </a:schemeClr>
                </a:solidFill>
              </a:rPr>
              <a:t>au 1</a:t>
            </a:r>
            <a:r>
              <a:rPr lang="fr-FR" sz="5000" b="1" baseline="30000" dirty="0">
                <a:ln/>
                <a:solidFill>
                  <a:schemeClr val="accent1">
                    <a:lumMod val="75000"/>
                  </a:schemeClr>
                </a:solidFill>
              </a:rPr>
              <a:t>er</a:t>
            </a:r>
            <a:r>
              <a:rPr lang="fr-FR" sz="5000" b="1" dirty="0">
                <a:ln/>
                <a:solidFill>
                  <a:schemeClr val="accent1">
                    <a:lumMod val="75000"/>
                  </a:schemeClr>
                </a:solidFill>
              </a:rPr>
              <a:t> trimestre 2026</a:t>
            </a:r>
          </a:p>
          <a:p>
            <a:pPr algn="ctr"/>
            <a:r>
              <a:rPr lang="fr-FR" sz="5000" b="1" dirty="0">
                <a:ln/>
                <a:solidFill>
                  <a:schemeClr val="accent1">
                    <a:lumMod val="75000"/>
                  </a:schemeClr>
                </a:solidFill>
              </a:rPr>
              <a:t>dans le Vaucluse</a:t>
            </a:r>
          </a:p>
          <a:p>
            <a:pPr algn="ctr"/>
            <a:endParaRPr lang="fr-FR" sz="5400" b="1" dirty="0">
              <a:ln/>
              <a:solidFill>
                <a:schemeClr val="accent3"/>
              </a:solidFill>
            </a:endParaRPr>
          </a:p>
          <a:p>
            <a:pPr algn="ctr"/>
            <a:endParaRPr lang="fr-FR" sz="5400" b="1" dirty="0">
              <a:ln/>
              <a:solidFill>
                <a:schemeClr val="accent3"/>
              </a:solidFill>
            </a:endParaRPr>
          </a:p>
          <a:p>
            <a:pPr algn="ctr"/>
            <a:endParaRPr lang="fr-FR" sz="5400" b="1" dirty="0">
              <a:ln/>
              <a:solidFill>
                <a:schemeClr val="accent3"/>
              </a:solidFill>
            </a:endParaRPr>
          </a:p>
        </p:txBody>
      </p:sp>
      <p:pic>
        <p:nvPicPr>
          <p:cNvPr id="14" name="Picture 4" descr="http://intranet.direccte.gouv.fr/paca/Etudes%20et%20statistiques/Les%20logos/Cartouche%20Pr%C3%A9fet%20de%20r%C3%A9gion%20%E2%80%93%20DREETS.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3054197" cy="1275992"/>
          </a:xfrm>
          <a:prstGeom prst="rect">
            <a:avLst/>
          </a:prstGeom>
          <a:noFill/>
          <a:extLst>
            <a:ext uri="{909E8E84-426E-40DD-AFC4-6F175D3DCCD1}">
              <a14:hiddenFill xmlns:a14="http://schemas.microsoft.com/office/drawing/2010/main">
                <a:solidFill>
                  <a:srgbClr val="FFFFFF"/>
                </a:solidFill>
              </a14:hiddenFill>
            </a:ext>
          </a:extLst>
        </p:spPr>
      </p:pic>
      <p:sp>
        <p:nvSpPr>
          <p:cNvPr id="6" name="ZoneTexte 5"/>
          <p:cNvSpPr txBox="1"/>
          <p:nvPr/>
        </p:nvSpPr>
        <p:spPr>
          <a:xfrm>
            <a:off x="144447" y="1113942"/>
            <a:ext cx="9144000" cy="754053"/>
          </a:xfrm>
          <a:prstGeom prst="rect">
            <a:avLst/>
          </a:prstGeom>
          <a:noFill/>
        </p:spPr>
        <p:txBody>
          <a:bodyPr wrap="square" rtlCol="0">
            <a:spAutoFit/>
          </a:bodyPr>
          <a:lstStyle/>
          <a:p>
            <a:pPr algn="ctr"/>
            <a:r>
              <a:rPr lang="fr-FR" sz="2800" b="1" i="1" dirty="0">
                <a:solidFill>
                  <a:schemeClr val="bg1">
                    <a:lumMod val="65000"/>
                  </a:schemeClr>
                </a:solidFill>
              </a:rPr>
              <a:t>Les éclairages conjoncturels départementaux</a:t>
            </a:r>
          </a:p>
          <a:p>
            <a:pPr algn="ctr"/>
            <a:endParaRPr lang="fr-FR" sz="1500" i="1" dirty="0"/>
          </a:p>
        </p:txBody>
      </p:sp>
    </p:spTree>
    <p:extLst>
      <p:ext uri="{BB962C8B-B14F-4D97-AF65-F5344CB8AC3E}">
        <p14:creationId xmlns:p14="http://schemas.microsoft.com/office/powerpoint/2010/main" val="740732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48965" y="-1637"/>
            <a:ext cx="8932333" cy="954107"/>
          </a:xfrm>
          <a:prstGeom prst="rect">
            <a:avLst/>
          </a:prstGeom>
          <a:noFill/>
        </p:spPr>
        <p:txBody>
          <a:bodyPr wrap="square" rtlCol="0">
            <a:spAutoFit/>
          </a:bodyPr>
          <a:lstStyle/>
          <a:p>
            <a:pPr lvl="0"/>
            <a:r>
              <a:rPr lang="fr-FR" sz="2800" b="1" dirty="0">
                <a:solidFill>
                  <a:srgbClr val="4F81BD">
                    <a:lumMod val="75000"/>
                  </a:srgbClr>
                </a:solidFill>
              </a:rPr>
              <a:t>Demande d’emploi - avertissement : </a:t>
            </a:r>
          </a:p>
          <a:p>
            <a:pPr lvl="0"/>
            <a:r>
              <a:rPr lang="fr-FR" sz="2800" b="1" dirty="0">
                <a:solidFill>
                  <a:srgbClr val="4F81BD">
                    <a:lumMod val="75000"/>
                  </a:srgbClr>
                </a:solidFill>
              </a:rPr>
              <a:t>mise en place de la loi pour le plein emploi depuis 2025</a:t>
            </a:r>
            <a:endParaRPr lang="fr-FR" sz="25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10</a:t>
            </a:fld>
            <a:endParaRPr lang="fr-FR" dirty="0"/>
          </a:p>
        </p:txBody>
      </p:sp>
      <p:sp>
        <p:nvSpPr>
          <p:cNvPr id="7" name="Espace réservé du pied de page 6"/>
          <p:cNvSpPr>
            <a:spLocks noGrp="1"/>
          </p:cNvSpPr>
          <p:nvPr>
            <p:ph type="ftr" sz="quarter" idx="11"/>
          </p:nvPr>
        </p:nvSpPr>
        <p:spPr>
          <a:xfrm>
            <a:off x="1647645" y="6579716"/>
            <a:ext cx="5848710"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2" name="ZoneTexte 1">
            <a:extLst>
              <a:ext uri="{FF2B5EF4-FFF2-40B4-BE49-F238E27FC236}">
                <a16:creationId xmlns:a16="http://schemas.microsoft.com/office/drawing/2014/main" id="{D7BA48EB-44EF-7369-00ED-82D1BA2D1475}"/>
              </a:ext>
            </a:extLst>
          </p:cNvPr>
          <p:cNvSpPr txBox="1"/>
          <p:nvPr/>
        </p:nvSpPr>
        <p:spPr>
          <a:xfrm>
            <a:off x="174526" y="1063996"/>
            <a:ext cx="8703144" cy="5262979"/>
          </a:xfrm>
          <a:prstGeom prst="rect">
            <a:avLst/>
          </a:prstGeom>
          <a:noFill/>
        </p:spPr>
        <p:txBody>
          <a:bodyPr wrap="square" rtlCol="0">
            <a:spAutoFit/>
          </a:bodyPr>
          <a:lstStyle/>
          <a:p>
            <a:pPr algn="just"/>
            <a:r>
              <a:rPr lang="fr-FR" sz="1400" dirty="0">
                <a:solidFill>
                  <a:srgbClr val="002060"/>
                </a:solidFill>
              </a:rPr>
              <a:t>Comme le prévoit la loi pour le plein emploi du 18 décembre 2023, </a:t>
            </a:r>
            <a:r>
              <a:rPr lang="fr-FR" sz="1400" b="1" dirty="0">
                <a:solidFill>
                  <a:srgbClr val="002060"/>
                </a:solidFill>
              </a:rPr>
              <a:t>depuis janvier 2025, de nouveaux publics sont systématiquement inscrits à France Travail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demandeurs et bénéficiaires du RSA </a:t>
            </a:r>
            <a:r>
              <a:rPr lang="fr-FR" sz="1400" b="1" dirty="0">
                <a:solidFill>
                  <a:srgbClr val="002060"/>
                </a:solidFill>
              </a:rPr>
              <a:t>(Revenu de solidarité active)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jeunes en recherche d'emploi </a:t>
            </a:r>
            <a:r>
              <a:rPr lang="fr-FR" sz="1400" b="1" dirty="0">
                <a:solidFill>
                  <a:srgbClr val="002060"/>
                </a:solidFill>
              </a:rPr>
              <a:t>suivis par les missions locales en CEJ (Contrat d'engagement jeune), </a:t>
            </a:r>
            <a:r>
              <a:rPr lang="fr-FR" sz="1400" b="1" dirty="0" err="1">
                <a:solidFill>
                  <a:srgbClr val="002060"/>
                </a:solidFill>
              </a:rPr>
              <a:t>Pacea</a:t>
            </a:r>
            <a:r>
              <a:rPr lang="fr-FR" sz="1400" b="1" dirty="0">
                <a:solidFill>
                  <a:srgbClr val="002060"/>
                </a:solidFill>
              </a:rPr>
              <a:t> (Parcours contractualisé d'accompagnement vers l'emploi et l'autonomie) ou AIJ (Accompagnement intensif des jeunes) ;</a:t>
            </a:r>
          </a:p>
          <a:p>
            <a:pPr marL="285750" indent="-285750" algn="just">
              <a:buFont typeface="Arial" panose="020B0604020202020204" pitchFamily="34" charset="0"/>
              <a:buChar char="•"/>
            </a:pPr>
            <a:r>
              <a:rPr lang="fr-FR" sz="1400" b="1" dirty="0">
                <a:solidFill>
                  <a:srgbClr val="002060"/>
                </a:solidFill>
              </a:rPr>
              <a:t>les </a:t>
            </a:r>
            <a:r>
              <a:rPr lang="fr-FR" sz="1400" b="1" dirty="0">
                <a:solidFill>
                  <a:srgbClr val="00B0F0"/>
                </a:solidFill>
              </a:rPr>
              <a:t>personnes en situation de handicap </a:t>
            </a:r>
            <a:r>
              <a:rPr lang="fr-FR" sz="1400" b="1" dirty="0">
                <a:solidFill>
                  <a:srgbClr val="002060"/>
                </a:solidFill>
              </a:rPr>
              <a:t>suivies par Cap emploi</a:t>
            </a:r>
            <a:r>
              <a:rPr lang="fr-FR" sz="1400" dirty="0">
                <a:solidFill>
                  <a:srgbClr val="002060"/>
                </a:solidFill>
              </a:rPr>
              <a:t>. </a:t>
            </a:r>
          </a:p>
          <a:p>
            <a:pPr algn="just"/>
            <a:r>
              <a:rPr lang="fr-FR" sz="1400" dirty="0">
                <a:solidFill>
                  <a:srgbClr val="002060"/>
                </a:solidFill>
              </a:rPr>
              <a:t>Selon leurs situations socioprofessionnelles, ces publics sont orientés vers différents parcours d'accompagnement. L’orientation des personnes bénéficiant déjà du RSA avant la mise en place de la réforme étant progressive à partir du 1</a:t>
            </a:r>
            <a:r>
              <a:rPr lang="fr-FR" sz="1400" baseline="30000" dirty="0">
                <a:solidFill>
                  <a:srgbClr val="002060"/>
                </a:solidFill>
              </a:rPr>
              <a:t>er</a:t>
            </a:r>
            <a:r>
              <a:rPr lang="fr-FR" sz="1400" dirty="0">
                <a:solidFill>
                  <a:srgbClr val="002060"/>
                </a:solidFill>
              </a:rPr>
              <a:t> janvier 2025, la montée en charge statistique l'est aussi. </a:t>
            </a:r>
          </a:p>
          <a:p>
            <a:pPr algn="just"/>
            <a:endParaRPr lang="fr-FR" sz="1400" dirty="0">
              <a:solidFill>
                <a:srgbClr val="002060"/>
              </a:solidFill>
            </a:endParaRPr>
          </a:p>
          <a:p>
            <a:pPr algn="just"/>
            <a:r>
              <a:rPr lang="fr-FR" sz="1400" dirty="0">
                <a:solidFill>
                  <a:srgbClr val="002060"/>
                </a:solidFill>
              </a:rPr>
              <a:t>Pour prendre en compte les situations de ces nouveaux publics, </a:t>
            </a:r>
            <a:r>
              <a:rPr lang="fr-FR" sz="1400" b="1" dirty="0">
                <a:solidFill>
                  <a:srgbClr val="002060"/>
                </a:solidFill>
              </a:rPr>
              <a:t>deux nouvelles catégories statistiques sont créées, selon les recommandations du </a:t>
            </a:r>
            <a:r>
              <a:rPr lang="fr-FR" sz="1400" b="1" dirty="0" err="1">
                <a:solidFill>
                  <a:srgbClr val="002060"/>
                </a:solidFill>
              </a:rPr>
              <a:t>Cnis</a:t>
            </a:r>
            <a:r>
              <a:rPr lang="fr-FR" sz="1400" b="1" dirty="0">
                <a:solidFill>
                  <a:srgbClr val="002060"/>
                </a:solidFill>
              </a:rPr>
              <a:t> : la </a:t>
            </a:r>
            <a:r>
              <a:rPr lang="fr-FR" sz="1400" b="1" dirty="0">
                <a:solidFill>
                  <a:srgbClr val="00B0F0"/>
                </a:solidFill>
              </a:rPr>
              <a:t>catégorie F</a:t>
            </a:r>
            <a:r>
              <a:rPr lang="fr-FR" sz="1400" b="1" dirty="0">
                <a:solidFill>
                  <a:srgbClr val="002060"/>
                </a:solidFill>
              </a:rPr>
              <a:t> pour les personnes orientées en parcours social et la </a:t>
            </a:r>
            <a:r>
              <a:rPr lang="fr-FR" sz="1400" b="1" dirty="0">
                <a:solidFill>
                  <a:srgbClr val="00B0F0"/>
                </a:solidFill>
              </a:rPr>
              <a:t>catégorie G </a:t>
            </a:r>
            <a:r>
              <a:rPr lang="fr-FR" sz="1400" b="1" dirty="0">
                <a:solidFill>
                  <a:srgbClr val="002060"/>
                </a:solidFill>
              </a:rPr>
              <a:t>pour les demandeurs et bénéficiaires du RSA en attente d'orientation</a:t>
            </a:r>
            <a:r>
              <a:rPr lang="fr-FR" sz="1400" dirty="0">
                <a:solidFill>
                  <a:srgbClr val="002060"/>
                </a:solidFill>
              </a:rPr>
              <a:t>. </a:t>
            </a:r>
          </a:p>
          <a:p>
            <a:pPr algn="just"/>
            <a:endParaRPr lang="fr-FR" sz="1400" dirty="0">
              <a:solidFill>
                <a:srgbClr val="002060"/>
              </a:solidFill>
            </a:endParaRPr>
          </a:p>
          <a:p>
            <a:pPr algn="just"/>
            <a:r>
              <a:rPr lang="fr-FR" sz="1400" dirty="0">
                <a:solidFill>
                  <a:srgbClr val="002060"/>
                </a:solidFill>
              </a:rPr>
              <a:t>Cette phase de transition devrait durer deux ans en France métropolitaine. </a:t>
            </a:r>
            <a:r>
              <a:rPr lang="fr-FR" sz="1400" b="1" dirty="0">
                <a:solidFill>
                  <a:srgbClr val="002060"/>
                </a:solidFill>
              </a:rPr>
              <a:t>Afin d'appréhender les évolutions conjoncturelles du nombre d'inscrits à France Travail pendant cette période, la Dares a mis à disposition, aux niveaux national et régional seulement, des indicateurs complémentaires hors bénéficiaires du RSA et hors jeunes « en parcours » (CEJ, </a:t>
            </a:r>
            <a:r>
              <a:rPr lang="fr-FR" sz="1400" b="1" dirty="0" err="1">
                <a:solidFill>
                  <a:srgbClr val="002060"/>
                </a:solidFill>
              </a:rPr>
              <a:t>Pacea</a:t>
            </a:r>
            <a:r>
              <a:rPr lang="fr-FR" sz="1400" b="1" dirty="0">
                <a:solidFill>
                  <a:srgbClr val="002060"/>
                </a:solidFill>
              </a:rPr>
              <a:t> et AIJ)</a:t>
            </a:r>
            <a:r>
              <a:rPr lang="fr-FR" sz="1400" dirty="0">
                <a:solidFill>
                  <a:srgbClr val="002060"/>
                </a:solidFill>
              </a:rPr>
              <a:t>. Ces séries, dites « contrefactuelles » ne sont pas disponibles au niveau départemental. </a:t>
            </a:r>
            <a:r>
              <a:rPr lang="fr-FR" sz="1400" b="1" dirty="0">
                <a:solidFill>
                  <a:srgbClr val="FF0000"/>
                </a:solidFill>
              </a:rPr>
              <a:t>Entre 2025 et 2027, il n’est donc plus possible de réaliser des analyses conjoncturelles de la demande d’emploi au niveau départemental.</a:t>
            </a:r>
          </a:p>
          <a:p>
            <a:pPr algn="just"/>
            <a:endParaRPr lang="fr-FR" sz="1400" b="1" dirty="0">
              <a:solidFill>
                <a:srgbClr val="FF0000"/>
              </a:solidFill>
            </a:endParaRPr>
          </a:p>
          <a:p>
            <a:pPr algn="just"/>
            <a:r>
              <a:rPr lang="fr-FR" sz="1400" dirty="0">
                <a:solidFill>
                  <a:srgbClr val="002060"/>
                </a:solidFill>
              </a:rPr>
              <a:t>Néanmoins, un chiffrage du nombre total d’inscrits, comprenant ces nouveaux publics, a été réalisé par la Dares et permet de situer chaque département au sein de la région. C’est ce qui est présenté dans la diapositive suivante.</a:t>
            </a:r>
          </a:p>
        </p:txBody>
      </p:sp>
    </p:spTree>
    <p:extLst>
      <p:ext uri="{BB962C8B-B14F-4D97-AF65-F5344CB8AC3E}">
        <p14:creationId xmlns:p14="http://schemas.microsoft.com/office/powerpoint/2010/main" val="353388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Image 10">
            <a:extLst>
              <a:ext uri="{FF2B5EF4-FFF2-40B4-BE49-F238E27FC236}">
                <a16:creationId xmlns:a16="http://schemas.microsoft.com/office/drawing/2014/main" id="{B91AA1D8-5598-2EC7-13A0-999BBB21669A}"/>
              </a:ext>
            </a:extLst>
          </p:cNvPr>
          <p:cNvPicPr>
            <a:picLocks noChangeAspect="1"/>
          </p:cNvPicPr>
          <p:nvPr/>
        </p:nvPicPr>
        <p:blipFill>
          <a:blip r:embed="rId3"/>
          <a:stretch>
            <a:fillRect/>
          </a:stretch>
        </p:blipFill>
        <p:spPr>
          <a:xfrm>
            <a:off x="481012" y="947357"/>
            <a:ext cx="8181975" cy="3552825"/>
          </a:xfrm>
          <a:prstGeom prst="rect">
            <a:avLst/>
          </a:prstGeom>
        </p:spPr>
      </p:pic>
      <p:sp>
        <p:nvSpPr>
          <p:cNvPr id="4" name="ZoneTexte 3"/>
          <p:cNvSpPr txBox="1"/>
          <p:nvPr/>
        </p:nvSpPr>
        <p:spPr>
          <a:xfrm>
            <a:off x="66675" y="-1637"/>
            <a:ext cx="9014623" cy="800219"/>
          </a:xfrm>
          <a:prstGeom prst="rect">
            <a:avLst/>
          </a:prstGeom>
          <a:noFill/>
        </p:spPr>
        <p:txBody>
          <a:bodyPr wrap="square" rtlCol="0">
            <a:spAutoFit/>
          </a:bodyPr>
          <a:lstStyle/>
          <a:p>
            <a:pPr lvl="0"/>
            <a:r>
              <a:rPr lang="fr-FR" sz="2300" b="1" dirty="0">
                <a:solidFill>
                  <a:srgbClr val="4F81BD">
                    <a:lumMod val="75000"/>
                  </a:srgbClr>
                </a:solidFill>
              </a:rPr>
              <a:t>Au 1</a:t>
            </a:r>
            <a:r>
              <a:rPr lang="fr-FR" sz="2300" b="1" baseline="30000" dirty="0">
                <a:solidFill>
                  <a:srgbClr val="4F81BD">
                    <a:lumMod val="75000"/>
                  </a:srgbClr>
                </a:solidFill>
              </a:rPr>
              <a:t>er</a:t>
            </a:r>
            <a:r>
              <a:rPr lang="fr-FR" sz="2300" b="1" dirty="0">
                <a:solidFill>
                  <a:srgbClr val="4F81BD">
                    <a:lumMod val="75000"/>
                  </a:srgbClr>
                </a:solidFill>
              </a:rPr>
              <a:t> trimestre 2026, la baisse trimestrielle de la demande d’emploi y compris nouveaux publics est un peu plus rapide qu’au niveau régional</a:t>
            </a:r>
            <a:endParaRPr lang="fr-FR" sz="2300" dirty="0">
              <a:solidFill>
                <a:schemeClr val="accent1">
                  <a:lumMod val="75000"/>
                </a:schemeClr>
              </a:solidFill>
            </a:endParaRPr>
          </a:p>
        </p:txBody>
      </p:sp>
      <p:cxnSp>
        <p:nvCxnSpPr>
          <p:cNvPr id="6" name="Connecteur droit 5"/>
          <p:cNvCxnSpPr/>
          <p:nvPr/>
        </p:nvCxnSpPr>
        <p:spPr>
          <a:xfrm>
            <a:off x="174526" y="87296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11</a:t>
            </a:fld>
            <a:endParaRPr lang="fr-FR" dirty="0"/>
          </a:p>
        </p:txBody>
      </p:sp>
      <p:sp>
        <p:nvSpPr>
          <p:cNvPr id="7" name="Espace réservé du pied de page 6"/>
          <p:cNvSpPr>
            <a:spLocks noGrp="1"/>
          </p:cNvSpPr>
          <p:nvPr>
            <p:ph type="ftr" sz="quarter" idx="11"/>
          </p:nvPr>
        </p:nvSpPr>
        <p:spPr>
          <a:xfrm>
            <a:off x="1690777" y="6568767"/>
            <a:ext cx="5848710"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2" name="ZoneTexte 1">
            <a:extLst>
              <a:ext uri="{FF2B5EF4-FFF2-40B4-BE49-F238E27FC236}">
                <a16:creationId xmlns:a16="http://schemas.microsoft.com/office/drawing/2014/main" id="{1FCF47F1-EFD2-654D-55A6-4926D0EBD43A}"/>
              </a:ext>
            </a:extLst>
          </p:cNvPr>
          <p:cNvSpPr txBox="1"/>
          <p:nvPr/>
        </p:nvSpPr>
        <p:spPr>
          <a:xfrm>
            <a:off x="394121" y="4629775"/>
            <a:ext cx="8687177" cy="1569660"/>
          </a:xfrm>
          <a:prstGeom prst="rect">
            <a:avLst/>
          </a:prstGeom>
          <a:noFill/>
        </p:spPr>
        <p:txBody>
          <a:bodyPr wrap="square" rtlCol="0">
            <a:spAutoFit/>
          </a:bodyPr>
          <a:lstStyle/>
          <a:p>
            <a:pPr algn="just"/>
            <a:r>
              <a:rPr lang="fr-FR" sz="1200" b="1" dirty="0">
                <a:solidFill>
                  <a:srgbClr val="FF0000"/>
                </a:solidFill>
              </a:rPr>
              <a:t>Avertissements : </a:t>
            </a:r>
          </a:p>
          <a:p>
            <a:pPr marL="171450" indent="-171450" algn="just">
              <a:buFontTx/>
              <a:buChar char="-"/>
            </a:pPr>
            <a:r>
              <a:rPr lang="fr-FR" sz="1200" dirty="0">
                <a:solidFill>
                  <a:srgbClr val="FF0000"/>
                </a:solidFill>
              </a:rPr>
              <a:t>Les évolutions sont perturbées par des changements dans les règles d’actualisation subvenus au 1</a:t>
            </a:r>
            <a:r>
              <a:rPr lang="fr-FR" sz="1200" baseline="30000" dirty="0">
                <a:solidFill>
                  <a:srgbClr val="FF0000"/>
                </a:solidFill>
              </a:rPr>
              <a:t>er</a:t>
            </a:r>
            <a:r>
              <a:rPr lang="fr-FR" sz="1200" dirty="0">
                <a:solidFill>
                  <a:srgbClr val="FF0000"/>
                </a:solidFill>
              </a:rPr>
              <a:t> semestre 2025 et par l’entrée en vigueur en juin 2025 du décret relatif aux sanctions applicables aux inscrits à France Travail en cas de manquement à leurs obligations. </a:t>
            </a:r>
          </a:p>
          <a:p>
            <a:pPr marL="171450" indent="-171450" algn="just">
              <a:buFontTx/>
              <a:buChar char="-"/>
            </a:pPr>
            <a:r>
              <a:rPr lang="fr-FR" sz="1200" dirty="0">
                <a:solidFill>
                  <a:srgbClr val="FF0000"/>
                </a:solidFill>
              </a:rPr>
              <a:t>Une estimation de l’impact de ces deux effets a été réalisée par la Dares au 1</a:t>
            </a:r>
            <a:r>
              <a:rPr lang="fr-FR" sz="1200" baseline="30000" dirty="0">
                <a:solidFill>
                  <a:srgbClr val="FF0000"/>
                </a:solidFill>
              </a:rPr>
              <a:t>er</a:t>
            </a:r>
            <a:r>
              <a:rPr lang="fr-FR" sz="1200" dirty="0">
                <a:solidFill>
                  <a:srgbClr val="FF0000"/>
                </a:solidFill>
              </a:rPr>
              <a:t> trimestre 2026 au niveau national : </a:t>
            </a:r>
            <a:r>
              <a:rPr lang="fr-FR" sz="1200" i="1" dirty="0">
                <a:solidFill>
                  <a:srgbClr val="FF0000"/>
                </a:solidFill>
              </a:rPr>
              <a:t>in fine</a:t>
            </a:r>
            <a:r>
              <a:rPr lang="fr-FR" sz="1200" dirty="0">
                <a:solidFill>
                  <a:srgbClr val="FF0000"/>
                </a:solidFill>
              </a:rPr>
              <a:t>, le nombre de demandeurs d’emploi en catégories A, B, C hors nouveaux publics (hors BRSA et hors jeunes en parcours) aurait diminué de -1,3 % en France entière sur un trimestre et de -0,2 % sur un an. </a:t>
            </a:r>
          </a:p>
          <a:p>
            <a:pPr marL="171450" indent="-171450" algn="just">
              <a:buFontTx/>
              <a:buChar char="-"/>
            </a:pPr>
            <a:r>
              <a:rPr lang="fr-FR" sz="1200" dirty="0">
                <a:solidFill>
                  <a:srgbClr val="FF0000"/>
                </a:solidFill>
              </a:rPr>
              <a:t>Au niveau régional, seul l’impact trimestriel du décret relatif aux sanctions a été estimé par la Dares : comme au niveau national, la baisse aurait été également plus prononcée : -1,5 %.</a:t>
            </a:r>
          </a:p>
        </p:txBody>
      </p:sp>
      <p:sp>
        <p:nvSpPr>
          <p:cNvPr id="8" name="Ellipse 7">
            <a:extLst>
              <a:ext uri="{FF2B5EF4-FFF2-40B4-BE49-F238E27FC236}">
                <a16:creationId xmlns:a16="http://schemas.microsoft.com/office/drawing/2014/main" id="{67B8365A-9231-0D7C-B06A-6A518425097E}"/>
              </a:ext>
            </a:extLst>
          </p:cNvPr>
          <p:cNvSpPr/>
          <p:nvPr/>
        </p:nvSpPr>
        <p:spPr>
          <a:xfrm>
            <a:off x="7065236" y="2878602"/>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9" name="Ellipse 8">
            <a:extLst>
              <a:ext uri="{FF2B5EF4-FFF2-40B4-BE49-F238E27FC236}">
                <a16:creationId xmlns:a16="http://schemas.microsoft.com/office/drawing/2014/main" id="{6B661943-A14D-50BC-1970-F80DFB0CAE6D}"/>
              </a:ext>
            </a:extLst>
          </p:cNvPr>
          <p:cNvSpPr/>
          <p:nvPr/>
        </p:nvSpPr>
        <p:spPr>
          <a:xfrm>
            <a:off x="7065236" y="3045287"/>
            <a:ext cx="544945" cy="184726"/>
          </a:xfrm>
          <a:prstGeom prst="ellipse">
            <a:avLst/>
          </a:prstGeom>
          <a:no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119582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46856" y="89814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12</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9" name="ZoneTexte 8"/>
          <p:cNvSpPr txBox="1"/>
          <p:nvPr/>
        </p:nvSpPr>
        <p:spPr>
          <a:xfrm>
            <a:off x="1" y="-16958"/>
            <a:ext cx="9058314" cy="830997"/>
          </a:xfrm>
          <a:prstGeom prst="rect">
            <a:avLst/>
          </a:prstGeom>
          <a:noFill/>
        </p:spPr>
        <p:txBody>
          <a:bodyPr wrap="square" rtlCol="0">
            <a:spAutoFit/>
          </a:bodyPr>
          <a:lstStyle/>
          <a:p>
            <a:r>
              <a:rPr lang="fr-FR" sz="2400" b="1" dirty="0">
                <a:solidFill>
                  <a:srgbClr val="376092"/>
                </a:solidFill>
              </a:rPr>
              <a:t>Sur un an, très forte baisse du nombre de foyers bénéficiaires du RSA, beaucoup moins prononcée pour la PA, très forte hausse de l’ASS </a:t>
            </a:r>
          </a:p>
        </p:txBody>
      </p:sp>
      <p:graphicFrame>
        <p:nvGraphicFramePr>
          <p:cNvPr id="4" name="Graphique 3">
            <a:extLst>
              <a:ext uri="{FF2B5EF4-FFF2-40B4-BE49-F238E27FC236}">
                <a16:creationId xmlns:a16="http://schemas.microsoft.com/office/drawing/2014/main" id="{00000000-0008-0000-0300-000007000000}"/>
              </a:ext>
            </a:extLst>
          </p:cNvPr>
          <p:cNvGraphicFramePr>
            <a:graphicFrameLocks/>
          </p:cNvGraphicFramePr>
          <p:nvPr>
            <p:extLst>
              <p:ext uri="{D42A27DB-BD31-4B8C-83A1-F6EECF244321}">
                <p14:modId xmlns:p14="http://schemas.microsoft.com/office/powerpoint/2010/main" val="3671261629"/>
              </p:ext>
            </p:extLst>
          </p:nvPr>
        </p:nvGraphicFramePr>
        <p:xfrm>
          <a:off x="962024" y="1100137"/>
          <a:ext cx="7191375" cy="531018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11110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Image 9">
            <a:extLst>
              <a:ext uri="{FF2B5EF4-FFF2-40B4-BE49-F238E27FC236}">
                <a16:creationId xmlns:a16="http://schemas.microsoft.com/office/drawing/2014/main" id="{85E3BDDF-C21E-7FC9-6F46-1FB436CACBC1}"/>
              </a:ext>
            </a:extLst>
          </p:cNvPr>
          <p:cNvPicPr>
            <a:picLocks noChangeAspect="1"/>
          </p:cNvPicPr>
          <p:nvPr/>
        </p:nvPicPr>
        <p:blipFill>
          <a:blip r:embed="rId3"/>
          <a:stretch>
            <a:fillRect/>
          </a:stretch>
        </p:blipFill>
        <p:spPr>
          <a:xfrm>
            <a:off x="69720" y="1689980"/>
            <a:ext cx="8814412" cy="3167156"/>
          </a:xfrm>
          <a:prstGeom prst="rect">
            <a:avLst/>
          </a:prstGeom>
        </p:spPr>
      </p:pic>
      <p:sp>
        <p:nvSpPr>
          <p:cNvPr id="4" name="ZoneTexte 3"/>
          <p:cNvSpPr txBox="1"/>
          <p:nvPr/>
        </p:nvSpPr>
        <p:spPr>
          <a:xfrm>
            <a:off x="146856" y="0"/>
            <a:ext cx="8995113" cy="954107"/>
          </a:xfrm>
          <a:prstGeom prst="rect">
            <a:avLst/>
          </a:prstGeom>
          <a:noFill/>
        </p:spPr>
        <p:txBody>
          <a:bodyPr wrap="square" rtlCol="0">
            <a:spAutoFit/>
          </a:bodyPr>
          <a:lstStyle/>
          <a:p>
            <a:r>
              <a:rPr lang="fr-FR" sz="2800" b="1" dirty="0">
                <a:solidFill>
                  <a:srgbClr val="376092"/>
                </a:solidFill>
              </a:rPr>
              <a:t>Un repli du nombre de foyers bénéficiaires du RSA à l’inverse du niveau régional</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13</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2" name="Rectangle 1"/>
          <p:cNvSpPr/>
          <p:nvPr/>
        </p:nvSpPr>
        <p:spPr>
          <a:xfrm>
            <a:off x="146856" y="3650988"/>
            <a:ext cx="8580589" cy="173966"/>
          </a:xfrm>
          <a:prstGeom prst="rect">
            <a:avLst/>
          </a:prstGeom>
          <a:noFill/>
          <a:ln w="31750">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480650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4443" y="408306"/>
            <a:ext cx="8995113" cy="523220"/>
          </a:xfrm>
          <a:prstGeom prst="rect">
            <a:avLst/>
          </a:prstGeom>
          <a:noFill/>
        </p:spPr>
        <p:txBody>
          <a:bodyPr wrap="square" rtlCol="0">
            <a:spAutoFit/>
          </a:bodyPr>
          <a:lstStyle/>
          <a:p>
            <a:r>
              <a:rPr lang="fr-FR" sz="2800" b="1" dirty="0">
                <a:solidFill>
                  <a:srgbClr val="376092"/>
                </a:solidFill>
              </a:rPr>
              <a:t>Le nombre de créations d’entreprises en hausse</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14</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graphicFrame>
        <p:nvGraphicFramePr>
          <p:cNvPr id="9" name="Graphique 8">
            <a:extLst>
              <a:ext uri="{FF2B5EF4-FFF2-40B4-BE49-F238E27FC236}">
                <a16:creationId xmlns:a16="http://schemas.microsoft.com/office/drawing/2014/main" id="{2E003D4D-A33F-C786-289E-0D6DEFA06816}"/>
              </a:ext>
            </a:extLst>
          </p:cNvPr>
          <p:cNvGraphicFramePr>
            <a:graphicFrameLocks/>
          </p:cNvGraphicFramePr>
          <p:nvPr>
            <p:extLst>
              <p:ext uri="{D42A27DB-BD31-4B8C-83A1-F6EECF244321}">
                <p14:modId xmlns:p14="http://schemas.microsoft.com/office/powerpoint/2010/main" val="1832257483"/>
              </p:ext>
            </p:extLst>
          </p:nvPr>
        </p:nvGraphicFramePr>
        <p:xfrm>
          <a:off x="369455" y="1174433"/>
          <a:ext cx="8528069" cy="527525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9975291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79168" y="340520"/>
            <a:ext cx="8995113" cy="523220"/>
          </a:xfrm>
          <a:prstGeom prst="rect">
            <a:avLst/>
          </a:prstGeom>
          <a:noFill/>
        </p:spPr>
        <p:txBody>
          <a:bodyPr wrap="square" rtlCol="0">
            <a:spAutoFit/>
          </a:bodyPr>
          <a:lstStyle/>
          <a:p>
            <a:r>
              <a:rPr lang="fr-FR" sz="2800" b="1" dirty="0">
                <a:solidFill>
                  <a:srgbClr val="376092"/>
                </a:solidFill>
              </a:rPr>
              <a:t>Recul du nombre de défaillances d’entreprises</a:t>
            </a:r>
          </a:p>
        </p:txBody>
      </p:sp>
      <p:cxnSp>
        <p:nvCxnSpPr>
          <p:cNvPr id="6" name="Connecteur droit 5"/>
          <p:cNvCxnSpPr/>
          <p:nvPr/>
        </p:nvCxnSpPr>
        <p:spPr>
          <a:xfrm>
            <a:off x="69719" y="95506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15</a:t>
            </a:fld>
            <a:endParaRPr lang="fr-FR" dirty="0"/>
          </a:p>
        </p:txBody>
      </p:sp>
      <p:sp>
        <p:nvSpPr>
          <p:cNvPr id="7" name="Espace réservé du pied de page 6"/>
          <p:cNvSpPr>
            <a:spLocks noGrp="1"/>
          </p:cNvSpPr>
          <p:nvPr>
            <p:ph type="ftr" sz="quarter" idx="11"/>
          </p:nvPr>
        </p:nvSpPr>
        <p:spPr>
          <a:xfrm>
            <a:off x="1708030" y="6568767"/>
            <a:ext cx="5900468" cy="365125"/>
          </a:xfrm>
        </p:spPr>
        <p:txBody>
          <a:bodyPr/>
          <a:lstStyle/>
          <a:p>
            <a:r>
              <a:rPr lang="fr-FR"/>
              <a:t>Les éclairages conjoncturels départementaux - Vaucluse</a:t>
            </a:r>
            <a:endParaRPr lang="fr-FR" dirty="0"/>
          </a:p>
        </p:txBody>
      </p:sp>
      <p:sp>
        <p:nvSpPr>
          <p:cNvPr id="3" name="Espace réservé de la date 2"/>
          <p:cNvSpPr>
            <a:spLocks noGrp="1"/>
          </p:cNvSpPr>
          <p:nvPr>
            <p:ph type="dt" sz="half" idx="10"/>
          </p:nvPr>
        </p:nvSpPr>
        <p:spPr/>
        <p:txBody>
          <a:bodyPr/>
          <a:lstStyle/>
          <a:p>
            <a:r>
              <a:rPr lang="fr-FR"/>
              <a:t>Edition mars 2026</a:t>
            </a:r>
            <a:endParaRPr lang="fr-FR" dirty="0"/>
          </a:p>
        </p:txBody>
      </p:sp>
      <p:graphicFrame>
        <p:nvGraphicFramePr>
          <p:cNvPr id="2" name="Graphique 1">
            <a:extLst>
              <a:ext uri="{FF2B5EF4-FFF2-40B4-BE49-F238E27FC236}">
                <a16:creationId xmlns:a16="http://schemas.microsoft.com/office/drawing/2014/main" id="{BBEB2AF8-5F8E-35F5-6DBD-4E2F27262C5E}"/>
              </a:ext>
            </a:extLst>
          </p:cNvPr>
          <p:cNvGraphicFramePr>
            <a:graphicFrameLocks/>
          </p:cNvGraphicFramePr>
          <p:nvPr>
            <p:extLst>
              <p:ext uri="{D42A27DB-BD31-4B8C-83A1-F6EECF244321}">
                <p14:modId xmlns:p14="http://schemas.microsoft.com/office/powerpoint/2010/main" val="2017010724"/>
              </p:ext>
            </p:extLst>
          </p:nvPr>
        </p:nvGraphicFramePr>
        <p:xfrm>
          <a:off x="589646" y="1137725"/>
          <a:ext cx="8137236" cy="52483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246939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8282911" cy="5078313"/>
          </a:xfrm>
          <a:prstGeom prst="rect">
            <a:avLst/>
          </a:prstGeom>
          <a:noFill/>
        </p:spPr>
        <p:txBody>
          <a:bodyPr wrap="square" rtlCol="0">
            <a:normAutofit/>
          </a:bodyPr>
          <a:lstStyle/>
          <a:p>
            <a:pPr algn="ctr">
              <a:defRPr/>
            </a:pPr>
            <a:endParaRPr lang="fr-FR" dirty="0"/>
          </a:p>
          <a:p>
            <a:pPr algn="ctr">
              <a:defRPr/>
            </a:pPr>
            <a:endParaRPr lang="fr-FR" dirty="0"/>
          </a:p>
          <a:p>
            <a:pPr algn="ctr">
              <a:defRPr/>
            </a:pPr>
            <a:r>
              <a:rPr lang="fr-FR" sz="2000" dirty="0"/>
              <a:t>La </a:t>
            </a:r>
            <a:r>
              <a:rPr lang="fr-FR" sz="2000" b="1" dirty="0">
                <a:solidFill>
                  <a:schemeClr val="accent6">
                    <a:lumMod val="75000"/>
                  </a:schemeClr>
                </a:solidFill>
              </a:rPr>
              <a:t>Note de conjoncture </a:t>
            </a:r>
            <a:r>
              <a:rPr lang="fr-FR" sz="2000" dirty="0"/>
              <a:t>de la </a:t>
            </a:r>
            <a:r>
              <a:rPr lang="fr-FR" sz="2000" dirty="0" err="1"/>
              <a:t>Dreets</a:t>
            </a:r>
            <a:r>
              <a:rPr lang="fr-FR" sz="2000" dirty="0"/>
              <a:t> Provence-Alpes-Côte d’Azur:</a:t>
            </a:r>
          </a:p>
          <a:p>
            <a:pPr algn="ctr">
              <a:defRPr/>
            </a:pPr>
            <a:br>
              <a:rPr lang="fr-FR" dirty="0">
                <a:hlinkClick r:id="rId3"/>
              </a:rPr>
            </a:br>
            <a:r>
              <a:rPr lang="fr-FR" sz="2000" dirty="0">
                <a:hlinkClick r:id="rId3"/>
              </a:rPr>
              <a:t>https://paca.dreets.gouv.fr/Les-publications-periodiques-9124</a:t>
            </a:r>
            <a:endParaRPr lang="fr-FR" sz="2000" dirty="0"/>
          </a:p>
          <a:p>
            <a:pPr algn="ctr">
              <a:defRPr/>
            </a:pPr>
            <a:endParaRPr lang="fr-FR" dirty="0"/>
          </a:p>
          <a:p>
            <a:pPr algn="ctr">
              <a:defRPr/>
            </a:pPr>
            <a:endParaRPr lang="fr-FR" sz="2000" dirty="0"/>
          </a:p>
          <a:p>
            <a:pPr algn="ctr">
              <a:defRPr/>
            </a:pPr>
            <a:r>
              <a:rPr lang="fr-FR" sz="2000" dirty="0"/>
              <a:t>Retrouvez tous nos indicateurs dans le </a:t>
            </a:r>
            <a:r>
              <a:rPr lang="fr-FR" sz="2000" b="1" dirty="0">
                <a:solidFill>
                  <a:schemeClr val="accent6">
                    <a:lumMod val="75000"/>
                  </a:schemeClr>
                </a:solidFill>
              </a:rPr>
              <a:t>Tableau de bord des indicateurs clés </a:t>
            </a:r>
          </a:p>
          <a:p>
            <a:pPr algn="ctr">
              <a:defRPr/>
            </a:pPr>
            <a:endParaRPr lang="fr-FR" sz="2000" dirty="0">
              <a:solidFill>
                <a:srgbClr val="FF0000"/>
              </a:solidFill>
            </a:endParaRPr>
          </a:p>
          <a:p>
            <a:pPr algn="ctr">
              <a:defRPr/>
            </a:pPr>
            <a:r>
              <a:rPr lang="fr-FR" sz="2000" dirty="0"/>
              <a:t>en téléchargement sur le site de la </a:t>
            </a:r>
            <a:r>
              <a:rPr lang="fr-FR" sz="2000" dirty="0" err="1"/>
              <a:t>Dreets</a:t>
            </a:r>
            <a:r>
              <a:rPr lang="fr-FR" sz="2000" dirty="0"/>
              <a:t> Provence-Alpes-Côte d’Azur : </a:t>
            </a:r>
          </a:p>
          <a:p>
            <a:pPr algn="ctr">
              <a:defRPr/>
            </a:pPr>
            <a:endParaRPr lang="fr-FR" sz="2400" dirty="0"/>
          </a:p>
          <a:p>
            <a:pPr algn="ctr"/>
            <a:r>
              <a:rPr lang="fr-FR" u="sng" dirty="0">
                <a:hlinkClick r:id="rId4"/>
              </a:rPr>
              <a:t>https://paca.dreets.gouv.fr/Les-indicateurs-cles-de-la-Dreets-Paca</a:t>
            </a:r>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264895" y="465363"/>
            <a:ext cx="8612177" cy="523220"/>
          </a:xfrm>
          <a:prstGeom prst="rect">
            <a:avLst/>
          </a:prstGeom>
          <a:noFill/>
        </p:spPr>
        <p:txBody>
          <a:bodyPr wrap="square" rtlCol="0">
            <a:spAutoFit/>
          </a:bodyPr>
          <a:lstStyle/>
          <a:p>
            <a:r>
              <a:rPr lang="fr-FR" sz="2800" b="1" dirty="0">
                <a:solidFill>
                  <a:schemeClr val="accent1">
                    <a:lumMod val="75000"/>
                  </a:schemeClr>
                </a:solidFill>
              </a:rPr>
              <a:t>Pour en savoir plus</a:t>
            </a:r>
            <a:endParaRPr lang="fr-FR" sz="2800" dirty="0">
              <a:solidFill>
                <a:schemeClr val="accent1">
                  <a:lumMod val="75000"/>
                </a:schemeClr>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16</a:t>
            </a:fld>
            <a:endParaRPr lang="fr-FR" dirty="0"/>
          </a:p>
        </p:txBody>
      </p:sp>
      <p:sp>
        <p:nvSpPr>
          <p:cNvPr id="7" name="Espace réservé du pied de page 6"/>
          <p:cNvSpPr>
            <a:spLocks noGrp="1"/>
          </p:cNvSpPr>
          <p:nvPr>
            <p:ph type="ftr" sz="quarter" idx="11"/>
          </p:nvPr>
        </p:nvSpPr>
        <p:spPr>
          <a:xfrm>
            <a:off x="1768415" y="6568767"/>
            <a:ext cx="58400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mars 2026</a:t>
            </a:r>
            <a:endParaRPr lang="fr-FR" dirty="0"/>
          </a:p>
        </p:txBody>
      </p:sp>
    </p:spTree>
    <p:extLst>
      <p:ext uri="{BB962C8B-B14F-4D97-AF65-F5344CB8AC3E}">
        <p14:creationId xmlns:p14="http://schemas.microsoft.com/office/powerpoint/2010/main" val="253803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06045" y="85260"/>
            <a:ext cx="8928324" cy="954107"/>
          </a:xfrm>
          <a:prstGeom prst="rect">
            <a:avLst/>
          </a:prstGeom>
          <a:noFill/>
        </p:spPr>
        <p:txBody>
          <a:bodyPr wrap="square" rtlCol="0">
            <a:spAutoFit/>
          </a:bodyPr>
          <a:lstStyle/>
          <a:p>
            <a:r>
              <a:rPr lang="fr-FR" sz="2800" b="1" dirty="0">
                <a:solidFill>
                  <a:schemeClr val="accent1">
                    <a:lumMod val="75000"/>
                  </a:schemeClr>
                </a:solidFill>
              </a:rPr>
              <a:t>Depuis début 2025, l’emploi salarié diminue quasiment chaque trimestre dans le Vaucluse</a:t>
            </a:r>
            <a:endParaRPr lang="fr-FR" sz="2800"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2</a:t>
            </a:fld>
            <a:endParaRPr lang="fr-FR" dirty="0"/>
          </a:p>
        </p:txBody>
      </p:sp>
      <p:sp>
        <p:nvSpPr>
          <p:cNvPr id="7" name="Espace réservé du pied de page 6"/>
          <p:cNvSpPr>
            <a:spLocks noGrp="1"/>
          </p:cNvSpPr>
          <p:nvPr>
            <p:ph type="ftr" sz="quarter" idx="11"/>
          </p:nvPr>
        </p:nvSpPr>
        <p:spPr>
          <a:xfrm>
            <a:off x="2391471" y="6568767"/>
            <a:ext cx="4889583"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mars 2026</a:t>
            </a:r>
          </a:p>
        </p:txBody>
      </p:sp>
      <p:sp>
        <p:nvSpPr>
          <p:cNvPr id="12" name="ZoneTexte 11"/>
          <p:cNvSpPr txBox="1"/>
          <p:nvPr/>
        </p:nvSpPr>
        <p:spPr>
          <a:xfrm>
            <a:off x="7908641" y="2495469"/>
            <a:ext cx="891727" cy="615553"/>
          </a:xfrm>
          <a:prstGeom prst="rect">
            <a:avLst/>
          </a:prstGeom>
          <a:noFill/>
        </p:spPr>
        <p:txBody>
          <a:bodyPr wrap="square" rtlCol="0">
            <a:spAutoFit/>
          </a:bodyPr>
          <a:lstStyle/>
          <a:p>
            <a:pPr algn="ctr"/>
            <a:r>
              <a:rPr lang="fr-FR" sz="1600" b="1" dirty="0">
                <a:solidFill>
                  <a:schemeClr val="accent6">
                    <a:lumMod val="75000"/>
                  </a:schemeClr>
                </a:solidFill>
              </a:rPr>
              <a:t> - 0,1 % </a:t>
            </a:r>
          </a:p>
          <a:p>
            <a:pPr algn="ctr"/>
            <a:endParaRPr lang="fr-FR" b="1" dirty="0">
              <a:solidFill>
                <a:srgbClr val="FF0000"/>
              </a:solidFill>
            </a:endParaRPr>
          </a:p>
        </p:txBody>
      </p:sp>
      <p:sp>
        <p:nvSpPr>
          <p:cNvPr id="14" name="ZoneTexte 13"/>
          <p:cNvSpPr txBox="1"/>
          <p:nvPr/>
        </p:nvSpPr>
        <p:spPr>
          <a:xfrm>
            <a:off x="7944558" y="3145079"/>
            <a:ext cx="891727" cy="615553"/>
          </a:xfrm>
          <a:prstGeom prst="rect">
            <a:avLst/>
          </a:prstGeom>
          <a:noFill/>
        </p:spPr>
        <p:txBody>
          <a:bodyPr wrap="square" rtlCol="0">
            <a:spAutoFit/>
          </a:bodyPr>
          <a:lstStyle/>
          <a:p>
            <a:pPr algn="ctr"/>
            <a:r>
              <a:rPr lang="fr-FR" sz="1600" b="1" dirty="0">
                <a:solidFill>
                  <a:schemeClr val="accent1">
                    <a:lumMod val="75000"/>
                  </a:schemeClr>
                </a:solidFill>
              </a:rPr>
              <a:t>  0,0 % </a:t>
            </a:r>
          </a:p>
          <a:p>
            <a:pPr algn="ctr"/>
            <a:endParaRPr lang="fr-FR" b="1" dirty="0">
              <a:solidFill>
                <a:srgbClr val="FF0000"/>
              </a:solidFill>
            </a:endParaRPr>
          </a:p>
        </p:txBody>
      </p:sp>
      <p:sp>
        <p:nvSpPr>
          <p:cNvPr id="15" name="ZoneTexte 14"/>
          <p:cNvSpPr txBox="1"/>
          <p:nvPr/>
        </p:nvSpPr>
        <p:spPr>
          <a:xfrm>
            <a:off x="7984302" y="2936592"/>
            <a:ext cx="844083" cy="369332"/>
          </a:xfrm>
          <a:prstGeom prst="rect">
            <a:avLst/>
          </a:prstGeom>
          <a:noFill/>
        </p:spPr>
        <p:txBody>
          <a:bodyPr wrap="square" rtlCol="0">
            <a:spAutoFit/>
          </a:bodyPr>
          <a:lstStyle/>
          <a:p>
            <a:pPr algn="ctr"/>
            <a:r>
              <a:rPr lang="fr-FR" sz="1600" b="1" dirty="0">
                <a:solidFill>
                  <a:schemeClr val="accent3">
                    <a:lumMod val="75000"/>
                  </a:schemeClr>
                </a:solidFill>
              </a:rPr>
              <a:t>- 0,1 %</a:t>
            </a:r>
            <a:r>
              <a:rPr lang="fr-FR" b="1" dirty="0">
                <a:solidFill>
                  <a:schemeClr val="accent3">
                    <a:lumMod val="75000"/>
                  </a:schemeClr>
                </a:solidFill>
              </a:rPr>
              <a:t> </a:t>
            </a:r>
          </a:p>
        </p:txBody>
      </p:sp>
      <p:sp>
        <p:nvSpPr>
          <p:cNvPr id="16" name="ZoneTexte 15"/>
          <p:cNvSpPr txBox="1"/>
          <p:nvPr/>
        </p:nvSpPr>
        <p:spPr>
          <a:xfrm>
            <a:off x="7681415" y="1602551"/>
            <a:ext cx="1346180" cy="338554"/>
          </a:xfrm>
          <a:prstGeom prst="rect">
            <a:avLst/>
          </a:prstGeom>
          <a:noFill/>
        </p:spPr>
        <p:txBody>
          <a:bodyPr wrap="square" rtlCol="0">
            <a:spAutoFit/>
          </a:bodyPr>
          <a:lstStyle/>
          <a:p>
            <a:pPr algn="ctr"/>
            <a:r>
              <a:rPr lang="fr-FR" sz="1600" b="1" dirty="0"/>
              <a:t>Au T1 2026 :</a:t>
            </a:r>
            <a:endParaRPr lang="fr-FR" b="1" dirty="0"/>
          </a:p>
        </p:txBody>
      </p:sp>
      <p:graphicFrame>
        <p:nvGraphicFramePr>
          <p:cNvPr id="2" name="Graphique 1">
            <a:extLst>
              <a:ext uri="{FF2B5EF4-FFF2-40B4-BE49-F238E27FC236}">
                <a16:creationId xmlns:a16="http://schemas.microsoft.com/office/drawing/2014/main" id="{00000000-0008-0000-0800-0000016C0000}"/>
              </a:ext>
            </a:extLst>
          </p:cNvPr>
          <p:cNvGraphicFramePr>
            <a:graphicFrameLocks/>
          </p:cNvGraphicFramePr>
          <p:nvPr>
            <p:extLst>
              <p:ext uri="{D42A27DB-BD31-4B8C-83A1-F6EECF244321}">
                <p14:modId xmlns:p14="http://schemas.microsoft.com/office/powerpoint/2010/main" val="2651356108"/>
              </p:ext>
            </p:extLst>
          </p:nvPr>
        </p:nvGraphicFramePr>
        <p:xfrm>
          <a:off x="213645" y="1014911"/>
          <a:ext cx="8525754" cy="539904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233601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456487" y="1120580"/>
            <a:ext cx="7781925" cy="5078313"/>
          </a:xfrm>
          <a:prstGeom prst="rect">
            <a:avLst/>
          </a:prstGeom>
          <a:noFill/>
        </p:spPr>
        <p:txBody>
          <a:bodyPr wrap="square" rtlCol="0">
            <a:normAutofit/>
          </a:bodyPr>
          <a:lstStyle/>
          <a:p>
            <a:endParaRPr lang="fr-FR" dirty="0">
              <a:sym typeface="Wingdings" panose="05000000000000000000" pitchFamily="2" charset="2"/>
            </a:endParaRPr>
          </a:p>
          <a:p>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a:p>
            <a:pPr lvl="1"/>
            <a:endParaRPr lang="fr-FR" dirty="0"/>
          </a:p>
        </p:txBody>
      </p:sp>
      <p:sp>
        <p:nvSpPr>
          <p:cNvPr id="4" name="ZoneTexte 3"/>
          <p:cNvSpPr txBox="1"/>
          <p:nvPr/>
        </p:nvSpPr>
        <p:spPr>
          <a:xfrm>
            <a:off x="136394" y="101728"/>
            <a:ext cx="8982306" cy="954107"/>
          </a:xfrm>
          <a:prstGeom prst="rect">
            <a:avLst/>
          </a:prstGeom>
          <a:noFill/>
        </p:spPr>
        <p:txBody>
          <a:bodyPr wrap="square" rtlCol="0">
            <a:spAutoFit/>
          </a:bodyPr>
          <a:lstStyle/>
          <a:p>
            <a:r>
              <a:rPr lang="fr-FR" sz="2800" b="1" dirty="0">
                <a:solidFill>
                  <a:schemeClr val="accent1">
                    <a:lumMod val="75000"/>
                  </a:schemeClr>
                </a:solidFill>
              </a:rPr>
              <a:t>Un léger repli lié à la fois à l’emploi hors intérim et à l’intérim</a:t>
            </a:r>
            <a:endParaRPr lang="fr-FR" sz="2800" b="1" dirty="0">
              <a:solidFill>
                <a:srgbClr val="FF0000"/>
              </a:solidFill>
            </a:endParaRPr>
          </a:p>
        </p:txBody>
      </p:sp>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3</a:t>
            </a:fld>
            <a:endParaRPr lang="fr-FR" dirty="0"/>
          </a:p>
        </p:txBody>
      </p:sp>
      <p:sp>
        <p:nvSpPr>
          <p:cNvPr id="7" name="Espace réservé du pied de page 6"/>
          <p:cNvSpPr>
            <a:spLocks noGrp="1"/>
          </p:cNvSpPr>
          <p:nvPr>
            <p:ph type="ftr" sz="quarter" idx="11"/>
          </p:nvPr>
        </p:nvSpPr>
        <p:spPr>
          <a:xfrm>
            <a:off x="2291379" y="6568767"/>
            <a:ext cx="4496696" cy="365125"/>
          </a:xfrm>
        </p:spPr>
        <p:txBody>
          <a:bodyPr/>
          <a:lstStyle/>
          <a:p>
            <a:r>
              <a:rPr lang="fr-FR"/>
              <a:t>Les éclairages conjoncturels départementaux - Vaucluse</a:t>
            </a:r>
            <a:endParaRPr lang="fr-FR" dirty="0"/>
          </a:p>
        </p:txBody>
      </p:sp>
      <p:sp>
        <p:nvSpPr>
          <p:cNvPr id="8" name="Espace réservé de la date 7"/>
          <p:cNvSpPr>
            <a:spLocks noGrp="1"/>
          </p:cNvSpPr>
          <p:nvPr>
            <p:ph type="dt" sz="half" idx="10"/>
          </p:nvPr>
        </p:nvSpPr>
        <p:spPr/>
        <p:txBody>
          <a:bodyPr/>
          <a:lstStyle/>
          <a:p>
            <a:r>
              <a:rPr lang="fr-FR"/>
              <a:t>Edition mars 2026</a:t>
            </a:r>
            <a:endParaRPr lang="fr-FR" dirty="0"/>
          </a:p>
        </p:txBody>
      </p:sp>
      <p:sp>
        <p:nvSpPr>
          <p:cNvPr id="13" name="ZoneTexte 12"/>
          <p:cNvSpPr txBox="1"/>
          <p:nvPr/>
        </p:nvSpPr>
        <p:spPr>
          <a:xfrm>
            <a:off x="7773438" y="2926297"/>
            <a:ext cx="1383663" cy="3693319"/>
          </a:xfrm>
          <a:prstGeom prst="rect">
            <a:avLst/>
          </a:prstGeom>
          <a:noFill/>
        </p:spPr>
        <p:txBody>
          <a:bodyPr wrap="square" rtlCol="0">
            <a:spAutoFit/>
          </a:bodyPr>
          <a:lstStyle/>
          <a:p>
            <a:pPr algn="ctr"/>
            <a:r>
              <a:rPr lang="fr-FR" b="1" dirty="0">
                <a:solidFill>
                  <a:srgbClr val="00B0F0"/>
                </a:solidFill>
              </a:rPr>
              <a:t>-60</a:t>
            </a:r>
          </a:p>
          <a:p>
            <a:pPr algn="ctr"/>
            <a:r>
              <a:rPr lang="fr-FR" b="1" dirty="0">
                <a:solidFill>
                  <a:srgbClr val="00B0F0"/>
                </a:solidFill>
              </a:rPr>
              <a:t>emplois hors intérim</a:t>
            </a:r>
          </a:p>
          <a:p>
            <a:pPr algn="ctr"/>
            <a:endParaRPr lang="fr-FR" b="1" dirty="0">
              <a:solidFill>
                <a:schemeClr val="accent6">
                  <a:lumMod val="75000"/>
                </a:schemeClr>
              </a:solidFill>
            </a:endParaRPr>
          </a:p>
          <a:p>
            <a:pPr algn="ctr"/>
            <a:r>
              <a:rPr lang="fr-FR" b="1" dirty="0">
                <a:solidFill>
                  <a:schemeClr val="accent6">
                    <a:lumMod val="75000"/>
                  </a:schemeClr>
                </a:solidFill>
              </a:rPr>
              <a:t>-90</a:t>
            </a:r>
          </a:p>
          <a:p>
            <a:pPr algn="ctr"/>
            <a:r>
              <a:rPr lang="fr-FR" b="1" dirty="0">
                <a:solidFill>
                  <a:schemeClr val="accent6">
                    <a:lumMod val="75000"/>
                  </a:schemeClr>
                </a:solidFill>
              </a:rPr>
              <a:t>intérimaires</a:t>
            </a:r>
          </a:p>
          <a:p>
            <a:pPr algn="ctr"/>
            <a:endParaRPr lang="fr-FR" b="1" dirty="0">
              <a:solidFill>
                <a:srgbClr val="00B0F0"/>
              </a:solidFill>
            </a:endParaRPr>
          </a:p>
          <a:p>
            <a:pPr algn="ctr"/>
            <a:endParaRPr lang="fr-FR" b="1" dirty="0">
              <a:solidFill>
                <a:srgbClr val="00B0F0"/>
              </a:solidFill>
            </a:endParaRPr>
          </a:p>
          <a:p>
            <a:pPr algn="ctr"/>
            <a:r>
              <a:rPr lang="fr-FR" b="1" dirty="0">
                <a:solidFill>
                  <a:schemeClr val="accent6">
                    <a:lumMod val="75000"/>
                  </a:schemeClr>
                </a:solidFill>
              </a:rPr>
              <a:t>  </a:t>
            </a: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a:p>
            <a:pPr algn="ctr"/>
            <a:endParaRPr lang="fr-FR" b="1" dirty="0">
              <a:solidFill>
                <a:srgbClr val="00B0F0"/>
              </a:solidFill>
            </a:endParaRPr>
          </a:p>
        </p:txBody>
      </p:sp>
      <p:sp>
        <p:nvSpPr>
          <p:cNvPr id="11" name="ZoneTexte 10"/>
          <p:cNvSpPr txBox="1"/>
          <p:nvPr/>
        </p:nvSpPr>
        <p:spPr>
          <a:xfrm>
            <a:off x="7908494" y="2372200"/>
            <a:ext cx="1346180" cy="338554"/>
          </a:xfrm>
          <a:prstGeom prst="rect">
            <a:avLst/>
          </a:prstGeom>
          <a:noFill/>
        </p:spPr>
        <p:txBody>
          <a:bodyPr wrap="square" rtlCol="0">
            <a:spAutoFit/>
          </a:bodyPr>
          <a:lstStyle/>
          <a:p>
            <a:pPr algn="ctr"/>
            <a:r>
              <a:rPr lang="fr-FR" sz="1600" b="1" dirty="0"/>
              <a:t>Au T1 2026 :</a:t>
            </a:r>
            <a:endParaRPr lang="fr-FR" b="1" dirty="0"/>
          </a:p>
        </p:txBody>
      </p:sp>
      <p:graphicFrame>
        <p:nvGraphicFramePr>
          <p:cNvPr id="2" name="Graphique 1">
            <a:extLst>
              <a:ext uri="{FF2B5EF4-FFF2-40B4-BE49-F238E27FC236}">
                <a16:creationId xmlns:a16="http://schemas.microsoft.com/office/drawing/2014/main" id="{00000000-0008-0000-0800-000006000000}"/>
              </a:ext>
            </a:extLst>
          </p:cNvPr>
          <p:cNvGraphicFramePr>
            <a:graphicFrameLocks/>
          </p:cNvGraphicFramePr>
          <p:nvPr>
            <p:extLst>
              <p:ext uri="{D42A27DB-BD31-4B8C-83A1-F6EECF244321}">
                <p14:modId xmlns:p14="http://schemas.microsoft.com/office/powerpoint/2010/main" val="2712167819"/>
              </p:ext>
            </p:extLst>
          </p:nvPr>
        </p:nvGraphicFramePr>
        <p:xfrm>
          <a:off x="456487" y="1339135"/>
          <a:ext cx="7930429" cy="485975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25084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01864" y="95083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4</a:t>
            </a:fld>
            <a:endParaRPr lang="fr-FR" dirty="0"/>
          </a:p>
        </p:txBody>
      </p:sp>
      <p:sp>
        <p:nvSpPr>
          <p:cNvPr id="7" name="Espace réservé du pied de page 6"/>
          <p:cNvSpPr>
            <a:spLocks noGrp="1"/>
          </p:cNvSpPr>
          <p:nvPr>
            <p:ph type="ftr" sz="quarter" idx="11"/>
          </p:nvPr>
        </p:nvSpPr>
        <p:spPr>
          <a:xfrm>
            <a:off x="2153353" y="6508442"/>
            <a:ext cx="4705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sp>
        <p:nvSpPr>
          <p:cNvPr id="13" name="ZoneTexte 12"/>
          <p:cNvSpPr txBox="1"/>
          <p:nvPr/>
        </p:nvSpPr>
        <p:spPr>
          <a:xfrm>
            <a:off x="113893" y="440423"/>
            <a:ext cx="9030107" cy="523220"/>
          </a:xfrm>
          <a:prstGeom prst="rect">
            <a:avLst/>
          </a:prstGeom>
          <a:noFill/>
        </p:spPr>
        <p:txBody>
          <a:bodyPr wrap="square" rtlCol="0">
            <a:spAutoFit/>
          </a:bodyPr>
          <a:lstStyle/>
          <a:p>
            <a:r>
              <a:rPr lang="fr-FR" sz="2800" b="1" dirty="0">
                <a:solidFill>
                  <a:schemeClr val="accent1">
                    <a:lumMod val="75000"/>
                  </a:schemeClr>
                </a:solidFill>
              </a:rPr>
              <a:t>Des évolutions contrastées par secteur d’activité</a:t>
            </a:r>
          </a:p>
        </p:txBody>
      </p:sp>
      <p:graphicFrame>
        <p:nvGraphicFramePr>
          <p:cNvPr id="9" name="Graphique 8">
            <a:extLst>
              <a:ext uri="{FF2B5EF4-FFF2-40B4-BE49-F238E27FC236}">
                <a16:creationId xmlns:a16="http://schemas.microsoft.com/office/drawing/2014/main" id="{00000000-0008-0000-0800-000008000000}"/>
              </a:ext>
            </a:extLst>
          </p:cNvPr>
          <p:cNvGraphicFramePr>
            <a:graphicFrameLocks/>
          </p:cNvGraphicFramePr>
          <p:nvPr>
            <p:extLst>
              <p:ext uri="{D42A27DB-BD31-4B8C-83A1-F6EECF244321}">
                <p14:modId xmlns:p14="http://schemas.microsoft.com/office/powerpoint/2010/main" val="2905701364"/>
              </p:ext>
            </p:extLst>
          </p:nvPr>
        </p:nvGraphicFramePr>
        <p:xfrm>
          <a:off x="560439" y="1417320"/>
          <a:ext cx="8101780" cy="461968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5623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106822" y="116495"/>
            <a:ext cx="9041449" cy="954107"/>
          </a:xfrm>
          <a:prstGeom prst="rect">
            <a:avLst/>
          </a:prstGeom>
          <a:noFill/>
        </p:spPr>
        <p:txBody>
          <a:bodyPr wrap="square" rtlCol="0">
            <a:spAutoFit/>
          </a:bodyPr>
          <a:lstStyle/>
          <a:p>
            <a:r>
              <a:rPr lang="fr-FR" sz="2800" b="1" dirty="0">
                <a:solidFill>
                  <a:schemeClr val="accent1">
                    <a:lumMod val="75000"/>
                  </a:schemeClr>
                </a:solidFill>
              </a:rPr>
              <a:t>L’emploi salarié rebondit dans le secteur tertiaire et continue de diminuer dans l’industrie et la construction</a:t>
            </a:r>
            <a:endParaRPr lang="fr-FR" sz="2800" b="1" dirty="0">
              <a:solidFill>
                <a:srgbClr val="FF0000"/>
              </a:solidFill>
            </a:endParaRPr>
          </a:p>
        </p:txBody>
      </p:sp>
      <p:cxnSp>
        <p:nvCxnSpPr>
          <p:cNvPr id="6" name="Connecteur droit 5"/>
          <p:cNvCxnSpPr/>
          <p:nvPr/>
        </p:nvCxnSpPr>
        <p:spPr>
          <a:xfrm>
            <a:off x="213645" y="1023192"/>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5</a:t>
            </a:fld>
            <a:endParaRPr lang="fr-FR" dirty="0"/>
          </a:p>
        </p:txBody>
      </p:sp>
      <p:sp>
        <p:nvSpPr>
          <p:cNvPr id="7" name="Espace réservé du pied de page 6"/>
          <p:cNvSpPr>
            <a:spLocks noGrp="1"/>
          </p:cNvSpPr>
          <p:nvPr>
            <p:ph type="ftr" sz="quarter" idx="11"/>
          </p:nvPr>
        </p:nvSpPr>
        <p:spPr>
          <a:xfrm>
            <a:off x="2133600" y="6555759"/>
            <a:ext cx="4797349"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graphicFrame>
        <p:nvGraphicFramePr>
          <p:cNvPr id="3" name="Graphique 2">
            <a:extLst>
              <a:ext uri="{FF2B5EF4-FFF2-40B4-BE49-F238E27FC236}">
                <a16:creationId xmlns:a16="http://schemas.microsoft.com/office/drawing/2014/main" id="{00000000-0008-0000-0800-0000026C0000}"/>
              </a:ext>
            </a:extLst>
          </p:cNvPr>
          <p:cNvGraphicFramePr>
            <a:graphicFrameLocks/>
          </p:cNvGraphicFramePr>
          <p:nvPr>
            <p:extLst>
              <p:ext uri="{D42A27DB-BD31-4B8C-83A1-F6EECF244321}">
                <p14:modId xmlns:p14="http://schemas.microsoft.com/office/powerpoint/2010/main" val="1469140713"/>
              </p:ext>
            </p:extLst>
          </p:nvPr>
        </p:nvGraphicFramePr>
        <p:xfrm>
          <a:off x="324465" y="1199535"/>
          <a:ext cx="8160774" cy="517176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34510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213645" y="991089"/>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6</a:t>
            </a:fld>
            <a:endParaRPr lang="fr-FR" dirty="0"/>
          </a:p>
        </p:txBody>
      </p:sp>
      <p:sp>
        <p:nvSpPr>
          <p:cNvPr id="7" name="Espace réservé du pied de page 6"/>
          <p:cNvSpPr>
            <a:spLocks noGrp="1"/>
          </p:cNvSpPr>
          <p:nvPr>
            <p:ph type="ftr" sz="quarter" idx="11"/>
          </p:nvPr>
        </p:nvSpPr>
        <p:spPr>
          <a:xfrm>
            <a:off x="2291379" y="6540192"/>
            <a:ext cx="4566621"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sp>
        <p:nvSpPr>
          <p:cNvPr id="13" name="ZoneTexte 12"/>
          <p:cNvSpPr txBox="1"/>
          <p:nvPr/>
        </p:nvSpPr>
        <p:spPr>
          <a:xfrm>
            <a:off x="213645" y="97354"/>
            <a:ext cx="8827805" cy="954107"/>
          </a:xfrm>
          <a:prstGeom prst="rect">
            <a:avLst/>
          </a:prstGeom>
          <a:noFill/>
        </p:spPr>
        <p:txBody>
          <a:bodyPr wrap="square" rtlCol="0">
            <a:spAutoFit/>
          </a:bodyPr>
          <a:lstStyle/>
          <a:p>
            <a:r>
              <a:rPr lang="fr-FR" sz="2800" b="1" dirty="0">
                <a:solidFill>
                  <a:schemeClr val="accent1">
                    <a:lumMod val="75000"/>
                  </a:schemeClr>
                </a:solidFill>
              </a:rPr>
              <a:t>En rythme annuel, l’emploi salarié se contracte dans l’ensemble des secteurs d’activité</a:t>
            </a:r>
            <a:endParaRPr lang="fr-FR" sz="2800" b="1" dirty="0">
              <a:solidFill>
                <a:srgbClr val="FF0000"/>
              </a:solidFill>
            </a:endParaRPr>
          </a:p>
        </p:txBody>
      </p:sp>
      <p:pic>
        <p:nvPicPr>
          <p:cNvPr id="2" name="Image 1">
            <a:extLst>
              <a:ext uri="{FF2B5EF4-FFF2-40B4-BE49-F238E27FC236}">
                <a16:creationId xmlns:a16="http://schemas.microsoft.com/office/drawing/2014/main" id="{80E1EC94-B8AB-3A53-2F51-178E6052452A}"/>
              </a:ext>
            </a:extLst>
          </p:cNvPr>
          <p:cNvPicPr>
            <a:picLocks noChangeAspect="1"/>
          </p:cNvPicPr>
          <p:nvPr/>
        </p:nvPicPr>
        <p:blipFill>
          <a:blip r:embed="rId3"/>
          <a:stretch>
            <a:fillRect/>
          </a:stretch>
        </p:blipFill>
        <p:spPr>
          <a:xfrm>
            <a:off x="463356" y="1515272"/>
            <a:ext cx="8150790" cy="3332029"/>
          </a:xfrm>
          <a:prstGeom prst="rect">
            <a:avLst/>
          </a:prstGeom>
        </p:spPr>
      </p:pic>
    </p:spTree>
    <p:extLst>
      <p:ext uri="{BB962C8B-B14F-4D97-AF65-F5344CB8AC3E}">
        <p14:creationId xmlns:p14="http://schemas.microsoft.com/office/powerpoint/2010/main" val="2876306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p:txBody>
          <a:bodyPr/>
          <a:lstStyle/>
          <a:p>
            <a:r>
              <a:rPr lang="fr-FR"/>
              <a:t>Edition mars 2026</a:t>
            </a:r>
            <a:endParaRPr lang="fr-FR" dirty="0"/>
          </a:p>
        </p:txBody>
      </p:sp>
      <p:cxnSp>
        <p:nvCxnSpPr>
          <p:cNvPr id="6" name="Connecteur droit 5"/>
          <p:cNvCxnSpPr/>
          <p:nvPr/>
        </p:nvCxnSpPr>
        <p:spPr>
          <a:xfrm>
            <a:off x="184778" y="899901"/>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7" name="Espace réservé du pied de page 6"/>
          <p:cNvSpPr>
            <a:spLocks noGrp="1"/>
          </p:cNvSpPr>
          <p:nvPr>
            <p:ph type="ftr" sz="quarter" idx="11"/>
          </p:nvPr>
        </p:nvSpPr>
        <p:spPr>
          <a:xfrm>
            <a:off x="1664897" y="6568767"/>
            <a:ext cx="5840083" cy="365125"/>
          </a:xfrm>
        </p:spPr>
        <p:txBody>
          <a:bodyPr/>
          <a:lstStyle/>
          <a:p>
            <a:r>
              <a:rPr lang="fr-FR" dirty="0"/>
              <a:t>Les éclairages conjoncturels départementaux - Vaucluse</a:t>
            </a:r>
          </a:p>
        </p:txBody>
      </p:sp>
      <p:sp>
        <p:nvSpPr>
          <p:cNvPr id="5" name="Espace réservé du numéro de diapositive 4"/>
          <p:cNvSpPr>
            <a:spLocks noGrp="1"/>
          </p:cNvSpPr>
          <p:nvPr>
            <p:ph type="sldNum" sz="quarter" idx="12"/>
          </p:nvPr>
        </p:nvSpPr>
        <p:spPr/>
        <p:txBody>
          <a:bodyPr/>
          <a:lstStyle/>
          <a:p>
            <a:fld id="{3C7AC07C-28E4-BD4F-9FFB-37ABAC856C34}" type="slidenum">
              <a:rPr lang="fr-FR" smtClean="0"/>
              <a:t>7</a:t>
            </a:fld>
            <a:endParaRPr lang="fr-FR" dirty="0"/>
          </a:p>
        </p:txBody>
      </p:sp>
      <p:sp>
        <p:nvSpPr>
          <p:cNvPr id="8" name="ZoneTexte 7">
            <a:extLst>
              <a:ext uri="{FF2B5EF4-FFF2-40B4-BE49-F238E27FC236}">
                <a16:creationId xmlns:a16="http://schemas.microsoft.com/office/drawing/2014/main" id="{93184C57-3623-04BB-AB1E-E1CD710144CB}"/>
              </a:ext>
            </a:extLst>
          </p:cNvPr>
          <p:cNvSpPr txBox="1"/>
          <p:nvPr/>
        </p:nvSpPr>
        <p:spPr>
          <a:xfrm>
            <a:off x="184778" y="-54206"/>
            <a:ext cx="8663947" cy="954107"/>
          </a:xfrm>
          <a:prstGeom prst="rect">
            <a:avLst/>
          </a:prstGeom>
          <a:noFill/>
        </p:spPr>
        <p:txBody>
          <a:bodyPr wrap="square" rtlCol="0">
            <a:spAutoFit/>
          </a:bodyPr>
          <a:lstStyle/>
          <a:p>
            <a:r>
              <a:rPr lang="fr-FR" sz="2800" b="1" dirty="0">
                <a:solidFill>
                  <a:schemeClr val="accent1">
                    <a:lumMod val="75000"/>
                  </a:schemeClr>
                </a:solidFill>
              </a:rPr>
              <a:t>Les entrées en contrat d’apprentissage continuent de progresser sur un an</a:t>
            </a:r>
          </a:p>
        </p:txBody>
      </p:sp>
      <p:graphicFrame>
        <p:nvGraphicFramePr>
          <p:cNvPr id="2" name="Graphique 1">
            <a:extLst>
              <a:ext uri="{FF2B5EF4-FFF2-40B4-BE49-F238E27FC236}">
                <a16:creationId xmlns:a16="http://schemas.microsoft.com/office/drawing/2014/main" id="{F25F6BA5-D8FF-BA85-0E16-D95EEE6C8A1C}"/>
              </a:ext>
            </a:extLst>
          </p:cNvPr>
          <p:cNvGraphicFramePr>
            <a:graphicFrameLocks/>
          </p:cNvGraphicFramePr>
          <p:nvPr>
            <p:extLst>
              <p:ext uri="{D42A27DB-BD31-4B8C-83A1-F6EECF244321}">
                <p14:modId xmlns:p14="http://schemas.microsoft.com/office/powerpoint/2010/main" val="3279245768"/>
              </p:ext>
            </p:extLst>
          </p:nvPr>
        </p:nvGraphicFramePr>
        <p:xfrm>
          <a:off x="184778" y="1209964"/>
          <a:ext cx="8756022" cy="5061525"/>
        </p:xfrm>
        <a:graphic>
          <a:graphicData uri="http://schemas.openxmlformats.org/drawingml/2006/chart">
            <c:chart xmlns:c="http://schemas.openxmlformats.org/drawingml/2006/chart" xmlns:r="http://schemas.openxmlformats.org/officeDocument/2006/relationships" r:id="rId3"/>
          </a:graphicData>
        </a:graphic>
      </p:graphicFrame>
      <p:sp>
        <p:nvSpPr>
          <p:cNvPr id="9" name="ZoneTexte 26">
            <a:extLst>
              <a:ext uri="{FF2B5EF4-FFF2-40B4-BE49-F238E27FC236}">
                <a16:creationId xmlns:a16="http://schemas.microsoft.com/office/drawing/2014/main" id="{F51AF991-3A70-8E58-3518-3B177F09601B}"/>
              </a:ext>
            </a:extLst>
          </p:cNvPr>
          <p:cNvSpPr txBox="1"/>
          <p:nvPr/>
        </p:nvSpPr>
        <p:spPr bwMode="auto">
          <a:xfrm>
            <a:off x="7852973" y="2209222"/>
            <a:ext cx="637279" cy="239217"/>
          </a:xfrm>
          <a:prstGeom prst="rect">
            <a:avLst/>
          </a:prstGeom>
          <a:solidFill>
            <a:schemeClr val="accent6">
              <a:lumMod val="75000"/>
            </a:schemeClr>
          </a:solidFill>
          <a:ln/>
        </p:spPr>
        <p:style>
          <a:lnRef idx="1">
            <a:schemeClr val="accent1"/>
          </a:lnRef>
          <a:fillRef idx="3">
            <a:schemeClr val="accent1"/>
          </a:fillRef>
          <a:effectRef idx="2">
            <a:schemeClr val="accent1"/>
          </a:effectRef>
          <a:fontRef idx="minor">
            <a:schemeClr val="lt1"/>
          </a:fontRef>
        </p:style>
        <p:txBody>
          <a:bodyPr wrap="square"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fr-FR" sz="1100" b="1" dirty="0"/>
              <a:t>7 7</a:t>
            </a:r>
            <a:r>
              <a:rPr lang="fr-FR" b="1" dirty="0"/>
              <a:t>00</a:t>
            </a:r>
            <a:endParaRPr lang="fr-FR" sz="1100" b="1" dirty="0"/>
          </a:p>
        </p:txBody>
      </p:sp>
      <p:sp>
        <p:nvSpPr>
          <p:cNvPr id="11" name="Signe de multiplication 10">
            <a:extLst>
              <a:ext uri="{FF2B5EF4-FFF2-40B4-BE49-F238E27FC236}">
                <a16:creationId xmlns:a16="http://schemas.microsoft.com/office/drawing/2014/main" id="{48C914B1-F9EF-EA5A-7817-E72D9EFA6838}"/>
              </a:ext>
            </a:extLst>
          </p:cNvPr>
          <p:cNvSpPr/>
          <p:nvPr/>
        </p:nvSpPr>
        <p:spPr>
          <a:xfrm>
            <a:off x="8063345" y="2604655"/>
            <a:ext cx="277091" cy="184727"/>
          </a:xfrm>
          <a:prstGeom prst="mathMultiply">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9312448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Connecteur droit 5"/>
          <p:cNvCxnSpPr/>
          <p:nvPr/>
        </p:nvCxnSpPr>
        <p:spPr>
          <a:xfrm>
            <a:off x="125699" y="1043186"/>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8</a:t>
            </a:fld>
            <a:endParaRPr lang="fr-FR" dirty="0"/>
          </a:p>
        </p:txBody>
      </p:sp>
      <p:sp>
        <p:nvSpPr>
          <p:cNvPr id="7" name="Espace réservé du pied de page 6"/>
          <p:cNvSpPr>
            <a:spLocks noGrp="1"/>
          </p:cNvSpPr>
          <p:nvPr>
            <p:ph type="ftr" sz="quarter" idx="11"/>
          </p:nvPr>
        </p:nvSpPr>
        <p:spPr>
          <a:xfrm>
            <a:off x="1733909" y="6568767"/>
            <a:ext cx="6003985" cy="365125"/>
          </a:xfrm>
        </p:spPr>
        <p:txBody>
          <a:bodyPr/>
          <a:lstStyle/>
          <a:p>
            <a:r>
              <a:rPr lang="fr-FR" dirty="0"/>
              <a:t>Les éclairages conjoncturels départementaux - Vaucluse</a:t>
            </a:r>
          </a:p>
        </p:txBody>
      </p:sp>
      <p:sp>
        <p:nvSpPr>
          <p:cNvPr id="3" name="Espace réservé de la date 2"/>
          <p:cNvSpPr>
            <a:spLocks noGrp="1"/>
          </p:cNvSpPr>
          <p:nvPr>
            <p:ph type="dt" sz="half" idx="10"/>
          </p:nvPr>
        </p:nvSpPr>
        <p:spPr/>
        <p:txBody>
          <a:bodyPr/>
          <a:lstStyle/>
          <a:p>
            <a:r>
              <a:rPr lang="fr-FR"/>
              <a:t>Edition mars 2026</a:t>
            </a:r>
            <a:endParaRPr lang="fr-FR" dirty="0"/>
          </a:p>
        </p:txBody>
      </p:sp>
      <p:sp>
        <p:nvSpPr>
          <p:cNvPr id="12" name="ZoneTexte 11"/>
          <p:cNvSpPr txBox="1"/>
          <p:nvPr/>
        </p:nvSpPr>
        <p:spPr>
          <a:xfrm>
            <a:off x="7642103" y="3945046"/>
            <a:ext cx="1652756" cy="338554"/>
          </a:xfrm>
          <a:prstGeom prst="rect">
            <a:avLst/>
          </a:prstGeom>
          <a:noFill/>
        </p:spPr>
        <p:txBody>
          <a:bodyPr wrap="square" rtlCol="0">
            <a:spAutoFit/>
          </a:bodyPr>
          <a:lstStyle/>
          <a:p>
            <a:pPr algn="ctr"/>
            <a:r>
              <a:rPr lang="fr-FR" sz="1600" b="1" dirty="0">
                <a:solidFill>
                  <a:schemeClr val="accent1">
                    <a:lumMod val="75000"/>
                  </a:schemeClr>
                </a:solidFill>
              </a:rPr>
              <a:t>7,9 % (+0,2 pt)</a:t>
            </a:r>
            <a:endParaRPr lang="fr-FR" sz="1600" b="1" dirty="0">
              <a:solidFill>
                <a:srgbClr val="FF0000"/>
              </a:solidFill>
            </a:endParaRPr>
          </a:p>
        </p:txBody>
      </p:sp>
      <p:sp>
        <p:nvSpPr>
          <p:cNvPr id="13" name="ZoneTexte 12"/>
          <p:cNvSpPr txBox="1"/>
          <p:nvPr/>
        </p:nvSpPr>
        <p:spPr>
          <a:xfrm>
            <a:off x="7574122" y="3012363"/>
            <a:ext cx="1720737" cy="338554"/>
          </a:xfrm>
          <a:prstGeom prst="rect">
            <a:avLst/>
          </a:prstGeom>
          <a:noFill/>
        </p:spPr>
        <p:txBody>
          <a:bodyPr wrap="square" rtlCol="0">
            <a:spAutoFit/>
          </a:bodyPr>
          <a:lstStyle/>
          <a:p>
            <a:pPr algn="ctr"/>
            <a:r>
              <a:rPr lang="fr-FR" sz="1600" b="1" dirty="0">
                <a:solidFill>
                  <a:schemeClr val="accent3">
                    <a:lumMod val="75000"/>
                  </a:schemeClr>
                </a:solidFill>
              </a:rPr>
              <a:t>10,7 % (+0,3 pt)</a:t>
            </a:r>
            <a:endParaRPr lang="fr-FR" b="1" dirty="0">
              <a:solidFill>
                <a:srgbClr val="FF0000"/>
              </a:solidFill>
            </a:endParaRPr>
          </a:p>
        </p:txBody>
      </p:sp>
      <p:sp>
        <p:nvSpPr>
          <p:cNvPr id="11" name="ZoneTexte 10"/>
          <p:cNvSpPr txBox="1"/>
          <p:nvPr/>
        </p:nvSpPr>
        <p:spPr>
          <a:xfrm>
            <a:off x="7642104" y="3649458"/>
            <a:ext cx="1652755" cy="338554"/>
          </a:xfrm>
          <a:prstGeom prst="rect">
            <a:avLst/>
          </a:prstGeom>
          <a:noFill/>
        </p:spPr>
        <p:txBody>
          <a:bodyPr wrap="square" rtlCol="0">
            <a:spAutoFit/>
          </a:bodyPr>
          <a:lstStyle/>
          <a:p>
            <a:pPr algn="ctr"/>
            <a:r>
              <a:rPr lang="fr-FR" sz="1600" b="1" dirty="0">
                <a:solidFill>
                  <a:schemeClr val="accent6">
                    <a:lumMod val="75000"/>
                  </a:schemeClr>
                </a:solidFill>
              </a:rPr>
              <a:t>8,5 % (+0,1 pt)</a:t>
            </a:r>
          </a:p>
        </p:txBody>
      </p:sp>
      <p:sp>
        <p:nvSpPr>
          <p:cNvPr id="2" name="ZoneTexte 1">
            <a:extLst>
              <a:ext uri="{FF2B5EF4-FFF2-40B4-BE49-F238E27FC236}">
                <a16:creationId xmlns:a16="http://schemas.microsoft.com/office/drawing/2014/main" id="{B05A20C8-0C47-322D-2B98-CDC004A55857}"/>
              </a:ext>
            </a:extLst>
          </p:cNvPr>
          <p:cNvSpPr txBox="1"/>
          <p:nvPr/>
        </p:nvSpPr>
        <p:spPr>
          <a:xfrm>
            <a:off x="7358737" y="1891516"/>
            <a:ext cx="2043680" cy="1200329"/>
          </a:xfrm>
          <a:prstGeom prst="rect">
            <a:avLst/>
          </a:prstGeom>
          <a:noFill/>
        </p:spPr>
        <p:txBody>
          <a:bodyPr wrap="square" rtlCol="0">
            <a:spAutoFit/>
          </a:bodyPr>
          <a:lstStyle/>
          <a:p>
            <a:pPr algn="ctr"/>
            <a:r>
              <a:rPr lang="fr-FR" dirty="0">
                <a:solidFill>
                  <a:srgbClr val="002060"/>
                </a:solidFill>
              </a:rPr>
              <a:t>Taux au T1 2026 (évolution par rapport</a:t>
            </a:r>
          </a:p>
          <a:p>
            <a:pPr algn="ctr"/>
            <a:r>
              <a:rPr lang="fr-FR" dirty="0">
                <a:solidFill>
                  <a:srgbClr val="002060"/>
                </a:solidFill>
              </a:rPr>
              <a:t>au T4 2025) :</a:t>
            </a:r>
            <a:endParaRPr lang="fr-FR" dirty="0"/>
          </a:p>
        </p:txBody>
      </p:sp>
      <p:sp>
        <p:nvSpPr>
          <p:cNvPr id="10" name="ZoneTexte 9">
            <a:extLst>
              <a:ext uri="{FF2B5EF4-FFF2-40B4-BE49-F238E27FC236}">
                <a16:creationId xmlns:a16="http://schemas.microsoft.com/office/drawing/2014/main" id="{3049B14A-B2F2-9E5F-C81F-89B650844D88}"/>
              </a:ext>
            </a:extLst>
          </p:cNvPr>
          <p:cNvSpPr txBox="1"/>
          <p:nvPr/>
        </p:nvSpPr>
        <p:spPr>
          <a:xfrm>
            <a:off x="96069" y="334294"/>
            <a:ext cx="9047931" cy="523220"/>
          </a:xfrm>
          <a:prstGeom prst="rect">
            <a:avLst/>
          </a:prstGeom>
          <a:noFill/>
        </p:spPr>
        <p:txBody>
          <a:bodyPr wrap="square" rtlCol="0">
            <a:spAutoFit/>
          </a:bodyPr>
          <a:lstStyle/>
          <a:p>
            <a:r>
              <a:rPr lang="fr-FR" sz="2800" b="1" dirty="0">
                <a:solidFill>
                  <a:schemeClr val="accent1">
                    <a:lumMod val="75000"/>
                  </a:schemeClr>
                </a:solidFill>
              </a:rPr>
              <a:t>La remontée progressive du taux de chômage se poursuit</a:t>
            </a:r>
          </a:p>
        </p:txBody>
      </p:sp>
      <p:graphicFrame>
        <p:nvGraphicFramePr>
          <p:cNvPr id="8" name="Graphique 7">
            <a:extLst>
              <a:ext uri="{FF2B5EF4-FFF2-40B4-BE49-F238E27FC236}">
                <a16:creationId xmlns:a16="http://schemas.microsoft.com/office/drawing/2014/main" id="{00000000-0008-0000-0200-000007140000}"/>
              </a:ext>
            </a:extLst>
          </p:cNvPr>
          <p:cNvGraphicFramePr>
            <a:graphicFrameLocks/>
          </p:cNvGraphicFramePr>
          <p:nvPr>
            <p:extLst>
              <p:ext uri="{D42A27DB-BD31-4B8C-83A1-F6EECF244321}">
                <p14:modId xmlns:p14="http://schemas.microsoft.com/office/powerpoint/2010/main" val="2186394690"/>
              </p:ext>
            </p:extLst>
          </p:nvPr>
        </p:nvGraphicFramePr>
        <p:xfrm>
          <a:off x="476250" y="1442717"/>
          <a:ext cx="7600950" cy="43624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2633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89106" y="53966"/>
            <a:ext cx="9143999" cy="954107"/>
          </a:xfrm>
          <a:prstGeom prst="rect">
            <a:avLst/>
          </a:prstGeom>
          <a:noFill/>
        </p:spPr>
        <p:txBody>
          <a:bodyPr wrap="square" rtlCol="0">
            <a:spAutoFit/>
          </a:bodyPr>
          <a:lstStyle/>
          <a:p>
            <a:r>
              <a:rPr lang="fr-FR" sz="2800" b="1" dirty="0">
                <a:solidFill>
                  <a:schemeClr val="accent1">
                    <a:lumMod val="75000"/>
                  </a:schemeClr>
                </a:solidFill>
              </a:rPr>
              <a:t>Un taux qui reste supérieur à celui des départements comparables</a:t>
            </a:r>
            <a:endParaRPr lang="fr-FR" sz="2800" dirty="0">
              <a:solidFill>
                <a:schemeClr val="accent1">
                  <a:lumMod val="75000"/>
                </a:schemeClr>
              </a:solidFill>
            </a:endParaRPr>
          </a:p>
        </p:txBody>
      </p:sp>
      <p:cxnSp>
        <p:nvCxnSpPr>
          <p:cNvPr id="6" name="Connecteur droit 5"/>
          <p:cNvCxnSpPr/>
          <p:nvPr/>
        </p:nvCxnSpPr>
        <p:spPr>
          <a:xfrm>
            <a:off x="316195" y="954108"/>
            <a:ext cx="8827805" cy="0"/>
          </a:xfrm>
          <a:prstGeom prst="line">
            <a:avLst/>
          </a:prstGeom>
          <a:ln/>
          <a:effectLst/>
        </p:spPr>
        <p:style>
          <a:lnRef idx="3">
            <a:schemeClr val="accent6"/>
          </a:lnRef>
          <a:fillRef idx="0">
            <a:schemeClr val="accent6"/>
          </a:fillRef>
          <a:effectRef idx="2">
            <a:schemeClr val="accent6"/>
          </a:effectRef>
          <a:fontRef idx="minor">
            <a:schemeClr val="tx1"/>
          </a:fontRef>
        </p:style>
      </p:cxnSp>
      <p:sp>
        <p:nvSpPr>
          <p:cNvPr id="5" name="Espace réservé du numéro de diapositive 4"/>
          <p:cNvSpPr>
            <a:spLocks noGrp="1"/>
          </p:cNvSpPr>
          <p:nvPr>
            <p:ph type="sldNum" sz="quarter" idx="12"/>
          </p:nvPr>
        </p:nvSpPr>
        <p:spPr/>
        <p:txBody>
          <a:bodyPr/>
          <a:lstStyle/>
          <a:p>
            <a:fld id="{3C7AC07C-28E4-BD4F-9FFB-37ABAC856C34}" type="slidenum">
              <a:rPr lang="fr-FR" smtClean="0"/>
              <a:t>9</a:t>
            </a:fld>
            <a:endParaRPr lang="fr-FR" dirty="0"/>
          </a:p>
        </p:txBody>
      </p:sp>
      <p:sp>
        <p:nvSpPr>
          <p:cNvPr id="7" name="Espace réservé du pied de page 6"/>
          <p:cNvSpPr>
            <a:spLocks noGrp="1"/>
          </p:cNvSpPr>
          <p:nvPr>
            <p:ph type="ftr" sz="quarter" idx="11"/>
          </p:nvPr>
        </p:nvSpPr>
        <p:spPr>
          <a:xfrm>
            <a:off x="2226832" y="6568767"/>
            <a:ext cx="4574017" cy="365125"/>
          </a:xfrm>
        </p:spPr>
        <p:txBody>
          <a:bodyPr/>
          <a:lstStyle/>
          <a:p>
            <a:r>
              <a:rPr lang="fr-FR" dirty="0"/>
              <a:t>Les éclairages conjoncturels départementaux - Vaucluse</a:t>
            </a:r>
          </a:p>
        </p:txBody>
      </p:sp>
      <p:sp>
        <p:nvSpPr>
          <p:cNvPr id="8" name="Espace réservé de la date 7"/>
          <p:cNvSpPr>
            <a:spLocks noGrp="1"/>
          </p:cNvSpPr>
          <p:nvPr>
            <p:ph type="dt" sz="half" idx="10"/>
          </p:nvPr>
        </p:nvSpPr>
        <p:spPr/>
        <p:txBody>
          <a:bodyPr/>
          <a:lstStyle/>
          <a:p>
            <a:r>
              <a:rPr lang="fr-FR"/>
              <a:t>Edition mars 2026</a:t>
            </a:r>
            <a:endParaRPr lang="fr-FR" dirty="0"/>
          </a:p>
        </p:txBody>
      </p:sp>
      <p:graphicFrame>
        <p:nvGraphicFramePr>
          <p:cNvPr id="9" name="Graphique 8">
            <a:extLst>
              <a:ext uri="{FF2B5EF4-FFF2-40B4-BE49-F238E27FC236}">
                <a16:creationId xmlns:a16="http://schemas.microsoft.com/office/drawing/2014/main" id="{D34E1712-B690-144D-3FB2-4F4EBF7E82DE}"/>
              </a:ext>
            </a:extLst>
          </p:cNvPr>
          <p:cNvGraphicFramePr>
            <a:graphicFrameLocks/>
          </p:cNvGraphicFramePr>
          <p:nvPr/>
        </p:nvGraphicFramePr>
        <p:xfrm>
          <a:off x="1109662" y="1062037"/>
          <a:ext cx="6924675" cy="473392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540377982"/>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Narrow"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Jour xmlns="ab994d58-9349-46a1-8cee-b96a64c5dc7e">07</Jour>
    <Auteur xmlns="2ff91c20-40e6-4ab5-a5ac-9b5646c66526">
      <UserInfo>
        <DisplayName/>
        <AccountId xsi:nil="true"/>
        <AccountType/>
      </UserInfo>
    </Auteur>
    <DIRECCTE xmlns="2ff91c20-40e6-4ab5-a5ac-9b5646c66526" xsi:nil="true"/>
    <Mots_x0020_Clefs xmlns="2ff91c20-40e6-4ab5-a5ac-9b5646c66526" xsi:nil="true"/>
    <Resume xmlns="ab994d58-9349-46a1-8cee-b96a64c5dc7e" xsi:nil="true"/>
    <Année xmlns="ab994d58-9349-46a1-8cee-b96a64c5dc7e">2018</Année>
    <RubriqueNiv3 xmlns="2ff91c20-40e6-4ab5-a5ac-9b5646c66526" xsi:nil="true"/>
    <Rubrique xmlns="2ff91c20-40e6-4ab5-a5ac-9b5646c66526" xsi:nil="true"/>
    <RubriqueNiv2 xmlns="2ff91c20-40e6-4ab5-a5ac-9b5646c66526" xsi:nil="true"/>
    <Mois xmlns="ab994d58-9349-46a1-8cee-b96a64c5dc7e">06 - Juin</Mois>
    <_dlc_DocId xmlns="ab994d58-9349-46a1-8cee-b96a64c5dc7e">PACA-1195-1</_dlc_DocId>
    <_dlc_DocIdUrl xmlns="ab994d58-9349-46a1-8cee-b96a64c5dc7e">
      <Url>http://intranet.direccte.gouv.fr/paca/Etudes%20et%20statistiques/_layouts/15/DocIdRedir.aspx?ID=PACA-1195-1</Url>
      <Description>PACA-1195-1</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ireccte - Document" ma:contentTypeID="0x0101002B9C2962A44E47E49C985B3DB63656AE0096388B916A9B264DBD77EFB5256EEC22" ma:contentTypeVersion="8" ma:contentTypeDescription="Document pour les portails de type Direccte" ma:contentTypeScope="" ma:versionID="c11fc93c9e7ea15410097cfb7479afe7">
  <xsd:schema xmlns:xsd="http://www.w3.org/2001/XMLSchema" xmlns:xs="http://www.w3.org/2001/XMLSchema" xmlns:p="http://schemas.microsoft.com/office/2006/metadata/properties" xmlns:ns2="2ff91c20-40e6-4ab5-a5ac-9b5646c66526" xmlns:ns3="ab994d58-9349-46a1-8cee-b96a64c5dc7e" targetNamespace="http://schemas.microsoft.com/office/2006/metadata/properties" ma:root="true" ma:fieldsID="dcf6eb2dcc919f976b99dd89427cdf59" ns2:_="" ns3:_="">
    <xsd:import namespace="2ff91c20-40e6-4ab5-a5ac-9b5646c66526"/>
    <xsd:import namespace="ab994d58-9349-46a1-8cee-b96a64c5dc7e"/>
    <xsd:element name="properties">
      <xsd:complexType>
        <xsd:sequence>
          <xsd:element name="documentManagement">
            <xsd:complexType>
              <xsd:all>
                <xsd:element ref="ns2:DIRECCTE" minOccurs="0"/>
                <xsd:element ref="ns2:Rubrique" minOccurs="0"/>
                <xsd:element ref="ns2:RubriqueNiv2" minOccurs="0"/>
                <xsd:element ref="ns2:RubriqueNiv3" minOccurs="0"/>
                <xsd:element ref="ns2:Auteur" minOccurs="0"/>
                <xsd:element ref="ns2:Mots_x0020_Clefs" minOccurs="0"/>
                <xsd:element ref="ns3:_dlc_DocId" minOccurs="0"/>
                <xsd:element ref="ns3:_dlc_DocIdUrl" minOccurs="0"/>
                <xsd:element ref="ns3:_dlc_DocIdPersistId" minOccurs="0"/>
                <xsd:element ref="ns3:Resume" minOccurs="0"/>
                <xsd:element ref="ns3:Année" minOccurs="0"/>
                <xsd:element ref="ns3:Mois" minOccurs="0"/>
                <xsd:element ref="ns3:Jou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f91c20-40e6-4ab5-a5ac-9b5646c66526" elementFormDefault="qualified">
    <xsd:import namespace="http://schemas.microsoft.com/office/2006/documentManagement/types"/>
    <xsd:import namespace="http://schemas.microsoft.com/office/infopath/2007/PartnerControls"/>
    <xsd:element name="DIRECCTE" ma:index="8" nillable="true" ma:displayName="DIRECCTE" ma:internalName="DIRECCTE">
      <xsd:simpleType>
        <xsd:restriction base="dms:Text">
          <xsd:maxLength value="255"/>
        </xsd:restriction>
      </xsd:simpleType>
    </xsd:element>
    <xsd:element name="Rubrique" ma:index="9" nillable="true" ma:displayName="Rubrique" ma:internalName="Rubrique">
      <xsd:simpleType>
        <xsd:restriction base="dms:Text">
          <xsd:maxLength value="255"/>
        </xsd:restriction>
      </xsd:simpleType>
    </xsd:element>
    <xsd:element name="RubriqueNiv2" ma:index="10" nillable="true" ma:displayName="Rubrique Niveau 2" ma:internalName="RubriqueNiv2">
      <xsd:simpleType>
        <xsd:restriction base="dms:Text">
          <xsd:maxLength value="255"/>
        </xsd:restriction>
      </xsd:simpleType>
    </xsd:element>
    <xsd:element name="RubriqueNiv3" ma:index="11" nillable="true" ma:displayName="Rubrique Niveau 3" ma:internalName="RubriqueNiv3">
      <xsd:simpleType>
        <xsd:restriction base="dms:Text">
          <xsd:maxLength value="255"/>
        </xsd:restriction>
      </xsd:simpleType>
    </xsd:element>
    <xsd:element name="Auteur" ma:index="12" nillable="true" ma:displayName="Auteur" ma:list="UserInfo" ma:SharePointGroup="0" ma:internalName="Auteur"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ots_x0020_Clefs" ma:index="13" nillable="true" ma:displayName="Mots Clefs" ma:internalName="Mots_x0020_Clef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b994d58-9349-46a1-8cee-b96a64c5dc7e" elementFormDefault="qualified">
    <xsd:import namespace="http://schemas.microsoft.com/office/2006/documentManagement/types"/>
    <xsd:import namespace="http://schemas.microsoft.com/office/infopath/2007/PartnerControls"/>
    <xsd:element name="_dlc_DocId" ma:index="14" nillable="true" ma:displayName="Valeur d’ID de document" ma:description="Valeur de l’ID de document affecté à cet élément." ma:internalName="_dlc_DocId" ma:readOnly="true">
      <xsd:simpleType>
        <xsd:restriction base="dms:Text"/>
      </xsd:simpleType>
    </xsd:element>
    <xsd:element name="_dlc_DocIdUrl" ma:index="15" nillable="true" ma:displayName="ID de document" ma:description="Lien permanent vers ce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6" nillable="true" ma:displayName="Persist ID" ma:description="Keep ID on add." ma:hidden="true" ma:internalName="_dlc_DocIdPersistId" ma:readOnly="true">
      <xsd:simpleType>
        <xsd:restriction base="dms:Boolean"/>
      </xsd:simpleType>
    </xsd:element>
    <xsd:element name="Resume" ma:index="17" nillable="true" ma:displayName="Résumé" ma:internalName="Resume">
      <xsd:simpleType>
        <xsd:restriction base="dms:Text">
          <xsd:maxLength value="255"/>
        </xsd:restriction>
      </xsd:simpleType>
    </xsd:element>
    <xsd:element name="Année" ma:index="18" nillable="true" ma:displayName="Année" ma:description="" ma:format="Dropdown" ma:internalName="Ann_x00e9_e">
      <xsd:simpleType>
        <xsd:union memberTypes="dms:Text">
          <xsd:simpleType>
            <xsd:restriction base="dms:Choice">
              <xsd:enumeration value="2004"/>
              <xsd:enumeration value="2005"/>
              <xsd:enumeration value="2006"/>
              <xsd:enumeration value="2007"/>
              <xsd:enumeration value="2008"/>
              <xsd:enumeration value="2009"/>
              <xsd:enumeration value="2010"/>
              <xsd:enumeration value="2011"/>
              <xsd:enumeration value="2012"/>
              <xsd:enumeration value="2013"/>
              <xsd:enumeration value="2014"/>
              <xsd:enumeration value="2015"/>
              <xsd:enumeration value="2016"/>
              <xsd:enumeration value="2017"/>
              <xsd:enumeration value="2018"/>
            </xsd:restriction>
          </xsd:simpleType>
        </xsd:union>
      </xsd:simpleType>
    </xsd:element>
    <xsd:element name="Mois" ma:index="19" nillable="true" ma:displayName="Mois" ma:format="Dropdown" ma:internalName="Mois">
      <xsd:simpleType>
        <xsd:restriction base="dms:Choice">
          <xsd:enumeration value="01 - Janvier"/>
          <xsd:enumeration value="02 - Février"/>
          <xsd:enumeration value="03 - Mars"/>
          <xsd:enumeration value="04 - Avril"/>
          <xsd:enumeration value="05 - Mai"/>
          <xsd:enumeration value="06 - Juin"/>
          <xsd:enumeration value="07 - Juillet"/>
          <xsd:enumeration value="08 - Août"/>
          <xsd:enumeration value="09 - Septembre"/>
          <xsd:enumeration value="10 - Octobre"/>
          <xsd:enumeration value="11 - Novembre"/>
          <xsd:enumeration value="12 - Décembre"/>
        </xsd:restriction>
      </xsd:simpleType>
    </xsd:element>
    <xsd:element name="Jour" ma:index="20" nillable="true" ma:displayName="Jour" ma:format="Dropdown" ma:internalName="Jour">
      <xsd:simpleType>
        <xsd:restriction base="dms:Choice">
          <xsd:enumeration value="01"/>
          <xsd:enumeration value="02"/>
          <xsd:enumeration value="03"/>
          <xsd:enumeration value="04"/>
          <xsd:enumeration value="05"/>
          <xsd:enumeration value="06"/>
          <xsd:enumeration value="07"/>
          <xsd:enumeration value="08"/>
          <xsd:enumeration value="0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F75A013-2665-47DA-9765-AD20C70A5351}">
  <ds:schemaRefs>
    <ds:schemaRef ds:uri="http://purl.org/dc/elements/1.1/"/>
    <ds:schemaRef ds:uri="ab994d58-9349-46a1-8cee-b96a64c5dc7e"/>
    <ds:schemaRef ds:uri="http://schemas.microsoft.com/office/2006/metadata/properties"/>
    <ds:schemaRef ds:uri="http://purl.org/dc/terms/"/>
    <ds:schemaRef ds:uri="http://schemas.microsoft.com/office/2006/documentManagement/types"/>
    <ds:schemaRef ds:uri="http://schemas.microsoft.com/office/infopath/2007/PartnerControls"/>
    <ds:schemaRef ds:uri="2ff91c20-40e6-4ab5-a5ac-9b5646c66526"/>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B2AE89B-080E-49C5-92D1-0FC918E24C08}">
  <ds:schemaRefs>
    <ds:schemaRef ds:uri="http://schemas.microsoft.com/sharepoint/events"/>
  </ds:schemaRefs>
</ds:datastoreItem>
</file>

<file path=customXml/itemProps3.xml><?xml version="1.0" encoding="utf-8"?>
<ds:datastoreItem xmlns:ds="http://schemas.openxmlformats.org/officeDocument/2006/customXml" ds:itemID="{4CD4B930-2EF4-44AA-B4F3-1B1D22FE6A52}">
  <ds:schemaRefs>
    <ds:schemaRef ds:uri="http://schemas.microsoft.com/sharepoint/v3/contenttype/forms"/>
  </ds:schemaRefs>
</ds:datastoreItem>
</file>

<file path=customXml/itemProps4.xml><?xml version="1.0" encoding="utf-8"?>
<ds:datastoreItem xmlns:ds="http://schemas.openxmlformats.org/officeDocument/2006/customXml" ds:itemID="{608BEFDB-FD80-49BF-933E-2ABC1EFC7D3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f91c20-40e6-4ab5-a5ac-9b5646c66526"/>
    <ds:schemaRef ds:uri="ab994d58-9349-46a1-8cee-b96a64c5dc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13525</TotalTime>
  <Words>1745</Words>
  <Application>Microsoft Office PowerPoint</Application>
  <PresentationFormat>Affichage à l'écran (4:3)</PresentationFormat>
  <Paragraphs>223</Paragraphs>
  <Slides>16</Slides>
  <Notes>16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16</vt:i4>
      </vt:variant>
    </vt:vector>
  </HeadingPairs>
  <TitlesOfParts>
    <vt:vector size="21"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L'agence Mars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Pascale Lami</dc:creator>
  <cp:lastModifiedBy>MEYER, Virginie (DREETS-PACA)</cp:lastModifiedBy>
  <cp:revision>1090</cp:revision>
  <cp:lastPrinted>2026-06-22T12:29:03Z</cp:lastPrinted>
  <dcterms:created xsi:type="dcterms:W3CDTF">2018-05-30T13:27:07Z</dcterms:created>
  <dcterms:modified xsi:type="dcterms:W3CDTF">2026-06-22T12:29:59Z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0x0101002B9C2962A44E47E49C985B3DB63656AE0096388B916A9B264DBD77EFB5256EEC22</vt:lpwstr>
  </property>
  <property fmtid="{D5CDD505-2E9C-101B-9397-08002B2CF9AE}" pid="3" name="_dlc_DocIdItemGuid">
    <vt:lpwstr>e2e11c4f-34e3-4fd7-820e-3307ce29c67b</vt:lpwstr>
  </property>
  <property fmtid="{D5CDD505-2E9C-101B-9397-08002B2CF9AE}" pid="4" name="MSIP_Label_3094c1fb-3db8-4cce-b079-9b022302847f_Enabled">
    <vt:lpwstr>true</vt:lpwstr>
  </property>
  <property fmtid="{D5CDD505-2E9C-101B-9397-08002B2CF9AE}" pid="5" name="MSIP_Label_3094c1fb-3db8-4cce-b079-9b022302847f_SetDate">
    <vt:lpwstr>2025-09-15T09:21:22Z</vt:lpwstr>
  </property>
  <property fmtid="{D5CDD505-2E9C-101B-9397-08002B2CF9AE}" pid="6" name="MSIP_Label_3094c1fb-3db8-4cce-b079-9b022302847f_Method">
    <vt:lpwstr>Standard</vt:lpwstr>
  </property>
  <property fmtid="{D5CDD505-2E9C-101B-9397-08002B2CF9AE}" pid="7" name="MSIP_Label_3094c1fb-3db8-4cce-b079-9b022302847f_Name">
    <vt:lpwstr>[Prod v5] C1 - Standard</vt:lpwstr>
  </property>
  <property fmtid="{D5CDD505-2E9C-101B-9397-08002B2CF9AE}" pid="8" name="MSIP_Label_3094c1fb-3db8-4cce-b079-9b022302847f_SiteId">
    <vt:lpwstr>035e5292-5a25-4509-bb08-a555f7d31a8b</vt:lpwstr>
  </property>
  <property fmtid="{D5CDD505-2E9C-101B-9397-08002B2CF9AE}" pid="9" name="MSIP_Label_3094c1fb-3db8-4cce-b079-9b022302847f_ActionId">
    <vt:lpwstr>730ec974-8873-45a9-a60d-66788c9e858d</vt:lpwstr>
  </property>
  <property fmtid="{D5CDD505-2E9C-101B-9397-08002B2CF9AE}" pid="10" name="MSIP_Label_3094c1fb-3db8-4cce-b079-9b022302847f_ContentBits">
    <vt:lpwstr>0</vt:lpwstr>
  </property>
  <property fmtid="{D5CDD505-2E9C-101B-9397-08002B2CF9AE}" pid="11" name="MSIP_Label_3094c1fb-3db8-4cce-b079-9b022302847f_Tag">
    <vt:lpwstr>10, 3, 0, 1</vt:lpwstr>
  </property>
</Properties>
</file>