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9.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0.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1.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2.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4.xml" ContentType="application/vnd.openxmlformats-officedocument.drawingml.chart+xml"/>
  <Override PartName="/ppt/drawings/drawing13.xml" ContentType="application/vnd.openxmlformats-officedocument.drawingml.chartshape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4"/>
  </p:notesMasterIdLst>
  <p:sldIdLst>
    <p:sldId id="300" r:id="rId6"/>
    <p:sldId id="299" r:id="rId7"/>
    <p:sldId id="264" r:id="rId8"/>
    <p:sldId id="290" r:id="rId9"/>
    <p:sldId id="293" r:id="rId10"/>
    <p:sldId id="292" r:id="rId11"/>
    <p:sldId id="303" r:id="rId12"/>
    <p:sldId id="316" r:id="rId13"/>
    <p:sldId id="313" r:id="rId14"/>
    <p:sldId id="306" r:id="rId15"/>
    <p:sldId id="302" r:id="rId16"/>
    <p:sldId id="296" r:id="rId17"/>
    <p:sldId id="305" r:id="rId18"/>
    <p:sldId id="271" r:id="rId19"/>
    <p:sldId id="272" r:id="rId20"/>
    <p:sldId id="312" r:id="rId21"/>
    <p:sldId id="315" r:id="rId22"/>
    <p:sldId id="311" r:id="rId23"/>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p:scale>
          <a:sx n="66" d="100"/>
          <a:sy n="66" d="100"/>
        </p:scale>
        <p:origin x="-1506"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RO-SVC01-20131\USERS\Cab-SESE\10%20-%20Notes%20de%20conjoncture\01%20-%20Notes\2021\2021-T2\01%20-%20Fichiers%20de%20travail\DEFM-Ch&#244;mage\2021_T2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RO-SVC01-20131\USERS\Cab-SESE\10%20-%20Notes%20de%20conjoncture\01%20-%20Notes\2021\2021-T2\01%20-%20Fichiers%20de%20travail\DEFM-Ch&#244;mage\2021_T2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RO-SVC01-20131\USERS\Cab-SESE\10%20-%20Notes%20de%20conjoncture\01%20-%20Notes\2021\2021-T2\01%20-%20Fichiers%20de%20travail\DEFM-Ch&#244;mage\2021_T2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RO-SVC01-20131\USERS\Cab-SESE\10%20-%20Notes%20de%20conjoncture\01%20-%20Notes\2021\2021-T2\01%20-%20Fichiers%20de%20travail\DEFM-Ch&#244;mage\2021_T2_Demandeurs%20d'emploi_ABC_note.xlsx"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PRO-SVC01-20131\USERS\Cab-SESE\10%20-%20Notes%20de%20conjoncture\01%20-%20Notes\2021\2021-T2\01%20-%20Fichiers%20de%20travail\Indicateurs%20sociaux\2021-T2%20-%20Indicateurs%20sociaux_V5.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RO-SVC01-20131\USERS\Cab-SESE\10%20-%20Tableau%20de%20bord%20conjoncturel\01%20-%20Indicateurs\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RO-SVC01-20131\USERS\Cab-SESE\10%20-%20Notes%20de%20conjoncture\01%20-%20Notes\2021\2021-T2\01%20-%20Fichiers%20de%20travail\Politiques%20emploi\2021_T2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RO-SVC01-20131\USERS\Cab-SESE\10%20-%20Notes%20de%20conjoncture\01%20-%20Notes\2021\2021-T2\01%20-%20Fichiers%20de%20travail\Politiques%20emploi\2021_T2_Politiques%20de%20l'emploi_note.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PRO-SVC01-20131\USERS\Cab-SESE\10%20-%20Notes%20de%20conjoncture\01%20-%20Notes\2021\2021-T2\01%20-%20Fichiers%20de%20travail\Activit&#233;%20partielle\Figures%20AP%20pour%20diapos%20d&#233;partementaux%20note%20de%20conj%201T2021.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RO-SVC01-20131\USERS\Cab-SESE\10%20-%20Tableau%20de%20bord%20conjoncturel\01%20-%20Indicateurs\Taux%20de%20ch&#244;mage.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RO-SVC01-20131\USERS\Cab-SESE\10%20-%20Notes%20de%20conjoncture\01%20-%20Notes\2021\2021-T2\01%20-%20Fichiers%20de%20travail\DEFM-Ch&#244;mage\Tx%20ch&#244;mage%20-%20d&#233;p%20comparables\T201_&#233;clairages_d&#233;p.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a:t>
            </a:r>
            <a:r>
              <a:rPr lang="fr-FR" sz="1100" b="0" i="1" u="none" strike="noStrike" baseline="0">
                <a:solidFill>
                  <a:srgbClr val="000000"/>
                </a:solidFill>
                <a:latin typeface="Calibri"/>
              </a:rPr>
              <a:t> trimestre 2011)</a:t>
            </a:r>
          </a:p>
        </c:rich>
      </c:tx>
      <c:layout>
        <c:manualLayout>
          <c:xMode val="edge"/>
          <c:yMode val="edge"/>
          <c:x val="0.23029805217394655"/>
          <c:y val="1.0109932337769271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2'!$E$10:$E$51</c:f>
              <c:numCache>
                <c:formatCode>#,##0.0</c:formatCode>
                <c:ptCount val="42"/>
                <c:pt idx="0">
                  <c:v>100</c:v>
                </c:pt>
                <c:pt idx="1">
                  <c:v>100.05670953523058</c:v>
                </c:pt>
                <c:pt idx="2">
                  <c:v>99.88330161444074</c:v>
                </c:pt>
                <c:pt idx="3">
                  <c:v>100.20586183227773</c:v>
                </c:pt>
                <c:pt idx="4">
                  <c:v>100.31402269059888</c:v>
                </c:pt>
                <c:pt idx="5">
                  <c:v>100.19110491433638</c:v>
                </c:pt>
                <c:pt idx="6">
                  <c:v>99.987617758508975</c:v>
                </c:pt>
                <c:pt idx="7">
                  <c:v>100.10250686677273</c:v>
                </c:pt>
                <c:pt idx="8">
                  <c:v>100.09690941513981</c:v>
                </c:pt>
                <c:pt idx="9">
                  <c:v>100.1749910384234</c:v>
                </c:pt>
                <c:pt idx="10">
                  <c:v>100.37078876574495</c:v>
                </c:pt>
                <c:pt idx="11">
                  <c:v>100.64636431381462</c:v>
                </c:pt>
                <c:pt idx="12">
                  <c:v>100.80071828308633</c:v>
                </c:pt>
                <c:pt idx="13">
                  <c:v>100.69284012434257</c:v>
                </c:pt>
                <c:pt idx="14">
                  <c:v>100.77250486525972</c:v>
                </c:pt>
                <c:pt idx="15">
                  <c:v>100.94489506757085</c:v>
                </c:pt>
                <c:pt idx="16">
                  <c:v>100.91238461616747</c:v>
                </c:pt>
                <c:pt idx="17">
                  <c:v>101.28175988402532</c:v>
                </c:pt>
                <c:pt idx="18">
                  <c:v>101.14154089362468</c:v>
                </c:pt>
                <c:pt idx="19">
                  <c:v>101.63422971715342</c:v>
                </c:pt>
                <c:pt idx="20">
                  <c:v>102.00795855850356</c:v>
                </c:pt>
                <c:pt idx="21">
                  <c:v>102.44569058418172</c:v>
                </c:pt>
                <c:pt idx="22">
                  <c:v>102.56939991926102</c:v>
                </c:pt>
                <c:pt idx="23">
                  <c:v>102.733365674165</c:v>
                </c:pt>
                <c:pt idx="24">
                  <c:v>103.1082253138248</c:v>
                </c:pt>
                <c:pt idx="25">
                  <c:v>103.37520679474088</c:v>
                </c:pt>
                <c:pt idx="26">
                  <c:v>103.77980642994535</c:v>
                </c:pt>
                <c:pt idx="27">
                  <c:v>104.13679945631218</c:v>
                </c:pt>
                <c:pt idx="28">
                  <c:v>104.69388724357735</c:v>
                </c:pt>
                <c:pt idx="29">
                  <c:v>104.66386454845527</c:v>
                </c:pt>
                <c:pt idx="30">
                  <c:v>104.79057049905522</c:v>
                </c:pt>
                <c:pt idx="31">
                  <c:v>104.96426111942247</c:v>
                </c:pt>
                <c:pt idx="32">
                  <c:v>105.3672210970779</c:v>
                </c:pt>
                <c:pt idx="33">
                  <c:v>105.6202937587849</c:v>
                </c:pt>
                <c:pt idx="34">
                  <c:v>105.98910362748791</c:v>
                </c:pt>
                <c:pt idx="35">
                  <c:v>106.2877474610751</c:v>
                </c:pt>
                <c:pt idx="36">
                  <c:v>104.17519005892591</c:v>
                </c:pt>
                <c:pt idx="37">
                  <c:v>102.80878992142081</c:v>
                </c:pt>
                <c:pt idx="38">
                  <c:v>104.99501883344584</c:v>
                </c:pt>
                <c:pt idx="39">
                  <c:v>105.3248727003803</c:v>
                </c:pt>
                <c:pt idx="40">
                  <c:v>105.8348061981317</c:v>
                </c:pt>
                <c:pt idx="41">
                  <c:v>107.64006915962463</c:v>
                </c:pt>
              </c:numCache>
            </c:numRef>
          </c:val>
          <c:smooth val="0"/>
        </c:ser>
        <c:ser>
          <c:idx val="1"/>
          <c:order val="1"/>
          <c:tx>
            <c:v>France métropolitaine</c:v>
          </c:tx>
          <c:spPr>
            <a:ln w="28575">
              <a:solidFill>
                <a:srgbClr val="0000FF"/>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2'!$C$10:$C$51</c:f>
              <c:numCache>
                <c:formatCode>#,##0.0</c:formatCode>
                <c:ptCount val="42"/>
                <c:pt idx="0">
                  <c:v>100</c:v>
                </c:pt>
                <c:pt idx="1">
                  <c:v>100.10373752887961</c:v>
                </c:pt>
                <c:pt idx="2">
                  <c:v>100.02979477287732</c:v>
                </c:pt>
                <c:pt idx="3">
                  <c:v>100.08827416102383</c:v>
                </c:pt>
                <c:pt idx="4">
                  <c:v>100.11140361635682</c:v>
                </c:pt>
                <c:pt idx="5">
                  <c:v>100.06431436884171</c:v>
                </c:pt>
                <c:pt idx="6">
                  <c:v>99.925638954808221</c:v>
                </c:pt>
                <c:pt idx="7">
                  <c:v>99.815960637316735</c:v>
                </c:pt>
                <c:pt idx="8">
                  <c:v>99.819552945750914</c:v>
                </c:pt>
                <c:pt idx="9">
                  <c:v>99.70122022953241</c:v>
                </c:pt>
                <c:pt idx="10">
                  <c:v>99.873892843299188</c:v>
                </c:pt>
                <c:pt idx="11">
                  <c:v>100.13911294869091</c:v>
                </c:pt>
                <c:pt idx="12">
                  <c:v>100.16604927592212</c:v>
                </c:pt>
                <c:pt idx="13">
                  <c:v>100.20433136732805</c:v>
                </c:pt>
                <c:pt idx="14">
                  <c:v>100.07476002768576</c:v>
                </c:pt>
                <c:pt idx="15">
                  <c:v>100.16768200575102</c:v>
                </c:pt>
                <c:pt idx="16">
                  <c:v>100.10320895033477</c:v>
                </c:pt>
                <c:pt idx="17">
                  <c:v>100.34348741175521</c:v>
                </c:pt>
                <c:pt idx="18">
                  <c:v>100.40650697371699</c:v>
                </c:pt>
                <c:pt idx="19">
                  <c:v>100.59105683352212</c:v>
                </c:pt>
                <c:pt idx="20">
                  <c:v>100.76634818973676</c:v>
                </c:pt>
                <c:pt idx="21">
                  <c:v>101.02333764913539</c:v>
                </c:pt>
                <c:pt idx="22">
                  <c:v>101.3131729758088</c:v>
                </c:pt>
                <c:pt idx="23">
                  <c:v>101.42281766210095</c:v>
                </c:pt>
                <c:pt idx="24">
                  <c:v>101.8247890011389</c:v>
                </c:pt>
                <c:pt idx="25">
                  <c:v>102.13986550070273</c:v>
                </c:pt>
                <c:pt idx="26">
                  <c:v>102.43754424299347</c:v>
                </c:pt>
                <c:pt idx="27">
                  <c:v>102.83485528367315</c:v>
                </c:pt>
                <c:pt idx="28">
                  <c:v>102.96985462178579</c:v>
                </c:pt>
                <c:pt idx="29">
                  <c:v>103.02397578954421</c:v>
                </c:pt>
                <c:pt idx="30">
                  <c:v>103.19130117939621</c:v>
                </c:pt>
                <c:pt idx="31">
                  <c:v>103.49300242258828</c:v>
                </c:pt>
                <c:pt idx="32">
                  <c:v>103.88346423522626</c:v>
                </c:pt>
                <c:pt idx="33">
                  <c:v>104.07237684217776</c:v>
                </c:pt>
                <c:pt idx="34">
                  <c:v>104.26481328366863</c:v>
                </c:pt>
                <c:pt idx="35">
                  <c:v>104.61026201502486</c:v>
                </c:pt>
                <c:pt idx="36">
                  <c:v>102.57537575665239</c:v>
                </c:pt>
                <c:pt idx="37">
                  <c:v>101.73496596973833</c:v>
                </c:pt>
                <c:pt idx="38">
                  <c:v>103.46652986649801</c:v>
                </c:pt>
                <c:pt idx="39">
                  <c:v>103.3770159117642</c:v>
                </c:pt>
                <c:pt idx="40">
                  <c:v>103.97342591666229</c:v>
                </c:pt>
                <c:pt idx="41">
                  <c:v>105.15727159363118</c:v>
                </c:pt>
              </c:numCache>
            </c:numRef>
          </c:val>
          <c:smooth val="0"/>
        </c:ser>
        <c:ser>
          <c:idx val="2"/>
          <c:order val="2"/>
          <c:tx>
            <c:strRef>
              <c:f>'Données graph 1 et 2'!$L$8:$L$9</c:f>
              <c:strCache>
                <c:ptCount val="1"/>
                <c:pt idx="0">
                  <c:v>Vaucluse</c:v>
                </c:pt>
              </c:strCache>
            </c:strRef>
          </c:tx>
          <c:spPr>
            <a:ln w="28575"/>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2'!$L$10:$L$51</c:f>
              <c:numCache>
                <c:formatCode>#,##0.0</c:formatCode>
                <c:ptCount val="42"/>
                <c:pt idx="0">
                  <c:v>100</c:v>
                </c:pt>
                <c:pt idx="1">
                  <c:v>99.972458172275651</c:v>
                </c:pt>
                <c:pt idx="2">
                  <c:v>100.00764453988226</c:v>
                </c:pt>
                <c:pt idx="3">
                  <c:v>100.69766213431902</c:v>
                </c:pt>
                <c:pt idx="4">
                  <c:v>101.07546405069445</c:v>
                </c:pt>
                <c:pt idx="5">
                  <c:v>100.74979884956599</c:v>
                </c:pt>
                <c:pt idx="6">
                  <c:v>99.229338417675038</c:v>
                </c:pt>
                <c:pt idx="7">
                  <c:v>100.14454437988958</c:v>
                </c:pt>
                <c:pt idx="8">
                  <c:v>100.05942157381729</c:v>
                </c:pt>
                <c:pt idx="9">
                  <c:v>100.33239479991907</c:v>
                </c:pt>
                <c:pt idx="10">
                  <c:v>100.03293290256022</c:v>
                </c:pt>
                <c:pt idx="11">
                  <c:v>100.53521185709447</c:v>
                </c:pt>
                <c:pt idx="12">
                  <c:v>100.26266741229055</c:v>
                </c:pt>
                <c:pt idx="13">
                  <c:v>99.858562288836609</c:v>
                </c:pt>
                <c:pt idx="14">
                  <c:v>99.955100333975793</c:v>
                </c:pt>
                <c:pt idx="15">
                  <c:v>99.842903390217828</c:v>
                </c:pt>
                <c:pt idx="16">
                  <c:v>99.896369644047368</c:v>
                </c:pt>
                <c:pt idx="17">
                  <c:v>99.950256176863803</c:v>
                </c:pt>
                <c:pt idx="18">
                  <c:v>99.674342746643092</c:v>
                </c:pt>
                <c:pt idx="19">
                  <c:v>100.22205454527429</c:v>
                </c:pt>
                <c:pt idx="20">
                  <c:v>100.44437221193488</c:v>
                </c:pt>
                <c:pt idx="21">
                  <c:v>101.34208411593887</c:v>
                </c:pt>
                <c:pt idx="22">
                  <c:v>101.28150873894293</c:v>
                </c:pt>
                <c:pt idx="23">
                  <c:v>101.16252446418001</c:v>
                </c:pt>
                <c:pt idx="24">
                  <c:v>102.35101564418304</c:v>
                </c:pt>
                <c:pt idx="25">
                  <c:v>102.49634786115192</c:v>
                </c:pt>
                <c:pt idx="26">
                  <c:v>102.58800152982172</c:v>
                </c:pt>
                <c:pt idx="27">
                  <c:v>103.21587222805171</c:v>
                </c:pt>
                <c:pt idx="28">
                  <c:v>103.87384178672289</c:v>
                </c:pt>
                <c:pt idx="29">
                  <c:v>103.74740289069497</c:v>
                </c:pt>
                <c:pt idx="30">
                  <c:v>104.08743125328111</c:v>
                </c:pt>
                <c:pt idx="31">
                  <c:v>104.0150988307231</c:v>
                </c:pt>
                <c:pt idx="32">
                  <c:v>104.3896847771834</c:v>
                </c:pt>
                <c:pt idx="33">
                  <c:v>105.01108969010771</c:v>
                </c:pt>
                <c:pt idx="34">
                  <c:v>105.42417543065869</c:v>
                </c:pt>
                <c:pt idx="35">
                  <c:v>104.74856362998015</c:v>
                </c:pt>
                <c:pt idx="36">
                  <c:v>102.86103602961994</c:v>
                </c:pt>
                <c:pt idx="37">
                  <c:v>101.44093029028711</c:v>
                </c:pt>
                <c:pt idx="38">
                  <c:v>103.82168223133712</c:v>
                </c:pt>
                <c:pt idx="39">
                  <c:v>104.53562004884394</c:v>
                </c:pt>
                <c:pt idx="40">
                  <c:v>105.10087067597379</c:v>
                </c:pt>
                <c:pt idx="41">
                  <c:v>106.49832366624348</c:v>
                </c:pt>
              </c:numCache>
            </c:numRef>
          </c:val>
          <c:smooth val="0"/>
        </c:ser>
        <c:dLbls>
          <c:showLegendKey val="0"/>
          <c:showVal val="0"/>
          <c:showCatName val="0"/>
          <c:showSerName val="0"/>
          <c:showPercent val="0"/>
          <c:showBubbleSize val="0"/>
        </c:dLbls>
        <c:marker val="1"/>
        <c:smooth val="0"/>
        <c:axId val="189616512"/>
        <c:axId val="189618048"/>
      </c:lineChart>
      <c:catAx>
        <c:axId val="189616512"/>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89618048"/>
        <c:crossesAt val="100"/>
        <c:auto val="0"/>
        <c:lblAlgn val="ctr"/>
        <c:lblOffset val="100"/>
        <c:tickLblSkip val="4"/>
        <c:tickMarkSkip val="4"/>
        <c:noMultiLvlLbl val="0"/>
      </c:catAx>
      <c:valAx>
        <c:axId val="189618048"/>
        <c:scaling>
          <c:orientation val="minMax"/>
          <c:max val="108"/>
          <c:min val="99"/>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189616512"/>
        <c:crosses val="autoZero"/>
        <c:crossBetween val="midCat"/>
        <c:majorUnit val="1"/>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trim'!$A$9:$B$55</c:f>
              <c:multiLvlStrCache>
                <c:ptCount val="47"/>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dep84_trim!$BG$67:$BG$113</c:f>
              <c:numCache>
                <c:formatCode>#,##0.0</c:formatCode>
                <c:ptCount val="47"/>
                <c:pt idx="0">
                  <c:v>2.1061792863359408</c:v>
                </c:pt>
                <c:pt idx="1">
                  <c:v>1.8496420047732665</c:v>
                </c:pt>
                <c:pt idx="2">
                  <c:v>1.4645577035735213</c:v>
                </c:pt>
                <c:pt idx="3">
                  <c:v>2.0290333223358603</c:v>
                </c:pt>
                <c:pt idx="4">
                  <c:v>2.5383993532740456</c:v>
                </c:pt>
                <c:pt idx="5">
                  <c:v>3.0589719331441279</c:v>
                </c:pt>
                <c:pt idx="6">
                  <c:v>1.8512851897184657</c:v>
                </c:pt>
                <c:pt idx="7">
                  <c:v>2.0805167492864651</c:v>
                </c:pt>
                <c:pt idx="8">
                  <c:v>1.4126995806048148</c:v>
                </c:pt>
                <c:pt idx="9">
                  <c:v>1.1753609518972752</c:v>
                </c:pt>
                <c:pt idx="10">
                  <c:v>3.6428827536751474</c:v>
                </c:pt>
                <c:pt idx="11">
                  <c:v>2.034179755068144</c:v>
                </c:pt>
                <c:pt idx="12">
                  <c:v>2.5700142401844595</c:v>
                </c:pt>
                <c:pt idx="13">
                  <c:v>2.0560624090969037</c:v>
                </c:pt>
                <c:pt idx="14">
                  <c:v>0.82917665349486747</c:v>
                </c:pt>
                <c:pt idx="15">
                  <c:v>0.95085126887246574</c:v>
                </c:pt>
                <c:pt idx="16">
                  <c:v>1.6037675809839058</c:v>
                </c:pt>
                <c:pt idx="17">
                  <c:v>1.722518008142826</c:v>
                </c:pt>
                <c:pt idx="18">
                  <c:v>1.1576354679802892</c:v>
                </c:pt>
                <c:pt idx="19">
                  <c:v>1.9052836620404134</c:v>
                </c:pt>
                <c:pt idx="20">
                  <c:v>1.9831551281285442</c:v>
                </c:pt>
                <c:pt idx="21">
                  <c:v>2.3428805716628531</c:v>
                </c:pt>
                <c:pt idx="22">
                  <c:v>0.45212613746923314</c:v>
                </c:pt>
                <c:pt idx="23">
                  <c:v>1.2192342752962659</c:v>
                </c:pt>
                <c:pt idx="24">
                  <c:v>0.8386806259146562</c:v>
                </c:pt>
                <c:pt idx="25">
                  <c:v>2.7909572983531028E-2</c:v>
                </c:pt>
                <c:pt idx="26">
                  <c:v>0.95982142857142794</c:v>
                </c:pt>
                <c:pt idx="27">
                  <c:v>-1.1054609772276347E-2</c:v>
                </c:pt>
                <c:pt idx="28">
                  <c:v>0.20453289110005102</c:v>
                </c:pt>
                <c:pt idx="29">
                  <c:v>0.71716224416615848</c:v>
                </c:pt>
                <c:pt idx="30">
                  <c:v>1.2543134140329704</c:v>
                </c:pt>
                <c:pt idx="31">
                  <c:v>1.0494428215947149</c:v>
                </c:pt>
                <c:pt idx="32">
                  <c:v>0.29978586723768963</c:v>
                </c:pt>
                <c:pt idx="33">
                  <c:v>0.57109308283518345</c:v>
                </c:pt>
                <c:pt idx="34">
                  <c:v>0.17513134851139256</c:v>
                </c:pt>
                <c:pt idx="35">
                  <c:v>5.2977325704528511E-3</c:v>
                </c:pt>
                <c:pt idx="36">
                  <c:v>0.63569423107485701</c:v>
                </c:pt>
                <c:pt idx="37">
                  <c:v>-0.67905458756646331</c:v>
                </c:pt>
                <c:pt idx="38">
                  <c:v>-0.75789696841213061</c:v>
                </c:pt>
                <c:pt idx="39">
                  <c:v>-1.7036048064085318</c:v>
                </c:pt>
                <c:pt idx="40">
                  <c:v>-6.5196131696187987E-2</c:v>
                </c:pt>
                <c:pt idx="41">
                  <c:v>6.0835054909209596</c:v>
                </c:pt>
                <c:pt idx="42">
                  <c:v>-0.51760364884949617</c:v>
                </c:pt>
                <c:pt idx="43">
                  <c:v>-1.9730063878013571</c:v>
                </c:pt>
                <c:pt idx="44">
                  <c:v>0.33107362446791466</c:v>
                </c:pt>
                <c:pt idx="45">
                  <c:v>0.32474334799916793</c:v>
                </c:pt>
                <c:pt idx="46">
                  <c:v>-1.1485851519264845</c:v>
                </c:pt>
              </c:numCache>
            </c:numRef>
          </c:val>
        </c:ser>
        <c:dLbls>
          <c:showLegendKey val="0"/>
          <c:showVal val="0"/>
          <c:showCatName val="0"/>
          <c:showSerName val="0"/>
          <c:showPercent val="0"/>
          <c:showBubbleSize val="0"/>
        </c:dLbls>
        <c:gapWidth val="150"/>
        <c:overlap val="100"/>
        <c:axId val="191346176"/>
        <c:axId val="191347712"/>
      </c:barChart>
      <c:catAx>
        <c:axId val="191346176"/>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91347712"/>
        <c:crosses val="autoZero"/>
        <c:auto val="0"/>
        <c:lblAlgn val="ctr"/>
        <c:lblOffset val="100"/>
        <c:tickLblSkip val="4"/>
        <c:tickMarkSkip val="4"/>
        <c:noMultiLvlLbl val="0"/>
      </c:catAx>
      <c:valAx>
        <c:axId val="191347712"/>
        <c:scaling>
          <c:orientation val="minMax"/>
          <c:max val="7"/>
          <c:min val="-2"/>
        </c:scaling>
        <c:delete val="0"/>
        <c:axPos val="l"/>
        <c:majorGridlines>
          <c:spPr>
            <a:ln>
              <a:prstDash val="sysDash"/>
            </a:ln>
          </c:spPr>
        </c:majorGridlines>
        <c:numFmt formatCode="[Blue][&lt;0]\-&quot;&quot;0&quot;&quot;;[Red][&gt;0]\+&quot;&quot;0&quot;&quot;;0" sourceLinked="0"/>
        <c:majorTickMark val="out"/>
        <c:minorTickMark val="none"/>
        <c:tickLblPos val="nextTo"/>
        <c:crossAx val="191346176"/>
        <c:crosses val="autoZero"/>
        <c:crossBetween val="between"/>
        <c:majorUnit val="1"/>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trim'!$A$33:$B$55</c:f>
              <c:multiLvlStrCache>
                <c:ptCount val="2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lvl>
                <c:lvl>
                  <c:pt idx="0">
                    <c:v>2016</c:v>
                  </c:pt>
                  <c:pt idx="4">
                    <c:v>2017</c:v>
                  </c:pt>
                  <c:pt idx="8">
                    <c:v>2018</c:v>
                  </c:pt>
                  <c:pt idx="12">
                    <c:v>2019</c:v>
                  </c:pt>
                  <c:pt idx="16">
                    <c:v>2020</c:v>
                  </c:pt>
                  <c:pt idx="20">
                    <c:v>2021</c:v>
                  </c:pt>
                </c:lvl>
              </c:multiLvlStrCache>
            </c:multiLvlStrRef>
          </c:cat>
          <c:val>
            <c:numRef>
              <c:f>dep84_trim!$BH$91:$BH$113</c:f>
              <c:numCache>
                <c:formatCode>#,##0.0</c:formatCode>
                <c:ptCount val="23"/>
                <c:pt idx="0">
                  <c:v>0.7784296028880977</c:v>
                </c:pt>
                <c:pt idx="1">
                  <c:v>0.24627784618829196</c:v>
                </c:pt>
                <c:pt idx="2">
                  <c:v>0.56951423785593924</c:v>
                </c:pt>
                <c:pt idx="3">
                  <c:v>-9.9933377748162577E-2</c:v>
                </c:pt>
                <c:pt idx="4">
                  <c:v>-8.8918528398362895E-2</c:v>
                </c:pt>
                <c:pt idx="5">
                  <c:v>0.25586828345756096</c:v>
                </c:pt>
                <c:pt idx="6">
                  <c:v>0.35508211273858059</c:v>
                </c:pt>
                <c:pt idx="7">
                  <c:v>0.44228217602830799</c:v>
                </c:pt>
                <c:pt idx="8">
                  <c:v>-9.9075297225892367E-2</c:v>
                </c:pt>
                <c:pt idx="9">
                  <c:v>0.59504132231404938</c:v>
                </c:pt>
                <c:pt idx="10">
                  <c:v>9.8586920801846389E-2</c:v>
                </c:pt>
                <c:pt idx="11">
                  <c:v>0</c:v>
                </c:pt>
                <c:pt idx="12">
                  <c:v>0.82074852265265896</c:v>
                </c:pt>
                <c:pt idx="13">
                  <c:v>-1.1288396830565595</c:v>
                </c:pt>
                <c:pt idx="14">
                  <c:v>-0.66966736194971066</c:v>
                </c:pt>
                <c:pt idx="15">
                  <c:v>-1.7462422634836439</c:v>
                </c:pt>
                <c:pt idx="16">
                  <c:v>-0.13498312710911176</c:v>
                </c:pt>
                <c:pt idx="17">
                  <c:v>7.7494931290831293</c:v>
                </c:pt>
                <c:pt idx="18">
                  <c:v>-0.93037842358353329</c:v>
                </c:pt>
                <c:pt idx="19">
                  <c:v>-1.5722274981534334</c:v>
                </c:pt>
                <c:pt idx="20">
                  <c:v>-0.1179245283018826</c:v>
                </c:pt>
                <c:pt idx="21">
                  <c:v>0.13952989159600193</c:v>
                </c:pt>
                <c:pt idx="22">
                  <c:v>-1.0610932475884294</c:v>
                </c:pt>
              </c:numCache>
            </c:numRef>
          </c:val>
        </c:ser>
        <c:ser>
          <c:idx val="0"/>
          <c:order val="1"/>
          <c:tx>
            <c:v>Femmes</c:v>
          </c:tx>
          <c:spPr>
            <a:solidFill>
              <a:schemeClr val="accent6">
                <a:lumMod val="75000"/>
              </a:schemeClr>
            </a:solidFill>
          </c:spPr>
          <c:invertIfNegative val="0"/>
          <c:cat>
            <c:multiLvlStrRef>
              <c:f>'dates trim'!$A$33:$B$55</c:f>
              <c:multiLvlStrCache>
                <c:ptCount val="2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lvl>
                <c:lvl>
                  <c:pt idx="0">
                    <c:v>2016</c:v>
                  </c:pt>
                  <c:pt idx="4">
                    <c:v>2017</c:v>
                  </c:pt>
                  <c:pt idx="8">
                    <c:v>2018</c:v>
                  </c:pt>
                  <c:pt idx="12">
                    <c:v>2019</c:v>
                  </c:pt>
                  <c:pt idx="16">
                    <c:v>2020</c:v>
                  </c:pt>
                  <c:pt idx="20">
                    <c:v>2021</c:v>
                  </c:pt>
                </c:lvl>
              </c:multiLvlStrCache>
            </c:multiLvlStrRef>
          </c:cat>
          <c:val>
            <c:numRef>
              <c:f>dep84_trim!$BI$91:$BI$113</c:f>
              <c:numCache>
                <c:formatCode>#,##0.0</c:formatCode>
                <c:ptCount val="23"/>
                <c:pt idx="0">
                  <c:v>0.89867445517861633</c:v>
                </c:pt>
                <c:pt idx="1">
                  <c:v>-0.18926742373636118</c:v>
                </c:pt>
                <c:pt idx="2">
                  <c:v>1.3496932515337567</c:v>
                </c:pt>
                <c:pt idx="3">
                  <c:v>7.7041602465333092E-2</c:v>
                </c:pt>
                <c:pt idx="4">
                  <c:v>0.4948861761794765</c:v>
                </c:pt>
                <c:pt idx="5">
                  <c:v>1.1709345589844711</c:v>
                </c:pt>
                <c:pt idx="6">
                  <c:v>2.130881557598685</c:v>
                </c:pt>
                <c:pt idx="7">
                  <c:v>1.6310103791569608</c:v>
                </c:pt>
                <c:pt idx="8">
                  <c:v>0.67736556898707612</c:v>
                </c:pt>
                <c:pt idx="9">
                  <c:v>0.54859745367974444</c:v>
                </c:pt>
                <c:pt idx="10">
                  <c:v>0.24706609017912662</c:v>
                </c:pt>
                <c:pt idx="11">
                  <c:v>1.0269049086053528E-2</c:v>
                </c:pt>
                <c:pt idx="12">
                  <c:v>0.46205975972892777</c:v>
                </c:pt>
                <c:pt idx="13">
                  <c:v>-0.25551921504496367</c:v>
                </c:pt>
                <c:pt idx="14">
                  <c:v>-0.84025002561737283</c:v>
                </c:pt>
                <c:pt idx="15">
                  <c:v>-1.6637387620130228</c:v>
                </c:pt>
                <c:pt idx="16">
                  <c:v>0</c:v>
                </c:pt>
                <c:pt idx="17">
                  <c:v>4.5292139554434563</c:v>
                </c:pt>
                <c:pt idx="18">
                  <c:v>-0.12063938876043512</c:v>
                </c:pt>
                <c:pt idx="19">
                  <c:v>-2.3553095118268641</c:v>
                </c:pt>
                <c:pt idx="20">
                  <c:v>0.76280795794247958</c:v>
                </c:pt>
                <c:pt idx="21">
                  <c:v>0.5012787723785328</c:v>
                </c:pt>
                <c:pt idx="22">
                  <c:v>-1.2316775244299749</c:v>
                </c:pt>
              </c:numCache>
            </c:numRef>
          </c:val>
        </c:ser>
        <c:dLbls>
          <c:showLegendKey val="0"/>
          <c:showVal val="0"/>
          <c:showCatName val="0"/>
          <c:showSerName val="0"/>
          <c:showPercent val="0"/>
          <c:showBubbleSize val="0"/>
        </c:dLbls>
        <c:gapWidth val="150"/>
        <c:axId val="192211200"/>
        <c:axId val="191897600"/>
      </c:barChart>
      <c:catAx>
        <c:axId val="19221120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91897600"/>
        <c:crosses val="autoZero"/>
        <c:auto val="0"/>
        <c:lblAlgn val="ctr"/>
        <c:lblOffset val="100"/>
        <c:tickLblSkip val="4"/>
        <c:tickMarkSkip val="4"/>
        <c:noMultiLvlLbl val="0"/>
      </c:catAx>
      <c:valAx>
        <c:axId val="191897600"/>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192211200"/>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trim'!$A$33:$B$55</c:f>
              <c:multiLvlStrCache>
                <c:ptCount val="2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lvl>
                <c:lvl>
                  <c:pt idx="0">
                    <c:v>2016</c:v>
                  </c:pt>
                  <c:pt idx="4">
                    <c:v>2017</c:v>
                  </c:pt>
                  <c:pt idx="8">
                    <c:v>2018</c:v>
                  </c:pt>
                  <c:pt idx="12">
                    <c:v>2019</c:v>
                  </c:pt>
                  <c:pt idx="16">
                    <c:v>2020</c:v>
                  </c:pt>
                  <c:pt idx="20">
                    <c:v>2021</c:v>
                  </c:pt>
                </c:lvl>
              </c:multiLvlStrCache>
            </c:multiLvlStrRef>
          </c:cat>
          <c:val>
            <c:numRef>
              <c:f>dep84_trim!$BJ$91:$BJ$113</c:f>
              <c:numCache>
                <c:formatCode>#,##0.0</c:formatCode>
                <c:ptCount val="23"/>
                <c:pt idx="0">
                  <c:v>-0.52652895909274244</c:v>
                </c:pt>
                <c:pt idx="1">
                  <c:v>-0.28501628664495682</c:v>
                </c:pt>
                <c:pt idx="2">
                  <c:v>0.24499795835035698</c:v>
                </c:pt>
                <c:pt idx="3">
                  <c:v>-2.4032586558044744</c:v>
                </c:pt>
                <c:pt idx="4">
                  <c:v>-8.3472454090149917E-2</c:v>
                </c:pt>
                <c:pt idx="5">
                  <c:v>-0.71010860484544969</c:v>
                </c:pt>
                <c:pt idx="6">
                  <c:v>1.5986537652503241</c:v>
                </c:pt>
                <c:pt idx="7">
                  <c:v>2.3602484472049712</c:v>
                </c:pt>
                <c:pt idx="8">
                  <c:v>0.20226537216827545</c:v>
                </c:pt>
                <c:pt idx="9">
                  <c:v>0.96891400888170498</c:v>
                </c:pt>
                <c:pt idx="10">
                  <c:v>0.87964814074370512</c:v>
                </c:pt>
                <c:pt idx="11">
                  <c:v>-0.91161315893776296</c:v>
                </c:pt>
                <c:pt idx="12">
                  <c:v>0.63999999999999613</c:v>
                </c:pt>
                <c:pt idx="13">
                  <c:v>-0.75516693163750759</c:v>
                </c:pt>
                <c:pt idx="14">
                  <c:v>-1.5218261914297315</c:v>
                </c:pt>
                <c:pt idx="15">
                  <c:v>-3.9446929646197559</c:v>
                </c:pt>
                <c:pt idx="16">
                  <c:v>-0.76206604572396364</c:v>
                </c:pt>
                <c:pt idx="17">
                  <c:v>12.073378839590433</c:v>
                </c:pt>
                <c:pt idx="18">
                  <c:v>-3.8446897601827068</c:v>
                </c:pt>
                <c:pt idx="19">
                  <c:v>-4.988123515439435</c:v>
                </c:pt>
                <c:pt idx="20">
                  <c:v>0.12499999999999734</c:v>
                </c:pt>
                <c:pt idx="21">
                  <c:v>0</c:v>
                </c:pt>
                <c:pt idx="22">
                  <c:v>-5.9925093632958841</c:v>
                </c:pt>
              </c:numCache>
            </c:numRef>
          </c:val>
        </c:ser>
        <c:ser>
          <c:idx val="0"/>
          <c:order val="1"/>
          <c:tx>
            <c:v>25 à 49 ans</c:v>
          </c:tx>
          <c:spPr>
            <a:solidFill>
              <a:schemeClr val="accent6">
                <a:lumMod val="75000"/>
              </a:schemeClr>
            </a:solidFill>
          </c:spPr>
          <c:invertIfNegative val="0"/>
          <c:cat>
            <c:multiLvlStrRef>
              <c:f>'dates trim'!$A$33:$B$55</c:f>
              <c:multiLvlStrCache>
                <c:ptCount val="2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lvl>
                <c:lvl>
                  <c:pt idx="0">
                    <c:v>2016</c:v>
                  </c:pt>
                  <c:pt idx="4">
                    <c:v>2017</c:v>
                  </c:pt>
                  <c:pt idx="8">
                    <c:v>2018</c:v>
                  </c:pt>
                  <c:pt idx="12">
                    <c:v>2019</c:v>
                  </c:pt>
                  <c:pt idx="16">
                    <c:v>2020</c:v>
                  </c:pt>
                  <c:pt idx="20">
                    <c:v>2021</c:v>
                  </c:pt>
                </c:lvl>
              </c:multiLvlStrCache>
            </c:multiLvlStrRef>
          </c:cat>
          <c:val>
            <c:numRef>
              <c:f>dep84_trim!$BK$91:$BK$113</c:f>
              <c:numCache>
                <c:formatCode>#,##0.0</c:formatCode>
                <c:ptCount val="23"/>
                <c:pt idx="0">
                  <c:v>0.68616829180210281</c:v>
                </c:pt>
                <c:pt idx="1">
                  <c:v>-0.35868005738881603</c:v>
                </c:pt>
                <c:pt idx="2">
                  <c:v>0.86393088552916275</c:v>
                </c:pt>
                <c:pt idx="3">
                  <c:v>0.11598857958601272</c:v>
                </c:pt>
                <c:pt idx="4">
                  <c:v>-0.30300329738882636</c:v>
                </c:pt>
                <c:pt idx="5">
                  <c:v>0.6525431304192475</c:v>
                </c:pt>
                <c:pt idx="6">
                  <c:v>0.77264653641206937</c:v>
                </c:pt>
                <c:pt idx="7">
                  <c:v>0.56402573367408948</c:v>
                </c:pt>
                <c:pt idx="8">
                  <c:v>0.13145210761544845</c:v>
                </c:pt>
                <c:pt idx="9">
                  <c:v>0.245055137405914</c:v>
                </c:pt>
                <c:pt idx="10">
                  <c:v>-8.7305744718013667E-2</c:v>
                </c:pt>
                <c:pt idx="11">
                  <c:v>-0.28836071303739441</c:v>
                </c:pt>
                <c:pt idx="12">
                  <c:v>0.38559284900536728</c:v>
                </c:pt>
                <c:pt idx="13">
                  <c:v>-1.0126582278481178</c:v>
                </c:pt>
                <c:pt idx="14">
                  <c:v>-0.83781638592468344</c:v>
                </c:pt>
                <c:pt idx="15">
                  <c:v>-1.7609391675560304</c:v>
                </c:pt>
                <c:pt idx="16">
                  <c:v>-0.11768966141589843</c:v>
                </c:pt>
                <c:pt idx="17">
                  <c:v>6.0001812743587513</c:v>
                </c:pt>
                <c:pt idx="18">
                  <c:v>-0.29072253099615697</c:v>
                </c:pt>
                <c:pt idx="19">
                  <c:v>-2.1524740588285685</c:v>
                </c:pt>
                <c:pt idx="20">
                  <c:v>0.35933391761611144</c:v>
                </c:pt>
                <c:pt idx="21">
                  <c:v>0.19212295869357465</c:v>
                </c:pt>
                <c:pt idx="22">
                  <c:v>-0.5578314303146592</c:v>
                </c:pt>
              </c:numCache>
            </c:numRef>
          </c:val>
        </c:ser>
        <c:ser>
          <c:idx val="2"/>
          <c:order val="2"/>
          <c:tx>
            <c:v>50 ans ou plus</c:v>
          </c:tx>
          <c:spPr>
            <a:solidFill>
              <a:srgbClr val="92D050"/>
            </a:solidFill>
          </c:spPr>
          <c:invertIfNegative val="0"/>
          <c:cat>
            <c:multiLvlStrRef>
              <c:f>'dates trim'!$A$33:$B$55</c:f>
              <c:multiLvlStrCache>
                <c:ptCount val="2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lvl>
                <c:lvl>
                  <c:pt idx="0">
                    <c:v>2016</c:v>
                  </c:pt>
                  <c:pt idx="4">
                    <c:v>2017</c:v>
                  </c:pt>
                  <c:pt idx="8">
                    <c:v>2018</c:v>
                  </c:pt>
                  <c:pt idx="12">
                    <c:v>2019</c:v>
                  </c:pt>
                  <c:pt idx="16">
                    <c:v>2020</c:v>
                  </c:pt>
                  <c:pt idx="20">
                    <c:v>2021</c:v>
                  </c:pt>
                </c:lvl>
              </c:multiLvlStrCache>
            </c:multiLvlStrRef>
          </c:cat>
          <c:val>
            <c:numRef>
              <c:f>dep84_trim!$BL$91:$BL$113</c:f>
              <c:numCache>
                <c:formatCode>#,##0.0</c:formatCode>
                <c:ptCount val="23"/>
                <c:pt idx="0">
                  <c:v>2.0374318881781539</c:v>
                </c:pt>
                <c:pt idx="1">
                  <c:v>1.2073368934293116</c:v>
                </c:pt>
                <c:pt idx="2">
                  <c:v>1.6058729066299682</c:v>
                </c:pt>
                <c:pt idx="3">
                  <c:v>0.99345224655678077</c:v>
                </c:pt>
                <c:pt idx="4">
                  <c:v>1.6320143080706506</c:v>
                </c:pt>
                <c:pt idx="5">
                  <c:v>1.6278046634403909</c:v>
                </c:pt>
                <c:pt idx="6">
                  <c:v>2.251082251082237</c:v>
                </c:pt>
                <c:pt idx="7">
                  <c:v>1.5453005927180463</c:v>
                </c:pt>
                <c:pt idx="8">
                  <c:v>0.75046904315196894</c:v>
                </c:pt>
                <c:pt idx="9">
                  <c:v>1.1380095178977978</c:v>
                </c:pt>
                <c:pt idx="10">
                  <c:v>0.4296235679214444</c:v>
                </c:pt>
                <c:pt idx="11">
                  <c:v>1.1611326135669175</c:v>
                </c:pt>
                <c:pt idx="12">
                  <c:v>1.2082158679017407</c:v>
                </c:pt>
                <c:pt idx="13">
                  <c:v>0.11937922801432688</c:v>
                </c:pt>
                <c:pt idx="14">
                  <c:v>-0.19872813990460259</c:v>
                </c:pt>
                <c:pt idx="15">
                  <c:v>-0.47789725209079759</c:v>
                </c:pt>
                <c:pt idx="16">
                  <c:v>0.38015206082431252</c:v>
                </c:pt>
                <c:pt idx="17">
                  <c:v>3.4682080924855585</c:v>
                </c:pt>
                <c:pt idx="18">
                  <c:v>0.65497977268349494</c:v>
                </c:pt>
                <c:pt idx="19">
                  <c:v>-0.11483253588516762</c:v>
                </c:pt>
                <c:pt idx="20">
                  <c:v>0.36405441655489312</c:v>
                </c:pt>
                <c:pt idx="21">
                  <c:v>0.76365024818632055</c:v>
                </c:pt>
                <c:pt idx="22">
                  <c:v>-0.22735884804849782</c:v>
                </c:pt>
              </c:numCache>
            </c:numRef>
          </c:val>
        </c:ser>
        <c:dLbls>
          <c:showLegendKey val="0"/>
          <c:showVal val="0"/>
          <c:showCatName val="0"/>
          <c:showSerName val="0"/>
          <c:showPercent val="0"/>
          <c:showBubbleSize val="0"/>
        </c:dLbls>
        <c:gapWidth val="150"/>
        <c:axId val="191040896"/>
        <c:axId val="191046784"/>
      </c:barChart>
      <c:catAx>
        <c:axId val="191040896"/>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91046784"/>
        <c:crosses val="autoZero"/>
        <c:auto val="0"/>
        <c:lblAlgn val="ctr"/>
        <c:lblOffset val="100"/>
        <c:tickLblSkip val="4"/>
        <c:tickMarkSkip val="4"/>
        <c:noMultiLvlLbl val="0"/>
      </c:catAx>
      <c:valAx>
        <c:axId val="191046784"/>
        <c:scaling>
          <c:orientation val="minMax"/>
          <c:max val="14"/>
          <c:min val="-8"/>
        </c:scaling>
        <c:delete val="0"/>
        <c:axPos val="l"/>
        <c:majorGridlines>
          <c:spPr>
            <a:ln>
              <a:prstDash val="sysDash"/>
            </a:ln>
          </c:spPr>
        </c:majorGridlines>
        <c:numFmt formatCode="[Blue][&lt;0]\-&quot;&quot;0&quot;&quot;;[Red][&gt;0]\+&quot;&quot;0&quot;&quot;;0" sourceLinked="0"/>
        <c:majorTickMark val="out"/>
        <c:minorTickMark val="none"/>
        <c:tickLblPos val="nextTo"/>
        <c:crossAx val="191040896"/>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trim'!$A$33:$B$55</c:f>
              <c:multiLvlStrCache>
                <c:ptCount val="2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lvl>
                <c:lvl>
                  <c:pt idx="0">
                    <c:v>2016</c:v>
                  </c:pt>
                  <c:pt idx="4">
                    <c:v>2017</c:v>
                  </c:pt>
                  <c:pt idx="8">
                    <c:v>2018</c:v>
                  </c:pt>
                  <c:pt idx="12">
                    <c:v>2019</c:v>
                  </c:pt>
                  <c:pt idx="16">
                    <c:v>2020</c:v>
                  </c:pt>
                  <c:pt idx="20">
                    <c:v>2021</c:v>
                  </c:pt>
                </c:lvl>
              </c:multiLvlStrCache>
            </c:multiLvlStrRef>
          </c:cat>
          <c:val>
            <c:numRef>
              <c:f>dep84_trim!$BS$91:$BS$113</c:f>
              <c:numCache>
                <c:formatCode>#,##0.0</c:formatCode>
                <c:ptCount val="23"/>
                <c:pt idx="0">
                  <c:v>0.34782608695653749</c:v>
                </c:pt>
                <c:pt idx="1">
                  <c:v>0.46895708023244609</c:v>
                </c:pt>
                <c:pt idx="2">
                  <c:v>2.3642820903094774</c:v>
                </c:pt>
                <c:pt idx="3">
                  <c:v>-0.12886597938143174</c:v>
                </c:pt>
                <c:pt idx="4">
                  <c:v>0.29776674937964653</c:v>
                </c:pt>
                <c:pt idx="5">
                  <c:v>3.9584364176126208E-2</c:v>
                </c:pt>
                <c:pt idx="6">
                  <c:v>1.0386784053813436</c:v>
                </c:pt>
                <c:pt idx="7">
                  <c:v>0.43078128059528265</c:v>
                </c:pt>
                <c:pt idx="8">
                  <c:v>-0.77987911873661497</c:v>
                </c:pt>
                <c:pt idx="9">
                  <c:v>-0.27510316368636323</c:v>
                </c:pt>
                <c:pt idx="10">
                  <c:v>-0.92610837438424909</c:v>
                </c:pt>
                <c:pt idx="11">
                  <c:v>-1.0043754972155816</c:v>
                </c:pt>
                <c:pt idx="12">
                  <c:v>0.16072325464588921</c:v>
                </c:pt>
                <c:pt idx="13">
                  <c:v>-0.97282118142612006</c:v>
                </c:pt>
                <c:pt idx="14">
                  <c:v>-1.1545472959287095</c:v>
                </c:pt>
                <c:pt idx="15">
                  <c:v>-2.4897540983606525</c:v>
                </c:pt>
                <c:pt idx="16">
                  <c:v>0.39928548912473438</c:v>
                </c:pt>
                <c:pt idx="17">
                  <c:v>6.9806384092098384</c:v>
                </c:pt>
                <c:pt idx="18">
                  <c:v>-2.5826648405400165</c:v>
                </c:pt>
                <c:pt idx="19">
                  <c:v>-4.7399076119702848</c:v>
                </c:pt>
                <c:pt idx="20">
                  <c:v>-0.91714104996837298</c:v>
                </c:pt>
                <c:pt idx="21">
                  <c:v>2.6704968613682434</c:v>
                </c:pt>
                <c:pt idx="22">
                  <c:v>0.64248704663212308</c:v>
                </c:pt>
              </c:numCache>
            </c:numRef>
          </c:val>
        </c:ser>
        <c:ser>
          <c:idx val="0"/>
          <c:order val="1"/>
          <c:tx>
            <c:v>Un an ou plus</c:v>
          </c:tx>
          <c:spPr>
            <a:solidFill>
              <a:schemeClr val="accent6">
                <a:lumMod val="75000"/>
              </a:schemeClr>
            </a:solidFill>
          </c:spPr>
          <c:invertIfNegative val="0"/>
          <c:cat>
            <c:multiLvlStrRef>
              <c:f>'dates trim'!$A$33:$B$55</c:f>
              <c:multiLvlStrCache>
                <c:ptCount val="23"/>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lvl>
                <c:lvl>
                  <c:pt idx="0">
                    <c:v>2016</c:v>
                  </c:pt>
                  <c:pt idx="4">
                    <c:v>2017</c:v>
                  </c:pt>
                  <c:pt idx="8">
                    <c:v>2018</c:v>
                  </c:pt>
                  <c:pt idx="12">
                    <c:v>2019</c:v>
                  </c:pt>
                  <c:pt idx="16">
                    <c:v>2020</c:v>
                  </c:pt>
                  <c:pt idx="20">
                    <c:v>2021</c:v>
                  </c:pt>
                </c:lvl>
              </c:multiLvlStrCache>
            </c:multiLvlStrRef>
          </c:cat>
          <c:val>
            <c:numRef>
              <c:f>dep84_trim!$BT$91:$BT$113</c:f>
              <c:numCache>
                <c:formatCode>#,##0.0</c:formatCode>
                <c:ptCount val="23"/>
                <c:pt idx="0">
                  <c:v>1.4391190088849815</c:v>
                </c:pt>
                <c:pt idx="1">
                  <c:v>-0.5057981741919626</c:v>
                </c:pt>
                <c:pt idx="2">
                  <c:v>-0.75635461872287646</c:v>
                </c:pt>
                <c:pt idx="3">
                  <c:v>0.13743128435783625</c:v>
                </c:pt>
                <c:pt idx="4">
                  <c:v>8.7336244541469377E-2</c:v>
                </c:pt>
                <c:pt idx="5">
                  <c:v>1.5706806282722585</c:v>
                </c:pt>
                <c:pt idx="6">
                  <c:v>1.5218458517427536</c:v>
                </c:pt>
                <c:pt idx="7">
                  <c:v>1.8133462282398538</c:v>
                </c:pt>
                <c:pt idx="8">
                  <c:v>1.6148183329375509</c:v>
                </c:pt>
                <c:pt idx="9">
                  <c:v>1.5774713718158528</c:v>
                </c:pt>
                <c:pt idx="10">
                  <c:v>1.4609455884044609</c:v>
                </c:pt>
                <c:pt idx="11">
                  <c:v>1.1564625850340127</c:v>
                </c:pt>
                <c:pt idx="12">
                  <c:v>1.165657924232244</c:v>
                </c:pt>
                <c:pt idx="13">
                  <c:v>-0.35453135386661616</c:v>
                </c:pt>
                <c:pt idx="14">
                  <c:v>-0.32243718034244973</c:v>
                </c:pt>
                <c:pt idx="15">
                  <c:v>-0.84774121583937045</c:v>
                </c:pt>
                <c:pt idx="16">
                  <c:v>-0.56249296883789102</c:v>
                </c:pt>
                <c:pt idx="17">
                  <c:v>5.1137006448693345</c:v>
                </c:pt>
                <c:pt idx="18">
                  <c:v>1.7543859649122862</c:v>
                </c:pt>
                <c:pt idx="19">
                  <c:v>0.94140046541146827</c:v>
                </c:pt>
                <c:pt idx="20">
                  <c:v>1.5718327569946622</c:v>
                </c:pt>
                <c:pt idx="21">
                  <c:v>-1.9498607242339872</c:v>
                </c:pt>
                <c:pt idx="22">
                  <c:v>-2.9671717171717127</c:v>
                </c:pt>
              </c:numCache>
            </c:numRef>
          </c:val>
        </c:ser>
        <c:dLbls>
          <c:showLegendKey val="0"/>
          <c:showVal val="0"/>
          <c:showCatName val="0"/>
          <c:showSerName val="0"/>
          <c:showPercent val="0"/>
          <c:showBubbleSize val="0"/>
        </c:dLbls>
        <c:gapWidth val="150"/>
        <c:axId val="188571648"/>
        <c:axId val="188573184"/>
      </c:barChart>
      <c:catAx>
        <c:axId val="188571648"/>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188573184"/>
        <c:crosses val="autoZero"/>
        <c:auto val="0"/>
        <c:lblAlgn val="ctr"/>
        <c:lblOffset val="100"/>
        <c:tickLblSkip val="4"/>
        <c:tickMarkSkip val="4"/>
        <c:noMultiLvlLbl val="0"/>
      </c:catAx>
      <c:valAx>
        <c:axId val="188573184"/>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188571648"/>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b="1" i="0" u="none" strike="noStrike" baseline="0">
                <a:effectLst/>
              </a:rPr>
              <a:t>Evolution du nombre de bénéficiaires* des principales prestations sociales </a:t>
            </a:r>
            <a:r>
              <a:rPr lang="fr-FR" sz="1500" baseline="0"/>
              <a:t>en Vaucluse</a:t>
            </a:r>
          </a:p>
          <a:p>
            <a:pPr>
              <a:defRPr/>
            </a:pPr>
            <a:r>
              <a:rPr lang="fr-FR" sz="1100" b="0" i="1"/>
              <a:t>(données brutes, base 100 à</a:t>
            </a:r>
            <a:r>
              <a:rPr lang="fr-FR" sz="1100" b="0" i="1" baseline="0"/>
              <a:t> fin </a:t>
            </a:r>
            <a:r>
              <a:rPr lang="fr-FR" sz="1100" b="0" i="1"/>
              <a:t>février 2020)</a:t>
            </a:r>
          </a:p>
        </c:rich>
      </c:tx>
      <c:layout/>
      <c:overlay val="0"/>
    </c:title>
    <c:autoTitleDeleted val="0"/>
    <c:plotArea>
      <c:layout>
        <c:manualLayout>
          <c:layoutTarget val="inner"/>
          <c:xMode val="edge"/>
          <c:yMode val="edge"/>
          <c:x val="8.6251431514693236E-2"/>
          <c:y val="0.25748528475360699"/>
          <c:w val="0.88312922262587745"/>
          <c:h val="0.40263523272608676"/>
        </c:manualLayout>
      </c:layout>
      <c:lineChart>
        <c:grouping val="standard"/>
        <c:varyColors val="0"/>
        <c:ser>
          <c:idx val="1"/>
          <c:order val="0"/>
          <c:tx>
            <c:v>RSA</c:v>
          </c:tx>
          <c:spPr>
            <a:ln>
              <a:solidFill>
                <a:schemeClr val="accent2">
                  <a:lumMod val="75000"/>
                </a:schemeClr>
              </a:solidFill>
            </a:ln>
          </c:spPr>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numCache>
            </c:numRef>
          </c:cat>
          <c:val>
            <c:numRef>
              <c:f>RSA!$AW$40:$AW$56</c:f>
              <c:numCache>
                <c:formatCode>0.0</c:formatCode>
                <c:ptCount val="17"/>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107.77839955232234</c:v>
                </c:pt>
                <c:pt idx="11">
                  <c:v>107.10688304420816</c:v>
                </c:pt>
                <c:pt idx="12">
                  <c:v>106.26748740906547</c:v>
                </c:pt>
                <c:pt idx="13">
                  <c:v>105.31617235590376</c:v>
                </c:pt>
                <c:pt idx="14">
                  <c:v>103.18970341354226</c:v>
                </c:pt>
                <c:pt idx="15">
                  <c:v>101.23111359820929</c:v>
                </c:pt>
                <c:pt idx="16">
                  <c:v>100.27979854504756</c:v>
                </c:pt>
              </c:numCache>
            </c:numRef>
          </c:val>
          <c:smooth val="0"/>
        </c:ser>
        <c:ser>
          <c:idx val="0"/>
          <c:order val="1"/>
          <c:tx>
            <c:v>ASS</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numCache>
            </c:numRef>
          </c:cat>
          <c:val>
            <c:numRef>
              <c:f>ASS!$AW$40:$AW$56</c:f>
              <c:numCache>
                <c:formatCode>0.0</c:formatCode>
                <c:ptCount val="17"/>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104.37017994858613</c:v>
                </c:pt>
                <c:pt idx="10">
                  <c:v>100.25706940874035</c:v>
                </c:pt>
                <c:pt idx="11">
                  <c:v>97.686375321336754</c:v>
                </c:pt>
                <c:pt idx="12">
                  <c:v>95.629820051413887</c:v>
                </c:pt>
                <c:pt idx="13">
                  <c:v>93.059125964010278</c:v>
                </c:pt>
                <c:pt idx="14">
                  <c:v>90.745501285347046</c:v>
                </c:pt>
                <c:pt idx="15">
                  <c:v>87.660668380462724</c:v>
                </c:pt>
                <c:pt idx="16">
                  <c:v>85.089974293059129</c:v>
                </c:pt>
              </c:numCache>
            </c:numRef>
          </c:val>
          <c:smooth val="0"/>
        </c:ser>
        <c:ser>
          <c:idx val="2"/>
          <c:order val="2"/>
          <c:tx>
            <c:v>AAH</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numCache>
            </c:numRef>
          </c:cat>
          <c:val>
            <c:numRef>
              <c:f>AAH!$AW$40:$AW$56</c:f>
              <c:numCache>
                <c:formatCode>0.0</c:formatCode>
                <c:ptCount val="17"/>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100.40609137055839</c:v>
                </c:pt>
                <c:pt idx="11">
                  <c:v>99.390862944162436</c:v>
                </c:pt>
                <c:pt idx="12">
                  <c:v>99.390862944162436</c:v>
                </c:pt>
                <c:pt idx="13">
                  <c:v>98.781725888324871</c:v>
                </c:pt>
                <c:pt idx="14">
                  <c:v>99.289340101522839</c:v>
                </c:pt>
                <c:pt idx="15">
                  <c:v>99.289340101522839</c:v>
                </c:pt>
                <c:pt idx="16">
                  <c:v>99.492385786802032</c:v>
                </c:pt>
              </c:numCache>
            </c:numRef>
          </c:val>
          <c:smooth val="0"/>
        </c:ser>
        <c:ser>
          <c:idx val="3"/>
          <c:order val="3"/>
          <c:tx>
            <c:v>PA</c:v>
          </c:tx>
          <c:marker>
            <c:symbol val="none"/>
          </c:marker>
          <c:cat>
            <c:numRef>
              <c:f>RSA!$A$40:$A$92</c:f>
              <c:numCache>
                <c:formatCode>mmm\-yy</c:formatCode>
                <c:ptCount val="53"/>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pt idx="15">
                  <c:v>44317</c:v>
                </c:pt>
                <c:pt idx="16">
                  <c:v>44348</c:v>
                </c:pt>
                <c:pt idx="17">
                  <c:v>44378</c:v>
                </c:pt>
              </c:numCache>
            </c:numRef>
          </c:cat>
          <c:val>
            <c:numRef>
              <c:f>PA!$AW$40:$AW$56</c:f>
              <c:numCache>
                <c:formatCode>0.0</c:formatCode>
                <c:ptCount val="17"/>
                <c:pt idx="0">
                  <c:v>100</c:v>
                </c:pt>
                <c:pt idx="1">
                  <c:v>100.30884623869403</c:v>
                </c:pt>
                <c:pt idx="2">
                  <c:v>100.44120891242004</c:v>
                </c:pt>
                <c:pt idx="3">
                  <c:v>101.03684094418708</c:v>
                </c:pt>
                <c:pt idx="4">
                  <c:v>101.34568718288108</c:v>
                </c:pt>
                <c:pt idx="5">
                  <c:v>99.426428413853955</c:v>
                </c:pt>
                <c:pt idx="6">
                  <c:v>99.139642620780947</c:v>
                </c:pt>
                <c:pt idx="7">
                  <c:v>99.889697771894987</c:v>
                </c:pt>
                <c:pt idx="8">
                  <c:v>101.47804985660711</c:v>
                </c:pt>
                <c:pt idx="9">
                  <c:v>103.48555040811824</c:v>
                </c:pt>
                <c:pt idx="10">
                  <c:v>104.2356055592323</c:v>
                </c:pt>
                <c:pt idx="11">
                  <c:v>103.24288550628722</c:v>
                </c:pt>
                <c:pt idx="12">
                  <c:v>102.13986322523716</c:v>
                </c:pt>
                <c:pt idx="13">
                  <c:v>101.4118685197441</c:v>
                </c:pt>
                <c:pt idx="14">
                  <c:v>100.13236267372601</c:v>
                </c:pt>
                <c:pt idx="15">
                  <c:v>100.066181336863</c:v>
                </c:pt>
                <c:pt idx="16">
                  <c:v>100.46326935804105</c:v>
                </c:pt>
              </c:numCache>
            </c:numRef>
          </c:val>
          <c:smooth val="0"/>
        </c:ser>
        <c:dLbls>
          <c:showLegendKey val="0"/>
          <c:showVal val="0"/>
          <c:showCatName val="0"/>
          <c:showSerName val="0"/>
          <c:showPercent val="0"/>
          <c:showBubbleSize val="0"/>
        </c:dLbls>
        <c:marker val="1"/>
        <c:smooth val="0"/>
        <c:axId val="127070208"/>
        <c:axId val="127071744"/>
      </c:lineChart>
      <c:dateAx>
        <c:axId val="127070208"/>
        <c:scaling>
          <c:orientation val="minMax"/>
        </c:scaling>
        <c:delete val="0"/>
        <c:axPos val="b"/>
        <c:numFmt formatCode="mmm\-yy" sourceLinked="1"/>
        <c:majorTickMark val="out"/>
        <c:minorTickMark val="none"/>
        <c:tickLblPos val="low"/>
        <c:spPr>
          <a:ln w="19050"/>
        </c:spPr>
        <c:crossAx val="127071744"/>
        <c:crossesAt val="100"/>
        <c:auto val="1"/>
        <c:lblOffset val="100"/>
        <c:baseTimeUnit val="months"/>
      </c:dateAx>
      <c:valAx>
        <c:axId val="127071744"/>
        <c:scaling>
          <c:orientation val="minMax"/>
          <c:max val="112"/>
          <c:min val="84"/>
        </c:scaling>
        <c:delete val="0"/>
        <c:axPos val="l"/>
        <c:majorGridlines/>
        <c:numFmt formatCode="0" sourceLinked="0"/>
        <c:majorTickMark val="out"/>
        <c:minorTickMark val="none"/>
        <c:tickLblPos val="nextTo"/>
        <c:crossAx val="127070208"/>
        <c:crossesAt val="43862"/>
        <c:crossBetween val="midCat"/>
        <c:majorUnit val="4"/>
      </c:valAx>
    </c:plotArea>
    <c:legend>
      <c:legendPos val="b"/>
      <c:layout>
        <c:manualLayout>
          <c:xMode val="edge"/>
          <c:yMode val="edge"/>
          <c:x val="0.29860496668685643"/>
          <c:y val="0.77822135177265284"/>
          <c:w val="0.38285612759943466"/>
          <c:h val="6.481330962661925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1"/>
                <c:pt idx="0">
                  <c:v>Emploi hors intérim</c:v>
                </c:pt>
              </c:strCache>
            </c:strRef>
          </c:tx>
          <c:spPr>
            <a:solidFill>
              <a:srgbClr val="00B0F0"/>
            </a:solidFill>
            <a:ln w="28575">
              <a:noFill/>
              <a:prstDash val="solid"/>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Graph3'!$V$10:$V$51</c:f>
              <c:numCache>
                <c:formatCode>#,##0</c:formatCode>
                <c:ptCount val="42"/>
                <c:pt idx="0">
                  <c:v>513.08213385555428</c:v>
                </c:pt>
                <c:pt idx="1">
                  <c:v>-60.581150853977306</c:v>
                </c:pt>
                <c:pt idx="2">
                  <c:v>-270.73185562746949</c:v>
                </c:pt>
                <c:pt idx="3">
                  <c:v>1578.4535543126403</c:v>
                </c:pt>
                <c:pt idx="4">
                  <c:v>945.24622264652862</c:v>
                </c:pt>
                <c:pt idx="5">
                  <c:v>-539.2982653156796</c:v>
                </c:pt>
                <c:pt idx="6">
                  <c:v>-2707.2044389223447</c:v>
                </c:pt>
                <c:pt idx="7">
                  <c:v>2084.7166451014637</c:v>
                </c:pt>
                <c:pt idx="8">
                  <c:v>-36.477120418188861</c:v>
                </c:pt>
                <c:pt idx="9">
                  <c:v>597.3294465962681</c:v>
                </c:pt>
                <c:pt idx="10">
                  <c:v>-685.2239861668786</c:v>
                </c:pt>
                <c:pt idx="11">
                  <c:v>654.19917576969601</c:v>
                </c:pt>
                <c:pt idx="12">
                  <c:v>-59.734927338227862</c:v>
                </c:pt>
                <c:pt idx="13">
                  <c:v>-837.19056398872635</c:v>
                </c:pt>
                <c:pt idx="14">
                  <c:v>423.77238252334064</c:v>
                </c:pt>
                <c:pt idx="15">
                  <c:v>-380.83976363329566</c:v>
                </c:pt>
                <c:pt idx="16">
                  <c:v>-11.390578578866553</c:v>
                </c:pt>
                <c:pt idx="17">
                  <c:v>116.49821124545997</c:v>
                </c:pt>
                <c:pt idx="18">
                  <c:v>-768.85979088002932</c:v>
                </c:pt>
                <c:pt idx="19">
                  <c:v>1003.2256289898069</c:v>
                </c:pt>
                <c:pt idx="20">
                  <c:v>303.15966013743309</c:v>
                </c:pt>
                <c:pt idx="21">
                  <c:v>1515.7750470862084</c:v>
                </c:pt>
                <c:pt idx="22">
                  <c:v>-202.24906875003944</c:v>
                </c:pt>
                <c:pt idx="23">
                  <c:v>-206.24081860395381</c:v>
                </c:pt>
                <c:pt idx="24">
                  <c:v>1736.5115855012555</c:v>
                </c:pt>
                <c:pt idx="25">
                  <c:v>-64.010958280501654</c:v>
                </c:pt>
                <c:pt idx="26">
                  <c:v>-179.2357892873988</c:v>
                </c:pt>
                <c:pt idx="27">
                  <c:v>1078.2735427358421</c:v>
                </c:pt>
                <c:pt idx="28">
                  <c:v>1373.3258370630792</c:v>
                </c:pt>
                <c:pt idx="29">
                  <c:v>75.606114634225378</c:v>
                </c:pt>
                <c:pt idx="30">
                  <c:v>534.90070964154438</c:v>
                </c:pt>
                <c:pt idx="31">
                  <c:v>-187.7392555178667</c:v>
                </c:pt>
                <c:pt idx="32">
                  <c:v>770.19619771762518</c:v>
                </c:pt>
                <c:pt idx="33">
                  <c:v>919.50635674112709</c:v>
                </c:pt>
                <c:pt idx="34">
                  <c:v>807.22884060852812</c:v>
                </c:pt>
                <c:pt idx="35">
                  <c:v>-1391.1694968072989</c:v>
                </c:pt>
                <c:pt idx="36">
                  <c:v>-1115.1480117056635</c:v>
                </c:pt>
                <c:pt idx="37">
                  <c:v>-4165.030599315709</c:v>
                </c:pt>
                <c:pt idx="38">
                  <c:v>3914.2169918039581</c:v>
                </c:pt>
                <c:pt idx="39">
                  <c:v>1272.7491116237652</c:v>
                </c:pt>
                <c:pt idx="40">
                  <c:v>1168.9948920068273</c:v>
                </c:pt>
                <c:pt idx="41">
                  <c:v>2478.2266986848263</c:v>
                </c:pt>
              </c:numCache>
            </c:numRef>
          </c:val>
        </c:ser>
        <c:ser>
          <c:idx val="2"/>
          <c:order val="1"/>
          <c:tx>
            <c:strRef>
              <c:f>'Données Graph3'!$H$7:$H$8</c:f>
              <c:strCache>
                <c:ptCount val="1"/>
                <c:pt idx="0">
                  <c:v>Intérim</c:v>
                </c:pt>
              </c:strCache>
            </c:strRef>
          </c:tx>
          <c:spPr>
            <a:solidFill>
              <a:schemeClr val="accent6">
                <a:lumMod val="75000"/>
              </a:schemeClr>
            </a:solidFill>
            <a:ln w="28575">
              <a:noFill/>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Graph3'!$W$10:$W$51</c:f>
              <c:numCache>
                <c:formatCode>#,##0</c:formatCode>
                <c:ptCount val="42"/>
                <c:pt idx="0">
                  <c:v>-223.94975663007153</c:v>
                </c:pt>
                <c:pt idx="1">
                  <c:v>6.983960178417874</c:v>
                </c:pt>
                <c:pt idx="2">
                  <c:v>339.20554127632931</c:v>
                </c:pt>
                <c:pt idx="3">
                  <c:v>-235.65942500968595</c:v>
                </c:pt>
                <c:pt idx="4">
                  <c:v>-210.032802817027</c:v>
                </c:pt>
                <c:pt idx="5">
                  <c:v>-94.455603744069776</c:v>
                </c:pt>
                <c:pt idx="6">
                  <c:v>-251.6553905102719</c:v>
                </c:pt>
                <c:pt idx="7">
                  <c:v>-303.69946079628153</c:v>
                </c:pt>
                <c:pt idx="8">
                  <c:v>-129.17431395862513</c:v>
                </c:pt>
                <c:pt idx="9">
                  <c:v>-66.115679843569524</c:v>
                </c:pt>
                <c:pt idx="10">
                  <c:v>102.46250158233761</c:v>
                </c:pt>
                <c:pt idx="11">
                  <c:v>323.25014850673324</c:v>
                </c:pt>
                <c:pt idx="12">
                  <c:v>-470.64441864872333</c:v>
                </c:pt>
                <c:pt idx="13">
                  <c:v>50.790344965091208</c:v>
                </c:pt>
                <c:pt idx="14">
                  <c:v>-235.90656386528963</c:v>
                </c:pt>
                <c:pt idx="15">
                  <c:v>162.50127687785562</c:v>
                </c:pt>
                <c:pt idx="16">
                  <c:v>115.4374497557319</c:v>
                </c:pt>
                <c:pt idx="17">
                  <c:v>-11.633465045096273</c:v>
                </c:pt>
                <c:pt idx="18">
                  <c:v>231.92430215721834</c:v>
                </c:pt>
                <c:pt idx="19">
                  <c:v>62.63731955185267</c:v>
                </c:pt>
                <c:pt idx="20">
                  <c:v>129.47692773950348</c:v>
                </c:pt>
                <c:pt idx="21">
                  <c:v>231.19819565546641</c:v>
                </c:pt>
                <c:pt idx="22">
                  <c:v>84.367638962896308</c:v>
                </c:pt>
                <c:pt idx="23">
                  <c:v>-25.306009939478827</c:v>
                </c:pt>
                <c:pt idx="24">
                  <c:v>576.32651037239793</c:v>
                </c:pt>
                <c:pt idx="25">
                  <c:v>346.8316418657023</c:v>
                </c:pt>
                <c:pt idx="26">
                  <c:v>357.59647053833487</c:v>
                </c:pt>
                <c:pt idx="27">
                  <c:v>143.58093509499668</c:v>
                </c:pt>
                <c:pt idx="28">
                  <c:v>-92.898109180367101</c:v>
                </c:pt>
                <c:pt idx="29">
                  <c:v>-321.65985104717947</c:v>
                </c:pt>
                <c:pt idx="30">
                  <c:v>126.80428564899466</c:v>
                </c:pt>
                <c:pt idx="31">
                  <c:v>46.978276157025903</c:v>
                </c:pt>
                <c:pt idx="32">
                  <c:v>-41.241148046964554</c:v>
                </c:pt>
                <c:pt idx="33">
                  <c:v>289.76551650132569</c:v>
                </c:pt>
                <c:pt idx="34">
                  <c:v>-3.3520818377046453</c:v>
                </c:pt>
                <c:pt idx="35">
                  <c:v>76.40945742090662</c:v>
                </c:pt>
                <c:pt idx="36">
                  <c:v>-2558.0351086899555</c:v>
                </c:pt>
                <c:pt idx="37">
                  <c:v>1401.4638944374474</c:v>
                </c:pt>
                <c:pt idx="38">
                  <c:v>718.79491331738063</c:v>
                </c:pt>
                <c:pt idx="39">
                  <c:v>116.59446130075594</c:v>
                </c:pt>
                <c:pt idx="40">
                  <c:v>-69.000877630462128</c:v>
                </c:pt>
                <c:pt idx="41">
                  <c:v>241.25710352572787</c:v>
                </c:pt>
              </c:numCache>
            </c:numRef>
          </c:val>
        </c:ser>
        <c:dLbls>
          <c:showLegendKey val="0"/>
          <c:showVal val="0"/>
          <c:showCatName val="0"/>
          <c:showSerName val="0"/>
          <c:showPercent val="0"/>
          <c:showBubbleSize val="0"/>
        </c:dLbls>
        <c:gapWidth val="150"/>
        <c:overlap val="100"/>
        <c:axId val="191029248"/>
        <c:axId val="191030784"/>
      </c:barChart>
      <c:lineChart>
        <c:grouping val="standard"/>
        <c:varyColors val="0"/>
        <c:ser>
          <c:idx val="0"/>
          <c:order val="2"/>
          <c:tx>
            <c:strRef>
              <c:f>'Données Graph3'!$F$7:$F$8</c:f>
              <c:strCache>
                <c:ptCount val="1"/>
                <c:pt idx="0">
                  <c:v>Emploi total</c:v>
                </c:pt>
              </c:strCache>
            </c:strRef>
          </c:tx>
          <c:spPr>
            <a:ln w="28575">
              <a:solidFill>
                <a:srgbClr val="002060"/>
              </a:solidFill>
              <a:prstDash val="solid"/>
            </a:ln>
          </c:spPr>
          <c:marker>
            <c:symbol val="none"/>
          </c:marker>
          <c:cat>
            <c:multiLvlStrRef>
              <c:f>'Données Graph3'!$A$10:$B$61</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Graph3'!$U$10:$U$51</c:f>
              <c:numCache>
                <c:formatCode>#,##0</c:formatCode>
                <c:ptCount val="42"/>
                <c:pt idx="0">
                  <c:v>289.1323772254691</c:v>
                </c:pt>
                <c:pt idx="1">
                  <c:v>-53.597190675558522</c:v>
                </c:pt>
                <c:pt idx="2">
                  <c:v>68.47368564887438</c:v>
                </c:pt>
                <c:pt idx="3">
                  <c:v>1342.794129302958</c:v>
                </c:pt>
                <c:pt idx="4">
                  <c:v>735.21341982949525</c:v>
                </c:pt>
                <c:pt idx="5">
                  <c:v>-633.75386905975756</c:v>
                </c:pt>
                <c:pt idx="6">
                  <c:v>-2958.8598294326221</c:v>
                </c:pt>
                <c:pt idx="7">
                  <c:v>1781.0171843051794</c:v>
                </c:pt>
                <c:pt idx="8">
                  <c:v>-165.65143437680672</c:v>
                </c:pt>
                <c:pt idx="9">
                  <c:v>531.21376675271313</c:v>
                </c:pt>
                <c:pt idx="10">
                  <c:v>-582.76148458453827</c:v>
                </c:pt>
                <c:pt idx="11">
                  <c:v>977.4493242764147</c:v>
                </c:pt>
                <c:pt idx="12">
                  <c:v>-530.37934598693391</c:v>
                </c:pt>
                <c:pt idx="13">
                  <c:v>-786.40021902363515</c:v>
                </c:pt>
                <c:pt idx="14">
                  <c:v>187.86581865802873</c:v>
                </c:pt>
                <c:pt idx="15">
                  <c:v>-218.33848675544141</c:v>
                </c:pt>
                <c:pt idx="16">
                  <c:v>104.04687117686262</c:v>
                </c:pt>
                <c:pt idx="17">
                  <c:v>104.86474620038643</c:v>
                </c:pt>
                <c:pt idx="18">
                  <c:v>-536.93548872281099</c:v>
                </c:pt>
                <c:pt idx="19">
                  <c:v>1065.8629485416459</c:v>
                </c:pt>
                <c:pt idx="20">
                  <c:v>432.63658787694294</c:v>
                </c:pt>
                <c:pt idx="21">
                  <c:v>1746.9732427416602</c:v>
                </c:pt>
                <c:pt idx="22">
                  <c:v>-117.88142978714313</c:v>
                </c:pt>
                <c:pt idx="23">
                  <c:v>-231.54682854341809</c:v>
                </c:pt>
                <c:pt idx="24">
                  <c:v>2312.8380958736525</c:v>
                </c:pt>
                <c:pt idx="25">
                  <c:v>282.82068358518882</c:v>
                </c:pt>
                <c:pt idx="26">
                  <c:v>178.36068125095335</c:v>
                </c:pt>
                <c:pt idx="27">
                  <c:v>1221.8544778308424</c:v>
                </c:pt>
                <c:pt idx="28">
                  <c:v>1280.4277278826921</c:v>
                </c:pt>
                <c:pt idx="29">
                  <c:v>-246.05373641295591</c:v>
                </c:pt>
                <c:pt idx="30">
                  <c:v>661.70499529055087</c:v>
                </c:pt>
                <c:pt idx="31">
                  <c:v>-140.76097936084261</c:v>
                </c:pt>
                <c:pt idx="32">
                  <c:v>728.95504967065062</c:v>
                </c:pt>
                <c:pt idx="33">
                  <c:v>1209.2718732424546</c:v>
                </c:pt>
                <c:pt idx="34">
                  <c:v>803.87675877084257</c:v>
                </c:pt>
                <c:pt idx="35">
                  <c:v>-1314.7600393863977</c:v>
                </c:pt>
                <c:pt idx="36">
                  <c:v>-3673.1831203956099</c:v>
                </c:pt>
                <c:pt idx="37">
                  <c:v>-2763.5667048782634</c:v>
                </c:pt>
                <c:pt idx="38">
                  <c:v>4633.011905121326</c:v>
                </c:pt>
                <c:pt idx="39">
                  <c:v>1389.3435729245248</c:v>
                </c:pt>
                <c:pt idx="40">
                  <c:v>1099.994014376367</c:v>
                </c:pt>
                <c:pt idx="41">
                  <c:v>2719.4838022105396</c:v>
                </c:pt>
              </c:numCache>
            </c:numRef>
          </c:val>
          <c:smooth val="0"/>
        </c:ser>
        <c:dLbls>
          <c:showLegendKey val="0"/>
          <c:showVal val="0"/>
          <c:showCatName val="0"/>
          <c:showSerName val="0"/>
          <c:showPercent val="0"/>
          <c:showBubbleSize val="0"/>
        </c:dLbls>
        <c:marker val="1"/>
        <c:smooth val="0"/>
        <c:axId val="191029248"/>
        <c:axId val="191030784"/>
      </c:lineChart>
      <c:catAx>
        <c:axId val="191029248"/>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191030784"/>
        <c:crosses val="autoZero"/>
        <c:auto val="0"/>
        <c:lblAlgn val="ctr"/>
        <c:lblOffset val="100"/>
        <c:tickLblSkip val="4"/>
        <c:tickMarkSkip val="4"/>
        <c:noMultiLvlLbl val="0"/>
      </c:catAx>
      <c:valAx>
        <c:axId val="191030784"/>
        <c:scaling>
          <c:orientation val="minMax"/>
          <c:max val="5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191029248"/>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dPt>
          <c:dLbls>
            <c:dLbl>
              <c:idx val="1"/>
              <c:layout>
                <c:manualLayout>
                  <c:x val="-1.8451889386298876E-3"/>
                  <c:y val="-8.6256488763224587E-3"/>
                </c:manualLayout>
              </c:layout>
              <c:showLegendKey val="0"/>
              <c:showVal val="1"/>
              <c:showCatName val="0"/>
              <c:showSerName val="0"/>
              <c:showPercent val="0"/>
              <c:showBubbleSize val="0"/>
            </c:dLbl>
            <c:dLbl>
              <c:idx val="2"/>
              <c:layout>
                <c:manualLayout>
                  <c:x val="7.4013870009199791E-3"/>
                  <c:y val="-8.6256488763224587E-3"/>
                </c:manualLayout>
              </c:layout>
              <c:showLegendKey val="0"/>
              <c:showVal val="1"/>
              <c:showCatName val="0"/>
              <c:showSerName val="0"/>
              <c:showPercent val="0"/>
              <c:showBubbleSize val="0"/>
            </c:dLbl>
            <c:dLbl>
              <c:idx val="3"/>
              <c:layout>
                <c:manualLayout>
                  <c:x val="0"/>
                  <c:y val="-2.8751936526091228E-2"/>
                </c:manualLayout>
              </c:layout>
              <c:showLegendKey val="0"/>
              <c:showVal val="1"/>
              <c:showCatName val="0"/>
              <c:showSerName val="0"/>
              <c:showPercent val="0"/>
              <c:showBubbleSize val="0"/>
            </c:dLbl>
            <c:dLbl>
              <c:idx val="4"/>
              <c:layout>
                <c:manualLayout>
                  <c:x val="0"/>
                  <c:y val="-8.6256488763224587E-3"/>
                </c:manualLayout>
              </c:layout>
              <c:showLegendKey val="0"/>
              <c:showVal val="1"/>
              <c:showCatName val="0"/>
              <c:showSerName val="0"/>
              <c:showPercent val="0"/>
              <c:showBubbleSize val="0"/>
            </c:dLbl>
            <c:numFmt formatCode="[&lt;0]\-&quot;&quot;#,###&quot;&quot;;[&gt;0]\+&quot;&quot;#,###&quot;&quot;;0" sourceLinked="0"/>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graph4'!$DG$50:$DK$50</c:f>
              <c:numCache>
                <c:formatCode>#,##0</c:formatCode>
                <c:ptCount val="5"/>
                <c:pt idx="0">
                  <c:v>2480</c:v>
                </c:pt>
                <c:pt idx="1">
                  <c:v>1980</c:v>
                </c:pt>
                <c:pt idx="2">
                  <c:v>410</c:v>
                </c:pt>
                <c:pt idx="3">
                  <c:v>50</c:v>
                </c:pt>
                <c:pt idx="4">
                  <c:v>50</c:v>
                </c:pt>
              </c:numCache>
            </c:numRef>
          </c:val>
        </c:ser>
        <c:ser>
          <c:idx val="1"/>
          <c:order val="1"/>
          <c:tx>
            <c:v>Intérim</c:v>
          </c:tx>
          <c:spPr>
            <a:solidFill>
              <a:schemeClr val="accent6">
                <a:lumMod val="75000"/>
              </a:schemeClr>
            </a:solidFill>
          </c:spPr>
          <c:invertIfNegative val="0"/>
          <c:dPt>
            <c:idx val="4"/>
            <c:invertIfNegative val="0"/>
            <c:bubble3D val="0"/>
          </c:dPt>
          <c:dLbls>
            <c:dLbl>
              <c:idx val="0"/>
              <c:layout>
                <c:manualLayout>
                  <c:x val="-3.7316403700606328E-3"/>
                  <c:y val="-7.8606602266349627E-3"/>
                </c:manualLayout>
              </c:layout>
              <c:showLegendKey val="0"/>
              <c:showVal val="1"/>
              <c:showCatName val="0"/>
              <c:showSerName val="0"/>
              <c:showPercent val="0"/>
              <c:showBubbleSize val="0"/>
            </c:dLbl>
            <c:dLbl>
              <c:idx val="1"/>
              <c:layout>
                <c:manualLayout>
                  <c:x val="-1.9143472012116062E-3"/>
                  <c:y val="-5.1160738400822811E-3"/>
                </c:manualLayout>
              </c:layout>
              <c:showLegendKey val="0"/>
              <c:showVal val="1"/>
              <c:showCatName val="0"/>
              <c:showSerName val="0"/>
              <c:showPercent val="0"/>
              <c:showBubbleSize val="0"/>
            </c:dLbl>
            <c:dLbl>
              <c:idx val="2"/>
              <c:layout>
                <c:manualLayout>
                  <c:x val="7.4013870009199791E-3"/>
                  <c:y val="-1.7250165777726763E-2"/>
                </c:manualLayout>
              </c:layout>
              <c:showLegendKey val="0"/>
              <c:showVal val="1"/>
              <c:showCatName val="0"/>
              <c:showSerName val="0"/>
              <c:showPercent val="0"/>
              <c:showBubbleSize val="0"/>
            </c:dLbl>
            <c:dLbl>
              <c:idx val="3"/>
              <c:layout>
                <c:manualLayout>
                  <c:x val="3.6903778772597751E-3"/>
                  <c:y val="-4.9151482921102024E-2"/>
                </c:manualLayout>
              </c:layout>
              <c:showLegendKey val="0"/>
              <c:showVal val="1"/>
              <c:showCatName val="0"/>
              <c:showSerName val="0"/>
              <c:showPercent val="0"/>
              <c:showBubbleSize val="0"/>
            </c:dLbl>
            <c:dLbl>
              <c:idx val="4"/>
              <c:layout>
                <c:manualLayout>
                  <c:x val="0"/>
                  <c:y val="-2.5460153464103605E-2"/>
                </c:manualLayout>
              </c:layout>
              <c:showLegendKey val="0"/>
              <c:showVal val="1"/>
              <c:showCatName val="0"/>
              <c:showSerName val="0"/>
              <c:showPercent val="0"/>
              <c:showBubbleSize val="0"/>
            </c:dLbl>
            <c:numFmt formatCode="[&lt;0]\-&quot;&quot;#,###&quot;&quot;;[&gt;0]\+&quot;&quot;#,###&quot;&quot;;0" sourceLinked="0"/>
            <c:txPr>
              <a:bodyPr/>
              <a:lstStyle/>
              <a:p>
                <a:pPr>
                  <a:defRPr sz="1100" b="0"/>
                </a:pPr>
                <a:endParaRPr lang="fr-FR"/>
              </a:p>
            </c:txPr>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graph4'!$DM$50:$DQ$50</c:f>
              <c:numCache>
                <c:formatCode>#,##0</c:formatCode>
                <c:ptCount val="5"/>
                <c:pt idx="0">
                  <c:v>240</c:v>
                </c:pt>
                <c:pt idx="1">
                  <c:v>200</c:v>
                </c:pt>
                <c:pt idx="2">
                  <c:v>-30</c:v>
                </c:pt>
                <c:pt idx="3">
                  <c:v>20</c:v>
                </c:pt>
                <c:pt idx="4">
                  <c:v>80</c:v>
                </c:pt>
              </c:numCache>
            </c:numRef>
          </c:val>
        </c:ser>
        <c:ser>
          <c:idx val="2"/>
          <c:order val="2"/>
          <c:tx>
            <c:v>Total</c:v>
          </c:tx>
          <c:spPr>
            <a:noFill/>
          </c:spPr>
          <c:invertIfNegative val="0"/>
          <c:dLbls>
            <c:dLbl>
              <c:idx val="0"/>
              <c:layout>
                <c:manualLayout>
                  <c:x val="-4.8381725713664391E-5"/>
                  <c:y val="0.14940846386702103"/>
                </c:manualLayout>
              </c:layout>
              <c:dLblPos val="ctr"/>
              <c:showLegendKey val="0"/>
              <c:showVal val="1"/>
              <c:showCatName val="0"/>
              <c:showSerName val="0"/>
              <c:showPercent val="0"/>
              <c:showBubbleSize val="0"/>
            </c:dLbl>
            <c:dLbl>
              <c:idx val="1"/>
              <c:layout>
                <c:manualLayout>
                  <c:x val="-1.9142019107439977E-3"/>
                  <c:y val="0.1035345011239379"/>
                </c:manualLayout>
              </c:layout>
              <c:dLblPos val="ctr"/>
              <c:showLegendKey val="0"/>
              <c:showVal val="1"/>
              <c:showCatName val="0"/>
              <c:showSerName val="0"/>
              <c:showPercent val="0"/>
              <c:showBubbleSize val="0"/>
            </c:dLbl>
            <c:dLbl>
              <c:idx val="2"/>
              <c:layout>
                <c:manualLayout>
                  <c:x val="5.1442995866196294E-3"/>
                  <c:y val="-6.863163928758932E-3"/>
                </c:manualLayout>
              </c:layout>
              <c:dLblPos val="ctr"/>
              <c:showLegendKey val="0"/>
              <c:showVal val="1"/>
              <c:showCatName val="0"/>
              <c:showSerName val="0"/>
              <c:showPercent val="0"/>
              <c:showBubbleSize val="0"/>
            </c:dLbl>
            <c:dLbl>
              <c:idx val="3"/>
              <c:layout>
                <c:manualLayout>
                  <c:x val="4.1262492800857331E-5"/>
                  <c:y val="-8.5956968199881412E-2"/>
                </c:manualLayout>
              </c:layout>
              <c:dLblPos val="ctr"/>
              <c:showLegendKey val="0"/>
              <c:showVal val="1"/>
              <c:showCatName val="0"/>
              <c:showSerName val="0"/>
              <c:showPercent val="0"/>
              <c:showBubbleSize val="0"/>
            </c:dLbl>
            <c:dLbl>
              <c:idx val="4"/>
              <c:layout>
                <c:manualLayout>
                  <c:x val="1.8451889386298876E-3"/>
                  <c:y val="-4.0086854171520012E-2"/>
                </c:manualLayout>
              </c:layout>
              <c:dLblPos val="ctr"/>
              <c:showLegendKey val="0"/>
              <c:showVal val="1"/>
              <c:showCatName val="0"/>
              <c:showSerName val="0"/>
              <c:showPercent val="0"/>
              <c:showBubbleSize val="0"/>
            </c:dLbl>
            <c:numFmt formatCode="[&lt;0]\-&quot;&quot;#,###&quot;&quot;;[&gt;0]\+&quot;&quot;#,###&quot;&quot;;0" sourceLinked="0"/>
            <c:txPr>
              <a:bodyPr/>
              <a:lstStyle/>
              <a:p>
                <a:pPr>
                  <a:defRPr sz="1200" b="1"/>
                </a:pPr>
                <a:endParaRPr lang="fr-FR"/>
              </a:p>
            </c:txPr>
            <c:dLblPos val="inBase"/>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graph4'!$DA$50:$DE$50</c:f>
              <c:numCache>
                <c:formatCode>#,##0</c:formatCode>
                <c:ptCount val="5"/>
                <c:pt idx="0">
                  <c:v>2720</c:v>
                </c:pt>
                <c:pt idx="1">
                  <c:v>2180</c:v>
                </c:pt>
                <c:pt idx="2">
                  <c:v>380</c:v>
                </c:pt>
                <c:pt idx="3">
                  <c:v>70</c:v>
                </c:pt>
                <c:pt idx="4">
                  <c:v>130</c:v>
                </c:pt>
              </c:numCache>
            </c:numRef>
          </c:val>
        </c:ser>
        <c:dLbls>
          <c:showLegendKey val="0"/>
          <c:showVal val="0"/>
          <c:showCatName val="0"/>
          <c:showSerName val="0"/>
          <c:showPercent val="0"/>
          <c:showBubbleSize val="0"/>
        </c:dLbls>
        <c:gapWidth val="150"/>
        <c:overlap val="100"/>
        <c:axId val="190769408"/>
        <c:axId val="190849024"/>
      </c:barChart>
      <c:catAx>
        <c:axId val="190769408"/>
        <c:scaling>
          <c:orientation val="minMax"/>
        </c:scaling>
        <c:delete val="0"/>
        <c:axPos val="b"/>
        <c:majorTickMark val="out"/>
        <c:minorTickMark val="none"/>
        <c:tickLblPos val="low"/>
        <c:spPr>
          <a:ln w="22225" cmpd="sng"/>
        </c:spPr>
        <c:txPr>
          <a:bodyPr rot="0" vert="horz"/>
          <a:lstStyle/>
          <a:p>
            <a:pPr>
              <a:defRPr sz="1000" b="0" baseline="0"/>
            </a:pPr>
            <a:endParaRPr lang="fr-FR"/>
          </a:p>
        </c:txPr>
        <c:crossAx val="190849024"/>
        <c:crosses val="autoZero"/>
        <c:auto val="1"/>
        <c:lblAlgn val="ctr"/>
        <c:lblOffset val="100"/>
        <c:noMultiLvlLbl val="0"/>
      </c:catAx>
      <c:valAx>
        <c:axId val="190849024"/>
        <c:scaling>
          <c:orientation val="minMax"/>
          <c:max val="3000"/>
          <c:min val="-500"/>
        </c:scaling>
        <c:delete val="0"/>
        <c:axPos val="l"/>
        <c:majorGridlines>
          <c:spPr>
            <a:ln>
              <a:prstDash val="sysDot"/>
            </a:ln>
          </c:spPr>
        </c:majorGridlines>
        <c:numFmt formatCode="[Red][&lt;0]\-&quot;&quot;0&quot;&quot;;[Blue][&gt;0]\+&quot;&quot;0&quot;&quot;;0" sourceLinked="0"/>
        <c:majorTickMark val="out"/>
        <c:minorTickMark val="none"/>
        <c:tickLblPos val="nextTo"/>
        <c:crossAx val="190769408"/>
        <c:crosses val="autoZero"/>
        <c:crossBetween val="between"/>
        <c:majorUnit val="5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2'!$AS$8:$AS$9</c:f>
              <c:strCache>
                <c:ptCount val="1"/>
                <c:pt idx="0">
                  <c:v>Construction </c:v>
                </c:pt>
              </c:strCache>
            </c:strRef>
          </c:tx>
          <c:spPr>
            <a:ln w="28575">
              <a:solidFill>
                <a:srgbClr val="00B050"/>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2'!$AS$10:$AS$51</c:f>
              <c:numCache>
                <c:formatCode>#,##0.0</c:formatCode>
                <c:ptCount val="42"/>
                <c:pt idx="0">
                  <c:v>100</c:v>
                </c:pt>
                <c:pt idx="1">
                  <c:v>100.00359851267349</c:v>
                </c:pt>
                <c:pt idx="2">
                  <c:v>99.993420889409791</c:v>
                </c:pt>
                <c:pt idx="3">
                  <c:v>98.767797026128903</c:v>
                </c:pt>
                <c:pt idx="4">
                  <c:v>98.008382889141402</c:v>
                </c:pt>
                <c:pt idx="5">
                  <c:v>96.415554776395524</c:v>
                </c:pt>
                <c:pt idx="6">
                  <c:v>96.354947805835522</c:v>
                </c:pt>
                <c:pt idx="7">
                  <c:v>94.200839140148076</c:v>
                </c:pt>
                <c:pt idx="8">
                  <c:v>92.709373629539073</c:v>
                </c:pt>
                <c:pt idx="9">
                  <c:v>92.636464118398976</c:v>
                </c:pt>
                <c:pt idx="10">
                  <c:v>93.320920956500217</c:v>
                </c:pt>
                <c:pt idx="11">
                  <c:v>93.318479262138041</c:v>
                </c:pt>
                <c:pt idx="12">
                  <c:v>92.952863239398269</c:v>
                </c:pt>
                <c:pt idx="13">
                  <c:v>91.445764368019042</c:v>
                </c:pt>
                <c:pt idx="14">
                  <c:v>89.430467061741311</c:v>
                </c:pt>
                <c:pt idx="15">
                  <c:v>88.234675867312333</c:v>
                </c:pt>
                <c:pt idx="16">
                  <c:v>86.561536607261772</c:v>
                </c:pt>
                <c:pt idx="17">
                  <c:v>86.020178042120151</c:v>
                </c:pt>
                <c:pt idx="18">
                  <c:v>86.046628082952793</c:v>
                </c:pt>
                <c:pt idx="19">
                  <c:v>86.322172567694253</c:v>
                </c:pt>
                <c:pt idx="20">
                  <c:v>86.791016210335314</c:v>
                </c:pt>
                <c:pt idx="21">
                  <c:v>87.624394934926542</c:v>
                </c:pt>
                <c:pt idx="22">
                  <c:v>87.943351437775959</c:v>
                </c:pt>
                <c:pt idx="23">
                  <c:v>88.135621614435649</c:v>
                </c:pt>
                <c:pt idx="24">
                  <c:v>89.258515992496569</c:v>
                </c:pt>
                <c:pt idx="25">
                  <c:v>90.311609058030143</c:v>
                </c:pt>
                <c:pt idx="26">
                  <c:v>92.450785310592437</c:v>
                </c:pt>
                <c:pt idx="27">
                  <c:v>92.301974271516571</c:v>
                </c:pt>
                <c:pt idx="28">
                  <c:v>94.340440299278313</c:v>
                </c:pt>
                <c:pt idx="29">
                  <c:v>93.448825323164186</c:v>
                </c:pt>
                <c:pt idx="30">
                  <c:v>94.498262959965146</c:v>
                </c:pt>
                <c:pt idx="31">
                  <c:v>95.896591406077476</c:v>
                </c:pt>
                <c:pt idx="32">
                  <c:v>96.425173435218255</c:v>
                </c:pt>
                <c:pt idx="33">
                  <c:v>97.481518950395696</c:v>
                </c:pt>
                <c:pt idx="34">
                  <c:v>98.121590329616254</c:v>
                </c:pt>
                <c:pt idx="35">
                  <c:v>97.933985302770353</c:v>
                </c:pt>
                <c:pt idx="36">
                  <c:v>92.296425508891403</c:v>
                </c:pt>
                <c:pt idx="37">
                  <c:v>95.409950707963191</c:v>
                </c:pt>
                <c:pt idx="38">
                  <c:v>97.946874920285623</c:v>
                </c:pt>
                <c:pt idx="39">
                  <c:v>97.897103059750094</c:v>
                </c:pt>
                <c:pt idx="40">
                  <c:v>100.42472907492217</c:v>
                </c:pt>
                <c:pt idx="41">
                  <c:v>101.29381020775232</c:v>
                </c:pt>
              </c:numCache>
            </c:numRef>
          </c:val>
          <c:smooth val="0"/>
        </c:ser>
        <c:ser>
          <c:idx val="1"/>
          <c:order val="1"/>
          <c:tx>
            <c:strRef>
              <c:f>'Données graph 1 et 2'!$AR$8:$AR$9</c:f>
              <c:strCache>
                <c:ptCount val="1"/>
                <c:pt idx="0">
                  <c:v>Industrie </c:v>
                </c:pt>
              </c:strCache>
            </c:strRef>
          </c:tx>
          <c:spPr>
            <a:ln w="28575">
              <a:solidFill>
                <a:srgbClr val="0070C0"/>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2'!$AR$10:$AR$51</c:f>
              <c:numCache>
                <c:formatCode>#,##0.0</c:formatCode>
                <c:ptCount val="42"/>
                <c:pt idx="0">
                  <c:v>100</c:v>
                </c:pt>
                <c:pt idx="1">
                  <c:v>99.835445076722522</c:v>
                </c:pt>
                <c:pt idx="2">
                  <c:v>99.904092824364838</c:v>
                </c:pt>
                <c:pt idx="3">
                  <c:v>100.53318702308674</c:v>
                </c:pt>
                <c:pt idx="4">
                  <c:v>101.5057057968513</c:v>
                </c:pt>
                <c:pt idx="5">
                  <c:v>101.07200127944864</c:v>
                </c:pt>
                <c:pt idx="6">
                  <c:v>99.531969155281601</c:v>
                </c:pt>
                <c:pt idx="7">
                  <c:v>98.561967145359233</c:v>
                </c:pt>
                <c:pt idx="8">
                  <c:v>98.54291442084812</c:v>
                </c:pt>
                <c:pt idx="9">
                  <c:v>98.318241688920409</c:v>
                </c:pt>
                <c:pt idx="10">
                  <c:v>98.815878516518353</c:v>
                </c:pt>
                <c:pt idx="11">
                  <c:v>98.270811968522082</c:v>
                </c:pt>
                <c:pt idx="12">
                  <c:v>96.74859991798364</c:v>
                </c:pt>
                <c:pt idx="13">
                  <c:v>96.953099969221412</c:v>
                </c:pt>
                <c:pt idx="14">
                  <c:v>96.695956820947444</c:v>
                </c:pt>
                <c:pt idx="15">
                  <c:v>96.3137926578123</c:v>
                </c:pt>
                <c:pt idx="16">
                  <c:v>97.007772520717367</c:v>
                </c:pt>
                <c:pt idx="17">
                  <c:v>96.618233136733139</c:v>
                </c:pt>
                <c:pt idx="18">
                  <c:v>96.309610086660825</c:v>
                </c:pt>
                <c:pt idx="19">
                  <c:v>95.754655622705229</c:v>
                </c:pt>
                <c:pt idx="20">
                  <c:v>94.411635349650638</c:v>
                </c:pt>
                <c:pt idx="21">
                  <c:v>95.202656141197295</c:v>
                </c:pt>
                <c:pt idx="22">
                  <c:v>94.908411722114366</c:v>
                </c:pt>
                <c:pt idx="23">
                  <c:v>94.585977441809149</c:v>
                </c:pt>
                <c:pt idx="24">
                  <c:v>94.249121003063692</c:v>
                </c:pt>
                <c:pt idx="25">
                  <c:v>94.663058028170468</c:v>
                </c:pt>
                <c:pt idx="26">
                  <c:v>95.012648344333257</c:v>
                </c:pt>
                <c:pt idx="27">
                  <c:v>96.386567575617349</c:v>
                </c:pt>
                <c:pt idx="28">
                  <c:v>97.427428978486645</c:v>
                </c:pt>
                <c:pt idx="29">
                  <c:v>96.915328795131941</c:v>
                </c:pt>
                <c:pt idx="30">
                  <c:v>96.946584787791807</c:v>
                </c:pt>
                <c:pt idx="31">
                  <c:v>97.691137401655354</c:v>
                </c:pt>
                <c:pt idx="32">
                  <c:v>97.638228185919687</c:v>
                </c:pt>
                <c:pt idx="33">
                  <c:v>95.357088355308932</c:v>
                </c:pt>
                <c:pt idx="34">
                  <c:v>95.215458967951889</c:v>
                </c:pt>
                <c:pt idx="35">
                  <c:v>95.430384100334621</c:v>
                </c:pt>
                <c:pt idx="36">
                  <c:v>92.452852894093368</c:v>
                </c:pt>
                <c:pt idx="37">
                  <c:v>93.581280846473348</c:v>
                </c:pt>
                <c:pt idx="38">
                  <c:v>96.039931152520523</c:v>
                </c:pt>
                <c:pt idx="39">
                  <c:v>95.519538317959686</c:v>
                </c:pt>
                <c:pt idx="40">
                  <c:v>95.979617379254165</c:v>
                </c:pt>
                <c:pt idx="41">
                  <c:v>96.288209447697511</c:v>
                </c:pt>
              </c:numCache>
            </c:numRef>
          </c:val>
          <c:smooth val="0"/>
        </c:ser>
        <c:ser>
          <c:idx val="2"/>
          <c:order val="2"/>
          <c:tx>
            <c:strRef>
              <c:f>'Données graph 1 et 2'!$AT$8:$AT$9</c:f>
              <c:strCache>
                <c:ptCount val="1"/>
                <c:pt idx="0">
                  <c:v>Tertiaire marchand </c:v>
                </c:pt>
              </c:strCache>
            </c:strRef>
          </c:tx>
          <c:spPr>
            <a:ln w="28575">
              <a:solidFill>
                <a:srgbClr val="FF0000"/>
              </a:solidFill>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2'!$AT$10:$AT$51</c:f>
              <c:numCache>
                <c:formatCode>#,##0.0</c:formatCode>
                <c:ptCount val="42"/>
                <c:pt idx="0">
                  <c:v>100</c:v>
                </c:pt>
                <c:pt idx="1">
                  <c:v>99.681402228594678</c:v>
                </c:pt>
                <c:pt idx="2">
                  <c:v>99.88612943546687</c:v>
                </c:pt>
                <c:pt idx="3">
                  <c:v>100.27963512950573</c:v>
                </c:pt>
                <c:pt idx="4">
                  <c:v>100.53678792755771</c:v>
                </c:pt>
                <c:pt idx="5">
                  <c:v>100.58806603185404</c:v>
                </c:pt>
                <c:pt idx="6">
                  <c:v>100.66577140568282</c:v>
                </c:pt>
                <c:pt idx="7">
                  <c:v>100.09856414413028</c:v>
                </c:pt>
                <c:pt idx="8">
                  <c:v>100.44829520661006</c:v>
                </c:pt>
                <c:pt idx="9">
                  <c:v>100.1100947366081</c:v>
                </c:pt>
                <c:pt idx="10">
                  <c:v>100.19202822012585</c:v>
                </c:pt>
                <c:pt idx="11">
                  <c:v>100.48728733396666</c:v>
                </c:pt>
                <c:pt idx="12">
                  <c:v>100.34494764365895</c:v>
                </c:pt>
                <c:pt idx="13">
                  <c:v>100.28899035619681</c:v>
                </c:pt>
                <c:pt idx="14">
                  <c:v>99.728565311675581</c:v>
                </c:pt>
                <c:pt idx="15">
                  <c:v>99.751309391433239</c:v>
                </c:pt>
                <c:pt idx="16">
                  <c:v>99.911275061025066</c:v>
                </c:pt>
                <c:pt idx="17">
                  <c:v>100.25472998092238</c:v>
                </c:pt>
                <c:pt idx="18">
                  <c:v>100.42906341833056</c:v>
                </c:pt>
                <c:pt idx="19">
                  <c:v>100.35143914073188</c:v>
                </c:pt>
                <c:pt idx="20">
                  <c:v>100.85571048134616</c:v>
                </c:pt>
                <c:pt idx="21">
                  <c:v>101.8023576220491</c:v>
                </c:pt>
                <c:pt idx="22">
                  <c:v>102.0304008927933</c:v>
                </c:pt>
                <c:pt idx="23">
                  <c:v>102.44384856221114</c:v>
                </c:pt>
                <c:pt idx="24">
                  <c:v>103.45217658052638</c:v>
                </c:pt>
                <c:pt idx="25">
                  <c:v>104.29766277897679</c:v>
                </c:pt>
                <c:pt idx="26">
                  <c:v>104.76499881035322</c:v>
                </c:pt>
                <c:pt idx="27">
                  <c:v>105.45140725424795</c:v>
                </c:pt>
                <c:pt idx="28">
                  <c:v>105.98783479664739</c:v>
                </c:pt>
                <c:pt idx="29">
                  <c:v>105.96275083371698</c:v>
                </c:pt>
                <c:pt idx="30">
                  <c:v>106.21813254815167</c:v>
                </c:pt>
                <c:pt idx="31">
                  <c:v>106.0049706026205</c:v>
                </c:pt>
                <c:pt idx="32">
                  <c:v>107.04284367714561</c:v>
                </c:pt>
                <c:pt idx="33">
                  <c:v>107.76972456072502</c:v>
                </c:pt>
                <c:pt idx="34">
                  <c:v>107.29300442513994</c:v>
                </c:pt>
                <c:pt idx="35">
                  <c:v>107.70937052340533</c:v>
                </c:pt>
                <c:pt idx="36">
                  <c:v>104.79971938046711</c:v>
                </c:pt>
                <c:pt idx="37">
                  <c:v>101.98615053761368</c:v>
                </c:pt>
                <c:pt idx="38">
                  <c:v>105.00464506737053</c:v>
                </c:pt>
                <c:pt idx="39">
                  <c:v>105.51113191735514</c:v>
                </c:pt>
                <c:pt idx="40">
                  <c:v>106.01669926623923</c:v>
                </c:pt>
                <c:pt idx="41">
                  <c:v>108.46807621124326</c:v>
                </c:pt>
              </c:numCache>
            </c:numRef>
          </c:val>
          <c:smooth val="0"/>
        </c:ser>
        <c:ser>
          <c:idx val="3"/>
          <c:order val="3"/>
          <c:tx>
            <c:strRef>
              <c:f>'Données graph 1 et 2'!$AU$8:$AU$9</c:f>
              <c:strCache>
                <c:ptCount val="1"/>
                <c:pt idx="0">
                  <c:v>Tertiaire non marchand </c:v>
                </c:pt>
              </c:strCache>
            </c:strRef>
          </c:tx>
          <c:spPr>
            <a:ln w="28575">
              <a:solidFill>
                <a:schemeClr val="accent6">
                  <a:lumMod val="75000"/>
                </a:schemeClr>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2'!$AU$10:$AU$51</c:f>
              <c:numCache>
                <c:formatCode>#,##0.0</c:formatCode>
                <c:ptCount val="42"/>
                <c:pt idx="0">
                  <c:v>100</c:v>
                </c:pt>
                <c:pt idx="1">
                  <c:v>100.53150672928169</c:v>
                </c:pt>
                <c:pt idx="2">
                  <c:v>100.61305473346292</c:v>
                </c:pt>
                <c:pt idx="3">
                  <c:v>101.32553694371175</c:v>
                </c:pt>
                <c:pt idx="4">
                  <c:v>101.87077220263996</c:v>
                </c:pt>
                <c:pt idx="5">
                  <c:v>101.87620894318667</c:v>
                </c:pt>
                <c:pt idx="6">
                  <c:v>102.04661971047872</c:v>
                </c:pt>
                <c:pt idx="7">
                  <c:v>101.73465368766119</c:v>
                </c:pt>
                <c:pt idx="8">
                  <c:v>101.40914340297029</c:v>
                </c:pt>
                <c:pt idx="9">
                  <c:v>101.77236111298544</c:v>
                </c:pt>
                <c:pt idx="10">
                  <c:v>101.04461742991747</c:v>
                </c:pt>
                <c:pt idx="11">
                  <c:v>102.07979233854954</c:v>
                </c:pt>
                <c:pt idx="12">
                  <c:v>102.08905571150429</c:v>
                </c:pt>
                <c:pt idx="13">
                  <c:v>101.40774924236884</c:v>
                </c:pt>
                <c:pt idx="14">
                  <c:v>102.11175625326909</c:v>
                </c:pt>
                <c:pt idx="15">
                  <c:v>102.6566132962397</c:v>
                </c:pt>
                <c:pt idx="16">
                  <c:v>102.27325105187755</c:v>
                </c:pt>
                <c:pt idx="17">
                  <c:v>102.57109825534793</c:v>
                </c:pt>
                <c:pt idx="18">
                  <c:v>102.67605800123611</c:v>
                </c:pt>
                <c:pt idx="19">
                  <c:v>103.3019948459424</c:v>
                </c:pt>
                <c:pt idx="20">
                  <c:v>103.64219210806517</c:v>
                </c:pt>
                <c:pt idx="21">
                  <c:v>103.83826299270955</c:v>
                </c:pt>
                <c:pt idx="22">
                  <c:v>103.93614562402192</c:v>
                </c:pt>
                <c:pt idx="23">
                  <c:v>103.59268215975892</c:v>
                </c:pt>
                <c:pt idx="24">
                  <c:v>104.50599848739949</c:v>
                </c:pt>
                <c:pt idx="25">
                  <c:v>104.61970772468345</c:v>
                </c:pt>
                <c:pt idx="26">
                  <c:v>103.98690395492594</c:v>
                </c:pt>
                <c:pt idx="27">
                  <c:v>103.22350654786356</c:v>
                </c:pt>
                <c:pt idx="28">
                  <c:v>103.10560727284745</c:v>
                </c:pt>
                <c:pt idx="29">
                  <c:v>102.67375825091878</c:v>
                </c:pt>
                <c:pt idx="30">
                  <c:v>102.79211095181675</c:v>
                </c:pt>
                <c:pt idx="31">
                  <c:v>102.95219464030598</c:v>
                </c:pt>
                <c:pt idx="32">
                  <c:v>102.63303730186723</c:v>
                </c:pt>
                <c:pt idx="33">
                  <c:v>103.18788360682574</c:v>
                </c:pt>
                <c:pt idx="34">
                  <c:v>103.73812886051847</c:v>
                </c:pt>
                <c:pt idx="35">
                  <c:v>103.22030478795652</c:v>
                </c:pt>
                <c:pt idx="36">
                  <c:v>103.74269165310083</c:v>
                </c:pt>
                <c:pt idx="37">
                  <c:v>102.55374732336686</c:v>
                </c:pt>
                <c:pt idx="38">
                  <c:v>104.32299890251066</c:v>
                </c:pt>
                <c:pt idx="39">
                  <c:v>105.29275587080407</c:v>
                </c:pt>
                <c:pt idx="40">
                  <c:v>105.35870752009117</c:v>
                </c:pt>
                <c:pt idx="41">
                  <c:v>105.9709257060117</c:v>
                </c:pt>
              </c:numCache>
            </c:numRef>
          </c:val>
          <c:smooth val="0"/>
        </c:ser>
        <c:dLbls>
          <c:showLegendKey val="0"/>
          <c:showVal val="0"/>
          <c:showCatName val="0"/>
          <c:showSerName val="0"/>
          <c:showPercent val="0"/>
          <c:showBubbleSize val="0"/>
        </c:dLbls>
        <c:marker val="1"/>
        <c:smooth val="0"/>
        <c:axId val="190956288"/>
        <c:axId val="190957824"/>
      </c:lineChart>
      <c:catAx>
        <c:axId val="19095628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190957824"/>
        <c:crossesAt val="100"/>
        <c:auto val="0"/>
        <c:lblAlgn val="ctr"/>
        <c:lblOffset val="100"/>
        <c:tickLblSkip val="4"/>
        <c:tickMarkSkip val="4"/>
        <c:noMultiLvlLbl val="0"/>
      </c:catAx>
      <c:valAx>
        <c:axId val="190957824"/>
        <c:scaling>
          <c:orientation val="minMax"/>
          <c:max val="110"/>
          <c:min val="85"/>
        </c:scaling>
        <c:delete val="0"/>
        <c:axPos val="l"/>
        <c:majorGridlines>
          <c:spPr>
            <a:ln>
              <a:prstDash val="sysDash"/>
            </a:ln>
          </c:spPr>
        </c:majorGridlines>
        <c:numFmt formatCode="#,##0" sourceLinked="0"/>
        <c:majorTickMark val="out"/>
        <c:minorTickMark val="none"/>
        <c:tickLblPos val="nextTo"/>
        <c:crossAx val="190956288"/>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862644964907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GRAPHIQUE_stocks_bénéf'!$BO$3:$BP$48</c:f>
              <c:multiLvlStrCache>
                <c:ptCount val="4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'Données GRAPHIQUE_stocks_bénéf'!$BQ$3:$BQ$48</c:f>
              <c:numCache>
                <c:formatCode>#,##0</c:formatCode>
                <c:ptCount val="46"/>
                <c:pt idx="0">
                  <c:v>1268</c:v>
                </c:pt>
                <c:pt idx="1">
                  <c:v>2383</c:v>
                </c:pt>
                <c:pt idx="2">
                  <c:v>2491</c:v>
                </c:pt>
                <c:pt idx="3">
                  <c:v>2284</c:v>
                </c:pt>
                <c:pt idx="4">
                  <c:v>2154</c:v>
                </c:pt>
                <c:pt idx="5">
                  <c:v>1764</c:v>
                </c:pt>
                <c:pt idx="6">
                  <c:v>1744</c:v>
                </c:pt>
                <c:pt idx="7">
                  <c:v>2049</c:v>
                </c:pt>
                <c:pt idx="8">
                  <c:v>2326</c:v>
                </c:pt>
                <c:pt idx="9">
                  <c:v>2519</c:v>
                </c:pt>
                <c:pt idx="10">
                  <c:v>2324</c:v>
                </c:pt>
                <c:pt idx="11">
                  <c:v>2159</c:v>
                </c:pt>
                <c:pt idx="12">
                  <c:v>2023</c:v>
                </c:pt>
                <c:pt idx="13">
                  <c:v>1978</c:v>
                </c:pt>
                <c:pt idx="14">
                  <c:v>1854</c:v>
                </c:pt>
                <c:pt idx="15">
                  <c:v>2213</c:v>
                </c:pt>
                <c:pt idx="16">
                  <c:v>2279</c:v>
                </c:pt>
                <c:pt idx="17">
                  <c:v>2388</c:v>
                </c:pt>
                <c:pt idx="18">
                  <c:v>2119</c:v>
                </c:pt>
                <c:pt idx="19">
                  <c:v>1925</c:v>
                </c:pt>
                <c:pt idx="20">
                  <c:v>2044</c:v>
                </c:pt>
                <c:pt idx="21">
                  <c:v>2103</c:v>
                </c:pt>
                <c:pt idx="22">
                  <c:v>2065</c:v>
                </c:pt>
                <c:pt idx="23">
                  <c:v>2182</c:v>
                </c:pt>
                <c:pt idx="24">
                  <c:v>2342</c:v>
                </c:pt>
                <c:pt idx="25">
                  <c:v>2415</c:v>
                </c:pt>
                <c:pt idx="26">
                  <c:v>2447</c:v>
                </c:pt>
                <c:pt idx="27">
                  <c:v>2432</c:v>
                </c:pt>
                <c:pt idx="28">
                  <c:v>2510</c:v>
                </c:pt>
                <c:pt idx="29">
                  <c:v>2387</c:v>
                </c:pt>
                <c:pt idx="30">
                  <c:v>1676</c:v>
                </c:pt>
                <c:pt idx="31">
                  <c:v>1199</c:v>
                </c:pt>
                <c:pt idx="32">
                  <c:v>874</c:v>
                </c:pt>
                <c:pt idx="33">
                  <c:v>732</c:v>
                </c:pt>
                <c:pt idx="34">
                  <c:v>882</c:v>
                </c:pt>
                <c:pt idx="35">
                  <c:v>980</c:v>
                </c:pt>
                <c:pt idx="36">
                  <c:v>1070</c:v>
                </c:pt>
                <c:pt idx="37">
                  <c:v>1177</c:v>
                </c:pt>
                <c:pt idx="38">
                  <c:v>1167</c:v>
                </c:pt>
                <c:pt idx="39">
                  <c:v>1105</c:v>
                </c:pt>
                <c:pt idx="40">
                  <c:v>1041</c:v>
                </c:pt>
                <c:pt idx="41">
                  <c:v>869</c:v>
                </c:pt>
                <c:pt idx="42">
                  <c:v>865</c:v>
                </c:pt>
                <c:pt idx="43">
                  <c:v>873</c:v>
                </c:pt>
                <c:pt idx="44">
                  <c:v>891</c:v>
                </c:pt>
                <c:pt idx="45">
                  <c:v>898</c:v>
                </c:pt>
              </c:numCache>
            </c:numRef>
          </c:val>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GRAPHIQUE_stocks_bénéf'!$BO$3:$BP$48</c:f>
              <c:multiLvlStrCache>
                <c:ptCount val="4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'Données GRAPHIQUE_stocks_bénéf'!$BT$3:$BT$48</c:f>
              <c:numCache>
                <c:formatCode>#,##0</c:formatCode>
                <c:ptCount val="46"/>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255</c:v>
                </c:pt>
                <c:pt idx="17">
                  <c:v>233</c:v>
                </c:pt>
                <c:pt idx="18">
                  <c:v>204</c:v>
                </c:pt>
                <c:pt idx="19">
                  <c:v>203</c:v>
                </c:pt>
                <c:pt idx="20">
                  <c:v>232</c:v>
                </c:pt>
                <c:pt idx="21">
                  <c:v>325</c:v>
                </c:pt>
                <c:pt idx="22">
                  <c:v>412</c:v>
                </c:pt>
                <c:pt idx="23">
                  <c:v>479</c:v>
                </c:pt>
                <c:pt idx="24">
                  <c:v>639</c:v>
                </c:pt>
                <c:pt idx="25">
                  <c:v>603</c:v>
                </c:pt>
                <c:pt idx="26">
                  <c:v>391</c:v>
                </c:pt>
                <c:pt idx="27">
                  <c:v>273</c:v>
                </c:pt>
                <c:pt idx="28">
                  <c:v>204</c:v>
                </c:pt>
                <c:pt idx="29">
                  <c:v>209</c:v>
                </c:pt>
                <c:pt idx="30">
                  <c:v>176</c:v>
                </c:pt>
                <c:pt idx="31">
                  <c:v>114</c:v>
                </c:pt>
                <c:pt idx="32">
                  <c:v>57</c:v>
                </c:pt>
                <c:pt idx="33">
                  <c:v>3</c:v>
                </c:pt>
                <c:pt idx="34">
                  <c:v>0</c:v>
                </c:pt>
                <c:pt idx="35">
                  <c:v>0</c:v>
                </c:pt>
                <c:pt idx="36">
                  <c:v>0</c:v>
                </c:pt>
                <c:pt idx="37">
                  <c:v>0</c:v>
                </c:pt>
                <c:pt idx="38">
                  <c:v>0</c:v>
                </c:pt>
                <c:pt idx="39">
                  <c:v>0</c:v>
                </c:pt>
                <c:pt idx="40">
                  <c:v>0</c:v>
                </c:pt>
                <c:pt idx="41">
                  <c:v>0</c:v>
                </c:pt>
                <c:pt idx="42">
                  <c:v>0</c:v>
                </c:pt>
                <c:pt idx="43">
                  <c:v>16</c:v>
                </c:pt>
                <c:pt idx="44">
                  <c:v>89</c:v>
                </c:pt>
                <c:pt idx="45">
                  <c:v>226</c:v>
                </c:pt>
              </c:numCache>
            </c:numRef>
          </c:val>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GRAPHIQUE_stocks_bénéf'!$BO$3:$BP$48</c:f>
              <c:multiLvlStrCache>
                <c:ptCount val="4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'Données GRAPHIQUE_stocks_bénéf'!$BW$3:$BW$48</c:f>
              <c:numCache>
                <c:formatCode>General</c:formatCode>
                <c:ptCount val="46"/>
                <c:pt idx="0">
                  <c:v>0</c:v>
                </c:pt>
                <c:pt idx="1">
                  <c:v>0</c:v>
                </c:pt>
                <c:pt idx="2">
                  <c:v>0</c:v>
                </c:pt>
                <c:pt idx="3">
                  <c:v>0</c:v>
                </c:pt>
                <c:pt idx="4">
                  <c:v>0</c:v>
                </c:pt>
                <c:pt idx="5">
                  <c:v>0</c:v>
                </c:pt>
                <c:pt idx="6">
                  <c:v>0</c:v>
                </c:pt>
                <c:pt idx="7">
                  <c:v>0</c:v>
                </c:pt>
                <c:pt idx="8">
                  <c:v>0</c:v>
                </c:pt>
                <c:pt idx="9">
                  <c:v>0</c:v>
                </c:pt>
                <c:pt idx="10">
                  <c:v>0</c:v>
                </c:pt>
                <c:pt idx="11">
                  <c:v>0</c:v>
                </c:pt>
                <c:pt idx="12">
                  <c:v>145</c:v>
                </c:pt>
                <c:pt idx="13">
                  <c:v>272</c:v>
                </c:pt>
                <c:pt idx="14">
                  <c:v>507</c:v>
                </c:pt>
                <c:pt idx="15">
                  <c:v>704</c:v>
                </c:pt>
                <c:pt idx="16">
                  <c:v>849</c:v>
                </c:pt>
                <c:pt idx="17">
                  <c:v>948</c:v>
                </c:pt>
                <c:pt idx="18">
                  <c:v>1041</c:v>
                </c:pt>
                <c:pt idx="19">
                  <c:v>1092</c:v>
                </c:pt>
                <c:pt idx="20">
                  <c:v>1143</c:v>
                </c:pt>
                <c:pt idx="21">
                  <c:v>1210</c:v>
                </c:pt>
                <c:pt idx="22">
                  <c:v>1257</c:v>
                </c:pt>
                <c:pt idx="23">
                  <c:v>1336</c:v>
                </c:pt>
                <c:pt idx="24">
                  <c:v>1337</c:v>
                </c:pt>
                <c:pt idx="25">
                  <c:v>1335</c:v>
                </c:pt>
                <c:pt idx="26">
                  <c:v>1237</c:v>
                </c:pt>
                <c:pt idx="27">
                  <c:v>1157</c:v>
                </c:pt>
                <c:pt idx="28">
                  <c:v>1146</c:v>
                </c:pt>
                <c:pt idx="29">
                  <c:v>1034</c:v>
                </c:pt>
                <c:pt idx="30">
                  <c:v>834</c:v>
                </c:pt>
                <c:pt idx="31">
                  <c:v>713</c:v>
                </c:pt>
                <c:pt idx="32">
                  <c:v>587</c:v>
                </c:pt>
                <c:pt idx="33">
                  <c:v>478</c:v>
                </c:pt>
                <c:pt idx="34">
                  <c:v>372</c:v>
                </c:pt>
                <c:pt idx="35">
                  <c:v>283</c:v>
                </c:pt>
                <c:pt idx="36">
                  <c:v>214</c:v>
                </c:pt>
                <c:pt idx="37">
                  <c:v>159</c:v>
                </c:pt>
                <c:pt idx="38">
                  <c:v>96</c:v>
                </c:pt>
                <c:pt idx="39">
                  <c:v>63</c:v>
                </c:pt>
                <c:pt idx="40">
                  <c:v>22</c:v>
                </c:pt>
                <c:pt idx="41">
                  <c:v>0</c:v>
                </c:pt>
                <c:pt idx="42">
                  <c:v>0</c:v>
                </c:pt>
                <c:pt idx="43">
                  <c:v>0</c:v>
                </c:pt>
                <c:pt idx="44">
                  <c:v>0</c:v>
                </c:pt>
                <c:pt idx="45">
                  <c:v>0</c:v>
                </c:pt>
              </c:numCache>
            </c:numRef>
          </c:val>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GRAPHIQUE_stocks_bénéf'!$BO$3:$BP$48</c:f>
              <c:multiLvlStrCache>
                <c:ptCount val="4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'Données GRAPHIQUE_stocks_bénéf'!$BX$3:$BX$48</c:f>
              <c:numCache>
                <c:formatCode>General</c:formatCode>
                <c:ptCount val="4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490</c:v>
                </c:pt>
                <c:pt idx="22">
                  <c:v>459</c:v>
                </c:pt>
                <c:pt idx="23">
                  <c:v>443</c:v>
                </c:pt>
                <c:pt idx="24">
                  <c:v>426</c:v>
                </c:pt>
                <c:pt idx="25">
                  <c:v>448</c:v>
                </c:pt>
                <c:pt idx="26">
                  <c:v>480</c:v>
                </c:pt>
                <c:pt idx="27">
                  <c:v>530</c:v>
                </c:pt>
                <c:pt idx="28">
                  <c:v>525</c:v>
                </c:pt>
                <c:pt idx="29">
                  <c:v>526</c:v>
                </c:pt>
                <c:pt idx="30">
                  <c:v>599</c:v>
                </c:pt>
                <c:pt idx="31">
                  <c:v>835</c:v>
                </c:pt>
                <c:pt idx="32">
                  <c:v>700</c:v>
                </c:pt>
                <c:pt idx="33">
                  <c:v>558</c:v>
                </c:pt>
                <c:pt idx="34">
                  <c:v>511</c:v>
                </c:pt>
                <c:pt idx="35">
                  <c:v>517</c:v>
                </c:pt>
                <c:pt idx="36">
                  <c:v>521</c:v>
                </c:pt>
                <c:pt idx="37">
                  <c:v>525</c:v>
                </c:pt>
                <c:pt idx="38">
                  <c:v>524</c:v>
                </c:pt>
                <c:pt idx="39">
                  <c:v>529</c:v>
                </c:pt>
                <c:pt idx="40">
                  <c:v>561</c:v>
                </c:pt>
                <c:pt idx="41">
                  <c:v>533</c:v>
                </c:pt>
                <c:pt idx="42">
                  <c:v>574</c:v>
                </c:pt>
                <c:pt idx="43">
                  <c:v>567</c:v>
                </c:pt>
                <c:pt idx="44">
                  <c:v>618</c:v>
                </c:pt>
                <c:pt idx="45">
                  <c:v>610</c:v>
                </c:pt>
              </c:numCache>
            </c:numRef>
          </c:val>
        </c:ser>
        <c:dLbls>
          <c:showLegendKey val="0"/>
          <c:showVal val="0"/>
          <c:showCatName val="0"/>
          <c:showSerName val="0"/>
          <c:showPercent val="0"/>
          <c:showBubbleSize val="0"/>
        </c:dLbls>
        <c:axId val="191428864"/>
        <c:axId val="191504384"/>
      </c:areaChart>
      <c:catAx>
        <c:axId val="191428864"/>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191504384"/>
        <c:crossesAt val="0"/>
        <c:auto val="0"/>
        <c:lblAlgn val="ctr"/>
        <c:lblOffset val="100"/>
        <c:tickLblSkip val="4"/>
        <c:noMultiLvlLbl val="0"/>
      </c:catAx>
      <c:valAx>
        <c:axId val="191504384"/>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91428864"/>
        <c:crosses val="autoZero"/>
        <c:crossBetween val="between"/>
        <c:majorUnit val="1000"/>
      </c:valAx>
    </c:plotArea>
    <c:legend>
      <c:legendPos val="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026584126239965E-2"/>
          <c:y val="0.23881826972585365"/>
          <c:w val="0.86985150536832423"/>
          <c:h val="0.55519270617488603"/>
        </c:manualLayout>
      </c:layout>
      <c:lineChart>
        <c:grouping val="standard"/>
        <c:varyColors val="0"/>
        <c:ser>
          <c:idx val="0"/>
          <c:order val="0"/>
          <c:tx>
            <c:strRef>
              <c:f>'Graph appr Note et Diapo'!$B$295</c:f>
              <c:strCache>
                <c:ptCount val="1"/>
                <c:pt idx="0">
                  <c:v>2019</c:v>
                </c:pt>
              </c:strCache>
            </c:strRef>
          </c:tx>
          <c:spPr>
            <a:ln w="25400">
              <a:solidFill>
                <a:srgbClr val="0070C0"/>
              </a:solidFill>
              <a:prstDash val="solid"/>
            </a:ln>
          </c:spPr>
          <c:marker>
            <c:symbol val="diamond"/>
            <c:size val="7"/>
            <c:spPr>
              <a:solidFill>
                <a:srgbClr val="0070C0"/>
              </a:solidFill>
              <a:ln>
                <a:solidFill>
                  <a:srgbClr val="0070C0"/>
                </a:solidFill>
              </a:ln>
            </c:spPr>
          </c:marker>
          <c:cat>
            <c:strRef>
              <c:f>'Graph appr Note et Diapo'!$A$296:$A$307</c:f>
              <c:strCache>
                <c:ptCount val="12"/>
                <c:pt idx="0">
                  <c:v>Jan.</c:v>
                </c:pt>
                <c:pt idx="1">
                  <c:v>Fév.</c:v>
                </c:pt>
                <c:pt idx="2">
                  <c:v>Mars</c:v>
                </c:pt>
                <c:pt idx="3">
                  <c:v>Avril</c:v>
                </c:pt>
                <c:pt idx="4">
                  <c:v>Mai</c:v>
                </c:pt>
                <c:pt idx="5">
                  <c:v>Juin</c:v>
                </c:pt>
                <c:pt idx="6">
                  <c:v>Juil.</c:v>
                </c:pt>
                <c:pt idx="7">
                  <c:v>Août</c:v>
                </c:pt>
                <c:pt idx="8">
                  <c:v>Sept.</c:v>
                </c:pt>
                <c:pt idx="9">
                  <c:v>Oct.</c:v>
                </c:pt>
                <c:pt idx="10">
                  <c:v>Nov.</c:v>
                </c:pt>
                <c:pt idx="11">
                  <c:v>Déc.</c:v>
                </c:pt>
              </c:strCache>
            </c:strRef>
          </c:cat>
          <c:val>
            <c:numRef>
              <c:f>'Graph appr Note et Diapo'!$B$296:$B$307</c:f>
              <c:numCache>
                <c:formatCode>#,##0</c:formatCode>
                <c:ptCount val="12"/>
                <c:pt idx="0">
                  <c:v>42</c:v>
                </c:pt>
                <c:pt idx="1">
                  <c:v>66</c:v>
                </c:pt>
                <c:pt idx="2">
                  <c:v>89</c:v>
                </c:pt>
                <c:pt idx="3">
                  <c:v>121</c:v>
                </c:pt>
                <c:pt idx="4">
                  <c:v>146</c:v>
                </c:pt>
                <c:pt idx="5">
                  <c:v>190</c:v>
                </c:pt>
                <c:pt idx="6">
                  <c:v>503</c:v>
                </c:pt>
                <c:pt idx="7">
                  <c:v>859</c:v>
                </c:pt>
                <c:pt idx="8">
                  <c:v>2424</c:v>
                </c:pt>
                <c:pt idx="9">
                  <c:v>2782</c:v>
                </c:pt>
                <c:pt idx="10">
                  <c:v>2954</c:v>
                </c:pt>
                <c:pt idx="11">
                  <c:v>3050</c:v>
                </c:pt>
              </c:numCache>
            </c:numRef>
          </c:val>
          <c:smooth val="0"/>
        </c:ser>
        <c:ser>
          <c:idx val="1"/>
          <c:order val="1"/>
          <c:tx>
            <c:strRef>
              <c:f>'Graph appr Note et Diapo'!$C$295</c:f>
              <c:strCache>
                <c:ptCount val="1"/>
                <c:pt idx="0">
                  <c:v>2020</c:v>
                </c:pt>
              </c:strCache>
            </c:strRef>
          </c:tx>
          <c:spPr>
            <a:ln w="25400">
              <a:solidFill>
                <a:srgbClr val="92D050"/>
              </a:solidFill>
              <a:prstDash val="solid"/>
            </a:ln>
          </c:spPr>
          <c:marker>
            <c:symbol val="circle"/>
            <c:size val="7"/>
            <c:spPr>
              <a:solidFill>
                <a:srgbClr val="92D050"/>
              </a:solidFill>
              <a:ln>
                <a:solidFill>
                  <a:srgbClr val="92D050"/>
                </a:solidFill>
              </a:ln>
            </c:spPr>
          </c:marker>
          <c:cat>
            <c:strRef>
              <c:f>'Graph appr Note et Diapo'!$A$296:$A$307</c:f>
              <c:strCache>
                <c:ptCount val="12"/>
                <c:pt idx="0">
                  <c:v>Jan.</c:v>
                </c:pt>
                <c:pt idx="1">
                  <c:v>Fév.</c:v>
                </c:pt>
                <c:pt idx="2">
                  <c:v>Mars</c:v>
                </c:pt>
                <c:pt idx="3">
                  <c:v>Avril</c:v>
                </c:pt>
                <c:pt idx="4">
                  <c:v>Mai</c:v>
                </c:pt>
                <c:pt idx="5">
                  <c:v>Juin</c:v>
                </c:pt>
                <c:pt idx="6">
                  <c:v>Juil.</c:v>
                </c:pt>
                <c:pt idx="7">
                  <c:v>Août</c:v>
                </c:pt>
                <c:pt idx="8">
                  <c:v>Sept.</c:v>
                </c:pt>
                <c:pt idx="9">
                  <c:v>Oct.</c:v>
                </c:pt>
                <c:pt idx="10">
                  <c:v>Nov.</c:v>
                </c:pt>
                <c:pt idx="11">
                  <c:v>Déc.</c:v>
                </c:pt>
              </c:strCache>
            </c:strRef>
          </c:cat>
          <c:val>
            <c:numRef>
              <c:f>'Graph appr Note et Diapo'!$C$296:$C$307</c:f>
              <c:numCache>
                <c:formatCode>#,##0</c:formatCode>
                <c:ptCount val="12"/>
                <c:pt idx="0">
                  <c:v>78</c:v>
                </c:pt>
                <c:pt idx="1">
                  <c:v>108</c:v>
                </c:pt>
                <c:pt idx="2">
                  <c:v>136</c:v>
                </c:pt>
                <c:pt idx="3">
                  <c:v>145</c:v>
                </c:pt>
                <c:pt idx="4">
                  <c:v>153</c:v>
                </c:pt>
                <c:pt idx="5">
                  <c:v>177</c:v>
                </c:pt>
                <c:pt idx="6">
                  <c:v>578</c:v>
                </c:pt>
                <c:pt idx="7">
                  <c:v>1096</c:v>
                </c:pt>
                <c:pt idx="8">
                  <c:v>3231</c:v>
                </c:pt>
                <c:pt idx="9">
                  <c:v>3873</c:v>
                </c:pt>
                <c:pt idx="10">
                  <c:v>4113</c:v>
                </c:pt>
                <c:pt idx="11">
                  <c:v>4272</c:v>
                </c:pt>
              </c:numCache>
            </c:numRef>
          </c:val>
          <c:smooth val="0"/>
        </c:ser>
        <c:ser>
          <c:idx val="2"/>
          <c:order val="2"/>
          <c:tx>
            <c:strRef>
              <c:f>'Graph appr Note et Diapo'!$D$295</c:f>
              <c:strCache>
                <c:ptCount val="1"/>
                <c:pt idx="0">
                  <c:v>2021</c:v>
                </c:pt>
              </c:strCache>
            </c:strRef>
          </c:tx>
          <c:spPr>
            <a:ln w="25400">
              <a:solidFill>
                <a:srgbClr val="FF0000"/>
              </a:solidFill>
              <a:prstDash val="solid"/>
            </a:ln>
          </c:spPr>
          <c:marker>
            <c:symbol val="triangle"/>
            <c:size val="5"/>
            <c:spPr>
              <a:solidFill>
                <a:srgbClr val="FF0000"/>
              </a:solidFill>
              <a:ln>
                <a:solidFill>
                  <a:srgbClr val="FF0000"/>
                </a:solidFill>
                <a:prstDash val="solid"/>
              </a:ln>
            </c:spPr>
          </c:marker>
          <c:cat>
            <c:strRef>
              <c:f>'Graph appr Note et Diapo'!$A$296:$A$307</c:f>
              <c:strCache>
                <c:ptCount val="12"/>
                <c:pt idx="0">
                  <c:v>Jan.</c:v>
                </c:pt>
                <c:pt idx="1">
                  <c:v>Fév.</c:v>
                </c:pt>
                <c:pt idx="2">
                  <c:v>Mars</c:v>
                </c:pt>
                <c:pt idx="3">
                  <c:v>Avril</c:v>
                </c:pt>
                <c:pt idx="4">
                  <c:v>Mai</c:v>
                </c:pt>
                <c:pt idx="5">
                  <c:v>Juin</c:v>
                </c:pt>
                <c:pt idx="6">
                  <c:v>Juil.</c:v>
                </c:pt>
                <c:pt idx="7">
                  <c:v>Août</c:v>
                </c:pt>
                <c:pt idx="8">
                  <c:v>Sept.</c:v>
                </c:pt>
                <c:pt idx="9">
                  <c:v>Oct.</c:v>
                </c:pt>
                <c:pt idx="10">
                  <c:v>Nov.</c:v>
                </c:pt>
                <c:pt idx="11">
                  <c:v>Déc.</c:v>
                </c:pt>
              </c:strCache>
            </c:strRef>
          </c:cat>
          <c:val>
            <c:numRef>
              <c:f>'Graph appr Note et Diapo'!$D$296:$D$307</c:f>
              <c:numCache>
                <c:formatCode>#,##0</c:formatCode>
                <c:ptCount val="12"/>
                <c:pt idx="0">
                  <c:v>157</c:v>
                </c:pt>
                <c:pt idx="1">
                  <c:v>341</c:v>
                </c:pt>
                <c:pt idx="2">
                  <c:v>396</c:v>
                </c:pt>
                <c:pt idx="3">
                  <c:v>427</c:v>
                </c:pt>
                <c:pt idx="4">
                  <c:v>451</c:v>
                </c:pt>
                <c:pt idx="5">
                  <c:v>509</c:v>
                </c:pt>
                <c:pt idx="6">
                  <c:v>#N/A</c:v>
                </c:pt>
                <c:pt idx="7">
                  <c:v>#N/A</c:v>
                </c:pt>
                <c:pt idx="8">
                  <c:v>#N/A</c:v>
                </c:pt>
                <c:pt idx="9">
                  <c:v>#N/A</c:v>
                </c:pt>
                <c:pt idx="10">
                  <c:v>#N/A</c:v>
                </c:pt>
                <c:pt idx="11">
                  <c:v>#N/A</c:v>
                </c:pt>
              </c:numCache>
            </c:numRef>
          </c:val>
          <c:smooth val="0"/>
        </c:ser>
        <c:dLbls>
          <c:showLegendKey val="0"/>
          <c:showVal val="0"/>
          <c:showCatName val="0"/>
          <c:showSerName val="0"/>
          <c:showPercent val="0"/>
          <c:showBubbleSize val="0"/>
        </c:dLbls>
        <c:marker val="1"/>
        <c:smooth val="0"/>
        <c:axId val="191581568"/>
        <c:axId val="191583744"/>
      </c:lineChart>
      <c:catAx>
        <c:axId val="191581568"/>
        <c:scaling>
          <c:orientation val="minMax"/>
        </c:scaling>
        <c:delete val="0"/>
        <c:axPos val="b"/>
        <c:majorGridlines>
          <c:spPr>
            <a:ln w="3175">
              <a:solidFill>
                <a:schemeClr val="bg1">
                  <a:lumMod val="75000"/>
                </a:schemeClr>
              </a:solidFill>
              <a:prstDash val="sysDash"/>
            </a:ln>
          </c:spPr>
        </c:majorGridlines>
        <c:numFmt formatCode="General" sourceLinked="1"/>
        <c:majorTickMark val="out"/>
        <c:minorTickMark val="none"/>
        <c:tickLblPos val="low"/>
        <c:spPr>
          <a:ln>
            <a:solidFill>
              <a:sysClr val="windowText" lastClr="000000">
                <a:tint val="75000"/>
                <a:shade val="95000"/>
                <a:satMod val="105000"/>
              </a:sysClr>
            </a:solidFill>
          </a:ln>
        </c:spPr>
        <c:txPr>
          <a:bodyPr rot="0" vert="horz"/>
          <a:lstStyle/>
          <a:p>
            <a:pPr>
              <a:defRPr sz="1000" b="0" i="0" u="none" strike="noStrike" baseline="0">
                <a:solidFill>
                  <a:srgbClr val="000000"/>
                </a:solidFill>
                <a:latin typeface="Calibri"/>
                <a:ea typeface="Calibri"/>
                <a:cs typeface="Calibri"/>
              </a:defRPr>
            </a:pPr>
            <a:endParaRPr lang="fr-FR"/>
          </a:p>
        </c:txPr>
        <c:crossAx val="191583744"/>
        <c:crossesAt val="0"/>
        <c:auto val="0"/>
        <c:lblAlgn val="ctr"/>
        <c:lblOffset val="100"/>
        <c:tickLblSkip val="1"/>
        <c:tickMarkSkip val="1"/>
        <c:noMultiLvlLbl val="0"/>
      </c:catAx>
      <c:valAx>
        <c:axId val="191583744"/>
        <c:scaling>
          <c:orientation val="minMax"/>
          <c:max val="4500"/>
          <c:min val="0"/>
        </c:scaling>
        <c:delete val="0"/>
        <c:axPos val="l"/>
        <c:majorGridlines>
          <c:spPr>
            <a:ln>
              <a:solidFill>
                <a:schemeClr val="bg1">
                  <a:lumMod val="85000"/>
                </a:schemeClr>
              </a:solidFill>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191581568"/>
        <c:crosses val="autoZero"/>
        <c:crossBetween val="between"/>
        <c:majorUnit val="500"/>
      </c:valAx>
    </c:plotArea>
    <c:legend>
      <c:legendPos val="r"/>
      <c:layout>
        <c:manualLayout>
          <c:xMode val="edge"/>
          <c:yMode val="edge"/>
          <c:x val="0.1110500288576832"/>
          <c:y val="0.11973057541439343"/>
          <c:w val="0.77817498234272275"/>
          <c:h val="7.6143245244335092E-2"/>
        </c:manualLayout>
      </c:layout>
      <c:overlay val="0"/>
      <c:txPr>
        <a:bodyPr/>
        <a:lstStyle/>
        <a:p>
          <a:pPr>
            <a:defRPr sz="900" b="0" i="0" u="none" strike="noStrike" baseline="0">
              <a:solidFill>
                <a:srgbClr val="000000"/>
              </a:solidFill>
              <a:latin typeface="Calibri"/>
              <a:ea typeface="Calibri"/>
              <a:cs typeface="Calibri"/>
            </a:defRPr>
          </a:pPr>
          <a:endParaRPr lang="fr-FR"/>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fr-F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500"/>
              <a:t>Nombre de salariés en</a:t>
            </a:r>
            <a:r>
              <a:rPr lang="en-US" sz="1500" baseline="0"/>
              <a:t> </a:t>
            </a:r>
            <a:r>
              <a:rPr lang="en-US" sz="1500"/>
              <a:t>activité partielle en équivalent</a:t>
            </a:r>
            <a:r>
              <a:rPr lang="en-US" sz="1500" baseline="0"/>
              <a:t> </a:t>
            </a:r>
            <a:r>
              <a:rPr lang="en-US" sz="1500"/>
              <a:t>temps</a:t>
            </a:r>
            <a:r>
              <a:rPr lang="en-US" sz="1500" baseline="0"/>
              <a:t> </a:t>
            </a:r>
            <a:r>
              <a:rPr lang="en-US" sz="1500"/>
              <a:t>plein</a:t>
            </a:r>
            <a:r>
              <a:rPr lang="en-US" sz="1500" baseline="0"/>
              <a:t> </a:t>
            </a:r>
            <a:r>
              <a:rPr lang="en-US" sz="1500"/>
              <a:t>(ETP)</a:t>
            </a:r>
          </a:p>
          <a:p>
            <a:pPr>
              <a:defRPr/>
            </a:pPr>
            <a:r>
              <a:rPr lang="en-US" sz="1500"/>
              <a:t> en Vaucluse</a:t>
            </a:r>
          </a:p>
          <a:p>
            <a:pPr>
              <a:defRPr/>
            </a:pPr>
            <a:r>
              <a:rPr lang="en-US" sz="1100" b="0" i="1"/>
              <a:t>(données</a:t>
            </a:r>
            <a:r>
              <a:rPr lang="en-US" sz="1100" b="0" i="1" baseline="0"/>
              <a:t> brutes, en nombre)</a:t>
            </a:r>
            <a:endParaRPr lang="en-US" sz="1100" b="0" i="1"/>
          </a:p>
        </c:rich>
      </c:tx>
      <c:layout/>
      <c:overlay val="0"/>
    </c:title>
    <c:autoTitleDeleted val="0"/>
    <c:plotArea>
      <c:layout/>
      <c:barChart>
        <c:barDir val="col"/>
        <c:grouping val="clustered"/>
        <c:varyColors val="0"/>
        <c:ser>
          <c:idx val="0"/>
          <c:order val="0"/>
          <c:tx>
            <c:strRef>
              <c:f>'recap (2)'!$B$2</c:f>
              <c:strCache>
                <c:ptCount val="1"/>
                <c:pt idx="0">
                  <c:v>Nombre de salariés effectivement en Activité Partielle</c:v>
                </c:pt>
              </c:strCache>
            </c:strRef>
          </c:tx>
          <c:invertIfNegative val="0"/>
          <c:cat>
            <c:numRef>
              <c:f>'recap (2)'!$A$3:$A$18</c:f>
              <c:numCache>
                <c:formatCode>mmm\-yy</c:formatCode>
                <c:ptCount val="16"/>
                <c:pt idx="0">
                  <c:v>43891</c:v>
                </c:pt>
                <c:pt idx="1">
                  <c:v>43922</c:v>
                </c:pt>
                <c:pt idx="2">
                  <c:v>43952</c:v>
                </c:pt>
                <c:pt idx="3">
                  <c:v>43983</c:v>
                </c:pt>
                <c:pt idx="4">
                  <c:v>44013</c:v>
                </c:pt>
                <c:pt idx="5">
                  <c:v>44044</c:v>
                </c:pt>
                <c:pt idx="6">
                  <c:v>44075</c:v>
                </c:pt>
                <c:pt idx="7">
                  <c:v>44105</c:v>
                </c:pt>
                <c:pt idx="8">
                  <c:v>44136</c:v>
                </c:pt>
                <c:pt idx="9">
                  <c:v>44166</c:v>
                </c:pt>
                <c:pt idx="10">
                  <c:v>44197</c:v>
                </c:pt>
                <c:pt idx="11">
                  <c:v>44228</c:v>
                </c:pt>
                <c:pt idx="12">
                  <c:v>44256</c:v>
                </c:pt>
                <c:pt idx="13">
                  <c:v>44287</c:v>
                </c:pt>
                <c:pt idx="14">
                  <c:v>44317</c:v>
                </c:pt>
                <c:pt idx="15">
                  <c:v>44348</c:v>
                </c:pt>
              </c:numCache>
            </c:numRef>
          </c:cat>
          <c:val>
            <c:numRef>
              <c:f>'recap (2)'!$J$25:$J$40</c:f>
              <c:numCache>
                <c:formatCode>#,##0</c:formatCode>
                <c:ptCount val="16"/>
                <c:pt idx="0">
                  <c:v>17977.094571428544</c:v>
                </c:pt>
                <c:pt idx="1">
                  <c:v>36508.965828571127</c:v>
                </c:pt>
                <c:pt idx="2">
                  <c:v>21615.027785714203</c:v>
                </c:pt>
                <c:pt idx="3">
                  <c:v>7313.8544285714361</c:v>
                </c:pt>
                <c:pt idx="4">
                  <c:v>2898.0471999999977</c:v>
                </c:pt>
                <c:pt idx="5">
                  <c:v>1904.0155714285738</c:v>
                </c:pt>
                <c:pt idx="6">
                  <c:v>1776.7844000000018</c:v>
                </c:pt>
                <c:pt idx="7">
                  <c:v>2869.8400714285699</c:v>
                </c:pt>
                <c:pt idx="8">
                  <c:v>12726.549499999988</c:v>
                </c:pt>
                <c:pt idx="9">
                  <c:v>7031.8235428571461</c:v>
                </c:pt>
                <c:pt idx="10">
                  <c:v>7415.838785714297</c:v>
                </c:pt>
                <c:pt idx="11">
                  <c:v>7761.0807142857193</c:v>
                </c:pt>
                <c:pt idx="12">
                  <c:v>8345.9992571428611</c:v>
                </c:pt>
                <c:pt idx="13">
                  <c:v>14150.178857142824</c:v>
                </c:pt>
                <c:pt idx="14">
                  <c:v>7779.6131428571616</c:v>
                </c:pt>
                <c:pt idx="15">
                  <c:v>2432.8917714285717</c:v>
                </c:pt>
              </c:numCache>
            </c:numRef>
          </c:val>
        </c:ser>
        <c:dLbls>
          <c:showLegendKey val="0"/>
          <c:showVal val="0"/>
          <c:showCatName val="0"/>
          <c:showSerName val="0"/>
          <c:showPercent val="0"/>
          <c:showBubbleSize val="0"/>
        </c:dLbls>
        <c:gapWidth val="150"/>
        <c:axId val="191124992"/>
        <c:axId val="191126528"/>
      </c:barChart>
      <c:dateAx>
        <c:axId val="191124992"/>
        <c:scaling>
          <c:orientation val="minMax"/>
        </c:scaling>
        <c:delete val="0"/>
        <c:axPos val="b"/>
        <c:numFmt formatCode="mmm\-yy" sourceLinked="1"/>
        <c:majorTickMark val="out"/>
        <c:minorTickMark val="none"/>
        <c:tickLblPos val="nextTo"/>
        <c:crossAx val="191126528"/>
        <c:crosses val="autoZero"/>
        <c:auto val="1"/>
        <c:lblOffset val="100"/>
        <c:baseTimeUnit val="months"/>
      </c:dateAx>
      <c:valAx>
        <c:axId val="191126528"/>
        <c:scaling>
          <c:orientation val="minMax"/>
        </c:scaling>
        <c:delete val="0"/>
        <c:axPos val="l"/>
        <c:majorGridlines/>
        <c:numFmt formatCode="#,##0" sourceLinked="1"/>
        <c:majorTickMark val="out"/>
        <c:minorTickMark val="none"/>
        <c:tickLblPos val="nextTo"/>
        <c:crossAx val="19112499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trim'!$B$118:$C$168</c:f>
              <c:multiLvlStrCache>
                <c:ptCount val="51"/>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lvl>
                <c:lvl>
                  <c:pt idx="3">
                    <c:v>2012</c:v>
                  </c:pt>
                  <c:pt idx="7">
                    <c:v>2013</c:v>
                  </c:pt>
                  <c:pt idx="11">
                    <c:v>2014</c:v>
                  </c:pt>
                  <c:pt idx="15">
                    <c:v>2015</c:v>
                  </c:pt>
                  <c:pt idx="19">
                    <c:v>2016</c:v>
                  </c:pt>
                  <c:pt idx="23">
                    <c:v>2017</c:v>
                  </c:pt>
                  <c:pt idx="27">
                    <c:v>2018</c:v>
                  </c:pt>
                  <c:pt idx="31">
                    <c:v>2019</c:v>
                  </c:pt>
                  <c:pt idx="35">
                    <c:v>2020</c:v>
                  </c:pt>
                  <c:pt idx="39">
                    <c:v>2021</c:v>
                  </c:pt>
                  <c:pt idx="43">
                    <c:v>2022</c:v>
                  </c:pt>
                  <c:pt idx="47">
                    <c:v>2023</c:v>
                  </c:pt>
                </c:lvl>
              </c:multiLvlStrCache>
            </c:multiLvlStrRef>
          </c:cat>
          <c:val>
            <c:numRef>
              <c:f>Données!$C$126:$C$166</c:f>
              <c:numCache>
                <c:formatCode>#,##0.0</c:formatCode>
                <c:ptCount val="41"/>
                <c:pt idx="0">
                  <c:v>10.3</c:v>
                </c:pt>
                <c:pt idx="1">
                  <c:v>10.4</c:v>
                </c:pt>
                <c:pt idx="2">
                  <c:v>10.6</c:v>
                </c:pt>
                <c:pt idx="3">
                  <c:v>10.6</c:v>
                </c:pt>
                <c:pt idx="4">
                  <c:v>10.8</c:v>
                </c:pt>
                <c:pt idx="5">
                  <c:v>10.8</c:v>
                </c:pt>
                <c:pt idx="6">
                  <c:v>11.2</c:v>
                </c:pt>
                <c:pt idx="7">
                  <c:v>11.3</c:v>
                </c:pt>
                <c:pt idx="8">
                  <c:v>11.5</c:v>
                </c:pt>
                <c:pt idx="9">
                  <c:v>11.3</c:v>
                </c:pt>
                <c:pt idx="10">
                  <c:v>11.2</c:v>
                </c:pt>
                <c:pt idx="11">
                  <c:v>11.2</c:v>
                </c:pt>
                <c:pt idx="12">
                  <c:v>11.2</c:v>
                </c:pt>
                <c:pt idx="13">
                  <c:v>11.4</c:v>
                </c:pt>
                <c:pt idx="14">
                  <c:v>11.6</c:v>
                </c:pt>
                <c:pt idx="15">
                  <c:v>11.4</c:v>
                </c:pt>
                <c:pt idx="16">
                  <c:v>11.7</c:v>
                </c:pt>
                <c:pt idx="17">
                  <c:v>11.5</c:v>
                </c:pt>
                <c:pt idx="18">
                  <c:v>11.4</c:v>
                </c:pt>
                <c:pt idx="19">
                  <c:v>11.4</c:v>
                </c:pt>
                <c:pt idx="20">
                  <c:v>11.2</c:v>
                </c:pt>
                <c:pt idx="21">
                  <c:v>11.1</c:v>
                </c:pt>
                <c:pt idx="22">
                  <c:v>11.4</c:v>
                </c:pt>
                <c:pt idx="23">
                  <c:v>10.9</c:v>
                </c:pt>
                <c:pt idx="24">
                  <c:v>10.8</c:v>
                </c:pt>
                <c:pt idx="25">
                  <c:v>10.9</c:v>
                </c:pt>
                <c:pt idx="26">
                  <c:v>10.3</c:v>
                </c:pt>
                <c:pt idx="27">
                  <c:v>10.6</c:v>
                </c:pt>
                <c:pt idx="28">
                  <c:v>10.4</c:v>
                </c:pt>
                <c:pt idx="29">
                  <c:v>10.3</c:v>
                </c:pt>
                <c:pt idx="30">
                  <c:v>10</c:v>
                </c:pt>
                <c:pt idx="31">
                  <c:v>10</c:v>
                </c:pt>
                <c:pt idx="32">
                  <c:v>9.6999999999999993</c:v>
                </c:pt>
                <c:pt idx="33">
                  <c:v>9.6</c:v>
                </c:pt>
                <c:pt idx="34">
                  <c:v>9.1999999999999993</c:v>
                </c:pt>
                <c:pt idx="35">
                  <c:v>8.9</c:v>
                </c:pt>
                <c:pt idx="36">
                  <c:v>8.3000000000000007</c:v>
                </c:pt>
                <c:pt idx="37">
                  <c:v>10.3</c:v>
                </c:pt>
                <c:pt idx="38">
                  <c:v>9</c:v>
                </c:pt>
                <c:pt idx="39">
                  <c:v>9.1</c:v>
                </c:pt>
                <c:pt idx="40">
                  <c:v>9.1</c:v>
                </c:pt>
              </c:numCache>
            </c:numRef>
          </c:val>
          <c:smooth val="0"/>
        </c:ser>
        <c:ser>
          <c:idx val="1"/>
          <c:order val="1"/>
          <c:tx>
            <c:v>France métropolitaine</c:v>
          </c:tx>
          <c:spPr>
            <a:ln w="25400">
              <a:solidFill>
                <a:srgbClr val="0000FF"/>
              </a:solidFill>
              <a:prstDash val="solid"/>
            </a:ln>
          </c:spPr>
          <c:marker>
            <c:symbol val="none"/>
          </c:marker>
          <c:cat>
            <c:multiLvlStrRef>
              <c:f>'dates trim'!$B$118:$C$168</c:f>
              <c:multiLvlStrCache>
                <c:ptCount val="51"/>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lvl>
                <c:lvl>
                  <c:pt idx="3">
                    <c:v>2012</c:v>
                  </c:pt>
                  <c:pt idx="7">
                    <c:v>2013</c:v>
                  </c:pt>
                  <c:pt idx="11">
                    <c:v>2014</c:v>
                  </c:pt>
                  <c:pt idx="15">
                    <c:v>2015</c:v>
                  </c:pt>
                  <c:pt idx="19">
                    <c:v>2016</c:v>
                  </c:pt>
                  <c:pt idx="23">
                    <c:v>2017</c:v>
                  </c:pt>
                  <c:pt idx="27">
                    <c:v>2018</c:v>
                  </c:pt>
                  <c:pt idx="31">
                    <c:v>2019</c:v>
                  </c:pt>
                  <c:pt idx="35">
                    <c:v>2020</c:v>
                  </c:pt>
                  <c:pt idx="39">
                    <c:v>2021</c:v>
                  </c:pt>
                  <c:pt idx="43">
                    <c:v>2022</c:v>
                  </c:pt>
                  <c:pt idx="47">
                    <c:v>2023</c:v>
                  </c:pt>
                </c:lvl>
              </c:multiLvlStrCache>
            </c:multiLvlStrRef>
          </c:cat>
          <c:val>
            <c:numRef>
              <c:f>Données!$B$126:$B$166</c:f>
              <c:numCache>
                <c:formatCode>#,##0.0</c:formatCode>
                <c:ptCount val="41"/>
                <c:pt idx="0">
                  <c:v>8.6999999999999993</c:v>
                </c:pt>
                <c:pt idx="1">
                  <c:v>8.8000000000000007</c:v>
                </c:pt>
                <c:pt idx="2">
                  <c:v>9</c:v>
                </c:pt>
                <c:pt idx="3">
                  <c:v>9.1</c:v>
                </c:pt>
                <c:pt idx="4">
                  <c:v>9.4</c:v>
                </c:pt>
                <c:pt idx="5">
                  <c:v>9.4</c:v>
                </c:pt>
                <c:pt idx="6">
                  <c:v>9.8000000000000007</c:v>
                </c:pt>
                <c:pt idx="7">
                  <c:v>10</c:v>
                </c:pt>
                <c:pt idx="8">
                  <c:v>10.1</c:v>
                </c:pt>
                <c:pt idx="9">
                  <c:v>9.9</c:v>
                </c:pt>
                <c:pt idx="10">
                  <c:v>9.8000000000000007</c:v>
                </c:pt>
                <c:pt idx="11">
                  <c:v>9.8000000000000007</c:v>
                </c:pt>
                <c:pt idx="12">
                  <c:v>9.8000000000000007</c:v>
                </c:pt>
                <c:pt idx="13">
                  <c:v>9.9</c:v>
                </c:pt>
                <c:pt idx="14">
                  <c:v>10.1</c:v>
                </c:pt>
                <c:pt idx="15">
                  <c:v>10</c:v>
                </c:pt>
                <c:pt idx="16">
                  <c:v>10.199999999999999</c:v>
                </c:pt>
                <c:pt idx="17">
                  <c:v>10.1</c:v>
                </c:pt>
                <c:pt idx="18">
                  <c:v>9.9</c:v>
                </c:pt>
                <c:pt idx="19">
                  <c:v>9.9</c:v>
                </c:pt>
                <c:pt idx="20">
                  <c:v>9.8000000000000007</c:v>
                </c:pt>
                <c:pt idx="21">
                  <c:v>9.6</c:v>
                </c:pt>
                <c:pt idx="22">
                  <c:v>9.6999999999999993</c:v>
                </c:pt>
                <c:pt idx="23">
                  <c:v>9.3000000000000007</c:v>
                </c:pt>
                <c:pt idx="24">
                  <c:v>9.1999999999999993</c:v>
                </c:pt>
                <c:pt idx="25">
                  <c:v>9.3000000000000007</c:v>
                </c:pt>
                <c:pt idx="26">
                  <c:v>8.6999999999999993</c:v>
                </c:pt>
                <c:pt idx="27">
                  <c:v>8.9</c:v>
                </c:pt>
                <c:pt idx="28">
                  <c:v>8.8000000000000007</c:v>
                </c:pt>
                <c:pt idx="29">
                  <c:v>8.6999999999999993</c:v>
                </c:pt>
                <c:pt idx="30">
                  <c:v>8.4</c:v>
                </c:pt>
                <c:pt idx="31">
                  <c:v>8.4</c:v>
                </c:pt>
                <c:pt idx="32">
                  <c:v>8.1999999999999993</c:v>
                </c:pt>
                <c:pt idx="33">
                  <c:v>8.1999999999999993</c:v>
                </c:pt>
                <c:pt idx="34">
                  <c:v>7.9</c:v>
                </c:pt>
                <c:pt idx="35">
                  <c:v>7.6</c:v>
                </c:pt>
                <c:pt idx="36">
                  <c:v>7.1</c:v>
                </c:pt>
                <c:pt idx="37">
                  <c:v>8.9</c:v>
                </c:pt>
                <c:pt idx="38">
                  <c:v>7.8</c:v>
                </c:pt>
                <c:pt idx="39">
                  <c:v>7.8</c:v>
                </c:pt>
                <c:pt idx="40">
                  <c:v>7.8</c:v>
                </c:pt>
              </c:numCache>
            </c:numRef>
          </c:val>
          <c:smooth val="0"/>
        </c:ser>
        <c:ser>
          <c:idx val="2"/>
          <c:order val="2"/>
          <c:tx>
            <c:strRef>
              <c:f>Données!$I$8</c:f>
              <c:strCache>
                <c:ptCount val="1"/>
                <c:pt idx="0">
                  <c:v>Vaucluse</c:v>
                </c:pt>
              </c:strCache>
            </c:strRef>
          </c:tx>
          <c:marker>
            <c:symbol val="none"/>
          </c:marker>
          <c:cat>
            <c:multiLvlStrRef>
              <c:f>'dates trim'!$B$118:$C$168</c:f>
              <c:multiLvlStrCache>
                <c:ptCount val="51"/>
                <c:lvl>
                  <c:pt idx="0">
                    <c:v>T2</c:v>
                  </c:pt>
                  <c:pt idx="1">
                    <c:v>T3</c:v>
                  </c:pt>
                  <c:pt idx="2">
                    <c:v>T4</c:v>
                  </c:pt>
                  <c:pt idx="3">
                    <c:v>T1</c:v>
                  </c:pt>
                  <c:pt idx="4">
                    <c:v>T2</c:v>
                  </c:pt>
                  <c:pt idx="5">
                    <c:v>T3</c:v>
                  </c:pt>
                  <c:pt idx="6">
                    <c:v>T4</c:v>
                  </c:pt>
                  <c:pt idx="7">
                    <c:v>T1</c:v>
                  </c:pt>
                  <c:pt idx="8">
                    <c:v>T2</c:v>
                  </c:pt>
                  <c:pt idx="9">
                    <c:v>T3</c:v>
                  </c:pt>
                  <c:pt idx="10">
                    <c:v>T4</c:v>
                  </c:pt>
                  <c:pt idx="11">
                    <c:v>T1</c:v>
                  </c:pt>
                  <c:pt idx="12">
                    <c:v>T2</c:v>
                  </c:pt>
                  <c:pt idx="13">
                    <c:v>T3</c:v>
                  </c:pt>
                  <c:pt idx="14">
                    <c:v>T4</c:v>
                  </c:pt>
                  <c:pt idx="15">
                    <c:v>T1</c:v>
                  </c:pt>
                  <c:pt idx="16">
                    <c:v>T2</c:v>
                  </c:pt>
                  <c:pt idx="17">
                    <c:v>T3</c:v>
                  </c:pt>
                  <c:pt idx="18">
                    <c:v>T4</c:v>
                  </c:pt>
                  <c:pt idx="19">
                    <c:v>T1</c:v>
                  </c:pt>
                  <c:pt idx="20">
                    <c:v>T2</c:v>
                  </c:pt>
                  <c:pt idx="21">
                    <c:v>T3</c:v>
                  </c:pt>
                  <c:pt idx="22">
                    <c:v>T4</c:v>
                  </c:pt>
                  <c:pt idx="23">
                    <c:v>T1</c:v>
                  </c:pt>
                  <c:pt idx="24">
                    <c:v>T2</c:v>
                  </c:pt>
                  <c:pt idx="25">
                    <c:v>T3</c:v>
                  </c:pt>
                  <c:pt idx="26">
                    <c:v>T4</c:v>
                  </c:pt>
                  <c:pt idx="27">
                    <c:v>T1</c:v>
                  </c:pt>
                  <c:pt idx="28">
                    <c:v>T2</c:v>
                  </c:pt>
                  <c:pt idx="29">
                    <c:v>T3</c:v>
                  </c:pt>
                  <c:pt idx="30">
                    <c:v>T4</c:v>
                  </c:pt>
                  <c:pt idx="31">
                    <c:v>T1</c:v>
                  </c:pt>
                  <c:pt idx="32">
                    <c:v>T2</c:v>
                  </c:pt>
                  <c:pt idx="33">
                    <c:v>T3</c:v>
                  </c:pt>
                  <c:pt idx="34">
                    <c:v>T4</c:v>
                  </c:pt>
                  <c:pt idx="35">
                    <c:v>T1</c:v>
                  </c:pt>
                  <c:pt idx="36">
                    <c:v>T2</c:v>
                  </c:pt>
                  <c:pt idx="37">
                    <c:v>T3</c:v>
                  </c:pt>
                  <c:pt idx="38">
                    <c:v>T4</c:v>
                  </c:pt>
                  <c:pt idx="39">
                    <c:v>T1</c:v>
                  </c:pt>
                  <c:pt idx="40">
                    <c:v>T2</c:v>
                  </c:pt>
                  <c:pt idx="41">
                    <c:v>T3</c:v>
                  </c:pt>
                  <c:pt idx="42">
                    <c:v>T4</c:v>
                  </c:pt>
                  <c:pt idx="43">
                    <c:v>T1</c:v>
                  </c:pt>
                  <c:pt idx="44">
                    <c:v>T2</c:v>
                  </c:pt>
                  <c:pt idx="45">
                    <c:v>T3</c:v>
                  </c:pt>
                  <c:pt idx="46">
                    <c:v>T4</c:v>
                  </c:pt>
                  <c:pt idx="47">
                    <c:v>T1</c:v>
                  </c:pt>
                  <c:pt idx="48">
                    <c:v>T2</c:v>
                  </c:pt>
                  <c:pt idx="49">
                    <c:v>T3</c:v>
                  </c:pt>
                  <c:pt idx="50">
                    <c:v>T4</c:v>
                  </c:pt>
                </c:lvl>
                <c:lvl>
                  <c:pt idx="3">
                    <c:v>2012</c:v>
                  </c:pt>
                  <c:pt idx="7">
                    <c:v>2013</c:v>
                  </c:pt>
                  <c:pt idx="11">
                    <c:v>2014</c:v>
                  </c:pt>
                  <c:pt idx="15">
                    <c:v>2015</c:v>
                  </c:pt>
                  <c:pt idx="19">
                    <c:v>2016</c:v>
                  </c:pt>
                  <c:pt idx="23">
                    <c:v>2017</c:v>
                  </c:pt>
                  <c:pt idx="27">
                    <c:v>2018</c:v>
                  </c:pt>
                  <c:pt idx="31">
                    <c:v>2019</c:v>
                  </c:pt>
                  <c:pt idx="35">
                    <c:v>2020</c:v>
                  </c:pt>
                  <c:pt idx="39">
                    <c:v>2021</c:v>
                  </c:pt>
                  <c:pt idx="43">
                    <c:v>2022</c:v>
                  </c:pt>
                  <c:pt idx="47">
                    <c:v>2023</c:v>
                  </c:pt>
                </c:lvl>
              </c:multiLvlStrCache>
            </c:multiLvlStrRef>
          </c:cat>
          <c:val>
            <c:numRef>
              <c:f>Données!$I$126:$I$166</c:f>
              <c:numCache>
                <c:formatCode>#,##0.0</c:formatCode>
                <c:ptCount val="41"/>
                <c:pt idx="0">
                  <c:v>11.1</c:v>
                </c:pt>
                <c:pt idx="1">
                  <c:v>11.4</c:v>
                </c:pt>
                <c:pt idx="2">
                  <c:v>11.6</c:v>
                </c:pt>
                <c:pt idx="3">
                  <c:v>11.6</c:v>
                </c:pt>
                <c:pt idx="4">
                  <c:v>11.8</c:v>
                </c:pt>
                <c:pt idx="5">
                  <c:v>11.9</c:v>
                </c:pt>
                <c:pt idx="6">
                  <c:v>12.4</c:v>
                </c:pt>
                <c:pt idx="7">
                  <c:v>12.6</c:v>
                </c:pt>
                <c:pt idx="8">
                  <c:v>12.7</c:v>
                </c:pt>
                <c:pt idx="9">
                  <c:v>12.5</c:v>
                </c:pt>
                <c:pt idx="10">
                  <c:v>12.3</c:v>
                </c:pt>
                <c:pt idx="11">
                  <c:v>12.4</c:v>
                </c:pt>
                <c:pt idx="12">
                  <c:v>12.5</c:v>
                </c:pt>
                <c:pt idx="13">
                  <c:v>12.7</c:v>
                </c:pt>
                <c:pt idx="14">
                  <c:v>12.9</c:v>
                </c:pt>
                <c:pt idx="15">
                  <c:v>12.7</c:v>
                </c:pt>
                <c:pt idx="16">
                  <c:v>13.1</c:v>
                </c:pt>
                <c:pt idx="17">
                  <c:v>12.8</c:v>
                </c:pt>
                <c:pt idx="18">
                  <c:v>12.9</c:v>
                </c:pt>
                <c:pt idx="19">
                  <c:v>12.9</c:v>
                </c:pt>
                <c:pt idx="20">
                  <c:v>12.7</c:v>
                </c:pt>
                <c:pt idx="21">
                  <c:v>12.5</c:v>
                </c:pt>
                <c:pt idx="22">
                  <c:v>12.8</c:v>
                </c:pt>
                <c:pt idx="23">
                  <c:v>12.1</c:v>
                </c:pt>
                <c:pt idx="24">
                  <c:v>11.9</c:v>
                </c:pt>
                <c:pt idx="25">
                  <c:v>12</c:v>
                </c:pt>
                <c:pt idx="26">
                  <c:v>11.6</c:v>
                </c:pt>
                <c:pt idx="27">
                  <c:v>11.7</c:v>
                </c:pt>
                <c:pt idx="28">
                  <c:v>11.7</c:v>
                </c:pt>
                <c:pt idx="29">
                  <c:v>11.6</c:v>
                </c:pt>
                <c:pt idx="30">
                  <c:v>11.2</c:v>
                </c:pt>
                <c:pt idx="31">
                  <c:v>11.3</c:v>
                </c:pt>
                <c:pt idx="32">
                  <c:v>10.9</c:v>
                </c:pt>
                <c:pt idx="33">
                  <c:v>11</c:v>
                </c:pt>
                <c:pt idx="34">
                  <c:v>10.3</c:v>
                </c:pt>
                <c:pt idx="35">
                  <c:v>10</c:v>
                </c:pt>
                <c:pt idx="36">
                  <c:v>9.3000000000000007</c:v>
                </c:pt>
                <c:pt idx="37">
                  <c:v>11.6</c:v>
                </c:pt>
                <c:pt idx="38">
                  <c:v>10</c:v>
                </c:pt>
                <c:pt idx="39">
                  <c:v>10.1</c:v>
                </c:pt>
                <c:pt idx="40">
                  <c:v>10.4</c:v>
                </c:pt>
              </c:numCache>
            </c:numRef>
          </c:val>
          <c:smooth val="0"/>
        </c:ser>
        <c:dLbls>
          <c:showLegendKey val="0"/>
          <c:showVal val="0"/>
          <c:showCatName val="0"/>
          <c:showSerName val="0"/>
          <c:showPercent val="0"/>
          <c:showBubbleSize val="0"/>
        </c:dLbls>
        <c:marker val="1"/>
        <c:smooth val="0"/>
        <c:axId val="191182720"/>
        <c:axId val="191184256"/>
      </c:lineChart>
      <c:catAx>
        <c:axId val="191182720"/>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191184256"/>
        <c:crosses val="autoZero"/>
        <c:auto val="0"/>
        <c:lblAlgn val="ctr"/>
        <c:lblOffset val="100"/>
        <c:tickLblSkip val="4"/>
        <c:tickMarkSkip val="4"/>
        <c:noMultiLvlLbl val="0"/>
      </c:catAx>
      <c:valAx>
        <c:axId val="191184256"/>
        <c:scaling>
          <c:orientation val="minMax"/>
          <c:max val="14"/>
          <c:min val="7"/>
        </c:scaling>
        <c:delete val="0"/>
        <c:axPos val="l"/>
        <c:majorGridlines>
          <c:spPr>
            <a:ln>
              <a:prstDash val="sysDash"/>
            </a:ln>
          </c:spPr>
        </c:majorGridlines>
        <c:numFmt formatCode="#,##0" sourceLinked="0"/>
        <c:majorTickMark val="out"/>
        <c:minorTickMark val="none"/>
        <c:tickLblPos val="nextTo"/>
        <c:crossAx val="191182720"/>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46750170313217893"/>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dPt>
          <c:dPt>
            <c:idx val="1"/>
            <c:invertIfNegative val="0"/>
            <c:bubble3D val="0"/>
            <c:spPr>
              <a:solidFill>
                <a:srgbClr val="FF0000"/>
              </a:solidFill>
            </c:spPr>
          </c:dPt>
          <c:dPt>
            <c:idx val="3"/>
            <c:invertIfNegative val="0"/>
            <c:bubble3D val="0"/>
          </c:dPt>
          <c:dPt>
            <c:idx val="4"/>
            <c:invertIfNegative val="0"/>
            <c:bubble3D val="0"/>
          </c:dPt>
          <c:dPt>
            <c:idx val="5"/>
            <c:invertIfNegative val="0"/>
            <c:bubble3D val="0"/>
            <c:spPr>
              <a:solidFill>
                <a:srgbClr val="0070C0"/>
              </a:solidFill>
            </c:spPr>
          </c:dPt>
          <c:dPt>
            <c:idx val="6"/>
            <c:invertIfNegative val="0"/>
            <c:bubble3D val="0"/>
          </c:dPt>
          <c:dPt>
            <c:idx val="7"/>
            <c:invertIfNegative val="0"/>
            <c:bubble3D val="0"/>
          </c:dPt>
          <c:dPt>
            <c:idx val="8"/>
            <c:invertIfNegative val="0"/>
            <c:bubble3D val="0"/>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dLbl>
            <c:showLegendKey val="0"/>
            <c:showVal val="1"/>
            <c:showCatName val="0"/>
            <c:showSerName val="0"/>
            <c:showPercent val="0"/>
            <c:showBubbleSize val="0"/>
            <c:showLeaderLines val="0"/>
          </c:dLbls>
          <c:cat>
            <c:strRef>
              <c:f>'données graphiques_trim'!$G$75:$G$83</c:f>
              <c:strCache>
                <c:ptCount val="9"/>
                <c:pt idx="0">
                  <c:v>Vaucluse</c:v>
                </c:pt>
                <c:pt idx="1">
                  <c:v>Paca</c:v>
                </c:pt>
                <c:pt idx="2">
                  <c:v>Drome</c:v>
                </c:pt>
                <c:pt idx="3">
                  <c:v>Charente maritime</c:v>
                </c:pt>
                <c:pt idx="4">
                  <c:v>Sarthe</c:v>
                </c:pt>
                <c:pt idx="5">
                  <c:v>France métro.</c:v>
                </c:pt>
                <c:pt idx="6">
                  <c:v>Marne</c:v>
                </c:pt>
                <c:pt idx="7">
                  <c:v>Côtes d'armor</c:v>
                </c:pt>
                <c:pt idx="8">
                  <c:v>Côte d'or</c:v>
                </c:pt>
              </c:strCache>
            </c:strRef>
          </c:cat>
          <c:val>
            <c:numRef>
              <c:f>'données graphiques_trim'!$H$75:$H$83</c:f>
              <c:numCache>
                <c:formatCode>#,##0.0</c:formatCode>
                <c:ptCount val="9"/>
                <c:pt idx="0">
                  <c:v>10.4</c:v>
                </c:pt>
                <c:pt idx="1">
                  <c:v>9.1</c:v>
                </c:pt>
                <c:pt idx="2">
                  <c:v>8.8000000000000007</c:v>
                </c:pt>
                <c:pt idx="3">
                  <c:v>8.1999999999999993</c:v>
                </c:pt>
                <c:pt idx="4">
                  <c:v>7.8</c:v>
                </c:pt>
                <c:pt idx="5">
                  <c:v>7.8</c:v>
                </c:pt>
                <c:pt idx="6">
                  <c:v>7.5</c:v>
                </c:pt>
                <c:pt idx="7">
                  <c:v>7</c:v>
                </c:pt>
                <c:pt idx="8">
                  <c:v>6</c:v>
                </c:pt>
              </c:numCache>
            </c:numRef>
          </c:val>
        </c:ser>
        <c:dLbls>
          <c:showLegendKey val="0"/>
          <c:showVal val="0"/>
          <c:showCatName val="0"/>
          <c:showSerName val="0"/>
          <c:showPercent val="0"/>
          <c:showBubbleSize val="0"/>
        </c:dLbls>
        <c:gapWidth val="150"/>
        <c:axId val="191278464"/>
        <c:axId val="191297024"/>
      </c:barChart>
      <c:scatterChart>
        <c:scatterStyle val="lineMarker"/>
        <c:varyColors val="0"/>
        <c:ser>
          <c:idx val="1"/>
          <c:order val="1"/>
          <c:tx>
            <c:v>Variation trimestrielle, en point (échelle de droite)</c:v>
          </c:tx>
          <c:spPr>
            <a:ln w="28575">
              <a:noFill/>
            </a:ln>
          </c:spPr>
          <c:marker>
            <c:spPr>
              <a:solidFill>
                <a:schemeClr val="accent6">
                  <a:lumMod val="75000"/>
                </a:schemeClr>
              </a:solidFill>
            </c:spPr>
          </c:marker>
          <c:yVal>
            <c:numRef>
              <c:f>'données graphiques_trim'!$J$75:$J$83</c:f>
              <c:numCache>
                <c:formatCode>#,##0.0</c:formatCode>
                <c:ptCount val="9"/>
                <c:pt idx="0">
                  <c:v>0.30000000000000071</c:v>
                </c:pt>
                <c:pt idx="1">
                  <c:v>0</c:v>
                </c:pt>
                <c:pt idx="2">
                  <c:v>0.20000000000000107</c:v>
                </c:pt>
                <c:pt idx="3">
                  <c:v>9.9999999999999645E-2</c:v>
                </c:pt>
                <c:pt idx="4">
                  <c:v>0</c:v>
                </c:pt>
                <c:pt idx="5">
                  <c:v>0</c:v>
                </c:pt>
                <c:pt idx="6">
                  <c:v>0</c:v>
                </c:pt>
                <c:pt idx="7">
                  <c:v>9.9999999999999645E-2</c:v>
                </c:pt>
                <c:pt idx="8">
                  <c:v>0</c:v>
                </c:pt>
              </c:numCache>
            </c:numRef>
          </c:yVal>
          <c:smooth val="0"/>
        </c:ser>
        <c:dLbls>
          <c:showLegendKey val="0"/>
          <c:showVal val="0"/>
          <c:showCatName val="0"/>
          <c:showSerName val="0"/>
          <c:showPercent val="0"/>
          <c:showBubbleSize val="0"/>
        </c:dLbls>
        <c:axId val="191298560"/>
        <c:axId val="191308544"/>
      </c:scatterChart>
      <c:catAx>
        <c:axId val="191278464"/>
        <c:scaling>
          <c:orientation val="minMax"/>
        </c:scaling>
        <c:delete val="0"/>
        <c:axPos val="b"/>
        <c:numFmt formatCode="General" sourceLinked="1"/>
        <c:majorTickMark val="out"/>
        <c:minorTickMark val="none"/>
        <c:tickLblPos val="nextTo"/>
        <c:txPr>
          <a:bodyPr/>
          <a:lstStyle/>
          <a:p>
            <a:pPr>
              <a:defRPr sz="1000"/>
            </a:pPr>
            <a:endParaRPr lang="fr-FR"/>
          </a:p>
        </c:txPr>
        <c:crossAx val="191297024"/>
        <c:crosses val="autoZero"/>
        <c:auto val="1"/>
        <c:lblAlgn val="ctr"/>
        <c:lblOffset val="100"/>
        <c:noMultiLvlLbl val="0"/>
      </c:catAx>
      <c:valAx>
        <c:axId val="191297024"/>
        <c:scaling>
          <c:orientation val="minMax"/>
          <c:max val="12"/>
        </c:scaling>
        <c:delete val="0"/>
        <c:axPos val="l"/>
        <c:majorGridlines/>
        <c:numFmt formatCode="#,##0" sourceLinked="0"/>
        <c:majorTickMark val="out"/>
        <c:minorTickMark val="none"/>
        <c:tickLblPos val="nextTo"/>
        <c:crossAx val="191278464"/>
        <c:crosses val="autoZero"/>
        <c:crossBetween val="between"/>
        <c:majorUnit val="2"/>
      </c:valAx>
      <c:valAx>
        <c:axId val="191298560"/>
        <c:scaling>
          <c:orientation val="minMax"/>
        </c:scaling>
        <c:delete val="1"/>
        <c:axPos val="b"/>
        <c:majorTickMark val="out"/>
        <c:minorTickMark val="none"/>
        <c:tickLblPos val="nextTo"/>
        <c:crossAx val="191308544"/>
        <c:crosses val="autoZero"/>
        <c:crossBetween val="midCat"/>
      </c:valAx>
      <c:valAx>
        <c:axId val="191308544"/>
        <c:scaling>
          <c:orientation val="minMax"/>
          <c:max val="0.30000000000000004"/>
          <c:min val="0"/>
        </c:scaling>
        <c:delete val="0"/>
        <c:axPos val="r"/>
        <c:numFmt formatCode="[Blue][&lt;0]\-&quot;&quot;0.0&quot;&quot;;[Red][&gt;0]\+&quot;&quot;0.0&quot;&quot;;0" sourceLinked="0"/>
        <c:majorTickMark val="out"/>
        <c:minorTickMark val="none"/>
        <c:tickLblPos val="nextTo"/>
        <c:crossAx val="191298560"/>
        <c:crosses val="max"/>
        <c:crossBetween val="midCat"/>
        <c:majorUnit val="0.1"/>
        <c:minorUnit val="0.1"/>
      </c:valAx>
    </c:plotArea>
    <c:legend>
      <c:legendPos val="t"/>
      <c:layout>
        <c:manualLayout>
          <c:xMode val="edge"/>
          <c:yMode val="edge"/>
          <c:x val="4.2663951737807189E-2"/>
          <c:y val="0.1153588195841717"/>
          <c:w val="0.89999992779444515"/>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0.02599</cdr:x>
      <cdr:y>0.86751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215763" y="4271250"/>
          <a:ext cx="8086005" cy="652324"/>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0.91304</cdr:x>
      <cdr:y>0.30236</cdr:y>
    </cdr:from>
    <cdr:to>
      <cdr:x>0.9765</cdr:x>
      <cdr:y>0.30236</cdr:y>
    </cdr:to>
    <cdr:cxnSp macro="">
      <cdr:nvCxnSpPr>
        <cdr:cNvPr id="6" name="Connecteur droit avec flèche 5"/>
        <cdr:cNvCxnSpPr/>
      </cdr:nvCxnSpPr>
      <cdr:spPr>
        <a:xfrm xmlns:a="http://schemas.openxmlformats.org/drawingml/2006/main">
          <a:off x="6853012" y="1442869"/>
          <a:ext cx="476311"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0.89753</cdr:x>
      <cdr:y>0.23759</cdr:y>
    </cdr:from>
    <cdr:to>
      <cdr:x>0.98974</cdr:x>
      <cdr:y>0.29631</cdr:y>
    </cdr:to>
    <cdr:sp macro="" textlink="">
      <cdr:nvSpPr>
        <cdr:cNvPr id="9" name="ZoneTexte 15"/>
        <cdr:cNvSpPr txBox="1"/>
      </cdr:nvSpPr>
      <cdr:spPr>
        <a:xfrm xmlns:a="http://schemas.openxmlformats.org/drawingml/2006/main">
          <a:off x="6736572" y="1133785"/>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0.91053</cdr:x>
      <cdr:y>0.27447</cdr:y>
    </cdr:from>
    <cdr:to>
      <cdr:x>0.91096</cdr:x>
      <cdr:y>0.7748</cdr:y>
    </cdr:to>
    <cdr:cxnSp macro="">
      <cdr:nvCxnSpPr>
        <cdr:cNvPr id="11" name="Connecteur droit 10"/>
        <cdr:cNvCxnSpPr/>
      </cdr:nvCxnSpPr>
      <cdr:spPr>
        <a:xfrm xmlns:a="http://schemas.openxmlformats.org/drawingml/2006/main" flipH="1">
          <a:off x="6834169" y="1309756"/>
          <a:ext cx="3228"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0.91126</cdr:x>
      <cdr:y>0.23324</cdr:y>
    </cdr:from>
    <cdr:to>
      <cdr:x>0.91151</cdr:x>
      <cdr:y>0.76716</cdr:y>
    </cdr:to>
    <cdr:cxnSp macro="">
      <cdr:nvCxnSpPr>
        <cdr:cNvPr id="4" name="Connecteur droit 3"/>
        <cdr:cNvCxnSpPr/>
      </cdr:nvCxnSpPr>
      <cdr:spPr>
        <a:xfrm xmlns:a="http://schemas.openxmlformats.org/drawingml/2006/main">
          <a:off x="6839647" y="1113047"/>
          <a:ext cx="1877" cy="2547880"/>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0.91156</cdr:x>
      <cdr:y>0.33325</cdr:y>
    </cdr:from>
    <cdr:to>
      <cdr:x>0.96336</cdr:x>
      <cdr:y>0.33351</cdr:y>
    </cdr:to>
    <cdr:cxnSp macro="">
      <cdr:nvCxnSpPr>
        <cdr:cNvPr id="6" name="Connecteur droit avec flèche 5"/>
        <cdr:cNvCxnSpPr/>
      </cdr:nvCxnSpPr>
      <cdr:spPr>
        <a:xfrm xmlns:a="http://schemas.openxmlformats.org/drawingml/2006/main" flipV="1">
          <a:off x="6841896" y="1590261"/>
          <a:ext cx="388821" cy="1257"/>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0.89785</cdr:x>
      <cdr:y>0.27038</cdr:y>
    </cdr:from>
    <cdr:to>
      <cdr:x>0.98626</cdr:x>
      <cdr:y>0.3291</cdr:y>
    </cdr:to>
    <cdr:sp macro="" textlink="">
      <cdr:nvSpPr>
        <cdr:cNvPr id="8" name="ZoneTexte 15"/>
        <cdr:cNvSpPr txBox="1"/>
      </cdr:nvSpPr>
      <cdr:spPr>
        <a:xfrm xmlns:a="http://schemas.openxmlformats.org/drawingml/2006/main">
          <a:off x="6738987" y="1290281"/>
          <a:ext cx="663579"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0.90261</cdr:x>
      <cdr:y>0.27612</cdr:y>
    </cdr:from>
    <cdr:to>
      <cdr:x>0.99228</cdr:x>
      <cdr:y>0.33483</cdr:y>
    </cdr:to>
    <cdr:sp macro="" textlink="">
      <cdr:nvSpPr>
        <cdr:cNvPr id="9" name="ZoneTexte 15"/>
        <cdr:cNvSpPr txBox="1"/>
      </cdr:nvSpPr>
      <cdr:spPr>
        <a:xfrm xmlns:a="http://schemas.openxmlformats.org/drawingml/2006/main">
          <a:off x="6774691"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0.91377</cdr:x>
      <cdr:y>0.33498</cdr:y>
    </cdr:from>
    <cdr:to>
      <cdr:x>0.97109</cdr:x>
      <cdr:y>0.33525</cdr:y>
    </cdr:to>
    <cdr:cxnSp macro="">
      <cdr:nvCxnSpPr>
        <cdr:cNvPr id="10" name="Connecteur droit avec flèche 5"/>
        <cdr:cNvCxnSpPr/>
      </cdr:nvCxnSpPr>
      <cdr:spPr>
        <a:xfrm xmlns:a="http://schemas.openxmlformats.org/drawingml/2006/main" flipV="1">
          <a:off x="6858492" y="1598544"/>
          <a:ext cx="430204" cy="1299"/>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0.91385</cdr:x>
      <cdr:y>0.27446</cdr:y>
    </cdr:from>
    <cdr:to>
      <cdr:x>0.91428</cdr:x>
      <cdr:y>0.77479</cdr:y>
    </cdr:to>
    <cdr:cxnSp macro="">
      <cdr:nvCxnSpPr>
        <cdr:cNvPr id="14" name="Connecteur droit 10"/>
        <cdr:cNvCxnSpPr/>
      </cdr:nvCxnSpPr>
      <cdr:spPr>
        <a:xfrm xmlns:a="http://schemas.openxmlformats.org/drawingml/2006/main" flipH="1">
          <a:off x="6859088" y="1309730"/>
          <a:ext cx="3228" cy="2387587"/>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3.xml><?xml version="1.0" encoding="utf-8"?>
<c:userShapes xmlns:c="http://schemas.openxmlformats.org/drawingml/2006/chart">
  <cdr:relSizeAnchor xmlns:cdr="http://schemas.openxmlformats.org/drawingml/2006/chartDrawing">
    <cdr:from>
      <cdr:x>0</cdr:x>
      <cdr:y>0.8198</cdr:y>
    </cdr:from>
    <cdr:to>
      <cdr:x>0.96154</cdr:x>
      <cdr:y>1</cdr:y>
    </cdr:to>
    <cdr:sp macro="" textlink="">
      <cdr:nvSpPr>
        <cdr:cNvPr id="3" name="ZoneTexte 1"/>
        <cdr:cNvSpPr txBox="1"/>
      </cdr:nvSpPr>
      <cdr:spPr>
        <a:xfrm xmlns:a="http://schemas.openxmlformats.org/drawingml/2006/main">
          <a:off x="0" y="3076575"/>
          <a:ext cx="5953125" cy="6762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0" i="1"/>
            <a:t>* Pour le RSA et la PA, la notion de bénéficiaires renvoie à celle de foyer et non d’individu. Pour l’AAH et l’ASS, elle renvoie à l’individu qui perçoit l’allocation.</a:t>
          </a:r>
        </a:p>
        <a:p xmlns:a="http://schemas.openxmlformats.org/drawingml/2006/main">
          <a:r>
            <a:rPr lang="fr-FR" sz="1000" b="1" i="1"/>
            <a:t>Note : </a:t>
          </a:r>
          <a:r>
            <a:rPr lang="fr-FR" sz="1000"/>
            <a:t>données provisoires</a:t>
          </a:r>
        </a:p>
        <a:p xmlns:a="http://schemas.openxmlformats.org/drawingml/2006/main">
          <a:r>
            <a:rPr lang="fr-FR" sz="1000" b="1" i="1"/>
            <a:t>Sources : </a:t>
          </a:r>
          <a:r>
            <a:rPr lang="fr-FR" sz="1000"/>
            <a:t>Cnaf, Allstat FR6 et FR2 ; MSA ;  Pôle emploi, FNA - </a:t>
          </a:r>
          <a:r>
            <a:rPr lang="fr-FR" sz="1000" b="1" i="1"/>
            <a:t>Traitements : </a:t>
          </a:r>
          <a:r>
            <a:rPr lang="fr-FR" sz="1000"/>
            <a:t>Drees</a:t>
          </a: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 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T1 2021 et le T2 2021)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0.26781</cdr:x>
      <cdr:y>0.20807</cdr:y>
    </cdr:from>
    <cdr:to>
      <cdr:x>0.26781</cdr:x>
      <cdr:y>0.70657</cdr:y>
    </cdr:to>
    <cdr:cxnSp macro="">
      <cdr:nvCxnSpPr>
        <cdr:cNvPr id="5" name="Connecteur droit 4"/>
        <cdr:cNvCxnSpPr/>
      </cdr:nvCxnSpPr>
      <cdr:spPr>
        <a:xfrm xmlns:a="http://schemas.openxmlformats.org/drawingml/2006/main" flipV="1">
          <a:off x="1843299" y="919071"/>
          <a:ext cx="0" cy="2201904"/>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dirty="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dirty="0">
              <a:solidFill>
                <a:srgbClr val="000000"/>
              </a:solidFill>
              <a:latin typeface="Calibri"/>
              <a:ea typeface="Calibri"/>
              <a:cs typeface="Calibri"/>
            </a:rPr>
            <a:t>dans le Vaucluse</a:t>
          </a:r>
        </a:p>
        <a:p xmlns:a="http://schemas.openxmlformats.org/drawingml/2006/main">
          <a:pPr algn="ctr" rtl="0"/>
          <a:r>
            <a:rPr lang="fr-FR" sz="1100" b="0" i="1" baseline="0" dirty="0">
              <a:effectLst/>
              <a:latin typeface="+mn-lt"/>
              <a:ea typeface="+mn-ea"/>
              <a:cs typeface="+mn-cs"/>
            </a:rPr>
            <a:t>(en indice base 100 au 1</a:t>
          </a:r>
          <a:r>
            <a:rPr lang="fr-FR" sz="1100" b="0" i="1" baseline="30000" dirty="0">
              <a:effectLst/>
              <a:latin typeface="+mn-lt"/>
              <a:ea typeface="+mn-ea"/>
              <a:cs typeface="+mn-cs"/>
            </a:rPr>
            <a:t>er</a:t>
          </a:r>
          <a:r>
            <a:rPr lang="fr-FR" sz="1100" b="0" i="1" baseline="0" dirty="0">
              <a:effectLst/>
              <a:latin typeface="+mn-lt"/>
              <a:ea typeface="+mn-ea"/>
              <a:cs typeface="+mn-cs"/>
            </a:rPr>
            <a:t> trimestre 2011)</a:t>
          </a:r>
          <a:endParaRPr lang="fr-FR" dirty="0">
            <a:effectLst/>
          </a:endParaRPr>
        </a:p>
        <a:p xmlns:a="http://schemas.openxmlformats.org/drawingml/2006/main">
          <a:pPr algn="ctr" rtl="0"/>
          <a:endParaRPr lang="fr-FR" sz="1400" b="1" i="0" u="none" strike="noStrike" kern="1200" baseline="0" dirty="0">
            <a:solidFill>
              <a:srgbClr val="000000"/>
            </a:solidFill>
            <a:latin typeface="Calibri"/>
            <a:ea typeface="Calibri"/>
            <a:cs typeface="Calibri"/>
          </a:endParaRPr>
        </a:p>
        <a:p xmlns:a="http://schemas.openxmlformats.org/drawingml/2006/main">
          <a:endParaRPr lang="fr-FR" sz="1100" dirty="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0.01107</cdr:x>
      <cdr:y>0.01267</cdr:y>
    </cdr:from>
    <cdr:to>
      <cdr:x>0.98548</cdr:x>
      <cdr:y>0.07821</cdr:y>
    </cdr:to>
    <cdr:sp macro="" textlink="">
      <cdr:nvSpPr>
        <cdr:cNvPr id="3" name="Text Box 1"/>
        <cdr:cNvSpPr txBox="1">
          <a:spLocks xmlns:a="http://schemas.openxmlformats.org/drawingml/2006/main" noChangeArrowheads="1"/>
        </cdr:cNvSpPr>
      </cdr:nvSpPr>
      <cdr:spPr bwMode="auto">
        <a:xfrm xmlns:a="http://schemas.openxmlformats.org/drawingml/2006/main">
          <a:off x="41755" y="43205"/>
          <a:ext cx="3675377" cy="22349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dirty="0"/>
            <a:t>Embauches* en contrat d'apprentissage </a:t>
          </a:r>
          <a:r>
            <a:rPr lang="fr-FR" sz="1500" b="1" i="0" baseline="0" dirty="0" smtClean="0">
              <a:effectLst/>
              <a:latin typeface="+mn-lt"/>
              <a:ea typeface="+mn-ea"/>
              <a:cs typeface="+mn-cs"/>
            </a:rPr>
            <a:t>dans </a:t>
          </a:r>
          <a:r>
            <a:rPr lang="fr-FR" sz="1500" b="1" i="0" baseline="0" dirty="0">
              <a:effectLst/>
              <a:latin typeface="+mn-lt"/>
              <a:ea typeface="+mn-ea"/>
              <a:cs typeface="+mn-cs"/>
            </a:rPr>
            <a:t>le Vaucluse</a:t>
          </a:r>
          <a:endParaRPr lang="fr-FR" sz="1500" b="1" i="0" baseline="0" dirty="0">
            <a:solidFill>
              <a:sysClr val="windowText" lastClr="000000"/>
            </a:solidFill>
            <a:effectLst/>
            <a:latin typeface="+mn-lt"/>
            <a:ea typeface="+mn-ea"/>
            <a:cs typeface="+mn-cs"/>
          </a:endParaRPr>
        </a:p>
        <a:p xmlns:a="http://schemas.openxmlformats.org/drawingml/2006/main">
          <a:pPr algn="ctr" rtl="0"/>
          <a:r>
            <a:rPr lang="fr-FR" sz="1000" b="0" i="1" baseline="0" dirty="0">
              <a:solidFill>
                <a:sysClr val="windowText" lastClr="000000"/>
              </a:solidFill>
              <a:effectLst/>
              <a:latin typeface="+mn-lt"/>
              <a:ea typeface="+mn-ea"/>
              <a:cs typeface="+mn-cs"/>
            </a:rPr>
            <a:t>(données brutes, en nombre)</a:t>
          </a:r>
          <a:endParaRPr lang="fr-FR" sz="1000" b="0" i="1" dirty="0">
            <a:solidFill>
              <a:sysClr val="windowText" lastClr="000000"/>
            </a:solidFill>
            <a:effectLst/>
          </a:endParaRPr>
        </a:p>
      </cdr:txBody>
    </cdr:sp>
  </cdr:relSizeAnchor>
  <cdr:relSizeAnchor xmlns:cdr="http://schemas.openxmlformats.org/drawingml/2006/chartDrawing">
    <cdr:from>
      <cdr:x>0</cdr:x>
      <cdr:y>0.87166</cdr:y>
    </cdr:from>
    <cdr:to>
      <cdr:x>1</cdr:x>
      <cdr:y>1</cdr:y>
    </cdr:to>
    <cdr:sp macro="" textlink="">
      <cdr:nvSpPr>
        <cdr:cNvPr id="5" name="Text Box 1"/>
        <cdr:cNvSpPr txBox="1">
          <a:spLocks xmlns:a="http://schemas.openxmlformats.org/drawingml/2006/main" noChangeArrowheads="1"/>
        </cdr:cNvSpPr>
      </cdr:nvSpPr>
      <cdr:spPr bwMode="auto">
        <a:xfrm xmlns:a="http://schemas.openxmlformats.org/drawingml/2006/main">
          <a:off x="0" y="4904509"/>
          <a:ext cx="8827805" cy="72214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dirty="0">
              <a:effectLst/>
              <a:latin typeface="+mn-lt"/>
              <a:ea typeface="+mn-ea"/>
              <a:cs typeface="+mn-cs"/>
            </a:rPr>
            <a:t>* embauches = nouvelles entrées + reconductions</a:t>
          </a:r>
        </a:p>
        <a:p xmlns:a="http://schemas.openxmlformats.org/drawingml/2006/main">
          <a:pPr algn="l" rtl="0">
            <a:defRPr sz="1000"/>
          </a:pPr>
          <a:r>
            <a:rPr lang="fr-FR" sz="900" b="1" i="0" dirty="0">
              <a:solidFill>
                <a:sysClr val="windowText" lastClr="000000"/>
              </a:solidFill>
              <a:latin typeface="+mn-lt"/>
              <a:ea typeface="+mn-ea"/>
              <a:cs typeface="+mn-cs"/>
            </a:rPr>
            <a:t>Note </a:t>
          </a:r>
          <a:r>
            <a:rPr lang="fr-FR" sz="900" b="0" i="0" dirty="0">
              <a:solidFill>
                <a:sysClr val="windowText" lastClr="000000"/>
              </a:solidFill>
              <a:latin typeface="+mn-lt"/>
              <a:ea typeface="+mn-ea"/>
              <a:cs typeface="+mn-cs"/>
            </a:rPr>
            <a:t>: données cumulées, provisoires</a:t>
          </a:r>
        </a:p>
        <a:p xmlns:a="http://schemas.openxmlformats.org/drawingml/2006/main">
          <a:pPr algn="l" rtl="0">
            <a:defRPr sz="1000"/>
          </a:pPr>
          <a:r>
            <a:rPr lang="fr-FR" sz="900" b="1" i="0" dirty="0">
              <a:solidFill>
                <a:sysClr val="windowText" lastClr="000000"/>
              </a:solidFill>
              <a:latin typeface="+mn-lt"/>
              <a:ea typeface="+mn-ea"/>
              <a:cs typeface="+mn-cs"/>
            </a:rPr>
            <a:t>Champ : </a:t>
          </a:r>
          <a:r>
            <a:rPr lang="fr-FR" sz="900" b="0" i="0" dirty="0">
              <a:solidFill>
                <a:sysClr val="windowText" lastClr="000000"/>
              </a:solidFill>
              <a:latin typeface="+mn-lt"/>
              <a:ea typeface="+mn-ea"/>
              <a:cs typeface="+mn-cs"/>
            </a:rPr>
            <a:t>secteurs</a:t>
          </a:r>
          <a:r>
            <a:rPr lang="fr-FR" sz="900" b="0" i="0" baseline="0" dirty="0">
              <a:solidFill>
                <a:sysClr val="windowText" lastClr="000000"/>
              </a:solidFill>
              <a:latin typeface="+mn-lt"/>
              <a:ea typeface="+mn-ea"/>
              <a:cs typeface="+mn-cs"/>
            </a:rPr>
            <a:t> public et privé</a:t>
          </a:r>
          <a:endParaRPr lang="fr-FR" sz="900" b="0" i="0" dirty="0">
            <a:solidFill>
              <a:sysClr val="windowText" lastClr="000000"/>
            </a:solidFill>
            <a:latin typeface="+mn-lt"/>
            <a:ea typeface="+mn-ea"/>
            <a:cs typeface="+mn-cs"/>
          </a:endParaRP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900" b="1" i="1" dirty="0">
              <a:latin typeface="+mn-lt"/>
              <a:ea typeface="+mn-ea"/>
              <a:cs typeface="+mn-cs"/>
            </a:rPr>
            <a:t>Source : </a:t>
          </a:r>
          <a:r>
            <a:rPr lang="fr-FR" sz="900" b="0" i="1" baseline="0" dirty="0">
              <a:effectLst/>
              <a:latin typeface="+mn-lt"/>
              <a:ea typeface="+mn-ea"/>
              <a:cs typeface="+mn-cs"/>
            </a:rPr>
            <a:t>Système d’information sur l’apprentissage de la Dares </a:t>
          </a:r>
          <a:r>
            <a:rPr lang="fr-FR" sz="900" b="0" i="1" dirty="0">
              <a:latin typeface="+mn-lt"/>
              <a:ea typeface="+mn-ea"/>
              <a:cs typeface="+mn-cs"/>
            </a:rPr>
            <a:t>- </a:t>
          </a:r>
          <a:r>
            <a:rPr lang="fr-FR" sz="900" b="1" i="1" dirty="0">
              <a:latin typeface="+mn-lt"/>
              <a:ea typeface="+mn-ea"/>
              <a:cs typeface="+mn-cs"/>
            </a:rPr>
            <a:t>Traitements : </a:t>
          </a:r>
          <a:r>
            <a:rPr lang="fr-FR" sz="900" b="0" i="1" dirty="0">
              <a:latin typeface="+mn-lt"/>
              <a:ea typeface="+mn-ea"/>
              <a:cs typeface="+mn-cs"/>
            </a:rPr>
            <a:t>Dares</a:t>
          </a:r>
        </a:p>
      </cdr:txBody>
    </cdr:sp>
  </cdr:relSizeAnchor>
</c:userShapes>
</file>

<file path=ppt/drawings/drawing7.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0.0055</cdr:x>
      <cdr:y>0.01073</cdr:y>
    </cdr:from>
    <cdr:to>
      <cdr:x>1</cdr:x>
      <cdr:y>0.0892</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T2 2021</a:t>
          </a:r>
          <a:endParaRPr lang="fr-FR" sz="1100"/>
        </a:p>
      </cdr:txBody>
    </cdr:sp>
  </cdr:relSizeAnchor>
</c:userShapes>
</file>

<file path=ppt/drawings/drawing9.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smtClean="0">
              <a:solidFill>
                <a:schemeClr val="accent1">
                  <a:lumMod val="75000"/>
                </a:schemeClr>
              </a:solidFill>
            </a:rPr>
            <a:t>*acquis</a:t>
          </a:r>
          <a:endParaRPr lang="fr-FR" sz="1100" dirty="0">
            <a:solidFill>
              <a:schemeClr val="accent1">
                <a:lumMod val="75000"/>
              </a:schemeClr>
            </a:solidFill>
          </a:endParaRPr>
        </a:p>
      </cdr:txBody>
    </cdr:sp>
  </cdr:relSizeAnchor>
  <cdr:relSizeAnchor xmlns:cdr="http://schemas.openxmlformats.org/drawingml/2006/chartDrawing">
    <cdr:from>
      <cdr:x>0.47874</cdr:x>
      <cdr:y>0.19453</cdr:y>
    </cdr:from>
    <cdr:to>
      <cdr:x>0.83705</cdr:x>
      <cdr:y>0.35581</cdr:y>
    </cdr:to>
    <cdr:sp macro="" textlink="">
      <cdr:nvSpPr>
        <cdr:cNvPr id="7" name="ZoneTexte 17"/>
        <cdr:cNvSpPr txBox="1"/>
      </cdr:nvSpPr>
      <cdr:spPr>
        <a:xfrm xmlns:a="http://schemas.openxmlformats.org/drawingml/2006/main">
          <a:off x="3593308" y="928323"/>
          <a:ext cx="2689367" cy="769633"/>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smtClean="0">
              <a:solidFill>
                <a:srgbClr val="FF0000"/>
              </a:solidFill>
            </a:rPr>
            <a:t>63 800 demandeurs d’emploi catégories A,B,C en moyenne </a:t>
          </a:r>
        </a:p>
        <a:p xmlns:a="http://schemas.openxmlformats.org/drawingml/2006/main">
          <a:pPr algn="ctr"/>
          <a:r>
            <a:rPr lang="fr-FR" sz="1400" b="1" dirty="0" smtClean="0">
              <a:solidFill>
                <a:srgbClr val="FF0000"/>
              </a:solidFill>
            </a:rPr>
            <a:t>au T2 2021</a:t>
          </a:r>
        </a:p>
        <a:p xmlns:a="http://schemas.openxmlformats.org/drawingml/2006/main">
          <a:pPr algn="ctr"/>
          <a:endParaRPr lang="fr-FR"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11/10/2021</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18</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smtClean="0"/>
              <a:t>Edition octobre 2021</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smtClean="0"/>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2021</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2021</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octobre 2021</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Edition octobre 2021</a:t>
            </a:r>
            <a:endParaRPr lang="fr-FR" dirty="0"/>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Edition octobre 2021</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Edition octobre 2021</a:t>
            </a:r>
            <a:endParaRPr lang="fr-FR"/>
          </a:p>
        </p:txBody>
      </p:sp>
      <p:sp>
        <p:nvSpPr>
          <p:cNvPr id="8" name="Espace réservé du pied de page 7"/>
          <p:cNvSpPr>
            <a:spLocks noGrp="1"/>
          </p:cNvSpPr>
          <p:nvPr>
            <p:ph type="ftr" sz="quarter" idx="11"/>
          </p:nvPr>
        </p:nvSpPr>
        <p:spPr/>
        <p:txBody>
          <a:bodyPr/>
          <a:lstStyle/>
          <a:p>
            <a:r>
              <a:rPr lang="fr-FR" smtClean="0"/>
              <a:t>Les éclairages conjoncturels départementaux - Vaucluse</a:t>
            </a:r>
            <a:endParaRPr lang="fr-F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Edition octobre 2021</a:t>
            </a:r>
            <a:endParaRPr lang="fr-FR"/>
          </a:p>
        </p:txBody>
      </p:sp>
      <p:sp>
        <p:nvSpPr>
          <p:cNvPr id="4" name="Espace réservé du pied de page 3"/>
          <p:cNvSpPr>
            <a:spLocks noGrp="1"/>
          </p:cNvSpPr>
          <p:nvPr>
            <p:ph type="ftr" sz="quarter" idx="11"/>
          </p:nvPr>
        </p:nvSpPr>
        <p:spPr/>
        <p:txBody>
          <a:bodyPr/>
          <a:lstStyle/>
          <a:p>
            <a:r>
              <a:rPr lang="fr-FR" smtClean="0"/>
              <a:t>Les éclairages conjoncturels départementaux - Vaucluse</a:t>
            </a:r>
            <a:endParaRPr lang="fr-F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Edition octobre 2021</a:t>
            </a:r>
            <a:endParaRPr lang="fr-FR"/>
          </a:p>
        </p:txBody>
      </p:sp>
      <p:sp>
        <p:nvSpPr>
          <p:cNvPr id="3" name="Espace réservé du pied de page 2"/>
          <p:cNvSpPr>
            <a:spLocks noGrp="1"/>
          </p:cNvSpPr>
          <p:nvPr>
            <p:ph type="ftr" sz="quarter" idx="11"/>
          </p:nvPr>
        </p:nvSpPr>
        <p:spPr/>
        <p:txBody>
          <a:bodyPr/>
          <a:lstStyle/>
          <a:p>
            <a:r>
              <a:rPr lang="fr-FR" smtClean="0"/>
              <a:t>Les éclairages conjoncturels départementaux - Vaucluse</a:t>
            </a:r>
            <a:endParaRPr lang="fr-F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octobre 2021</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octobre 2021</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Edition octobre 2021</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paca.dreets.gouv.fr/Les-indicateurs-cles-de-la-Direccte-Pac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smtClean="0"/>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smtClean="0"/>
              <a:t>Edition octobre 2021</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smtClean="0"/>
              <a:t>Services études, statistiques, évaluation</a:t>
            </a:r>
            <a:endParaRPr lang="fr-FR" sz="1400" b="1" i="1" dirty="0"/>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smtClean="0"/>
              <a:t>Crédit photo : ©</a:t>
            </a:r>
            <a:r>
              <a:rPr lang="fr-FR" sz="1000" i="1" dirty="0" err="1" smtClean="0"/>
              <a:t>Shutterstock</a:t>
            </a:r>
            <a:endParaRPr lang="fr-FR" sz="1000" i="1" dirty="0" smtClean="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a:t>
            </a:r>
            <a:r>
              <a:rPr lang="fr-FR" sz="5000" b="1" dirty="0" smtClean="0">
                <a:ln/>
                <a:solidFill>
                  <a:schemeClr val="accent1">
                    <a:lumMod val="75000"/>
                  </a:schemeClr>
                </a:solidFill>
              </a:rPr>
              <a:t>2</a:t>
            </a:r>
            <a:r>
              <a:rPr lang="fr-FR" sz="5000" b="1" baseline="30000" dirty="0" smtClean="0">
                <a:ln/>
                <a:solidFill>
                  <a:schemeClr val="accent1">
                    <a:lumMod val="75000"/>
                  </a:schemeClr>
                </a:solidFill>
              </a:rPr>
              <a:t>ème</a:t>
            </a:r>
            <a:r>
              <a:rPr lang="fr-FR" sz="5000" b="1" dirty="0" smtClean="0">
                <a:ln/>
                <a:solidFill>
                  <a:schemeClr val="accent1">
                    <a:lumMod val="75000"/>
                  </a:schemeClr>
                </a:solidFill>
              </a:rPr>
              <a:t> trimestre 2021</a:t>
            </a:r>
            <a:endParaRPr lang="fr-FR" sz="5000" b="1" dirty="0">
              <a:ln/>
              <a:solidFill>
                <a:schemeClr val="accent1">
                  <a:lumMod val="75000"/>
                </a:schemeClr>
              </a:solidFill>
            </a:endParaRPr>
          </a:p>
          <a:p>
            <a:pPr algn="ctr"/>
            <a:r>
              <a:rPr lang="fr-FR" sz="5000" b="1" dirty="0" smtClean="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smtClean="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smtClean="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7079" y="89079"/>
            <a:ext cx="8765046" cy="523220"/>
          </a:xfrm>
          <a:prstGeom prst="rect">
            <a:avLst/>
          </a:prstGeom>
          <a:noFill/>
        </p:spPr>
        <p:txBody>
          <a:bodyPr wrap="square" rtlCol="0">
            <a:spAutoFit/>
          </a:bodyPr>
          <a:lstStyle/>
          <a:p>
            <a:r>
              <a:rPr lang="fr-FR" sz="2800" b="1" dirty="0" smtClean="0">
                <a:solidFill>
                  <a:schemeClr val="accent1">
                    <a:lumMod val="75000"/>
                  </a:schemeClr>
                </a:solidFill>
              </a:rPr>
              <a:t>Plus forte hausse du taux de chômage de la région</a:t>
            </a:r>
            <a:endParaRPr lang="fr-FR" sz="2800" dirty="0">
              <a:solidFill>
                <a:schemeClr val="accent1">
                  <a:lumMod val="75000"/>
                </a:schemeClr>
              </a:solidFill>
            </a:endParaRP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smtClean="0"/>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smtClean="0"/>
              <a:t>Edition octobre 2021</a:t>
            </a:r>
            <a:endParaRPr lang="fr-FR" dirty="0"/>
          </a:p>
        </p:txBody>
      </p:sp>
      <p:sp>
        <p:nvSpPr>
          <p:cNvPr id="12" name="ZoneTexte 11"/>
          <p:cNvSpPr txBox="1"/>
          <p:nvPr/>
        </p:nvSpPr>
        <p:spPr>
          <a:xfrm>
            <a:off x="7574121" y="4406638"/>
            <a:ext cx="1652756" cy="615553"/>
          </a:xfrm>
          <a:prstGeom prst="rect">
            <a:avLst/>
          </a:prstGeom>
          <a:noFill/>
        </p:spPr>
        <p:txBody>
          <a:bodyPr wrap="square" rtlCol="0">
            <a:spAutoFit/>
          </a:bodyPr>
          <a:lstStyle/>
          <a:p>
            <a:pPr algn="ctr"/>
            <a:r>
              <a:rPr lang="fr-FR" sz="1600" b="1" dirty="0" smtClean="0">
                <a:solidFill>
                  <a:schemeClr val="accent1">
                    <a:lumMod val="75000"/>
                  </a:schemeClr>
                </a:solidFill>
              </a:rPr>
              <a:t>7,8 % (0,0 pt) </a:t>
            </a:r>
          </a:p>
          <a:p>
            <a:pPr algn="ctr"/>
            <a:endParaRPr lang="fr-FR" b="1" dirty="0">
              <a:solidFill>
                <a:srgbClr val="FF0000"/>
              </a:solidFill>
            </a:endParaRPr>
          </a:p>
        </p:txBody>
      </p:sp>
      <p:sp>
        <p:nvSpPr>
          <p:cNvPr id="13" name="ZoneTexte 12"/>
          <p:cNvSpPr txBox="1"/>
          <p:nvPr/>
        </p:nvSpPr>
        <p:spPr>
          <a:xfrm>
            <a:off x="7630598" y="3266774"/>
            <a:ext cx="1720737" cy="646331"/>
          </a:xfrm>
          <a:prstGeom prst="rect">
            <a:avLst/>
          </a:prstGeom>
          <a:noFill/>
        </p:spPr>
        <p:txBody>
          <a:bodyPr wrap="square" rtlCol="0">
            <a:spAutoFit/>
          </a:bodyPr>
          <a:lstStyle/>
          <a:p>
            <a:pPr algn="ctr"/>
            <a:r>
              <a:rPr lang="fr-FR" sz="1600" b="1" dirty="0" smtClean="0">
                <a:solidFill>
                  <a:schemeClr val="accent3">
                    <a:lumMod val="75000"/>
                  </a:schemeClr>
                </a:solidFill>
              </a:rPr>
              <a:t>10,4 % (+0,3 pt)</a:t>
            </a:r>
            <a:r>
              <a:rPr lang="fr-FR" b="1" dirty="0" smtClean="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7578438" y="3873851"/>
            <a:ext cx="1652755" cy="338554"/>
          </a:xfrm>
          <a:prstGeom prst="rect">
            <a:avLst/>
          </a:prstGeom>
          <a:noFill/>
        </p:spPr>
        <p:txBody>
          <a:bodyPr wrap="square" rtlCol="0">
            <a:spAutoFit/>
          </a:bodyPr>
          <a:lstStyle/>
          <a:p>
            <a:pPr algn="ctr"/>
            <a:r>
              <a:rPr lang="fr-FR" sz="1600" b="1" dirty="0" smtClean="0">
                <a:solidFill>
                  <a:srgbClr val="FF0000"/>
                </a:solidFill>
              </a:rPr>
              <a:t>9,1 % (0,0 pt) </a:t>
            </a:r>
          </a:p>
        </p:txBody>
      </p:sp>
      <p:graphicFrame>
        <p:nvGraphicFramePr>
          <p:cNvPr id="15" name="Graphique 14"/>
          <p:cNvGraphicFramePr>
            <a:graphicFrameLocks/>
          </p:cNvGraphicFramePr>
          <p:nvPr>
            <p:extLst>
              <p:ext uri="{D42A27DB-BD31-4B8C-83A1-F6EECF244321}">
                <p14:modId xmlns:p14="http://schemas.microsoft.com/office/powerpoint/2010/main" val="81531178"/>
              </p:ext>
            </p:extLst>
          </p:nvPr>
        </p:nvGraphicFramePr>
        <p:xfrm>
          <a:off x="157079" y="1290918"/>
          <a:ext cx="8247736" cy="49664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2584" y="-102197"/>
            <a:ext cx="8861415" cy="954107"/>
          </a:xfrm>
          <a:prstGeom prst="rect">
            <a:avLst/>
          </a:prstGeom>
          <a:noFill/>
        </p:spPr>
        <p:txBody>
          <a:bodyPr wrap="square" rtlCol="0">
            <a:spAutoFit/>
          </a:bodyPr>
          <a:lstStyle/>
          <a:p>
            <a:r>
              <a:rPr lang="fr-FR" sz="2800" b="1" dirty="0" smtClean="0">
                <a:solidFill>
                  <a:schemeClr val="accent1">
                    <a:lumMod val="75000"/>
                  </a:schemeClr>
                </a:solidFill>
              </a:rPr>
              <a:t>Le taux reste supérieur à celui des départements </a:t>
            </a:r>
            <a:r>
              <a:rPr lang="fr-FR" sz="2800" b="1" dirty="0">
                <a:solidFill>
                  <a:schemeClr val="accent1">
                    <a:lumMod val="75000"/>
                  </a:schemeClr>
                </a:solidFill>
              </a:rPr>
              <a:t>comparables</a:t>
            </a:r>
            <a:endParaRPr lang="fr-FR" sz="2800" dirty="0">
              <a:solidFill>
                <a:schemeClr val="accent1">
                  <a:lumMod val="75000"/>
                </a:schemeClr>
              </a:solidFill>
            </a:endParaRPr>
          </a:p>
        </p:txBody>
      </p:sp>
      <p:cxnSp>
        <p:nvCxnSpPr>
          <p:cNvPr id="6" name="Connecteur droit 5"/>
          <p:cNvCxnSpPr/>
          <p:nvPr/>
        </p:nvCxnSpPr>
        <p:spPr>
          <a:xfrm>
            <a:off x="316195" y="84826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2813656871"/>
              </p:ext>
            </p:extLst>
          </p:nvPr>
        </p:nvGraphicFramePr>
        <p:xfrm>
          <a:off x="770966" y="1062037"/>
          <a:ext cx="7263372" cy="51953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5892" y="0"/>
            <a:ext cx="8876581" cy="954107"/>
          </a:xfrm>
          <a:prstGeom prst="rect">
            <a:avLst/>
          </a:prstGeom>
          <a:noFill/>
        </p:spPr>
        <p:txBody>
          <a:bodyPr wrap="square" rtlCol="0">
            <a:spAutoFit/>
          </a:bodyPr>
          <a:lstStyle/>
          <a:p>
            <a:r>
              <a:rPr lang="fr-FR" sz="2800" b="1" dirty="0">
                <a:solidFill>
                  <a:schemeClr val="accent1">
                    <a:lumMod val="75000"/>
                  </a:schemeClr>
                </a:solidFill>
              </a:rPr>
              <a:t>La légère hausse de la demande d’emploi au 2</a:t>
            </a:r>
            <a:r>
              <a:rPr lang="fr-FR" sz="2800" b="1" baseline="30000" dirty="0">
                <a:solidFill>
                  <a:schemeClr val="accent1">
                    <a:lumMod val="75000"/>
                  </a:schemeClr>
                </a:solidFill>
              </a:rPr>
              <a:t>e</a:t>
            </a:r>
            <a:r>
              <a:rPr lang="fr-FR" sz="2800" b="1" dirty="0">
                <a:solidFill>
                  <a:schemeClr val="accent1">
                    <a:lumMod val="75000"/>
                  </a:schemeClr>
                </a:solidFill>
              </a:rPr>
              <a:t> trimestre 2021 devrait être suivie d’une forte baisse</a:t>
            </a:r>
            <a:endParaRPr lang="fr-FR" sz="28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4164921946"/>
              </p:ext>
            </p:extLst>
          </p:nvPr>
        </p:nvGraphicFramePr>
        <p:xfrm>
          <a:off x="367553" y="1042987"/>
          <a:ext cx="7957297" cy="51785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10567"/>
            <a:ext cx="8855507" cy="954107"/>
          </a:xfrm>
          <a:prstGeom prst="rect">
            <a:avLst/>
          </a:prstGeom>
          <a:noFill/>
        </p:spPr>
        <p:txBody>
          <a:bodyPr wrap="square" rtlCol="0">
            <a:spAutoFit/>
          </a:bodyPr>
          <a:lstStyle/>
          <a:p>
            <a:r>
              <a:rPr lang="fr-FR" sz="2800" b="1" dirty="0" smtClean="0">
                <a:solidFill>
                  <a:schemeClr val="accent1">
                    <a:lumMod val="75000"/>
                  </a:schemeClr>
                </a:solidFill>
              </a:rPr>
              <a:t>L’augmentation, bien que modérée, ne concerne que les femmes…</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2245902253"/>
              </p:ext>
            </p:extLst>
          </p:nvPr>
        </p:nvGraphicFramePr>
        <p:xfrm>
          <a:off x="546847" y="1042987"/>
          <a:ext cx="7778003" cy="516955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sp>
        <p:nvSpPr>
          <p:cNvPr id="12" name="ZoneTexte 11"/>
          <p:cNvSpPr txBox="1"/>
          <p:nvPr/>
        </p:nvSpPr>
        <p:spPr>
          <a:xfrm>
            <a:off x="161370" y="374928"/>
            <a:ext cx="8620244" cy="523220"/>
          </a:xfrm>
          <a:prstGeom prst="rect">
            <a:avLst/>
          </a:prstGeom>
          <a:noFill/>
        </p:spPr>
        <p:txBody>
          <a:bodyPr wrap="square" rtlCol="0">
            <a:spAutoFit/>
          </a:bodyPr>
          <a:lstStyle/>
          <a:p>
            <a:r>
              <a:rPr lang="fr-FR" sz="2800" b="1" dirty="0" smtClean="0">
                <a:solidFill>
                  <a:schemeClr val="accent1">
                    <a:lumMod val="75000"/>
                  </a:schemeClr>
                </a:solidFill>
              </a:rPr>
              <a:t>… et les seniors</a:t>
            </a:r>
            <a:endParaRPr lang="fr-FR" sz="2800" dirty="0">
              <a:solidFill>
                <a:schemeClr val="accent1">
                  <a:lumMod val="75000"/>
                </a:schemeClr>
              </a:solidFill>
            </a:endParaRPr>
          </a:p>
        </p:txBody>
      </p:sp>
      <p:graphicFrame>
        <p:nvGraphicFramePr>
          <p:cNvPr id="9" name="Graphique 8"/>
          <p:cNvGraphicFramePr>
            <a:graphicFrameLocks/>
          </p:cNvGraphicFramePr>
          <p:nvPr>
            <p:extLst>
              <p:ext uri="{D42A27DB-BD31-4B8C-83A1-F6EECF244321}">
                <p14:modId xmlns:p14="http://schemas.microsoft.com/office/powerpoint/2010/main" val="2917802844"/>
              </p:ext>
            </p:extLst>
          </p:nvPr>
        </p:nvGraphicFramePr>
        <p:xfrm>
          <a:off x="340659" y="1042987"/>
          <a:ext cx="7984191" cy="52233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36982"/>
            <a:ext cx="8995113" cy="861774"/>
          </a:xfrm>
          <a:prstGeom prst="rect">
            <a:avLst/>
          </a:prstGeom>
          <a:noFill/>
        </p:spPr>
        <p:txBody>
          <a:bodyPr wrap="square" rtlCol="0">
            <a:spAutoFit/>
          </a:bodyPr>
          <a:lstStyle/>
          <a:p>
            <a:r>
              <a:rPr lang="fr-FR" sz="2500" b="1" dirty="0">
                <a:solidFill>
                  <a:schemeClr val="accent1">
                    <a:lumMod val="75000"/>
                  </a:schemeClr>
                </a:solidFill>
              </a:rPr>
              <a:t>La demande d’emploi progresse chez les inscrits depuis moins d’un an pendant qu’elle recule chez ceux inscrits depuis un an ou plus</a:t>
            </a: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2665522574"/>
              </p:ext>
            </p:extLst>
          </p:nvPr>
        </p:nvGraphicFramePr>
        <p:xfrm>
          <a:off x="277906" y="1042987"/>
          <a:ext cx="8046944" cy="52323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octobre 2021</a:t>
            </a:r>
            <a:endParaRPr lang="fr-FR" dirty="0"/>
          </a:p>
        </p:txBody>
      </p:sp>
      <p:sp>
        <p:nvSpPr>
          <p:cNvPr id="9" name="ZoneTexte 8"/>
          <p:cNvSpPr txBox="1"/>
          <p:nvPr/>
        </p:nvSpPr>
        <p:spPr>
          <a:xfrm>
            <a:off x="146855" y="0"/>
            <a:ext cx="8995113" cy="954107"/>
          </a:xfrm>
          <a:prstGeom prst="rect">
            <a:avLst/>
          </a:prstGeom>
          <a:noFill/>
        </p:spPr>
        <p:txBody>
          <a:bodyPr wrap="square" rtlCol="0">
            <a:spAutoFit/>
          </a:bodyPr>
          <a:lstStyle/>
          <a:p>
            <a:r>
              <a:rPr lang="fr-FR" sz="2800" b="1" dirty="0">
                <a:solidFill>
                  <a:srgbClr val="376092"/>
                </a:solidFill>
              </a:rPr>
              <a:t>Sur un an, </a:t>
            </a:r>
            <a:r>
              <a:rPr lang="fr-FR" sz="2800" b="1" dirty="0" smtClean="0">
                <a:solidFill>
                  <a:srgbClr val="376092"/>
                </a:solidFill>
              </a:rPr>
              <a:t>le nombre </a:t>
            </a:r>
            <a:r>
              <a:rPr lang="fr-FR" sz="2800" b="1" dirty="0">
                <a:solidFill>
                  <a:srgbClr val="376092"/>
                </a:solidFill>
              </a:rPr>
              <a:t>de bénéficiaires </a:t>
            </a:r>
            <a:r>
              <a:rPr lang="fr-FR" sz="2800" b="1" dirty="0" smtClean="0">
                <a:solidFill>
                  <a:srgbClr val="376092"/>
                </a:solidFill>
              </a:rPr>
              <a:t>des principales prestations sociales se réduit</a:t>
            </a:r>
            <a:endParaRPr lang="fr-FR" sz="2800" b="1" dirty="0">
              <a:solidFill>
                <a:srgbClr val="376092"/>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3" y="1828800"/>
            <a:ext cx="902017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8568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octobre 2021</a:t>
            </a:r>
            <a:endParaRPr lang="fr-FR" dirty="0"/>
          </a:p>
        </p:txBody>
      </p:sp>
      <p:sp>
        <p:nvSpPr>
          <p:cNvPr id="10" name="ZoneTexte 9"/>
          <p:cNvSpPr txBox="1"/>
          <p:nvPr/>
        </p:nvSpPr>
        <p:spPr>
          <a:xfrm>
            <a:off x="148887" y="18332"/>
            <a:ext cx="8995113" cy="954107"/>
          </a:xfrm>
          <a:prstGeom prst="rect">
            <a:avLst/>
          </a:prstGeom>
          <a:noFill/>
        </p:spPr>
        <p:txBody>
          <a:bodyPr wrap="square" rtlCol="0">
            <a:spAutoFit/>
          </a:bodyPr>
          <a:lstStyle/>
          <a:p>
            <a:r>
              <a:rPr lang="fr-FR" sz="2800" b="1" dirty="0">
                <a:solidFill>
                  <a:srgbClr val="376092"/>
                </a:solidFill>
              </a:rPr>
              <a:t>Le nombre </a:t>
            </a:r>
            <a:r>
              <a:rPr lang="fr-FR" sz="2800" b="1" smtClean="0">
                <a:solidFill>
                  <a:srgbClr val="376092"/>
                </a:solidFill>
              </a:rPr>
              <a:t>de foyers </a:t>
            </a:r>
            <a:r>
              <a:rPr lang="fr-FR" sz="2800" b="1" dirty="0">
                <a:solidFill>
                  <a:srgbClr val="376092"/>
                </a:solidFill>
              </a:rPr>
              <a:t>bénéficiaires du RSA rejoint </a:t>
            </a:r>
            <a:r>
              <a:rPr lang="fr-FR" sz="2800" b="1" dirty="0" smtClean="0">
                <a:solidFill>
                  <a:srgbClr val="376092"/>
                </a:solidFill>
              </a:rPr>
              <a:t>son </a:t>
            </a:r>
            <a:r>
              <a:rPr lang="fr-FR" sz="2800" b="1" dirty="0">
                <a:solidFill>
                  <a:srgbClr val="376092"/>
                </a:solidFill>
              </a:rPr>
              <a:t>niveau d’avant-crise</a:t>
            </a:r>
            <a:endParaRPr lang="fr-FR" sz="2800" dirty="0">
              <a:solidFill>
                <a:srgbClr val="376092"/>
              </a:solidFill>
            </a:endParaRPr>
          </a:p>
        </p:txBody>
      </p:sp>
      <p:graphicFrame>
        <p:nvGraphicFramePr>
          <p:cNvPr id="8" name="Graphique 7"/>
          <p:cNvGraphicFramePr>
            <a:graphicFrameLocks/>
          </p:cNvGraphicFramePr>
          <p:nvPr>
            <p:extLst>
              <p:ext uri="{D42A27DB-BD31-4B8C-83A1-F6EECF244321}">
                <p14:modId xmlns:p14="http://schemas.microsoft.com/office/powerpoint/2010/main" val="3504492542"/>
              </p:ext>
            </p:extLst>
          </p:nvPr>
        </p:nvGraphicFramePr>
        <p:xfrm>
          <a:off x="290286" y="1146630"/>
          <a:ext cx="8273143" cy="52541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7380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smtClean="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smtClean="0"/>
              <a:t>Dreets</a:t>
            </a:r>
            <a:r>
              <a:rPr lang="fr-FR" sz="2000" dirty="0" smtClean="0"/>
              <a:t> Provence-Alpes-Côte d’Azur:</a:t>
            </a:r>
          </a:p>
          <a:p>
            <a:pPr algn="ctr">
              <a:defRPr/>
            </a:pPr>
            <a:r>
              <a:rPr lang="fr-FR" dirty="0">
                <a:hlinkClick r:id="rId3"/>
              </a:rPr>
              <a:t/>
            </a:r>
            <a:br>
              <a:rPr lang="fr-FR" dirty="0">
                <a:hlinkClick r:id="rId3"/>
              </a:rPr>
            </a:br>
            <a:r>
              <a:rPr lang="fr-FR" sz="2000" dirty="0">
                <a:hlinkClick r:id="rId3"/>
              </a:rPr>
              <a:t>https://paca.dreets.gouv.fr/Les-publications-periodiques-9124</a:t>
            </a:r>
            <a:endParaRPr lang="fr-FR" sz="2000" dirty="0"/>
          </a:p>
          <a:p>
            <a:pPr algn="ctr">
              <a:defRPr/>
            </a:pPr>
            <a:endParaRPr lang="fr-FR" dirty="0" smtClean="0"/>
          </a:p>
          <a:p>
            <a:pPr algn="ctr">
              <a:defRPr/>
            </a:pPr>
            <a:endParaRPr lang="fr-FR" sz="2000" dirty="0" smtClean="0"/>
          </a:p>
          <a:p>
            <a:pPr algn="ctr">
              <a:defRPr/>
            </a:pPr>
            <a:r>
              <a:rPr lang="fr-FR" sz="2000" dirty="0" smtClean="0"/>
              <a:t>Retrouvez </a:t>
            </a:r>
            <a:r>
              <a:rPr lang="fr-FR" sz="2000" dirty="0"/>
              <a:t>tous nos indicateurs </a:t>
            </a:r>
            <a:r>
              <a:rPr lang="fr-FR" sz="2000" dirty="0" smtClean="0"/>
              <a:t>dans le </a:t>
            </a:r>
            <a:r>
              <a:rPr lang="fr-FR" sz="2000" b="1" dirty="0" smtClean="0">
                <a:solidFill>
                  <a:schemeClr val="accent6">
                    <a:lumMod val="75000"/>
                  </a:schemeClr>
                </a:solidFill>
              </a:rPr>
              <a:t>Tableau </a:t>
            </a:r>
            <a:r>
              <a:rPr lang="fr-FR" sz="2000" b="1" dirty="0">
                <a:solidFill>
                  <a:schemeClr val="accent6">
                    <a:lumMod val="75000"/>
                  </a:schemeClr>
                </a:solidFill>
              </a:rPr>
              <a:t>de bord des indicateurs clés </a:t>
            </a:r>
            <a:endParaRPr lang="fr-FR" sz="2000" b="1" dirty="0" smtClean="0">
              <a:solidFill>
                <a:schemeClr val="accent6">
                  <a:lumMod val="75000"/>
                </a:schemeClr>
              </a:solidFill>
            </a:endParaRPr>
          </a:p>
          <a:p>
            <a:pPr algn="ctr">
              <a:defRPr/>
            </a:pPr>
            <a:endParaRPr lang="fr-FR" sz="2000" dirty="0">
              <a:solidFill>
                <a:srgbClr val="FF0000"/>
              </a:solidFill>
            </a:endParaRPr>
          </a:p>
          <a:p>
            <a:pPr algn="ctr">
              <a:defRPr/>
            </a:pPr>
            <a:r>
              <a:rPr lang="fr-FR" sz="2000" dirty="0" smtClean="0"/>
              <a:t>en </a:t>
            </a:r>
            <a:r>
              <a:rPr lang="fr-FR" sz="2000" dirty="0"/>
              <a:t>téléchargement sur le site de la </a:t>
            </a:r>
            <a:r>
              <a:rPr lang="fr-FR" sz="2000" dirty="0" err="1" smtClean="0"/>
              <a:t>Dreets</a:t>
            </a:r>
            <a:r>
              <a:rPr lang="fr-FR" sz="2000" dirty="0" smtClean="0"/>
              <a:t> Provence-Alpes-Côte d’Azur : </a:t>
            </a:r>
          </a:p>
          <a:p>
            <a:pPr algn="ctr">
              <a:defRPr/>
            </a:pPr>
            <a:endParaRPr lang="fr-FR" sz="2400" dirty="0"/>
          </a:p>
          <a:p>
            <a:pPr marL="0" lvl="1" algn="ctr">
              <a:defRPr/>
            </a:pPr>
            <a:r>
              <a:rPr lang="fr-FR" sz="2000" dirty="0">
                <a:hlinkClick r:id="rId4"/>
              </a:rPr>
              <a:t>https://paca.dreets.gouv.fr/Les-indicateurs-cles-de-la-Direccte-Paca</a:t>
            </a:r>
            <a:endParaRPr lang="fr-FR" sz="2000" dirty="0"/>
          </a:p>
          <a:p>
            <a:pPr lvl="1"/>
            <a:endParaRPr lang="fr-FR" dirty="0" smtClean="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smtClean="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18</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spTree>
    <p:extLst>
      <p:ext uri="{BB962C8B-B14F-4D97-AF65-F5344CB8AC3E}">
        <p14:creationId xmlns:p14="http://schemas.microsoft.com/office/powerpoint/2010/main" val="16575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5676" y="68646"/>
            <a:ext cx="8928324" cy="954107"/>
          </a:xfrm>
          <a:prstGeom prst="rect">
            <a:avLst/>
          </a:prstGeom>
          <a:noFill/>
        </p:spPr>
        <p:txBody>
          <a:bodyPr wrap="square" rtlCol="0">
            <a:spAutoFit/>
          </a:bodyPr>
          <a:lstStyle/>
          <a:p>
            <a:r>
              <a:rPr lang="fr-FR" sz="2800" b="1" dirty="0">
                <a:solidFill>
                  <a:schemeClr val="accent1">
                    <a:lumMod val="75000"/>
                  </a:schemeClr>
                </a:solidFill>
              </a:rPr>
              <a:t>Forte hausse de l’emploi salarié qui dépasse </a:t>
            </a:r>
            <a:r>
              <a:rPr lang="fr-FR" sz="2800" b="1" dirty="0" smtClean="0">
                <a:solidFill>
                  <a:schemeClr val="accent1">
                    <a:lumMod val="75000"/>
                  </a:schemeClr>
                </a:solidFill>
              </a:rPr>
              <a:t>amplement son </a:t>
            </a:r>
            <a:r>
              <a:rPr lang="fr-FR" sz="2800" b="1" dirty="0">
                <a:solidFill>
                  <a:schemeClr val="accent1">
                    <a:lumMod val="75000"/>
                  </a:schemeClr>
                </a:solidFill>
              </a:rPr>
              <a:t>niveau d’avant-crise</a:t>
            </a: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a:p>
        </p:txBody>
      </p:sp>
      <p:sp>
        <p:nvSpPr>
          <p:cNvPr id="12" name="ZoneTexte 11"/>
          <p:cNvSpPr txBox="1"/>
          <p:nvPr/>
        </p:nvSpPr>
        <p:spPr>
          <a:xfrm>
            <a:off x="8101451" y="2467250"/>
            <a:ext cx="891727" cy="615553"/>
          </a:xfrm>
          <a:prstGeom prst="rect">
            <a:avLst/>
          </a:prstGeom>
          <a:noFill/>
        </p:spPr>
        <p:txBody>
          <a:bodyPr wrap="square" rtlCol="0">
            <a:spAutoFit/>
          </a:bodyPr>
          <a:lstStyle/>
          <a:p>
            <a:pPr algn="ctr"/>
            <a:r>
              <a:rPr lang="fr-FR" sz="1600" b="1" dirty="0" smtClean="0">
                <a:solidFill>
                  <a:srgbClr val="FF0000"/>
                </a:solidFill>
              </a:rPr>
              <a:t>+1,7% </a:t>
            </a:r>
          </a:p>
          <a:p>
            <a:pPr algn="ctr"/>
            <a:endParaRPr lang="fr-FR" b="1" dirty="0">
              <a:solidFill>
                <a:srgbClr val="FF0000"/>
              </a:solidFill>
            </a:endParaRPr>
          </a:p>
        </p:txBody>
      </p:sp>
      <p:sp>
        <p:nvSpPr>
          <p:cNvPr id="14" name="ZoneTexte 13"/>
          <p:cNvSpPr txBox="1"/>
          <p:nvPr/>
        </p:nvSpPr>
        <p:spPr>
          <a:xfrm>
            <a:off x="8095403" y="3136612"/>
            <a:ext cx="891727" cy="615553"/>
          </a:xfrm>
          <a:prstGeom prst="rect">
            <a:avLst/>
          </a:prstGeom>
          <a:noFill/>
        </p:spPr>
        <p:txBody>
          <a:bodyPr wrap="square" rtlCol="0">
            <a:spAutoFit/>
          </a:bodyPr>
          <a:lstStyle/>
          <a:p>
            <a:pPr algn="ctr"/>
            <a:r>
              <a:rPr lang="fr-FR" sz="1600" b="1" dirty="0" smtClean="0">
                <a:solidFill>
                  <a:schemeClr val="accent1">
                    <a:lumMod val="75000"/>
                  </a:schemeClr>
                </a:solidFill>
              </a:rPr>
              <a:t>+1,1% </a:t>
            </a:r>
          </a:p>
          <a:p>
            <a:pPr algn="ctr"/>
            <a:endParaRPr lang="fr-FR" b="1" dirty="0">
              <a:solidFill>
                <a:srgbClr val="FF0000"/>
              </a:solidFill>
            </a:endParaRPr>
          </a:p>
        </p:txBody>
      </p:sp>
      <p:sp>
        <p:nvSpPr>
          <p:cNvPr id="15" name="ZoneTexte 14"/>
          <p:cNvSpPr txBox="1"/>
          <p:nvPr/>
        </p:nvSpPr>
        <p:spPr>
          <a:xfrm>
            <a:off x="8095403" y="2777275"/>
            <a:ext cx="844083" cy="369332"/>
          </a:xfrm>
          <a:prstGeom prst="rect">
            <a:avLst/>
          </a:prstGeom>
          <a:noFill/>
        </p:spPr>
        <p:txBody>
          <a:bodyPr wrap="square" rtlCol="0">
            <a:spAutoFit/>
          </a:bodyPr>
          <a:lstStyle/>
          <a:p>
            <a:pPr algn="ctr"/>
            <a:r>
              <a:rPr lang="fr-FR" sz="1600" b="1" dirty="0" smtClean="0">
                <a:solidFill>
                  <a:schemeClr val="accent3">
                    <a:lumMod val="75000"/>
                  </a:schemeClr>
                </a:solidFill>
              </a:rPr>
              <a:t>+1,3%</a:t>
            </a:r>
            <a:r>
              <a:rPr lang="fr-FR" b="1" dirty="0" smtClean="0">
                <a:solidFill>
                  <a:schemeClr val="accent3">
                    <a:lumMod val="75000"/>
                  </a:schemeClr>
                </a:solidFill>
              </a:rPr>
              <a:t> </a:t>
            </a:r>
          </a:p>
        </p:txBody>
      </p:sp>
      <p:sp>
        <p:nvSpPr>
          <p:cNvPr id="16" name="ZoneTexte 15"/>
          <p:cNvSpPr txBox="1"/>
          <p:nvPr/>
        </p:nvSpPr>
        <p:spPr>
          <a:xfrm>
            <a:off x="7695270" y="1602551"/>
            <a:ext cx="1346180" cy="338554"/>
          </a:xfrm>
          <a:prstGeom prst="rect">
            <a:avLst/>
          </a:prstGeom>
          <a:noFill/>
        </p:spPr>
        <p:txBody>
          <a:bodyPr wrap="square" rtlCol="0">
            <a:spAutoFit/>
          </a:bodyPr>
          <a:lstStyle/>
          <a:p>
            <a:pPr algn="ctr"/>
            <a:r>
              <a:rPr lang="fr-FR" sz="1600" b="1" dirty="0" smtClean="0"/>
              <a:t>Au T2 2021 :</a:t>
            </a:r>
            <a:endParaRPr lang="fr-FR" b="1" dirty="0"/>
          </a:p>
        </p:txBody>
      </p:sp>
      <p:graphicFrame>
        <p:nvGraphicFramePr>
          <p:cNvPr id="17" name="Graphique 16"/>
          <p:cNvGraphicFramePr>
            <a:graphicFrameLocks/>
          </p:cNvGraphicFramePr>
          <p:nvPr>
            <p:extLst>
              <p:ext uri="{D42A27DB-BD31-4B8C-83A1-F6EECF244321}">
                <p14:modId xmlns:p14="http://schemas.microsoft.com/office/powerpoint/2010/main" val="2166483379"/>
              </p:ext>
            </p:extLst>
          </p:nvPr>
        </p:nvGraphicFramePr>
        <p:xfrm>
          <a:off x="528954" y="1415703"/>
          <a:ext cx="8301768" cy="4923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33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4" y="55000"/>
            <a:ext cx="8827805" cy="954107"/>
          </a:xfrm>
          <a:prstGeom prst="rect">
            <a:avLst/>
          </a:prstGeom>
          <a:noFill/>
        </p:spPr>
        <p:txBody>
          <a:bodyPr wrap="square" rtlCol="0">
            <a:spAutoFit/>
          </a:bodyPr>
          <a:lstStyle/>
          <a:p>
            <a:r>
              <a:rPr lang="fr-FR" sz="2800" b="1" dirty="0" smtClean="0">
                <a:solidFill>
                  <a:schemeClr val="accent1">
                    <a:lumMod val="75000"/>
                  </a:schemeClr>
                </a:solidFill>
              </a:rPr>
              <a:t>Une hausse portée essentiellement par l’emploi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sp>
        <p:nvSpPr>
          <p:cNvPr id="13" name="ZoneTexte 12"/>
          <p:cNvSpPr txBox="1"/>
          <p:nvPr/>
        </p:nvSpPr>
        <p:spPr>
          <a:xfrm>
            <a:off x="7656987" y="2911918"/>
            <a:ext cx="1597688" cy="2308324"/>
          </a:xfrm>
          <a:prstGeom prst="rect">
            <a:avLst/>
          </a:prstGeom>
          <a:noFill/>
        </p:spPr>
        <p:txBody>
          <a:bodyPr wrap="square" rtlCol="0">
            <a:spAutoFit/>
          </a:bodyPr>
          <a:lstStyle/>
          <a:p>
            <a:pPr algn="ctr"/>
            <a:r>
              <a:rPr lang="fr-FR" b="1" dirty="0" smtClean="0">
                <a:solidFill>
                  <a:srgbClr val="00B0F0"/>
                </a:solidFill>
              </a:rPr>
              <a:t>+2 480</a:t>
            </a:r>
          </a:p>
          <a:p>
            <a:pPr algn="ctr"/>
            <a:r>
              <a:rPr lang="fr-FR" b="1" dirty="0" smtClean="0">
                <a:solidFill>
                  <a:srgbClr val="00B0F0"/>
                </a:solidFill>
              </a:rPr>
              <a:t>emplois hors intérim</a:t>
            </a:r>
          </a:p>
          <a:p>
            <a:pPr algn="ctr"/>
            <a:endParaRPr lang="fr-FR" b="1" dirty="0">
              <a:solidFill>
                <a:srgbClr val="00B0F0"/>
              </a:solidFill>
            </a:endParaRPr>
          </a:p>
          <a:p>
            <a:pPr algn="ctr"/>
            <a:r>
              <a:rPr lang="fr-FR" b="1" dirty="0" smtClean="0">
                <a:solidFill>
                  <a:schemeClr val="accent6">
                    <a:lumMod val="75000"/>
                  </a:schemeClr>
                </a:solidFill>
              </a:rPr>
              <a:t>+240</a:t>
            </a:r>
          </a:p>
          <a:p>
            <a:pPr algn="ctr"/>
            <a:r>
              <a:rPr lang="fr-FR" b="1" dirty="0" smtClean="0">
                <a:solidFill>
                  <a:schemeClr val="accent6">
                    <a:lumMod val="75000"/>
                  </a:schemeClr>
                </a:solidFill>
              </a:rPr>
              <a:t>emplois </a:t>
            </a:r>
            <a:r>
              <a:rPr lang="fr-FR" b="1" dirty="0">
                <a:solidFill>
                  <a:schemeClr val="accent6">
                    <a:lumMod val="75000"/>
                  </a:schemeClr>
                </a:solidFill>
              </a:rPr>
              <a:t>intérimaires  </a:t>
            </a:r>
          </a:p>
          <a:p>
            <a:pPr algn="ctr"/>
            <a:endParaRPr lang="fr-FR" b="1" dirty="0" smtClean="0">
              <a:solidFill>
                <a:srgbClr val="00B0F0"/>
              </a:solidFill>
            </a:endParaRPr>
          </a:p>
        </p:txBody>
      </p:sp>
      <p:sp>
        <p:nvSpPr>
          <p:cNvPr id="11" name="ZoneTexte 10"/>
          <p:cNvSpPr txBox="1"/>
          <p:nvPr/>
        </p:nvSpPr>
        <p:spPr>
          <a:xfrm>
            <a:off x="7695270" y="2378406"/>
            <a:ext cx="1346180" cy="338554"/>
          </a:xfrm>
          <a:prstGeom prst="rect">
            <a:avLst/>
          </a:prstGeom>
          <a:noFill/>
        </p:spPr>
        <p:txBody>
          <a:bodyPr wrap="square" rtlCol="0">
            <a:spAutoFit/>
          </a:bodyPr>
          <a:lstStyle/>
          <a:p>
            <a:pPr algn="ctr"/>
            <a:r>
              <a:rPr lang="fr-FR" sz="1600" b="1" dirty="0" smtClean="0"/>
              <a:t>Au T2 2021 :</a:t>
            </a:r>
            <a:endParaRPr lang="fr-FR" b="1" dirty="0"/>
          </a:p>
        </p:txBody>
      </p:sp>
      <p:graphicFrame>
        <p:nvGraphicFramePr>
          <p:cNvPr id="14" name="Graphique 13"/>
          <p:cNvGraphicFramePr>
            <a:graphicFrameLocks/>
          </p:cNvGraphicFramePr>
          <p:nvPr>
            <p:extLst>
              <p:ext uri="{D42A27DB-BD31-4B8C-83A1-F6EECF244321}">
                <p14:modId xmlns:p14="http://schemas.microsoft.com/office/powerpoint/2010/main" val="2288563672"/>
              </p:ext>
            </p:extLst>
          </p:nvPr>
        </p:nvGraphicFramePr>
        <p:xfrm>
          <a:off x="456487" y="1001691"/>
          <a:ext cx="7999344" cy="51972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sp>
        <p:nvSpPr>
          <p:cNvPr id="13" name="ZoneTexte 12"/>
          <p:cNvSpPr txBox="1"/>
          <p:nvPr/>
        </p:nvSpPr>
        <p:spPr>
          <a:xfrm>
            <a:off x="127221" y="427612"/>
            <a:ext cx="8612177" cy="523220"/>
          </a:xfrm>
          <a:prstGeom prst="rect">
            <a:avLst/>
          </a:prstGeom>
          <a:noFill/>
        </p:spPr>
        <p:txBody>
          <a:bodyPr wrap="square" rtlCol="0">
            <a:spAutoFit/>
          </a:bodyPr>
          <a:lstStyle/>
          <a:p>
            <a:r>
              <a:rPr lang="fr-FR" sz="2800" b="1" dirty="0" smtClean="0">
                <a:solidFill>
                  <a:schemeClr val="accent1">
                    <a:lumMod val="75000"/>
                  </a:schemeClr>
                </a:solidFill>
              </a:rPr>
              <a:t>… dans le tertiaire</a:t>
            </a:r>
            <a:endParaRPr lang="fr-FR" sz="2800" dirty="0">
              <a:solidFill>
                <a:schemeClr val="accent1">
                  <a:lumMod val="75000"/>
                </a:schemeClr>
              </a:solidFill>
            </a:endParaRPr>
          </a:p>
        </p:txBody>
      </p:sp>
      <p:graphicFrame>
        <p:nvGraphicFramePr>
          <p:cNvPr id="10" name="Graphique 9"/>
          <p:cNvGraphicFramePr>
            <a:graphicFrameLocks/>
          </p:cNvGraphicFramePr>
          <p:nvPr>
            <p:extLst>
              <p:ext uri="{D42A27DB-BD31-4B8C-83A1-F6EECF244321}">
                <p14:modId xmlns:p14="http://schemas.microsoft.com/office/powerpoint/2010/main" val="543427972"/>
              </p:ext>
            </p:extLst>
          </p:nvPr>
        </p:nvGraphicFramePr>
        <p:xfrm>
          <a:off x="648181" y="1122743"/>
          <a:ext cx="7824487" cy="525490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sp>
        <p:nvSpPr>
          <p:cNvPr id="13" name="ZoneTexte 12"/>
          <p:cNvSpPr txBox="1"/>
          <p:nvPr/>
        </p:nvSpPr>
        <p:spPr>
          <a:xfrm>
            <a:off x="193383" y="36982"/>
            <a:ext cx="8612177" cy="954107"/>
          </a:xfrm>
          <a:prstGeom prst="rect">
            <a:avLst/>
          </a:prstGeom>
          <a:noFill/>
        </p:spPr>
        <p:txBody>
          <a:bodyPr wrap="square" rtlCol="0">
            <a:spAutoFit/>
          </a:bodyPr>
          <a:lstStyle/>
          <a:p>
            <a:r>
              <a:rPr lang="fr-FR" sz="2800" b="1" dirty="0">
                <a:solidFill>
                  <a:schemeClr val="accent1">
                    <a:lumMod val="75000"/>
                  </a:schemeClr>
                </a:solidFill>
              </a:rPr>
              <a:t>L’emploi progresse dans tous les secteurs d’activité (hors agriculture)</a:t>
            </a:r>
            <a:endParaRPr lang="fr-FR" sz="2800" b="1" dirty="0">
              <a:solidFill>
                <a:srgbClr val="FF0000"/>
              </a:solidFill>
            </a:endParaRPr>
          </a:p>
        </p:txBody>
      </p:sp>
      <p:pic>
        <p:nvPicPr>
          <p:cNvPr id="1025"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r="19520"/>
          <a:stretch/>
        </p:blipFill>
        <p:spPr bwMode="auto">
          <a:xfrm>
            <a:off x="261938" y="1544638"/>
            <a:ext cx="8477460" cy="4613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30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162369" y="36982"/>
            <a:ext cx="8930356" cy="954107"/>
          </a:xfrm>
          <a:prstGeom prst="rect">
            <a:avLst/>
          </a:prstGeom>
          <a:noFill/>
        </p:spPr>
        <p:txBody>
          <a:bodyPr wrap="square" rtlCol="0">
            <a:spAutoFit/>
          </a:bodyPr>
          <a:lstStyle/>
          <a:p>
            <a:r>
              <a:rPr lang="fr-FR" sz="2800" b="1" dirty="0">
                <a:solidFill>
                  <a:schemeClr val="accent1">
                    <a:lumMod val="75000"/>
                  </a:schemeClr>
                </a:solidFill>
              </a:rPr>
              <a:t>Grâce à cette nouvelle hausse, les secteurs d’activité dépassent désormais tous leur niveau d’avant-crise</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octobre 2021</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1416073580"/>
              </p:ext>
            </p:extLst>
          </p:nvPr>
        </p:nvGraphicFramePr>
        <p:xfrm>
          <a:off x="456486" y="991090"/>
          <a:ext cx="7935159" cy="5467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83222"/>
            <a:ext cx="8931970" cy="954107"/>
          </a:xfrm>
          <a:prstGeom prst="rect">
            <a:avLst/>
          </a:prstGeom>
          <a:noFill/>
        </p:spPr>
        <p:txBody>
          <a:bodyPr wrap="square" rtlCol="0">
            <a:spAutoFit/>
          </a:bodyPr>
          <a:lstStyle/>
          <a:p>
            <a:r>
              <a:rPr lang="fr-FR" sz="2800" b="1" dirty="0">
                <a:solidFill>
                  <a:schemeClr val="accent1">
                    <a:lumMod val="75000"/>
                  </a:schemeClr>
                </a:solidFill>
              </a:rPr>
              <a:t>La hausse du nombre de bénéficiaires de contrat aidé se poursuit</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smtClean="0"/>
              <a:t>Edition octobre 2021</a:t>
            </a:r>
            <a:endParaRPr lang="fr-FR" dirty="0"/>
          </a:p>
        </p:txBody>
      </p:sp>
      <p:cxnSp>
        <p:nvCxnSpPr>
          <p:cNvPr id="6" name="Connecteur droit 5"/>
          <p:cNvCxnSpPr/>
          <p:nvPr/>
        </p:nvCxnSpPr>
        <p:spPr>
          <a:xfrm>
            <a:off x="177641" y="104248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pSp>
        <p:nvGrpSpPr>
          <p:cNvPr id="16" name="Groupe 15"/>
          <p:cNvGrpSpPr>
            <a:grpSpLocks/>
          </p:cNvGrpSpPr>
          <p:nvPr/>
        </p:nvGrpSpPr>
        <p:grpSpPr bwMode="auto">
          <a:xfrm>
            <a:off x="271191" y="1269114"/>
            <a:ext cx="8640703" cy="5299653"/>
            <a:chOff x="486666" y="-324921"/>
            <a:chExt cx="9458325" cy="6042212"/>
          </a:xfrm>
        </p:grpSpPr>
        <p:graphicFrame>
          <p:nvGraphicFramePr>
            <p:cNvPr id="17" name="Graphique 16"/>
            <p:cNvGraphicFramePr>
              <a:graphicFrameLocks/>
            </p:cNvGraphicFramePr>
            <p:nvPr>
              <p:extLst>
                <p:ext uri="{D42A27DB-BD31-4B8C-83A1-F6EECF244321}">
                  <p14:modId xmlns:p14="http://schemas.microsoft.com/office/powerpoint/2010/main" val="1665791738"/>
                </p:ext>
              </p:extLst>
            </p:nvPr>
          </p:nvGraphicFramePr>
          <p:xfrm>
            <a:off x="486666" y="-324921"/>
            <a:ext cx="9458325" cy="6042212"/>
          </p:xfrm>
          <a:graphic>
            <a:graphicData uri="http://schemas.openxmlformats.org/drawingml/2006/chart">
              <c:chart xmlns:c="http://schemas.openxmlformats.org/drawingml/2006/chart" xmlns:r="http://schemas.openxmlformats.org/officeDocument/2006/relationships" r:id="rId3"/>
            </a:graphicData>
          </a:graphic>
        </p:graphicFrame>
        <p:sp>
          <p:nvSpPr>
            <p:cNvPr id="18" name="ZoneTexte 26"/>
            <p:cNvSpPr txBox="1"/>
            <p:nvPr/>
          </p:nvSpPr>
          <p:spPr>
            <a:xfrm>
              <a:off x="9331844" y="1735784"/>
              <a:ext cx="613147" cy="263129"/>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a:t>1 700</a:t>
              </a:r>
            </a:p>
          </p:txBody>
        </p:sp>
        <p:sp>
          <p:nvSpPr>
            <p:cNvPr id="19" name="Flèche vers le bas 18"/>
            <p:cNvSpPr/>
            <p:nvPr/>
          </p:nvSpPr>
          <p:spPr>
            <a:xfrm>
              <a:off x="9603772" y="2111281"/>
              <a:ext cx="152400" cy="584729"/>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grpSp>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Tree>
    <p:extLst>
      <p:ext uri="{BB962C8B-B14F-4D97-AF65-F5344CB8AC3E}">
        <p14:creationId xmlns:p14="http://schemas.microsoft.com/office/powerpoint/2010/main" val="262272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83222"/>
            <a:ext cx="8931970" cy="523220"/>
          </a:xfrm>
          <a:prstGeom prst="rect">
            <a:avLst/>
          </a:prstGeom>
          <a:noFill/>
        </p:spPr>
        <p:txBody>
          <a:bodyPr wrap="square" rtlCol="0">
            <a:spAutoFit/>
          </a:bodyPr>
          <a:lstStyle/>
          <a:p>
            <a:r>
              <a:rPr lang="fr-FR" sz="2800" b="1" dirty="0" smtClean="0">
                <a:solidFill>
                  <a:schemeClr val="accent1">
                    <a:lumMod val="75000"/>
                  </a:schemeClr>
                </a:solidFill>
              </a:rPr>
              <a:t>Vive croissance des embauches en apprentissage</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smtClean="0"/>
              <a:t>Edition octobre 2021</a:t>
            </a:r>
            <a:endParaRPr lang="fr-FR" dirty="0"/>
          </a:p>
        </p:txBody>
      </p:sp>
      <p:cxnSp>
        <p:nvCxnSpPr>
          <p:cNvPr id="6" name="Connecteur droit 5"/>
          <p:cNvCxnSpPr/>
          <p:nvPr/>
        </p:nvCxnSpPr>
        <p:spPr>
          <a:xfrm>
            <a:off x="177640" y="73768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11" name="Graphique 10"/>
          <p:cNvGraphicFramePr>
            <a:graphicFrameLocks/>
          </p:cNvGraphicFramePr>
          <p:nvPr>
            <p:extLst>
              <p:ext uri="{D42A27DB-BD31-4B8C-83A1-F6EECF244321}">
                <p14:modId xmlns:p14="http://schemas.microsoft.com/office/powerpoint/2010/main" val="1608804991"/>
              </p:ext>
            </p:extLst>
          </p:nvPr>
        </p:nvGraphicFramePr>
        <p:xfrm>
          <a:off x="177640" y="942109"/>
          <a:ext cx="8827805" cy="56266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1244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30181" y="67571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octobre 2021</a:t>
            </a:r>
            <a:endParaRPr lang="fr-FR" dirty="0"/>
          </a:p>
        </p:txBody>
      </p:sp>
      <p:sp>
        <p:nvSpPr>
          <p:cNvPr id="10" name="ZoneTexte 9"/>
          <p:cNvSpPr txBox="1"/>
          <p:nvPr/>
        </p:nvSpPr>
        <p:spPr>
          <a:xfrm>
            <a:off x="146856" y="27805"/>
            <a:ext cx="8457907" cy="523220"/>
          </a:xfrm>
          <a:prstGeom prst="rect">
            <a:avLst/>
          </a:prstGeom>
          <a:noFill/>
        </p:spPr>
        <p:txBody>
          <a:bodyPr wrap="square" rtlCol="0">
            <a:spAutoFit/>
          </a:bodyPr>
          <a:lstStyle/>
          <a:p>
            <a:r>
              <a:rPr lang="fr-FR" sz="2800" b="1" dirty="0">
                <a:solidFill>
                  <a:srgbClr val="376092"/>
                </a:solidFill>
              </a:rPr>
              <a:t>Forte baisse du nombre de salariés en activité </a:t>
            </a:r>
            <a:r>
              <a:rPr lang="fr-FR" sz="2800" b="1" dirty="0" smtClean="0">
                <a:solidFill>
                  <a:srgbClr val="376092"/>
                </a:solidFill>
              </a:rPr>
              <a:t>partielle</a:t>
            </a:r>
            <a:endParaRPr lang="fr-FR" sz="2800" b="1" dirty="0">
              <a:solidFill>
                <a:srgbClr val="376092"/>
              </a:solidFill>
            </a:endParaRPr>
          </a:p>
        </p:txBody>
      </p:sp>
      <p:graphicFrame>
        <p:nvGraphicFramePr>
          <p:cNvPr id="13" name="Graphique 12"/>
          <p:cNvGraphicFramePr>
            <a:graphicFrameLocks/>
          </p:cNvGraphicFramePr>
          <p:nvPr>
            <p:extLst>
              <p:ext uri="{D42A27DB-BD31-4B8C-83A1-F6EECF244321}">
                <p14:modId xmlns:p14="http://schemas.microsoft.com/office/powerpoint/2010/main" val="70875374"/>
              </p:ext>
            </p:extLst>
          </p:nvPr>
        </p:nvGraphicFramePr>
        <p:xfrm>
          <a:off x="215453" y="1066800"/>
          <a:ext cx="8658090" cy="4810281"/>
        </p:xfrm>
        <a:graphic>
          <a:graphicData uri="http://schemas.openxmlformats.org/drawingml/2006/chart">
            <c:chart xmlns:c="http://schemas.openxmlformats.org/drawingml/2006/chart" xmlns:r="http://schemas.openxmlformats.org/officeDocument/2006/relationships" r:id="rId3"/>
          </a:graphicData>
        </a:graphic>
      </p:graphicFrame>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856" y="5942432"/>
            <a:ext cx="590550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4248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2.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3.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7104</TotalTime>
  <Words>1832</Words>
  <Application>Microsoft Office PowerPoint</Application>
  <PresentationFormat>Affichage à l'écran (4:3)</PresentationFormat>
  <Paragraphs>293</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DANGELO Virginie (DR-PACA)</cp:lastModifiedBy>
  <cp:revision>681</cp:revision>
  <cp:lastPrinted>2018-10-09T12:30:48Z</cp:lastPrinted>
  <dcterms:created xsi:type="dcterms:W3CDTF">2018-05-30T13:27:07Z</dcterms:created>
  <dcterms:modified xsi:type="dcterms:W3CDTF">2021-10-11T10:09:51Z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