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drawings/drawing7.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9.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0.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1.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12.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4.xml" ContentType="application/vnd.openxmlformats-officedocument.drawingml.chart+xml"/>
  <Override PartName="/ppt/drawings/drawing13.xml" ContentType="application/vnd.openxmlformats-officedocument.drawingml.chartshape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4"/>
  </p:notesMasterIdLst>
  <p:sldIdLst>
    <p:sldId id="300" r:id="rId6"/>
    <p:sldId id="299" r:id="rId7"/>
    <p:sldId id="264" r:id="rId8"/>
    <p:sldId id="292" r:id="rId9"/>
    <p:sldId id="290" r:id="rId10"/>
    <p:sldId id="293" r:id="rId11"/>
    <p:sldId id="303" r:id="rId12"/>
    <p:sldId id="316" r:id="rId13"/>
    <p:sldId id="313" r:id="rId14"/>
    <p:sldId id="306" r:id="rId15"/>
    <p:sldId id="302" r:id="rId16"/>
    <p:sldId id="296" r:id="rId17"/>
    <p:sldId id="305" r:id="rId18"/>
    <p:sldId id="271" r:id="rId19"/>
    <p:sldId id="272" r:id="rId20"/>
    <p:sldId id="312" r:id="rId21"/>
    <p:sldId id="315" r:id="rId22"/>
    <p:sldId id="311" r:id="rId23"/>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snapToGrid="0" snapToObjects="1">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olaris.social.gouv.fr\DREETS-PACA$\Users\Cab-SESE\10%20-%20Notes%20de%20conjoncture\01%20-%20Notes\2022\2022-T2\01%20-%20Fichiers%20de%20travail\DEFM-Ch&#244;mage\2022_T2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olaris.social.gouv.fr\DREETS-PACA$\Users\Cab-SESE\10%20-%20Notes%20de%20conjoncture\01%20-%20Notes\2022\2022-T2\01%20-%20Fichiers%20de%20travail\DEFM-Ch&#244;mage\2022_T2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olaris.social.gouv.fr\DREETS-PACA$\Users\Cab-SESE\10%20-%20Notes%20de%20conjoncture\01%20-%20Notes\2022\2022-T2\01%20-%20Fichiers%20de%20travail\DEFM-Ch&#244;mage\2022_T2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olaris.social.gouv.fr\DREETS-PACA$\Users\Cab-SESE\10%20-%20Notes%20de%20conjoncture\01%20-%20Notes\2022\2022-T2\01%20-%20Fichiers%20de%20travail\DEFM-Ch&#244;mage\2022_T2_Demandeurs%20d'emploi_ABC_note.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polaris.social.gouv.fr\DREETS-PACA$\Users\Cab-SESE\10%20-%20Notes%20de%20conjoncture\01%20-%20Notes\2022\2022-T2\01%20-%20Fichiers%20de%20travail\Prestations%20sociales\2022-T2%20-%20Prestations%20social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olaris.social.gouv.fr\DREETS-PACA$\Users\Cab-SESE\10%20-%20Notes%20de%20conjoncture\01%20-%20Notes\2022\2022-T2\01%20-%20Fichiers%20de%20travail\Politiques%20emploi\2022_T2_Politiques%20de%20l'emploi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polaris.social.gouv.fr\DREETS-PACA$\Users\Cab-SESE\10%20-%20Notes%20de%20conjoncture\01%20-%20Notes\2022\2022-T2\01%20-%20Fichiers%20de%20travail\Politiques%20emploi\2022_T2_Politiques%20de%20l'emploi_note.xls"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1" Type="http://schemas.openxmlformats.org/officeDocument/2006/relationships/oleObject" Target="file:///\\polaris.social.gouv.fr\DREETS-PACA$\Users\Cab-SESE\10%20-%20Notes%20de%20conjoncture\01%20-%20Notes\2022\2022-T2\01%20-%20Fichiers%20de%20travail\Activit&#233;%20partielle\Figures%20AP%20pour%20diapos%20d&#233;partementaux%20note%20de%20conj%204T2021.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olaris.social.gouv.fr\DREETS-PACA$\Users\Cab-SESE\10%20-%20Tableau%20de%20bord%20conjoncturel\01%20-%20Indicateurs\Taux%20de%20ch&#244;mage.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olaris.social.gouv.fr\DREETS-PACA$\Users\Cab-SESE\10%20-%20Notes%20de%20conjoncture\01%20-%20Notes\2022\2022-T2\01%20-%20Fichiers%20de%20travail\DEFM-Ch&#244;mage\Tx%20ch&#244;mage%20-%20d&#233;p%20comparables\T201_&#233;clairages_d&#233;p.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 </a:t>
            </a:r>
            <a:r>
              <a:rPr lang="fr-FR" sz="1100" b="0" i="1" u="none" strike="noStrike" baseline="0">
                <a:solidFill>
                  <a:srgbClr val="000000"/>
                </a:solidFill>
                <a:latin typeface="Calibri"/>
              </a:rPr>
              <a:t>trimestre 2012)</a:t>
            </a:r>
          </a:p>
        </c:rich>
      </c:tx>
      <c:layout>
        <c:manualLayout>
          <c:xMode val="edge"/>
          <c:yMode val="edge"/>
          <c:x val="0.25880555914117293"/>
          <c:y val="1.0109984510999447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2'!$E$10:$E$51</c:f>
              <c:numCache>
                <c:formatCode>#,##0.0</c:formatCode>
                <c:ptCount val="42"/>
                <c:pt idx="0">
                  <c:v>100</c:v>
                </c:pt>
                <c:pt idx="1">
                  <c:v>99.860145260888686</c:v>
                </c:pt>
                <c:pt idx="2">
                  <c:v>99.733330199333579</c:v>
                </c:pt>
                <c:pt idx="3">
                  <c:v>99.750231412303407</c:v>
                </c:pt>
                <c:pt idx="4">
                  <c:v>99.724040128628303</c:v>
                </c:pt>
                <c:pt idx="5">
                  <c:v>99.81514997867761</c:v>
                </c:pt>
                <c:pt idx="6">
                  <c:v>100.00755517798321</c:v>
                </c:pt>
                <c:pt idx="7">
                  <c:v>100.3196120108302</c:v>
                </c:pt>
                <c:pt idx="8">
                  <c:v>100.47245046321636</c:v>
                </c:pt>
                <c:pt idx="9">
                  <c:v>100.36572657866843</c:v>
                </c:pt>
                <c:pt idx="10">
                  <c:v>100.41570268192028</c:v>
                </c:pt>
                <c:pt idx="11">
                  <c:v>100.57906241920156</c:v>
                </c:pt>
                <c:pt idx="12">
                  <c:v>100.54374895766527</c:v>
                </c:pt>
                <c:pt idx="13">
                  <c:v>100.92570517792723</c:v>
                </c:pt>
                <c:pt idx="14">
                  <c:v>100.82228318597939</c:v>
                </c:pt>
                <c:pt idx="15">
                  <c:v>101.26305786594764</c:v>
                </c:pt>
                <c:pt idx="16">
                  <c:v>101.64898755018596</c:v>
                </c:pt>
                <c:pt idx="17">
                  <c:v>102.07207751724539</c:v>
                </c:pt>
                <c:pt idx="18">
                  <c:v>102.22637104094683</c:v>
                </c:pt>
                <c:pt idx="19">
                  <c:v>102.32861778298621</c:v>
                </c:pt>
                <c:pt idx="20">
                  <c:v>102.76804932020187</c:v>
                </c:pt>
                <c:pt idx="21">
                  <c:v>103.20742489313621</c:v>
                </c:pt>
                <c:pt idx="22">
                  <c:v>103.34856681071874</c:v>
                </c:pt>
                <c:pt idx="23">
                  <c:v>103.67187246411851</c:v>
                </c:pt>
                <c:pt idx="24">
                  <c:v>104.16536549712512</c:v>
                </c:pt>
                <c:pt idx="25">
                  <c:v>104.19480270911893</c:v>
                </c:pt>
                <c:pt idx="26">
                  <c:v>104.21813981444484</c:v>
                </c:pt>
                <c:pt idx="27">
                  <c:v>104.46326336678877</c:v>
                </c:pt>
                <c:pt idx="28">
                  <c:v>104.90325454681803</c:v>
                </c:pt>
                <c:pt idx="29">
                  <c:v>105.38717768771259</c:v>
                </c:pt>
                <c:pt idx="30">
                  <c:v>105.92874403840493</c:v>
                </c:pt>
                <c:pt idx="31">
                  <c:v>106.26592883358126</c:v>
                </c:pt>
                <c:pt idx="32">
                  <c:v>103.93261005096109</c:v>
                </c:pt>
                <c:pt idx="33">
                  <c:v>102.98412741052149</c:v>
                </c:pt>
                <c:pt idx="34">
                  <c:v>105.36484793945114</c:v>
                </c:pt>
                <c:pt idx="35">
                  <c:v>105.75088955225218</c:v>
                </c:pt>
                <c:pt idx="36">
                  <c:v>106.40835792963499</c:v>
                </c:pt>
                <c:pt idx="37">
                  <c:v>108.19065239801348</c:v>
                </c:pt>
                <c:pt idx="38">
                  <c:v>109.12581553949008</c:v>
                </c:pt>
                <c:pt idx="39">
                  <c:v>110.27112455746244</c:v>
                </c:pt>
                <c:pt idx="40">
                  <c:v>110.62974367239853</c:v>
                </c:pt>
                <c:pt idx="41">
                  <c:v>111.27243747950308</c:v>
                </c:pt>
              </c:numCache>
            </c:numRef>
          </c:val>
          <c:smooth val="0"/>
        </c:ser>
        <c:ser>
          <c:idx val="1"/>
          <c:order val="1"/>
          <c:tx>
            <c:v>France métropolitaine</c:v>
          </c:tx>
          <c:spPr>
            <a:ln w="28575">
              <a:solidFill>
                <a:srgbClr val="0000FF"/>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2'!$C$10:$C$51</c:f>
              <c:numCache>
                <c:formatCode>#,##0.0</c:formatCode>
                <c:ptCount val="42"/>
                <c:pt idx="0">
                  <c:v>100</c:v>
                </c:pt>
                <c:pt idx="1">
                  <c:v>99.951521087614566</c:v>
                </c:pt>
                <c:pt idx="2">
                  <c:v>99.824479050682712</c:v>
                </c:pt>
                <c:pt idx="3">
                  <c:v>99.72141462080566</c:v>
                </c:pt>
                <c:pt idx="4">
                  <c:v>99.704103967381272</c:v>
                </c:pt>
                <c:pt idx="5">
                  <c:v>99.593281048223886</c:v>
                </c:pt>
                <c:pt idx="6">
                  <c:v>99.761465080315233</c:v>
                </c:pt>
                <c:pt idx="7">
                  <c:v>100.03883056570224</c:v>
                </c:pt>
                <c:pt idx="8">
                  <c:v>100.06075032323697</c:v>
                </c:pt>
                <c:pt idx="9">
                  <c:v>100.10340643322387</c:v>
                </c:pt>
                <c:pt idx="10">
                  <c:v>99.971583257722088</c:v>
                </c:pt>
                <c:pt idx="11">
                  <c:v>100.05208257128686</c:v>
                </c:pt>
                <c:pt idx="12">
                  <c:v>99.990729168688759</c:v>
                </c:pt>
                <c:pt idx="13">
                  <c:v>100.23380306978815</c:v>
                </c:pt>
                <c:pt idx="14">
                  <c:v>100.31146237799857</c:v>
                </c:pt>
                <c:pt idx="15">
                  <c:v>100.44286368622303</c:v>
                </c:pt>
                <c:pt idx="16">
                  <c:v>100.62975058891854</c:v>
                </c:pt>
                <c:pt idx="17">
                  <c:v>100.87412987013822</c:v>
                </c:pt>
                <c:pt idx="18">
                  <c:v>101.18736470054046</c:v>
                </c:pt>
                <c:pt idx="19">
                  <c:v>101.22863270204263</c:v>
                </c:pt>
                <c:pt idx="20">
                  <c:v>101.68673346837247</c:v>
                </c:pt>
                <c:pt idx="21">
                  <c:v>102.0939455424342</c:v>
                </c:pt>
                <c:pt idx="22">
                  <c:v>102.19925336899954</c:v>
                </c:pt>
                <c:pt idx="23">
                  <c:v>102.57566819693282</c:v>
                </c:pt>
                <c:pt idx="24">
                  <c:v>102.80331739571153</c:v>
                </c:pt>
                <c:pt idx="25">
                  <c:v>102.87972839803552</c:v>
                </c:pt>
                <c:pt idx="26">
                  <c:v>102.86818366484563</c:v>
                </c:pt>
                <c:pt idx="27">
                  <c:v>103.20477973598932</c:v>
                </c:pt>
                <c:pt idx="28">
                  <c:v>103.72928267209109</c:v>
                </c:pt>
                <c:pt idx="29">
                  <c:v>103.95662116578677</c:v>
                </c:pt>
                <c:pt idx="30">
                  <c:v>104.36589147265811</c:v>
                </c:pt>
                <c:pt idx="31">
                  <c:v>104.70055766205222</c:v>
                </c:pt>
                <c:pt idx="32">
                  <c:v>102.53209372251277</c:v>
                </c:pt>
                <c:pt idx="33">
                  <c:v>101.97184276616274</c:v>
                </c:pt>
                <c:pt idx="34">
                  <c:v>103.8033162223698</c:v>
                </c:pt>
                <c:pt idx="35">
                  <c:v>103.78181561431245</c:v>
                </c:pt>
                <c:pt idx="36">
                  <c:v>104.48464356467846</c:v>
                </c:pt>
                <c:pt idx="37">
                  <c:v>105.74750379841342</c:v>
                </c:pt>
                <c:pt idx="38">
                  <c:v>106.59850945766061</c:v>
                </c:pt>
                <c:pt idx="39">
                  <c:v>107.2585164759499</c:v>
                </c:pt>
                <c:pt idx="40">
                  <c:v>107.62771973228391</c:v>
                </c:pt>
                <c:pt idx="41">
                  <c:v>108.00182200160044</c:v>
                </c:pt>
              </c:numCache>
            </c:numRef>
          </c:val>
          <c:smooth val="0"/>
        </c:ser>
        <c:ser>
          <c:idx val="2"/>
          <c:order val="2"/>
          <c:tx>
            <c:strRef>
              <c:f>'Données graph 1 et 2'!$L$8:$L$9</c:f>
              <c:strCache>
                <c:ptCount val="1"/>
                <c:pt idx="0">
                  <c:v>Vaucluse</c:v>
                </c:pt>
              </c:strCache>
            </c:strRef>
          </c:tx>
          <c:spPr>
            <a:ln w="28575"/>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2'!$L$10:$L$51</c:f>
              <c:numCache>
                <c:formatCode>#,##0.0</c:formatCode>
                <c:ptCount val="42"/>
                <c:pt idx="0">
                  <c:v>100</c:v>
                </c:pt>
                <c:pt idx="1">
                  <c:v>99.680115429120306</c:v>
                </c:pt>
                <c:pt idx="2">
                  <c:v>98.604073487236974</c:v>
                </c:pt>
                <c:pt idx="3">
                  <c:v>99.030050554226534</c:v>
                </c:pt>
                <c:pt idx="4">
                  <c:v>98.97269116900236</c:v>
                </c:pt>
                <c:pt idx="5">
                  <c:v>99.238145576464547</c:v>
                </c:pt>
                <c:pt idx="6">
                  <c:v>99.038413859917256</c:v>
                </c:pt>
                <c:pt idx="7">
                  <c:v>99.428528892899209</c:v>
                </c:pt>
                <c:pt idx="8">
                  <c:v>99.128282803972766</c:v>
                </c:pt>
                <c:pt idx="9">
                  <c:v>98.770268625760679</c:v>
                </c:pt>
                <c:pt idx="10">
                  <c:v>98.821116845311096</c:v>
                </c:pt>
                <c:pt idx="11">
                  <c:v>98.74032738804685</c:v>
                </c:pt>
                <c:pt idx="12">
                  <c:v>98.72691298947494</c:v>
                </c:pt>
                <c:pt idx="13">
                  <c:v>98.807693246729542</c:v>
                </c:pt>
                <c:pt idx="14">
                  <c:v>98.635752536454419</c:v>
                </c:pt>
                <c:pt idx="15">
                  <c:v>99.077542895340144</c:v>
                </c:pt>
                <c:pt idx="16">
                  <c:v>99.268369394614183</c:v>
                </c:pt>
                <c:pt idx="17">
                  <c:v>100.13570989948926</c:v>
                </c:pt>
                <c:pt idx="18">
                  <c:v>100.10865424616287</c:v>
                </c:pt>
                <c:pt idx="19">
                  <c:v>99.96850004283219</c:v>
                </c:pt>
                <c:pt idx="20">
                  <c:v>101.2515544975541</c:v>
                </c:pt>
                <c:pt idx="21">
                  <c:v>101.67285906939161</c:v>
                </c:pt>
                <c:pt idx="22">
                  <c:v>101.4708962149975</c:v>
                </c:pt>
                <c:pt idx="23">
                  <c:v>102.02732463356151</c:v>
                </c:pt>
                <c:pt idx="24">
                  <c:v>102.74772556508171</c:v>
                </c:pt>
                <c:pt idx="25">
                  <c:v>102.88764522723908</c:v>
                </c:pt>
                <c:pt idx="26">
                  <c:v>102.86423540589507</c:v>
                </c:pt>
                <c:pt idx="27">
                  <c:v>102.82208441482392</c:v>
                </c:pt>
                <c:pt idx="28">
                  <c:v>103.31483237825564</c:v>
                </c:pt>
                <c:pt idx="29">
                  <c:v>104.06355539465102</c:v>
                </c:pt>
                <c:pt idx="30">
                  <c:v>104.33444814254062</c:v>
                </c:pt>
                <c:pt idx="31">
                  <c:v>104.20877712936509</c:v>
                </c:pt>
                <c:pt idx="32">
                  <c:v>101.93020596377799</c:v>
                </c:pt>
                <c:pt idx="33">
                  <c:v>100.82220572780665</c:v>
                </c:pt>
                <c:pt idx="34">
                  <c:v>103.22066649237631</c:v>
                </c:pt>
                <c:pt idx="35">
                  <c:v>104.26825748249455</c:v>
                </c:pt>
                <c:pt idx="36">
                  <c:v>105.03979307703501</c:v>
                </c:pt>
                <c:pt idx="37">
                  <c:v>106.56505287523272</c:v>
                </c:pt>
                <c:pt idx="38">
                  <c:v>107.34806631390536</c:v>
                </c:pt>
                <c:pt idx="39">
                  <c:v>108.71473267451353</c:v>
                </c:pt>
                <c:pt idx="40">
                  <c:v>109.0407559434384</c:v>
                </c:pt>
                <c:pt idx="41">
                  <c:v>109.4908515635715</c:v>
                </c:pt>
              </c:numCache>
            </c:numRef>
          </c:val>
          <c:smooth val="0"/>
        </c:ser>
        <c:dLbls>
          <c:showLegendKey val="0"/>
          <c:showVal val="0"/>
          <c:showCatName val="0"/>
          <c:showSerName val="0"/>
          <c:showPercent val="0"/>
          <c:showBubbleSize val="0"/>
        </c:dLbls>
        <c:marker val="1"/>
        <c:smooth val="0"/>
        <c:axId val="123132160"/>
        <c:axId val="185548800"/>
      </c:lineChart>
      <c:catAx>
        <c:axId val="12313216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85548800"/>
        <c:crossesAt val="100"/>
        <c:auto val="0"/>
        <c:lblAlgn val="ctr"/>
        <c:lblOffset val="100"/>
        <c:tickLblSkip val="4"/>
        <c:tickMarkSkip val="4"/>
        <c:noMultiLvlLbl val="0"/>
      </c:catAx>
      <c:valAx>
        <c:axId val="185548800"/>
        <c:scaling>
          <c:orientation val="minMax"/>
          <c:max val="112"/>
          <c:min val="98"/>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123132160"/>
        <c:crosses val="autoZero"/>
        <c:crossBetween val="midCat"/>
        <c:majorUnit val="2"/>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trim'!$A$17:$B$100</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dep84_trim!$BG$75:$BG$117</c:f>
              <c:numCache>
                <c:formatCode>#,##0.0</c:formatCode>
                <c:ptCount val="43"/>
                <c:pt idx="0">
                  <c:v>1.4279405270131162</c:v>
                </c:pt>
                <c:pt idx="1">
                  <c:v>1.2554426705370103</c:v>
                </c:pt>
                <c:pt idx="2">
                  <c:v>3.5117895793019382</c:v>
                </c:pt>
                <c:pt idx="3">
                  <c:v>2.0771307900020686</c:v>
                </c:pt>
                <c:pt idx="4">
                  <c:v>2.6860204842976243</c:v>
                </c:pt>
                <c:pt idx="5">
                  <c:v>1.9287931831692973</c:v>
                </c:pt>
                <c:pt idx="6">
                  <c:v>0.91374505864818545</c:v>
                </c:pt>
                <c:pt idx="7">
                  <c:v>0.86694066272796633</c:v>
                </c:pt>
                <c:pt idx="8">
                  <c:v>1.6807792703889879</c:v>
                </c:pt>
                <c:pt idx="9">
                  <c:v>1.627950660572286</c:v>
                </c:pt>
                <c:pt idx="10">
                  <c:v>1.2506931181073266</c:v>
                </c:pt>
                <c:pt idx="11">
                  <c:v>1.8011439698186749</c:v>
                </c:pt>
                <c:pt idx="12">
                  <c:v>2.0860729228930008</c:v>
                </c:pt>
                <c:pt idx="13">
                  <c:v>2.2893612038175526</c:v>
                </c:pt>
                <c:pt idx="14">
                  <c:v>0.51516886090441361</c:v>
                </c:pt>
                <c:pt idx="15">
                  <c:v>1.0478359908883794</c:v>
                </c:pt>
                <c:pt idx="16">
                  <c:v>0.92425608656447888</c:v>
                </c:pt>
                <c:pt idx="17">
                  <c:v>0.13401831583650381</c:v>
                </c:pt>
                <c:pt idx="18">
                  <c:v>0.84207004238232575</c:v>
                </c:pt>
                <c:pt idx="19">
                  <c:v>4.4240446828514024E-2</c:v>
                </c:pt>
                <c:pt idx="20">
                  <c:v>0.21004919573268666</c:v>
                </c:pt>
                <c:pt idx="21">
                  <c:v>0.78879143913066496</c:v>
                </c:pt>
                <c:pt idx="22">
                  <c:v>0.96869527145360124</c:v>
                </c:pt>
                <c:pt idx="23">
                  <c:v>1.3767683885305582</c:v>
                </c:pt>
                <c:pt idx="24">
                  <c:v>0.21921616852911274</c:v>
                </c:pt>
                <c:pt idx="25">
                  <c:v>0.54417413572342976</c:v>
                </c:pt>
                <c:pt idx="26">
                  <c:v>-0.20163429905549757</c:v>
                </c:pt>
                <c:pt idx="27">
                  <c:v>0.71777966822628159</c:v>
                </c:pt>
                <c:pt idx="28">
                  <c:v>0.45399355962625343</c:v>
                </c:pt>
                <c:pt idx="29">
                  <c:v>-1.1088338851227064</c:v>
                </c:pt>
                <c:pt idx="30">
                  <c:v>-0.94590285896480886</c:v>
                </c:pt>
                <c:pt idx="31">
                  <c:v>-0.76180257510729543</c:v>
                </c:pt>
                <c:pt idx="32">
                  <c:v>-0.34598334955130428</c:v>
                </c:pt>
                <c:pt idx="33">
                  <c:v>5.1589454269284962</c:v>
                </c:pt>
                <c:pt idx="34">
                  <c:v>-0.33015217952023779</c:v>
                </c:pt>
                <c:pt idx="35">
                  <c:v>-0.89539878888257318</c:v>
                </c:pt>
                <c:pt idx="36">
                  <c:v>4.7002297890119671E-2</c:v>
                </c:pt>
                <c:pt idx="37">
                  <c:v>-0.563762593307926</c:v>
                </c:pt>
                <c:pt idx="38">
                  <c:v>-1.7271247834531933</c:v>
                </c:pt>
                <c:pt idx="39">
                  <c:v>-2.6228632478632385</c:v>
                </c:pt>
                <c:pt idx="40">
                  <c:v>-2.5399089363102756</c:v>
                </c:pt>
                <c:pt idx="41">
                  <c:v>-2.3190363615895548</c:v>
                </c:pt>
                <c:pt idx="42">
                  <c:v>0.95078944335600379</c:v>
                </c:pt>
              </c:numCache>
            </c:numRef>
          </c:val>
        </c:ser>
        <c:dLbls>
          <c:showLegendKey val="0"/>
          <c:showVal val="0"/>
          <c:showCatName val="0"/>
          <c:showSerName val="0"/>
          <c:showPercent val="0"/>
          <c:showBubbleSize val="0"/>
        </c:dLbls>
        <c:gapWidth val="150"/>
        <c:overlap val="100"/>
        <c:axId val="125036800"/>
        <c:axId val="125116416"/>
      </c:barChart>
      <c:catAx>
        <c:axId val="12503680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25116416"/>
        <c:crosses val="autoZero"/>
        <c:auto val="0"/>
        <c:lblAlgn val="ctr"/>
        <c:lblOffset val="100"/>
        <c:tickLblSkip val="4"/>
        <c:tickMarkSkip val="4"/>
        <c:noMultiLvlLbl val="0"/>
      </c:catAx>
      <c:valAx>
        <c:axId val="125116416"/>
        <c:scaling>
          <c:orientation val="minMax"/>
          <c:max val="6"/>
          <c:min val="-3"/>
        </c:scaling>
        <c:delete val="0"/>
        <c:axPos val="l"/>
        <c:majorGridlines>
          <c:spPr>
            <a:ln>
              <a:prstDash val="sysDash"/>
            </a:ln>
          </c:spPr>
        </c:majorGridlines>
        <c:numFmt formatCode="[Blue][&lt;0]\-&quot;&quot;0&quot;&quot;;[Red][&gt;0]\+&quot;&quot;0&quot;&quot;;0" sourceLinked="0"/>
        <c:majorTickMark val="out"/>
        <c:minorTickMark val="none"/>
        <c:tickLblPos val="nextTo"/>
        <c:crossAx val="125036800"/>
        <c:crosses val="autoZero"/>
        <c:crossBetween val="between"/>
        <c:majorUnit val="1"/>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trim'!$A$41:$B$100</c:f>
              <c:multiLvlStrCache>
                <c:ptCount val="2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lvl>
                <c:lvl>
                  <c:pt idx="0">
                    <c:v>2018</c:v>
                  </c:pt>
                  <c:pt idx="4">
                    <c:v>2019</c:v>
                  </c:pt>
                  <c:pt idx="8">
                    <c:v>2020</c:v>
                  </c:pt>
                  <c:pt idx="12">
                    <c:v>2021</c:v>
                  </c:pt>
                  <c:pt idx="16">
                    <c:v>2022</c:v>
                  </c:pt>
                  <c:pt idx="20">
                    <c:v>2023</c:v>
                  </c:pt>
                </c:lvl>
              </c:multiLvlStrCache>
            </c:multiLvlStrRef>
          </c:cat>
          <c:val>
            <c:numRef>
              <c:f>dep84_trim!$BH$99:$BH$117</c:f>
              <c:numCache>
                <c:formatCode>#,##0.0</c:formatCode>
                <c:ptCount val="19"/>
                <c:pt idx="0">
                  <c:v>-0.1980198019801982</c:v>
                </c:pt>
                <c:pt idx="1">
                  <c:v>0.8156966490299844</c:v>
                </c:pt>
                <c:pt idx="2">
                  <c:v>-0.30614476273781444</c:v>
                </c:pt>
                <c:pt idx="3">
                  <c:v>0.38385610879578813</c:v>
                </c:pt>
                <c:pt idx="4">
                  <c:v>0.79755271495685065</c:v>
                </c:pt>
                <c:pt idx="5">
                  <c:v>-1.4090613483633163</c:v>
                </c:pt>
                <c:pt idx="6">
                  <c:v>-0.86851363236587487</c:v>
                </c:pt>
                <c:pt idx="7">
                  <c:v>-1.1533769546412387</c:v>
                </c:pt>
                <c:pt idx="8">
                  <c:v>-0.26926960619320095</c:v>
                </c:pt>
                <c:pt idx="9">
                  <c:v>6.8624142198222549</c:v>
                </c:pt>
                <c:pt idx="10">
                  <c:v>-0.58953574060426339</c:v>
                </c:pt>
                <c:pt idx="11">
                  <c:v>-0.86836810335698678</c:v>
                </c:pt>
                <c:pt idx="12">
                  <c:v>-0.17092191005234625</c:v>
                </c:pt>
                <c:pt idx="13">
                  <c:v>-0.48154093097912964</c:v>
                </c:pt>
                <c:pt idx="14">
                  <c:v>-1.7419354838709711</c:v>
                </c:pt>
                <c:pt idx="15">
                  <c:v>-2.8233749179251477</c:v>
                </c:pt>
                <c:pt idx="16">
                  <c:v>-3.288288288288288</c:v>
                </c:pt>
                <c:pt idx="17">
                  <c:v>-2.713088029809041</c:v>
                </c:pt>
                <c:pt idx="18">
                  <c:v>1.1370436864153177</c:v>
                </c:pt>
              </c:numCache>
            </c:numRef>
          </c:val>
        </c:ser>
        <c:ser>
          <c:idx val="0"/>
          <c:order val="1"/>
          <c:tx>
            <c:v>Femmes</c:v>
          </c:tx>
          <c:spPr>
            <a:solidFill>
              <a:schemeClr val="accent6">
                <a:lumMod val="75000"/>
              </a:schemeClr>
            </a:solidFill>
          </c:spPr>
          <c:invertIfNegative val="0"/>
          <c:cat>
            <c:multiLvlStrRef>
              <c:f>'dates trim'!$A$41:$B$100</c:f>
              <c:multiLvlStrCache>
                <c:ptCount val="2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lvl>
                <c:lvl>
                  <c:pt idx="0">
                    <c:v>2018</c:v>
                  </c:pt>
                  <c:pt idx="4">
                    <c:v>2019</c:v>
                  </c:pt>
                  <c:pt idx="8">
                    <c:v>2020</c:v>
                  </c:pt>
                  <c:pt idx="12">
                    <c:v>2021</c:v>
                  </c:pt>
                  <c:pt idx="16">
                    <c:v>2022</c:v>
                  </c:pt>
                  <c:pt idx="20">
                    <c:v>2023</c:v>
                  </c:pt>
                </c:lvl>
              </c:multiLvlStrCache>
            </c:multiLvlStrRef>
          </c:cat>
          <c:val>
            <c:numRef>
              <c:f>dep84_trim!$BI$99:$BI$117</c:f>
              <c:numCache>
                <c:formatCode>#,##0.0</c:formatCode>
                <c:ptCount val="19"/>
                <c:pt idx="0">
                  <c:v>0.61375221054822404</c:v>
                </c:pt>
                <c:pt idx="1">
                  <c:v>0.28949545078575945</c:v>
                </c:pt>
                <c:pt idx="2">
                  <c:v>-0.10309278350515427</c:v>
                </c:pt>
                <c:pt idx="3">
                  <c:v>1.031991744066052</c:v>
                </c:pt>
                <c:pt idx="4">
                  <c:v>0.13278855975484838</c:v>
                </c:pt>
                <c:pt idx="5">
                  <c:v>-0.8262776701009944</c:v>
                </c:pt>
                <c:pt idx="6">
                  <c:v>-1.0183089899197695</c:v>
                </c:pt>
                <c:pt idx="7">
                  <c:v>-0.3948872492985589</c:v>
                </c:pt>
                <c:pt idx="8">
                  <c:v>-0.41731872717787333</c:v>
                </c:pt>
                <c:pt idx="9">
                  <c:v>3.5725510738606747</c:v>
                </c:pt>
                <c:pt idx="10">
                  <c:v>-8.092251669028494E-2</c:v>
                </c:pt>
                <c:pt idx="11">
                  <c:v>-0.92123911723021035</c:v>
                </c:pt>
                <c:pt idx="12">
                  <c:v>0.25544089097784273</c:v>
                </c:pt>
                <c:pt idx="13">
                  <c:v>-0.64207093355075351</c:v>
                </c:pt>
                <c:pt idx="14">
                  <c:v>-1.712996204738948</c:v>
                </c:pt>
                <c:pt idx="15">
                  <c:v>-2.4316426633270716</c:v>
                </c:pt>
                <c:pt idx="16">
                  <c:v>-1.8290726280885683</c:v>
                </c:pt>
                <c:pt idx="17">
                  <c:v>-1.9503159729788555</c:v>
                </c:pt>
                <c:pt idx="18">
                  <c:v>0.77786420713412685</c:v>
                </c:pt>
              </c:numCache>
            </c:numRef>
          </c:val>
        </c:ser>
        <c:dLbls>
          <c:showLegendKey val="0"/>
          <c:showVal val="0"/>
          <c:showCatName val="0"/>
          <c:showSerName val="0"/>
          <c:showPercent val="0"/>
          <c:showBubbleSize val="0"/>
        </c:dLbls>
        <c:gapWidth val="150"/>
        <c:axId val="125180544"/>
        <c:axId val="125198720"/>
      </c:barChart>
      <c:catAx>
        <c:axId val="125180544"/>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25198720"/>
        <c:crosses val="autoZero"/>
        <c:auto val="0"/>
        <c:lblAlgn val="ctr"/>
        <c:lblOffset val="100"/>
        <c:tickLblSkip val="4"/>
        <c:tickMarkSkip val="4"/>
        <c:noMultiLvlLbl val="0"/>
      </c:catAx>
      <c:valAx>
        <c:axId val="125198720"/>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125180544"/>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trim'!$A$41:$B$100</c:f>
              <c:multiLvlStrCache>
                <c:ptCount val="2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lvl>
                <c:lvl>
                  <c:pt idx="0">
                    <c:v>2018</c:v>
                  </c:pt>
                  <c:pt idx="4">
                    <c:v>2019</c:v>
                  </c:pt>
                  <c:pt idx="8">
                    <c:v>2020</c:v>
                  </c:pt>
                  <c:pt idx="12">
                    <c:v>2021</c:v>
                  </c:pt>
                  <c:pt idx="16">
                    <c:v>2022</c:v>
                  </c:pt>
                  <c:pt idx="20">
                    <c:v>2023</c:v>
                  </c:pt>
                </c:lvl>
              </c:multiLvlStrCache>
            </c:multiLvlStrRef>
          </c:cat>
          <c:val>
            <c:numRef>
              <c:f>dep84_trim!$BJ$99:$BJ$117</c:f>
              <c:numCache>
                <c:formatCode>#,##0.0</c:formatCode>
                <c:ptCount val="19"/>
                <c:pt idx="0">
                  <c:v>-8.0580177276401432E-2</c:v>
                </c:pt>
                <c:pt idx="1">
                  <c:v>0.40322580645162365</c:v>
                </c:pt>
                <c:pt idx="2">
                  <c:v>0.80321285140561027</c:v>
                </c:pt>
                <c:pt idx="3">
                  <c:v>0.55776892430279279</c:v>
                </c:pt>
                <c:pt idx="4">
                  <c:v>3.9619651347044815E-2</c:v>
                </c:pt>
                <c:pt idx="5">
                  <c:v>-2.0594059405940501</c:v>
                </c:pt>
                <c:pt idx="6">
                  <c:v>-0.93004448038819243</c:v>
                </c:pt>
                <c:pt idx="7">
                  <c:v>-2.6530612244897944</c:v>
                </c:pt>
                <c:pt idx="8">
                  <c:v>-2.0545073375262013</c:v>
                </c:pt>
                <c:pt idx="9">
                  <c:v>10.659246575342451</c:v>
                </c:pt>
                <c:pt idx="10">
                  <c:v>-2.5531914893617058</c:v>
                </c:pt>
                <c:pt idx="11">
                  <c:v>-3.5728463676061861</c:v>
                </c:pt>
                <c:pt idx="12">
                  <c:v>-0.94689172498970686</c:v>
                </c:pt>
                <c:pt idx="13">
                  <c:v>-1.6209476309226978</c:v>
                </c:pt>
                <c:pt idx="14">
                  <c:v>-4.8584706379383169</c:v>
                </c:pt>
                <c:pt idx="15">
                  <c:v>-4.8401420959147456</c:v>
                </c:pt>
                <c:pt idx="16">
                  <c:v>-2.9398040130657943</c:v>
                </c:pt>
                <c:pt idx="17">
                  <c:v>-3.0769230769230771</c:v>
                </c:pt>
                <c:pt idx="18">
                  <c:v>0.99206349206348854</c:v>
                </c:pt>
              </c:numCache>
            </c:numRef>
          </c:val>
        </c:ser>
        <c:ser>
          <c:idx val="0"/>
          <c:order val="1"/>
          <c:tx>
            <c:v>25 à 49 ans</c:v>
          </c:tx>
          <c:spPr>
            <a:solidFill>
              <a:schemeClr val="accent6">
                <a:lumMod val="75000"/>
              </a:schemeClr>
            </a:solidFill>
          </c:spPr>
          <c:invertIfNegative val="0"/>
          <c:cat>
            <c:multiLvlStrRef>
              <c:f>'dates trim'!$A$41:$B$100</c:f>
              <c:multiLvlStrCache>
                <c:ptCount val="2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lvl>
                <c:lvl>
                  <c:pt idx="0">
                    <c:v>2018</c:v>
                  </c:pt>
                  <c:pt idx="4">
                    <c:v>2019</c:v>
                  </c:pt>
                  <c:pt idx="8">
                    <c:v>2020</c:v>
                  </c:pt>
                  <c:pt idx="12">
                    <c:v>2021</c:v>
                  </c:pt>
                  <c:pt idx="16">
                    <c:v>2022</c:v>
                  </c:pt>
                  <c:pt idx="20">
                    <c:v>2023</c:v>
                  </c:pt>
                </c:lvl>
              </c:multiLvlStrCache>
            </c:multiLvlStrRef>
          </c:cat>
          <c:val>
            <c:numRef>
              <c:f>dep84_trim!$BK$99:$BK$117</c:f>
              <c:numCache>
                <c:formatCode>#,##0.0</c:formatCode>
                <c:ptCount val="19"/>
                <c:pt idx="0">
                  <c:v>0.12262415695893925</c:v>
                </c:pt>
                <c:pt idx="1">
                  <c:v>0.30618493570115923</c:v>
                </c:pt>
                <c:pt idx="2">
                  <c:v>-0.56689342403627441</c:v>
                </c:pt>
                <c:pt idx="3">
                  <c:v>0.33330409613190337</c:v>
                </c:pt>
                <c:pt idx="4">
                  <c:v>0.27100271002711285</c:v>
                </c:pt>
                <c:pt idx="5">
                  <c:v>-1.3077593722754965</c:v>
                </c:pt>
                <c:pt idx="6">
                  <c:v>-1.1749116607773891</c:v>
                </c:pt>
                <c:pt idx="7">
                  <c:v>-0.72405470635559244</c:v>
                </c:pt>
                <c:pt idx="8">
                  <c:v>-0.33315325049523281</c:v>
                </c:pt>
                <c:pt idx="9">
                  <c:v>4.8965579546481397</c:v>
                </c:pt>
                <c:pt idx="10">
                  <c:v>-0.1291878391180723</c:v>
                </c:pt>
                <c:pt idx="11">
                  <c:v>-0.91410831321145913</c:v>
                </c:pt>
                <c:pt idx="12">
                  <c:v>1.7406440382927713E-2</c:v>
                </c:pt>
                <c:pt idx="13">
                  <c:v>-0.67003132613991934</c:v>
                </c:pt>
                <c:pt idx="14">
                  <c:v>-1.5330705212439844</c:v>
                </c:pt>
                <c:pt idx="15">
                  <c:v>-2.8558718861209975</c:v>
                </c:pt>
                <c:pt idx="16">
                  <c:v>-2.9306713068962265</c:v>
                </c:pt>
                <c:pt idx="17">
                  <c:v>-2.679498065855257</c:v>
                </c:pt>
                <c:pt idx="18">
                  <c:v>0.74648570043625018</c:v>
                </c:pt>
              </c:numCache>
            </c:numRef>
          </c:val>
        </c:ser>
        <c:ser>
          <c:idx val="2"/>
          <c:order val="2"/>
          <c:tx>
            <c:v>50 ans ou plus</c:v>
          </c:tx>
          <c:spPr>
            <a:solidFill>
              <a:srgbClr val="92D050"/>
            </a:solidFill>
          </c:spPr>
          <c:invertIfNegative val="0"/>
          <c:cat>
            <c:multiLvlStrRef>
              <c:f>'dates trim'!$A$41:$B$100</c:f>
              <c:multiLvlStrCache>
                <c:ptCount val="2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lvl>
                <c:lvl>
                  <c:pt idx="0">
                    <c:v>2018</c:v>
                  </c:pt>
                  <c:pt idx="4">
                    <c:v>2019</c:v>
                  </c:pt>
                  <c:pt idx="8">
                    <c:v>2020</c:v>
                  </c:pt>
                  <c:pt idx="12">
                    <c:v>2021</c:v>
                  </c:pt>
                  <c:pt idx="16">
                    <c:v>2022</c:v>
                  </c:pt>
                  <c:pt idx="20">
                    <c:v>2023</c:v>
                  </c:pt>
                </c:lvl>
              </c:multiLvlStrCache>
            </c:multiLvlStrRef>
          </c:cat>
          <c:val>
            <c:numRef>
              <c:f>dep84_trim!$BL$99:$BL$117</c:f>
              <c:numCache>
                <c:formatCode>#,##0.0</c:formatCode>
                <c:ptCount val="19"/>
                <c:pt idx="0">
                  <c:v>0.60366361365529198</c:v>
                </c:pt>
                <c:pt idx="1">
                  <c:v>1.1793916821849715</c:v>
                </c:pt>
                <c:pt idx="2">
                  <c:v>0.14314928425358531</c:v>
                </c:pt>
                <c:pt idx="3">
                  <c:v>1.6949152542372836</c:v>
                </c:pt>
                <c:pt idx="4">
                  <c:v>1.0843373493975905</c:v>
                </c:pt>
                <c:pt idx="5">
                  <c:v>-0.17878426698451078</c:v>
                </c:pt>
                <c:pt idx="6">
                  <c:v>-0.43781094527362008</c:v>
                </c:pt>
                <c:pt idx="7">
                  <c:v>7.9952028782726003E-2</c:v>
                </c:pt>
                <c:pt idx="8">
                  <c:v>0.43938486119432518</c:v>
                </c:pt>
                <c:pt idx="9">
                  <c:v>3.1815470272420043</c:v>
                </c:pt>
                <c:pt idx="10">
                  <c:v>0.32761611100402543</c:v>
                </c:pt>
                <c:pt idx="11">
                  <c:v>0.44179792547061059</c:v>
                </c:pt>
                <c:pt idx="12">
                  <c:v>0.57372346528972162</c:v>
                </c:pt>
                <c:pt idx="13">
                  <c:v>0.15212017493819729</c:v>
                </c:pt>
                <c:pt idx="14">
                  <c:v>-0.74045946459084799</c:v>
                </c:pt>
                <c:pt idx="15">
                  <c:v>-1.1667941851568608</c:v>
                </c:pt>
                <c:pt idx="16">
                  <c:v>-1.5482872072769327</c:v>
                </c:pt>
                <c:pt idx="17">
                  <c:v>-1.2581089050521133</c:v>
                </c:pt>
                <c:pt idx="18">
                  <c:v>1.3537726458291877</c:v>
                </c:pt>
              </c:numCache>
            </c:numRef>
          </c:val>
        </c:ser>
        <c:dLbls>
          <c:showLegendKey val="0"/>
          <c:showVal val="0"/>
          <c:showCatName val="0"/>
          <c:showSerName val="0"/>
          <c:showPercent val="0"/>
          <c:showBubbleSize val="0"/>
        </c:dLbls>
        <c:gapWidth val="150"/>
        <c:axId val="125331712"/>
        <c:axId val="125333504"/>
      </c:barChart>
      <c:catAx>
        <c:axId val="125331712"/>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25333504"/>
        <c:crosses val="autoZero"/>
        <c:auto val="0"/>
        <c:lblAlgn val="ctr"/>
        <c:lblOffset val="100"/>
        <c:tickLblSkip val="4"/>
        <c:tickMarkSkip val="4"/>
        <c:noMultiLvlLbl val="0"/>
      </c:catAx>
      <c:valAx>
        <c:axId val="125333504"/>
        <c:scaling>
          <c:orientation val="minMax"/>
          <c:max val="12"/>
          <c:min val="-6"/>
        </c:scaling>
        <c:delete val="0"/>
        <c:axPos val="l"/>
        <c:majorGridlines>
          <c:spPr>
            <a:ln>
              <a:prstDash val="sysDash"/>
            </a:ln>
          </c:spPr>
        </c:majorGridlines>
        <c:numFmt formatCode="[Blue][&lt;0]\-&quot;&quot;0&quot;&quot;;[Red][&gt;0]\+&quot;&quot;0&quot;&quot;;0" sourceLinked="0"/>
        <c:majorTickMark val="out"/>
        <c:minorTickMark val="none"/>
        <c:tickLblPos val="nextTo"/>
        <c:crossAx val="125331712"/>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7270074743195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trim'!$A$41:$B$100</c:f>
              <c:multiLvlStrCache>
                <c:ptCount val="2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lvl>
                <c:lvl>
                  <c:pt idx="0">
                    <c:v>2018</c:v>
                  </c:pt>
                  <c:pt idx="4">
                    <c:v>2019</c:v>
                  </c:pt>
                  <c:pt idx="8">
                    <c:v>2020</c:v>
                  </c:pt>
                  <c:pt idx="12">
                    <c:v>2021</c:v>
                  </c:pt>
                  <c:pt idx="16">
                    <c:v>2022</c:v>
                  </c:pt>
                  <c:pt idx="20">
                    <c:v>2023</c:v>
                  </c:pt>
                </c:lvl>
              </c:multiLvlStrCache>
            </c:multiLvlStrRef>
          </c:cat>
          <c:val>
            <c:numRef>
              <c:f>dep84_trim!$BS$99:$BS$117</c:f>
              <c:numCache>
                <c:formatCode>#,##0.0</c:formatCode>
                <c:ptCount val="19"/>
                <c:pt idx="0">
                  <c:v>-1.0875898232666437</c:v>
                </c:pt>
                <c:pt idx="1">
                  <c:v>-0.55959159630866173</c:v>
                </c:pt>
                <c:pt idx="2">
                  <c:v>-1.2636982920327888</c:v>
                </c:pt>
                <c:pt idx="3">
                  <c:v>0.1299870012998694</c:v>
                </c:pt>
                <c:pt idx="4">
                  <c:v>-4.9930097862982414E-2</c:v>
                </c:pt>
                <c:pt idx="5">
                  <c:v>-1.8683185133380076</c:v>
                </c:pt>
                <c:pt idx="6">
                  <c:v>-1.455915292201182</c:v>
                </c:pt>
                <c:pt idx="7">
                  <c:v>-0.81620002066328246</c:v>
                </c:pt>
                <c:pt idx="8">
                  <c:v>0.1979166666666643</c:v>
                </c:pt>
                <c:pt idx="9">
                  <c:v>5.1564611705998464</c:v>
                </c:pt>
                <c:pt idx="10">
                  <c:v>-2.6594167078596076</c:v>
                </c:pt>
                <c:pt idx="11">
                  <c:v>-2.5594149908592323</c:v>
                </c:pt>
                <c:pt idx="12">
                  <c:v>-1.1361267458828372</c:v>
                </c:pt>
                <c:pt idx="13">
                  <c:v>0.82235108065367157</c:v>
                </c:pt>
                <c:pt idx="14">
                  <c:v>-0.11502666527241079</c:v>
                </c:pt>
                <c:pt idx="15">
                  <c:v>-1.9158291457286425</c:v>
                </c:pt>
                <c:pt idx="16">
                  <c:v>-0.60838936919628273</c:v>
                </c:pt>
                <c:pt idx="17">
                  <c:v>-0.97723367697594155</c:v>
                </c:pt>
                <c:pt idx="18">
                  <c:v>3.2859776596898316</c:v>
                </c:pt>
              </c:numCache>
            </c:numRef>
          </c:val>
        </c:ser>
        <c:ser>
          <c:idx val="0"/>
          <c:order val="1"/>
          <c:tx>
            <c:v>Un an ou plus</c:v>
          </c:tx>
          <c:spPr>
            <a:solidFill>
              <a:schemeClr val="accent6">
                <a:lumMod val="75000"/>
              </a:schemeClr>
            </a:solidFill>
          </c:spPr>
          <c:invertIfNegative val="0"/>
          <c:cat>
            <c:multiLvlStrRef>
              <c:f>'dates trim'!$A$41:$B$100</c:f>
              <c:multiLvlStrCache>
                <c:ptCount val="2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lvl>
                <c:lvl>
                  <c:pt idx="0">
                    <c:v>2018</c:v>
                  </c:pt>
                  <c:pt idx="4">
                    <c:v>2019</c:v>
                  </c:pt>
                  <c:pt idx="8">
                    <c:v>2020</c:v>
                  </c:pt>
                  <c:pt idx="12">
                    <c:v>2021</c:v>
                  </c:pt>
                  <c:pt idx="16">
                    <c:v>2022</c:v>
                  </c:pt>
                  <c:pt idx="20">
                    <c:v>2023</c:v>
                  </c:pt>
                </c:lvl>
              </c:multiLvlStrCache>
            </c:multiLvlStrRef>
          </c:cat>
          <c:val>
            <c:numRef>
              <c:f>dep84_trim!$BT$99:$BT$117</c:f>
              <c:numCache>
                <c:formatCode>#,##0.0</c:formatCode>
                <c:ptCount val="19"/>
                <c:pt idx="0">
                  <c:v>1.8203450327186177</c:v>
                </c:pt>
                <c:pt idx="1">
                  <c:v>1.857910726805323</c:v>
                </c:pt>
                <c:pt idx="2">
                  <c:v>1.0324652976941628</c:v>
                </c:pt>
                <c:pt idx="3">
                  <c:v>1.3852617236289166</c:v>
                </c:pt>
                <c:pt idx="4">
                  <c:v>1.0191510807481263</c:v>
                </c:pt>
                <c:pt idx="5">
                  <c:v>-0.26607538802660979</c:v>
                </c:pt>
                <c:pt idx="6">
                  <c:v>-0.38906180524678202</c:v>
                </c:pt>
                <c:pt idx="7">
                  <c:v>-0.70304653498493019</c:v>
                </c:pt>
                <c:pt idx="8">
                  <c:v>-0.93279388626658077</c:v>
                </c:pt>
                <c:pt idx="9">
                  <c:v>5.1616562677254674</c:v>
                </c:pt>
                <c:pt idx="10">
                  <c:v>2.2114347357065745</c:v>
                </c:pt>
                <c:pt idx="11">
                  <c:v>0.83377308707124342</c:v>
                </c:pt>
                <c:pt idx="12">
                  <c:v>1.2350847812434562</c:v>
                </c:pt>
                <c:pt idx="13">
                  <c:v>-1.9230769230769273</c:v>
                </c:pt>
                <c:pt idx="14">
                  <c:v>-3.3523086654016487</c:v>
                </c:pt>
                <c:pt idx="15">
                  <c:v>-3.3595113438045443</c:v>
                </c:pt>
                <c:pt idx="16">
                  <c:v>-4.5823927765237027</c:v>
                </c:pt>
                <c:pt idx="17">
                  <c:v>-3.7970191625266159</c:v>
                </c:pt>
                <c:pt idx="18">
                  <c:v>-1.6967908520841068</c:v>
                </c:pt>
              </c:numCache>
            </c:numRef>
          </c:val>
        </c:ser>
        <c:dLbls>
          <c:showLegendKey val="0"/>
          <c:showVal val="0"/>
          <c:showCatName val="0"/>
          <c:showSerName val="0"/>
          <c:showPercent val="0"/>
          <c:showBubbleSize val="0"/>
        </c:dLbls>
        <c:gapWidth val="150"/>
        <c:axId val="125409920"/>
        <c:axId val="125419904"/>
      </c:barChart>
      <c:catAx>
        <c:axId val="12540992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25419904"/>
        <c:crosses val="autoZero"/>
        <c:auto val="0"/>
        <c:lblAlgn val="ctr"/>
        <c:lblOffset val="100"/>
        <c:tickLblSkip val="4"/>
        <c:tickMarkSkip val="4"/>
        <c:noMultiLvlLbl val="0"/>
      </c:catAx>
      <c:valAx>
        <c:axId val="125419904"/>
        <c:scaling>
          <c:orientation val="minMax"/>
          <c:max val="6"/>
          <c:min val="-6"/>
        </c:scaling>
        <c:delete val="0"/>
        <c:axPos val="l"/>
        <c:majorGridlines>
          <c:spPr>
            <a:ln>
              <a:prstDash val="sysDash"/>
            </a:ln>
          </c:spPr>
        </c:majorGridlines>
        <c:numFmt formatCode="[Blue][&lt;0]\-&quot;&quot;0&quot;&quot;;[Red][&gt;0]\+&quot;&quot;0&quot;&quot;;0" sourceLinked="0"/>
        <c:majorTickMark val="out"/>
        <c:minorTickMark val="none"/>
        <c:tickLblPos val="nextTo"/>
        <c:crossAx val="125409920"/>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layout/>
      <c:overlay val="0"/>
    </c:title>
    <c:autoTitleDeleted val="0"/>
    <c:plotArea>
      <c:layout>
        <c:manualLayout>
          <c:layoutTarget val="inner"/>
          <c:xMode val="edge"/>
          <c:yMode val="edge"/>
          <c:x val="8.6251431514693236E-2"/>
          <c:y val="0.25748528475360699"/>
          <c:w val="0.88312922262587745"/>
          <c:h val="0.40263523272608676"/>
        </c:manualLayout>
      </c:layout>
      <c:lineChart>
        <c:grouping val="standard"/>
        <c:varyColors val="0"/>
        <c:ser>
          <c:idx val="1"/>
          <c:order val="0"/>
          <c:tx>
            <c:v>RSA</c:v>
          </c:tx>
          <c:spPr>
            <a:ln>
              <a:solidFill>
                <a:schemeClr val="accent2">
                  <a:lumMod val="75000"/>
                </a:schemeClr>
              </a:solidFill>
            </a:ln>
          </c:spPr>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numCache>
            </c:numRef>
          </c:cat>
          <c:val>
            <c:numRef>
              <c:f>RSA!$AW$40:$AW$68</c:f>
              <c:numCache>
                <c:formatCode>0.0</c:formatCode>
                <c:ptCount val="29"/>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105.37213206491327</c:v>
                </c:pt>
                <c:pt idx="14">
                  <c:v>103.97313933967543</c:v>
                </c:pt>
                <c:pt idx="15">
                  <c:v>102.29434806939004</c:v>
                </c:pt>
                <c:pt idx="16">
                  <c:v>100.61555679910465</c:v>
                </c:pt>
                <c:pt idx="17">
                  <c:v>101.67879127028539</c:v>
                </c:pt>
                <c:pt idx="18">
                  <c:v>101.17515388919978</c:v>
                </c:pt>
                <c:pt idx="19">
                  <c:v>100.50363738108561</c:v>
                </c:pt>
                <c:pt idx="20">
                  <c:v>99.664241745942917</c:v>
                </c:pt>
                <c:pt idx="21">
                  <c:v>100.27979854504756</c:v>
                </c:pt>
                <c:pt idx="22">
                  <c:v>99.776161163961945</c:v>
                </c:pt>
                <c:pt idx="23">
                  <c:v>98.768886401790709</c:v>
                </c:pt>
                <c:pt idx="24">
                  <c:v>96.92221600447678</c:v>
                </c:pt>
                <c:pt idx="25">
                  <c:v>97.090095131505322</c:v>
                </c:pt>
                <c:pt idx="26">
                  <c:v>95.075545607162852</c:v>
                </c:pt>
                <c:pt idx="27">
                  <c:v>93.676552881925019</c:v>
                </c:pt>
                <c:pt idx="28">
                  <c:v>91.997761611639618</c:v>
                </c:pt>
              </c:numCache>
            </c:numRef>
          </c:val>
          <c:smooth val="0"/>
        </c:ser>
        <c:ser>
          <c:idx val="0"/>
          <c:order val="1"/>
          <c:tx>
            <c:v>ASS**</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numCache>
            </c:numRef>
          </c:cat>
          <c:val>
            <c:numRef>
              <c:f>ASS!$AW$40:$AW$67</c:f>
              <c:numCache>
                <c:formatCode>0.0</c:formatCode>
                <c:ptCount val="28"/>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94.85861182519281</c:v>
                </c:pt>
                <c:pt idx="13">
                  <c:v>93.059125964010278</c:v>
                </c:pt>
                <c:pt idx="14">
                  <c:v>89.717223650385606</c:v>
                </c:pt>
                <c:pt idx="15">
                  <c:v>87.146529562981996</c:v>
                </c:pt>
                <c:pt idx="16">
                  <c:v>84.575835475578415</c:v>
                </c:pt>
                <c:pt idx="17">
                  <c:v>102.05655526992288</c:v>
                </c:pt>
                <c:pt idx="18">
                  <c:v>101.02827763496146</c:v>
                </c:pt>
                <c:pt idx="19">
                  <c:v>99.485861182519272</c:v>
                </c:pt>
                <c:pt idx="20">
                  <c:v>94.087403598971719</c:v>
                </c:pt>
                <c:pt idx="21">
                  <c:v>92.287917737789201</c:v>
                </c:pt>
                <c:pt idx="22">
                  <c:v>88.431876606683801</c:v>
                </c:pt>
                <c:pt idx="23">
                  <c:v>86.889460154241647</c:v>
                </c:pt>
                <c:pt idx="24">
                  <c:v>86.118251928020555</c:v>
                </c:pt>
                <c:pt idx="25">
                  <c:v>85.604113110539842</c:v>
                </c:pt>
                <c:pt idx="26">
                  <c:v>85.089974293059129</c:v>
                </c:pt>
                <c:pt idx="27">
                  <c:v>83.033419023136247</c:v>
                </c:pt>
              </c:numCache>
            </c:numRef>
          </c:val>
          <c:smooth val="0"/>
        </c:ser>
        <c:ser>
          <c:idx val="2"/>
          <c:order val="2"/>
          <c:tx>
            <c:v>AAH</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numCache>
            </c:numRef>
          </c:cat>
          <c:val>
            <c:numRef>
              <c:f>AAH!$AW$40:$AW$68</c:f>
              <c:numCache>
                <c:formatCode>0.0</c:formatCode>
                <c:ptCount val="29"/>
                <c:pt idx="0">
                  <c:v>100</c:v>
                </c:pt>
                <c:pt idx="1">
                  <c:v>100.30456852791878</c:v>
                </c:pt>
                <c:pt idx="2">
                  <c:v>100.81218274111674</c:v>
                </c:pt>
                <c:pt idx="3">
                  <c:v>100.91370558375634</c:v>
                </c:pt>
                <c:pt idx="4">
                  <c:v>101.11675126903555</c:v>
                </c:pt>
                <c:pt idx="5">
                  <c:v>101.11675126903555</c:v>
                </c:pt>
                <c:pt idx="6">
                  <c:v>101.01522842639594</c:v>
                </c:pt>
                <c:pt idx="7">
                  <c:v>100.71065989847716</c:v>
                </c:pt>
                <c:pt idx="8">
                  <c:v>100.1015228426396</c:v>
                </c:pt>
                <c:pt idx="9">
                  <c:v>100.20304568527918</c:v>
                </c:pt>
                <c:pt idx="10">
                  <c:v>100.40609137055839</c:v>
                </c:pt>
                <c:pt idx="11">
                  <c:v>99.390862944162436</c:v>
                </c:pt>
                <c:pt idx="12">
                  <c:v>99.390862944162436</c:v>
                </c:pt>
                <c:pt idx="13">
                  <c:v>99.898477157360404</c:v>
                </c:pt>
                <c:pt idx="14">
                  <c:v>100.30456852791878</c:v>
                </c:pt>
                <c:pt idx="15">
                  <c:v>100.30456852791878</c:v>
                </c:pt>
                <c:pt idx="16">
                  <c:v>100.71065989847716</c:v>
                </c:pt>
                <c:pt idx="17">
                  <c:v>100.60913705583756</c:v>
                </c:pt>
                <c:pt idx="18">
                  <c:v>100.50761421319795</c:v>
                </c:pt>
                <c:pt idx="19">
                  <c:v>100.40609137055839</c:v>
                </c:pt>
                <c:pt idx="20">
                  <c:v>100.40609137055839</c:v>
                </c:pt>
                <c:pt idx="21">
                  <c:v>100.40609137055839</c:v>
                </c:pt>
                <c:pt idx="22">
                  <c:v>100.40609137055839</c:v>
                </c:pt>
                <c:pt idx="23">
                  <c:v>99.390862944162436</c:v>
                </c:pt>
                <c:pt idx="24">
                  <c:v>98.883248730964468</c:v>
                </c:pt>
                <c:pt idx="25">
                  <c:v>100.1015228426396</c:v>
                </c:pt>
                <c:pt idx="26">
                  <c:v>100.60913705583756</c:v>
                </c:pt>
                <c:pt idx="27">
                  <c:v>100.40609137055839</c:v>
                </c:pt>
                <c:pt idx="28">
                  <c:v>100.91370558375634</c:v>
                </c:pt>
              </c:numCache>
            </c:numRef>
          </c:val>
          <c:smooth val="0"/>
        </c:ser>
        <c:ser>
          <c:idx val="3"/>
          <c:order val="3"/>
          <c:tx>
            <c:v>PA</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numCache>
            </c:numRef>
          </c:cat>
          <c:val>
            <c:numRef>
              <c:f>PA!$AW$40:$AW$68</c:f>
              <c:numCache>
                <c:formatCode>0.0</c:formatCode>
                <c:ptCount val="29"/>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101.4339289653651</c:v>
                </c:pt>
                <c:pt idx="14">
                  <c:v>100.198544010589</c:v>
                </c:pt>
                <c:pt idx="15">
                  <c:v>100.02206044562101</c:v>
                </c:pt>
                <c:pt idx="16">
                  <c:v>100.41914846679903</c:v>
                </c:pt>
                <c:pt idx="17">
                  <c:v>99.867637326273993</c:v>
                </c:pt>
                <c:pt idx="18">
                  <c:v>100.92653871608206</c:v>
                </c:pt>
                <c:pt idx="19">
                  <c:v>102.00750055151113</c:v>
                </c:pt>
                <c:pt idx="20">
                  <c:v>103.17670416942421</c:v>
                </c:pt>
                <c:pt idx="21">
                  <c:v>104.19148466799028</c:v>
                </c:pt>
                <c:pt idx="22">
                  <c:v>104.56651224354732</c:v>
                </c:pt>
                <c:pt idx="23">
                  <c:v>103.22082506066623</c:v>
                </c:pt>
                <c:pt idx="24">
                  <c:v>102.44870946393117</c:v>
                </c:pt>
                <c:pt idx="25">
                  <c:v>102.27222589896317</c:v>
                </c:pt>
                <c:pt idx="26">
                  <c:v>101.74277520405911</c:v>
                </c:pt>
                <c:pt idx="27">
                  <c:v>102.20604456210016</c:v>
                </c:pt>
                <c:pt idx="28">
                  <c:v>102.02956099713214</c:v>
                </c:pt>
              </c:numCache>
            </c:numRef>
          </c:val>
          <c:smooth val="0"/>
        </c:ser>
        <c:dLbls>
          <c:showLegendKey val="0"/>
          <c:showVal val="0"/>
          <c:showCatName val="0"/>
          <c:showSerName val="0"/>
          <c:showPercent val="0"/>
          <c:showBubbleSize val="0"/>
        </c:dLbls>
        <c:marker val="1"/>
        <c:smooth val="0"/>
        <c:axId val="125756544"/>
        <c:axId val="125758080"/>
      </c:lineChart>
      <c:dateAx>
        <c:axId val="125756544"/>
        <c:scaling>
          <c:orientation val="minMax"/>
        </c:scaling>
        <c:delete val="0"/>
        <c:axPos val="b"/>
        <c:numFmt formatCode="mmm\-yy" sourceLinked="1"/>
        <c:majorTickMark val="out"/>
        <c:minorTickMark val="none"/>
        <c:tickLblPos val="low"/>
        <c:spPr>
          <a:ln w="19050"/>
        </c:spPr>
        <c:crossAx val="125758080"/>
        <c:crossesAt val="100"/>
        <c:auto val="1"/>
        <c:lblOffset val="100"/>
        <c:baseTimeUnit val="months"/>
      </c:dateAx>
      <c:valAx>
        <c:axId val="125758080"/>
        <c:scaling>
          <c:orientation val="minMax"/>
          <c:max val="112"/>
          <c:min val="80"/>
        </c:scaling>
        <c:delete val="0"/>
        <c:axPos val="l"/>
        <c:majorGridlines/>
        <c:numFmt formatCode="0" sourceLinked="0"/>
        <c:majorTickMark val="out"/>
        <c:minorTickMark val="none"/>
        <c:tickLblPos val="nextTo"/>
        <c:crossAx val="125756544"/>
        <c:crossesAt val="43862"/>
        <c:crossBetween val="midCat"/>
        <c:majorUnit val="4"/>
      </c:valAx>
    </c:plotArea>
    <c:legend>
      <c:legendPos val="b"/>
      <c:layout>
        <c:manualLayout>
          <c:xMode val="edge"/>
          <c:yMode val="edge"/>
          <c:x val="0.29860496668685643"/>
          <c:y val="0.77822135177265284"/>
          <c:w val="0.38285612759943466"/>
          <c:h val="6.481330962661925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1"/>
                <c:pt idx="0">
                  <c:v>Emploi hors intérim</c:v>
                </c:pt>
              </c:strCache>
            </c:strRef>
          </c:tx>
          <c:spPr>
            <a:solidFill>
              <a:srgbClr val="00B0F0"/>
            </a:solidFill>
            <a:ln w="28575">
              <a:noFill/>
              <a:prstDash val="solid"/>
            </a:ln>
          </c:spPr>
          <c:invertIfNegative val="0"/>
          <c:cat>
            <c:multiLvlStrRef>
              <c:f>'Données Graph3'!$A$10:$B$62</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Graph3'!$V$10:$V$51</c:f>
              <c:numCache>
                <c:formatCode>#,##0</c:formatCode>
                <c:ptCount val="42"/>
                <c:pt idx="0">
                  <c:v>772.20395746594295</c:v>
                </c:pt>
                <c:pt idx="1">
                  <c:v>-521.29991245755809</c:v>
                </c:pt>
                <c:pt idx="2">
                  <c:v>-1837.1087026962196</c:v>
                </c:pt>
                <c:pt idx="3">
                  <c:v>1129.4181505386077</c:v>
                </c:pt>
                <c:pt idx="4">
                  <c:v>13.665760983712971</c:v>
                </c:pt>
                <c:pt idx="5">
                  <c:v>588.96580827579601</c:v>
                </c:pt>
                <c:pt idx="6">
                  <c:v>-483.26521168567706</c:v>
                </c:pt>
                <c:pt idx="7">
                  <c:v>426.97005555074429</c:v>
                </c:pt>
                <c:pt idx="8">
                  <c:v>-110.75881689143716</c:v>
                </c:pt>
                <c:pt idx="9">
                  <c:v>-740.93403750666766</c:v>
                </c:pt>
                <c:pt idx="10">
                  <c:v>346.64708797459025</c:v>
                </c:pt>
                <c:pt idx="11">
                  <c:v>-335.53984635058441</c:v>
                </c:pt>
                <c:pt idx="12">
                  <c:v>-148.46900026197545</c:v>
                </c:pt>
                <c:pt idx="13">
                  <c:v>192.14842385204975</c:v>
                </c:pt>
                <c:pt idx="14">
                  <c:v>-573.2525986386463</c:v>
                </c:pt>
                <c:pt idx="15">
                  <c:v>786.26535562711069</c:v>
                </c:pt>
                <c:pt idx="16">
                  <c:v>214.99269674043171</c:v>
                </c:pt>
                <c:pt idx="17">
                  <c:v>1521.1141056425695</c:v>
                </c:pt>
                <c:pt idx="18">
                  <c:v>-172.37583866351633</c:v>
                </c:pt>
                <c:pt idx="19">
                  <c:v>-245.57029933933518</c:v>
                </c:pt>
                <c:pt idx="20">
                  <c:v>2011.329454946128</c:v>
                </c:pt>
                <c:pt idx="21">
                  <c:v>512.93671012044069</c:v>
                </c:pt>
                <c:pt idx="22">
                  <c:v>-729.7901806916343</c:v>
                </c:pt>
                <c:pt idx="23">
                  <c:v>1054.4105283132521</c:v>
                </c:pt>
                <c:pt idx="24">
                  <c:v>1386.6585168132151</c:v>
                </c:pt>
                <c:pt idx="25">
                  <c:v>472.22451594579616</c:v>
                </c:pt>
                <c:pt idx="26">
                  <c:v>-96.680208085599588</c:v>
                </c:pt>
                <c:pt idx="27">
                  <c:v>-101.7468995990348</c:v>
                </c:pt>
                <c:pt idx="28">
                  <c:v>794.42910532682436</c:v>
                </c:pt>
                <c:pt idx="29">
                  <c:v>1365.6565804150596</c:v>
                </c:pt>
                <c:pt idx="30">
                  <c:v>521.68278473164537</c:v>
                </c:pt>
                <c:pt idx="31">
                  <c:v>-278.09902476341813</c:v>
                </c:pt>
                <c:pt idx="32">
                  <c:v>-2073.8811196156603</c:v>
                </c:pt>
                <c:pt idx="33">
                  <c:v>-3335.3191000185325</c:v>
                </c:pt>
                <c:pt idx="34">
                  <c:v>3918.3143114874547</c:v>
                </c:pt>
                <c:pt idx="35">
                  <c:v>1947.1402362002991</c:v>
                </c:pt>
                <c:pt idx="36">
                  <c:v>1375.4260683279135</c:v>
                </c:pt>
                <c:pt idx="37">
                  <c:v>2918.4816095976857</c:v>
                </c:pt>
                <c:pt idx="38">
                  <c:v>1329.6175758012978</c:v>
                </c:pt>
                <c:pt idx="39">
                  <c:v>2571.7426902816806</c:v>
                </c:pt>
                <c:pt idx="40">
                  <c:v>897.62873137122369</c:v>
                </c:pt>
                <c:pt idx="41">
                  <c:v>819.80943232832942</c:v>
                </c:pt>
              </c:numCache>
            </c:numRef>
          </c:val>
        </c:ser>
        <c:ser>
          <c:idx val="2"/>
          <c:order val="1"/>
          <c:tx>
            <c:strRef>
              <c:f>'Données Graph3'!$H$7:$H$8</c:f>
              <c:strCache>
                <c:ptCount val="1"/>
                <c:pt idx="0">
                  <c:v>Intérim</c:v>
                </c:pt>
              </c:strCache>
            </c:strRef>
          </c:tx>
          <c:spPr>
            <a:solidFill>
              <a:schemeClr val="accent6">
                <a:lumMod val="75000"/>
              </a:schemeClr>
            </a:solidFill>
            <a:ln w="28575">
              <a:noFill/>
            </a:ln>
          </c:spPr>
          <c:invertIfNegative val="0"/>
          <c:cat>
            <c:multiLvlStrRef>
              <c:f>'Données Graph3'!$A$10:$B$62</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Graph3'!$W$10:$W$51</c:f>
              <c:numCache>
                <c:formatCode>#,##0</c:formatCode>
                <c:ptCount val="42"/>
                <c:pt idx="0">
                  <c:v>-212.86467184320099</c:v>
                </c:pt>
                <c:pt idx="1">
                  <c:v>-103.802854987719</c:v>
                </c:pt>
                <c:pt idx="2">
                  <c:v>-265.63977907229582</c:v>
                </c:pt>
                <c:pt idx="3">
                  <c:v>-296.99462129144376</c:v>
                </c:pt>
                <c:pt idx="4">
                  <c:v>-125.75466337744365</c:v>
                </c:pt>
                <c:pt idx="5">
                  <c:v>-70.227801379017365</c:v>
                </c:pt>
                <c:pt idx="6">
                  <c:v>92.959269711155684</c:v>
                </c:pt>
                <c:pt idx="7">
                  <c:v>335.37364257888385</c:v>
                </c:pt>
                <c:pt idx="8">
                  <c:v>-475.96739058524963</c:v>
                </c:pt>
                <c:pt idx="9">
                  <c:v>41.32025816881378</c:v>
                </c:pt>
                <c:pt idx="10">
                  <c:v>-247.28198676567717</c:v>
                </c:pt>
                <c:pt idx="11">
                  <c:v>177.66504426992651</c:v>
                </c:pt>
                <c:pt idx="12">
                  <c:v>122.25523931734642</c:v>
                </c:pt>
                <c:pt idx="13">
                  <c:v>-34.291599979846978</c:v>
                </c:pt>
                <c:pt idx="14">
                  <c:v>237.25448052399224</c:v>
                </c:pt>
                <c:pt idx="15">
                  <c:v>77.05973445350628</c:v>
                </c:pt>
                <c:pt idx="16">
                  <c:v>157.91110562194899</c:v>
                </c:pt>
                <c:pt idx="17">
                  <c:v>173.80024556787703</c:v>
                </c:pt>
                <c:pt idx="18">
                  <c:v>119.50500552873109</c:v>
                </c:pt>
                <c:pt idx="19">
                  <c:v>-28.312183114096115</c:v>
                </c:pt>
                <c:pt idx="20">
                  <c:v>495.95274445474388</c:v>
                </c:pt>
                <c:pt idx="21">
                  <c:v>310.35605785750249</c:v>
                </c:pt>
                <c:pt idx="22">
                  <c:v>335.12425836934199</c:v>
                </c:pt>
                <c:pt idx="23">
                  <c:v>32.934645519377227</c:v>
                </c:pt>
                <c:pt idx="24">
                  <c:v>21.113714041877756</c:v>
                </c:pt>
                <c:pt idx="25">
                  <c:v>-198.80036237052173</c:v>
                </c:pt>
                <c:pt idx="26">
                  <c:v>50.933881317517262</c:v>
                </c:pt>
                <c:pt idx="27">
                  <c:v>19.377496483799405</c:v>
                </c:pt>
                <c:pt idx="28">
                  <c:v>168.47484076578348</c:v>
                </c:pt>
                <c:pt idx="29">
                  <c:v>97.461282105204191</c:v>
                </c:pt>
                <c:pt idx="30">
                  <c:v>7.6825607771042996</c:v>
                </c:pt>
                <c:pt idx="31">
                  <c:v>32.518883440439822</c:v>
                </c:pt>
                <c:pt idx="32">
                  <c:v>-2378.791097467225</c:v>
                </c:pt>
                <c:pt idx="33">
                  <c:v>1170.1192845632586</c:v>
                </c:pt>
                <c:pt idx="34">
                  <c:v>768.64029035006843</c:v>
                </c:pt>
                <c:pt idx="35">
                  <c:v>100.01078853581294</c:v>
                </c:pt>
                <c:pt idx="36">
                  <c:v>132.27101754111391</c:v>
                </c:pt>
                <c:pt idx="37">
                  <c:v>62.106414089754253</c:v>
                </c:pt>
                <c:pt idx="38">
                  <c:v>200.50895113642491</c:v>
                </c:pt>
                <c:pt idx="39">
                  <c:v>98.929802115006169</c:v>
                </c:pt>
                <c:pt idx="40">
                  <c:v>-260.53002074554752</c:v>
                </c:pt>
                <c:pt idx="41">
                  <c:v>59.745392671376976</c:v>
                </c:pt>
              </c:numCache>
            </c:numRef>
          </c:val>
        </c:ser>
        <c:dLbls>
          <c:showLegendKey val="0"/>
          <c:showVal val="0"/>
          <c:showCatName val="0"/>
          <c:showSerName val="0"/>
          <c:showPercent val="0"/>
          <c:showBubbleSize val="0"/>
        </c:dLbls>
        <c:gapWidth val="150"/>
        <c:overlap val="100"/>
        <c:axId val="124299136"/>
        <c:axId val="124300672"/>
      </c:barChart>
      <c:lineChart>
        <c:grouping val="standard"/>
        <c:varyColors val="0"/>
        <c:ser>
          <c:idx val="0"/>
          <c:order val="2"/>
          <c:tx>
            <c:strRef>
              <c:f>'Données Graph3'!$F$7:$F$8</c:f>
              <c:strCache>
                <c:ptCount val="1"/>
                <c:pt idx="0">
                  <c:v>Emploi total</c:v>
                </c:pt>
              </c:strCache>
            </c:strRef>
          </c:tx>
          <c:spPr>
            <a:ln w="28575">
              <a:solidFill>
                <a:srgbClr val="002060"/>
              </a:solidFill>
              <a:prstDash val="solid"/>
            </a:ln>
          </c:spPr>
          <c:marker>
            <c:symbol val="none"/>
          </c:marker>
          <c:cat>
            <c:multiLvlStrRef>
              <c:f>'Données Graph3'!$A$10:$B$57</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Graph3'!$U$10:$U$51</c:f>
              <c:numCache>
                <c:formatCode>#,##0</c:formatCode>
                <c:ptCount val="42"/>
                <c:pt idx="0">
                  <c:v>559.33928562272922</c:v>
                </c:pt>
                <c:pt idx="1">
                  <c:v>-625.10276744526345</c:v>
                </c:pt>
                <c:pt idx="2">
                  <c:v>-2102.7484817685327</c:v>
                </c:pt>
                <c:pt idx="3">
                  <c:v>832.42352924717125</c:v>
                </c:pt>
                <c:pt idx="4">
                  <c:v>-112.08890239373432</c:v>
                </c:pt>
                <c:pt idx="5">
                  <c:v>518.73800689677591</c:v>
                </c:pt>
                <c:pt idx="6">
                  <c:v>-390.30594197451137</c:v>
                </c:pt>
                <c:pt idx="7">
                  <c:v>762.34369812961086</c:v>
                </c:pt>
                <c:pt idx="8">
                  <c:v>-586.72620747666224</c:v>
                </c:pt>
                <c:pt idx="9">
                  <c:v>-699.61377933787298</c:v>
                </c:pt>
                <c:pt idx="10">
                  <c:v>99.365101208910346</c:v>
                </c:pt>
                <c:pt idx="11">
                  <c:v>-157.87480208065244</c:v>
                </c:pt>
                <c:pt idx="12">
                  <c:v>-26.213760944636306</c:v>
                </c:pt>
                <c:pt idx="13">
                  <c:v>157.85682387222187</c:v>
                </c:pt>
                <c:pt idx="14">
                  <c:v>-335.9981181146577</c:v>
                </c:pt>
                <c:pt idx="15">
                  <c:v>863.32509008061606</c:v>
                </c:pt>
                <c:pt idx="16">
                  <c:v>372.90380236238707</c:v>
                </c:pt>
                <c:pt idx="17">
                  <c:v>1694.9143512104347</c:v>
                </c:pt>
                <c:pt idx="18">
                  <c:v>-52.87083313477342</c:v>
                </c:pt>
                <c:pt idx="19">
                  <c:v>-273.88248245345312</c:v>
                </c:pt>
                <c:pt idx="20">
                  <c:v>2507.2821994008846</c:v>
                </c:pt>
                <c:pt idx="21">
                  <c:v>823.29276797795319</c:v>
                </c:pt>
                <c:pt idx="22">
                  <c:v>-394.66592232231051</c:v>
                </c:pt>
                <c:pt idx="23">
                  <c:v>1087.3451738326403</c:v>
                </c:pt>
                <c:pt idx="24">
                  <c:v>1407.772230855102</c:v>
                </c:pt>
                <c:pt idx="25">
                  <c:v>273.42415357526625</c:v>
                </c:pt>
                <c:pt idx="26">
                  <c:v>-45.746326768101426</c:v>
                </c:pt>
                <c:pt idx="27">
                  <c:v>-82.369403115211753</c:v>
                </c:pt>
                <c:pt idx="28">
                  <c:v>962.9039460925851</c:v>
                </c:pt>
                <c:pt idx="29">
                  <c:v>1463.1178625202738</c:v>
                </c:pt>
                <c:pt idx="30">
                  <c:v>529.3653455087624</c:v>
                </c:pt>
                <c:pt idx="31">
                  <c:v>-245.58014132297831</c:v>
                </c:pt>
                <c:pt idx="32">
                  <c:v>-4452.6722170829016</c:v>
                </c:pt>
                <c:pt idx="33">
                  <c:v>-2165.1998154552712</c:v>
                </c:pt>
                <c:pt idx="34">
                  <c:v>4686.9546018375258</c:v>
                </c:pt>
                <c:pt idx="35">
                  <c:v>2047.1510247361148</c:v>
                </c:pt>
                <c:pt idx="36">
                  <c:v>1507.6970858690329</c:v>
                </c:pt>
                <c:pt idx="37">
                  <c:v>2980.5880236874218</c:v>
                </c:pt>
                <c:pt idx="38">
                  <c:v>1530.1265269377327</c:v>
                </c:pt>
                <c:pt idx="39">
                  <c:v>2670.6724923966976</c:v>
                </c:pt>
                <c:pt idx="40">
                  <c:v>637.09871062566526</c:v>
                </c:pt>
                <c:pt idx="41">
                  <c:v>879.55482499970822</c:v>
                </c:pt>
              </c:numCache>
            </c:numRef>
          </c:val>
          <c:smooth val="0"/>
        </c:ser>
        <c:dLbls>
          <c:showLegendKey val="0"/>
          <c:showVal val="0"/>
          <c:showCatName val="0"/>
          <c:showSerName val="0"/>
          <c:showPercent val="0"/>
          <c:showBubbleSize val="0"/>
        </c:dLbls>
        <c:marker val="1"/>
        <c:smooth val="0"/>
        <c:axId val="124299136"/>
        <c:axId val="124300672"/>
      </c:lineChart>
      <c:catAx>
        <c:axId val="124299136"/>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24300672"/>
        <c:crosses val="autoZero"/>
        <c:auto val="0"/>
        <c:lblAlgn val="ctr"/>
        <c:lblOffset val="100"/>
        <c:tickLblSkip val="4"/>
        <c:tickMarkSkip val="4"/>
        <c:noMultiLvlLbl val="0"/>
      </c:catAx>
      <c:valAx>
        <c:axId val="124300672"/>
        <c:scaling>
          <c:orientation val="minMax"/>
          <c:max val="50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124299136"/>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2'!$AS$8:$AS$9</c:f>
              <c:strCache>
                <c:ptCount val="1"/>
                <c:pt idx="0">
                  <c:v>Construction </c:v>
                </c:pt>
              </c:strCache>
            </c:strRef>
          </c:tx>
          <c:spPr>
            <a:ln w="28575">
              <a:solidFill>
                <a:srgbClr val="00B050"/>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2'!$AS$10:$AS$51</c:f>
              <c:numCache>
                <c:formatCode>#,##0.0</c:formatCode>
                <c:ptCount val="42"/>
                <c:pt idx="0">
                  <c:v>100</c:v>
                </c:pt>
                <c:pt idx="1">
                  <c:v>98.32784658582797</c:v>
                </c:pt>
                <c:pt idx="2">
                  <c:v>98.215609140108384</c:v>
                </c:pt>
                <c:pt idx="3">
                  <c:v>95.996731408410156</c:v>
                </c:pt>
                <c:pt idx="4">
                  <c:v>94.497770069536671</c:v>
                </c:pt>
                <c:pt idx="5">
                  <c:v>94.481748377826932</c:v>
                </c:pt>
                <c:pt idx="6">
                  <c:v>95.208253328477284</c:v>
                </c:pt>
                <c:pt idx="7">
                  <c:v>95.323927207666699</c:v>
                </c:pt>
                <c:pt idx="8">
                  <c:v>94.912234655051847</c:v>
                </c:pt>
                <c:pt idx="9">
                  <c:v>93.319220848151105</c:v>
                </c:pt>
                <c:pt idx="10">
                  <c:v>91.246200123122961</c:v>
                </c:pt>
                <c:pt idx="11">
                  <c:v>90.113464156894992</c:v>
                </c:pt>
                <c:pt idx="12">
                  <c:v>88.378104791628758</c:v>
                </c:pt>
                <c:pt idx="13">
                  <c:v>87.709892191731669</c:v>
                </c:pt>
                <c:pt idx="14">
                  <c:v>87.816689526979573</c:v>
                </c:pt>
                <c:pt idx="15">
                  <c:v>88.104926360209035</c:v>
                </c:pt>
                <c:pt idx="16">
                  <c:v>88.669930933381622</c:v>
                </c:pt>
                <c:pt idx="17">
                  <c:v>89.452290958520919</c:v>
                </c:pt>
                <c:pt idx="18">
                  <c:v>89.910915665355006</c:v>
                </c:pt>
                <c:pt idx="19">
                  <c:v>90.117827088980604</c:v>
                </c:pt>
                <c:pt idx="20">
                  <c:v>91.146337955755314</c:v>
                </c:pt>
                <c:pt idx="21">
                  <c:v>92.857992380181003</c:v>
                </c:pt>
                <c:pt idx="22">
                  <c:v>94.18504058930354</c:v>
                </c:pt>
                <c:pt idx="23">
                  <c:v>93.816753960380439</c:v>
                </c:pt>
                <c:pt idx="24">
                  <c:v>96.623953747221975</c:v>
                </c:pt>
                <c:pt idx="25">
                  <c:v>96.206972989466749</c:v>
                </c:pt>
                <c:pt idx="26">
                  <c:v>96.589909116911983</c:v>
                </c:pt>
                <c:pt idx="27">
                  <c:v>97.68425467747133</c:v>
                </c:pt>
                <c:pt idx="28">
                  <c:v>99.076554448949395</c:v>
                </c:pt>
                <c:pt idx="29">
                  <c:v>99.836494687123917</c:v>
                </c:pt>
                <c:pt idx="30">
                  <c:v>101.10487001688391</c:v>
                </c:pt>
                <c:pt idx="31">
                  <c:v>101.33520306484864</c:v>
                </c:pt>
                <c:pt idx="32">
                  <c:v>95.942422592962302</c:v>
                </c:pt>
                <c:pt idx="33">
                  <c:v>99.526729319289075</c:v>
                </c:pt>
                <c:pt idx="34">
                  <c:v>102.30313085451395</c:v>
                </c:pt>
                <c:pt idx="35">
                  <c:v>102.74073360029877</c:v>
                </c:pt>
                <c:pt idx="36">
                  <c:v>104.47539026082771</c:v>
                </c:pt>
                <c:pt idx="37">
                  <c:v>105.3784772618896</c:v>
                </c:pt>
                <c:pt idx="38">
                  <c:v>105.61660908824611</c:v>
                </c:pt>
                <c:pt idx="39">
                  <c:v>104.44061120703081</c:v>
                </c:pt>
                <c:pt idx="40">
                  <c:v>104.22554281327943</c:v>
                </c:pt>
                <c:pt idx="41">
                  <c:v>104.50538589569156</c:v>
                </c:pt>
              </c:numCache>
            </c:numRef>
          </c:val>
          <c:smooth val="0"/>
        </c:ser>
        <c:ser>
          <c:idx val="1"/>
          <c:order val="1"/>
          <c:tx>
            <c:strRef>
              <c:f>'Données graph 1 et 2'!$AR$8:$AR$9</c:f>
              <c:strCache>
                <c:ptCount val="1"/>
                <c:pt idx="0">
                  <c:v>Industrie </c:v>
                </c:pt>
              </c:strCache>
            </c:strRef>
          </c:tx>
          <c:spPr>
            <a:ln w="28575">
              <a:solidFill>
                <a:srgbClr val="0070C0"/>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2'!$AR$10:$AR$51</c:f>
              <c:numCache>
                <c:formatCode>#,##0.0</c:formatCode>
                <c:ptCount val="42"/>
                <c:pt idx="0">
                  <c:v>100</c:v>
                </c:pt>
                <c:pt idx="1">
                  <c:v>99.328990552825431</c:v>
                </c:pt>
                <c:pt idx="2">
                  <c:v>97.463498825938757</c:v>
                </c:pt>
                <c:pt idx="3">
                  <c:v>96.19636939041159</c:v>
                </c:pt>
                <c:pt idx="4">
                  <c:v>96.263114636025577</c:v>
                </c:pt>
                <c:pt idx="5">
                  <c:v>96.16035047110644</c:v>
                </c:pt>
                <c:pt idx="6">
                  <c:v>96.61596454941936</c:v>
                </c:pt>
                <c:pt idx="7">
                  <c:v>96.08500030095631</c:v>
                </c:pt>
                <c:pt idx="8">
                  <c:v>94.572908143946577</c:v>
                </c:pt>
                <c:pt idx="9">
                  <c:v>94.688907272479966</c:v>
                </c:pt>
                <c:pt idx="10">
                  <c:v>94.306306346321264</c:v>
                </c:pt>
                <c:pt idx="11">
                  <c:v>93.908440300335201</c:v>
                </c:pt>
                <c:pt idx="12">
                  <c:v>94.61752801277936</c:v>
                </c:pt>
                <c:pt idx="13">
                  <c:v>94.229637369613741</c:v>
                </c:pt>
                <c:pt idx="14">
                  <c:v>93.860496992246524</c:v>
                </c:pt>
                <c:pt idx="15">
                  <c:v>93.260805495125823</c:v>
                </c:pt>
                <c:pt idx="16">
                  <c:v>92.02830479091142</c:v>
                </c:pt>
                <c:pt idx="17">
                  <c:v>92.71164140249239</c:v>
                </c:pt>
                <c:pt idx="18">
                  <c:v>92.461318530510425</c:v>
                </c:pt>
                <c:pt idx="19">
                  <c:v>92.016967052138995</c:v>
                </c:pt>
                <c:pt idx="20">
                  <c:v>91.861332322610025</c:v>
                </c:pt>
                <c:pt idx="21">
                  <c:v>92.387335055137626</c:v>
                </c:pt>
                <c:pt idx="22">
                  <c:v>92.968816836870516</c:v>
                </c:pt>
                <c:pt idx="23">
                  <c:v>94.119229971738434</c:v>
                </c:pt>
                <c:pt idx="24">
                  <c:v>94.957403143968122</c:v>
                </c:pt>
                <c:pt idx="25">
                  <c:v>94.655547465186658</c:v>
                </c:pt>
                <c:pt idx="26">
                  <c:v>94.906219151246447</c:v>
                </c:pt>
                <c:pt idx="27">
                  <c:v>95.031828394759032</c:v>
                </c:pt>
                <c:pt idx="28">
                  <c:v>95.949876437875687</c:v>
                </c:pt>
                <c:pt idx="29">
                  <c:v>95.431258171460073</c:v>
                </c:pt>
                <c:pt idx="30">
                  <c:v>94.856646913228985</c:v>
                </c:pt>
                <c:pt idx="31">
                  <c:v>95.584609615134113</c:v>
                </c:pt>
                <c:pt idx="32">
                  <c:v>92.517029372296221</c:v>
                </c:pt>
                <c:pt idx="33">
                  <c:v>93.729312084835001</c:v>
                </c:pt>
                <c:pt idx="34">
                  <c:v>95.950715640735325</c:v>
                </c:pt>
                <c:pt idx="35">
                  <c:v>95.539204100921722</c:v>
                </c:pt>
                <c:pt idx="36">
                  <c:v>96.483586891928127</c:v>
                </c:pt>
                <c:pt idx="37">
                  <c:v>96.815396432169777</c:v>
                </c:pt>
                <c:pt idx="38">
                  <c:v>97.596910439711209</c:v>
                </c:pt>
                <c:pt idx="39">
                  <c:v>99.760835558990209</c:v>
                </c:pt>
                <c:pt idx="40">
                  <c:v>99.593836201934678</c:v>
                </c:pt>
                <c:pt idx="41">
                  <c:v>100.50840381033271</c:v>
                </c:pt>
              </c:numCache>
            </c:numRef>
          </c:val>
          <c:smooth val="0"/>
        </c:ser>
        <c:ser>
          <c:idx val="2"/>
          <c:order val="2"/>
          <c:tx>
            <c:strRef>
              <c:f>'Données graph 1 et 2'!$AT$8:$AT$9</c:f>
              <c:strCache>
                <c:ptCount val="1"/>
                <c:pt idx="0">
                  <c:v>Tertiaire marchand </c:v>
                </c:pt>
              </c:strCache>
            </c:strRef>
          </c:tx>
          <c:spPr>
            <a:ln w="28575">
              <a:solidFill>
                <a:srgbClr val="FF0000"/>
              </a:solidFill>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2'!$AT$10:$AT$51</c:f>
              <c:numCache>
                <c:formatCode>#,##0.0</c:formatCode>
                <c:ptCount val="42"/>
                <c:pt idx="0">
                  <c:v>100</c:v>
                </c:pt>
                <c:pt idx="1">
                  <c:v>100.04231130463867</c:v>
                </c:pt>
                <c:pt idx="2">
                  <c:v>100.14772327562102</c:v>
                </c:pt>
                <c:pt idx="3">
                  <c:v>99.672108480880652</c:v>
                </c:pt>
                <c:pt idx="4">
                  <c:v>99.954967898589331</c:v>
                </c:pt>
                <c:pt idx="5">
                  <c:v>99.568797426069438</c:v>
                </c:pt>
                <c:pt idx="6">
                  <c:v>99.635250344863806</c:v>
                </c:pt>
                <c:pt idx="7">
                  <c:v>99.942382284334158</c:v>
                </c:pt>
                <c:pt idx="8">
                  <c:v>99.782794904783145</c:v>
                </c:pt>
                <c:pt idx="9">
                  <c:v>99.759601340688036</c:v>
                </c:pt>
                <c:pt idx="10">
                  <c:v>99.19338983633547</c:v>
                </c:pt>
                <c:pt idx="11">
                  <c:v>99.244894676479092</c:v>
                </c:pt>
                <c:pt idx="12">
                  <c:v>99.379953299985942</c:v>
                </c:pt>
                <c:pt idx="13">
                  <c:v>99.697062088167726</c:v>
                </c:pt>
                <c:pt idx="14">
                  <c:v>99.840221349006285</c:v>
                </c:pt>
                <c:pt idx="15">
                  <c:v>99.77212036771418</c:v>
                </c:pt>
                <c:pt idx="16">
                  <c:v>100.28741700671553</c:v>
                </c:pt>
                <c:pt idx="17">
                  <c:v>101.20808332419995</c:v>
                </c:pt>
                <c:pt idx="18">
                  <c:v>101.41662351117817</c:v>
                </c:pt>
                <c:pt idx="19">
                  <c:v>101.82326712878888</c:v>
                </c:pt>
                <c:pt idx="20">
                  <c:v>103.18546860486988</c:v>
                </c:pt>
                <c:pt idx="21">
                  <c:v>104.25560449184108</c:v>
                </c:pt>
                <c:pt idx="22">
                  <c:v>104.02751777364838</c:v>
                </c:pt>
                <c:pt idx="23">
                  <c:v>104.81210742562777</c:v>
                </c:pt>
                <c:pt idx="24">
                  <c:v>105.76434361703113</c:v>
                </c:pt>
                <c:pt idx="25">
                  <c:v>106.03953699958961</c:v>
                </c:pt>
                <c:pt idx="26">
                  <c:v>105.74782091590546</c:v>
                </c:pt>
                <c:pt idx="27">
                  <c:v>105.39633358778273</c:v>
                </c:pt>
                <c:pt idx="28">
                  <c:v>106.18726855346846</c:v>
                </c:pt>
                <c:pt idx="29">
                  <c:v>107.11642269181681</c:v>
                </c:pt>
                <c:pt idx="30">
                  <c:v>106.71229383699306</c:v>
                </c:pt>
                <c:pt idx="31">
                  <c:v>107.37207673106539</c:v>
                </c:pt>
                <c:pt idx="32">
                  <c:v>103.97909135241915</c:v>
                </c:pt>
                <c:pt idx="33">
                  <c:v>102.03416632090818</c:v>
                </c:pt>
                <c:pt idx="34">
                  <c:v>105.45708994364331</c:v>
                </c:pt>
                <c:pt idx="35">
                  <c:v>105.46507139344183</c:v>
                </c:pt>
                <c:pt idx="36">
                  <c:v>106.42920477280204</c:v>
                </c:pt>
                <c:pt idx="37">
                  <c:v>109.25316569557195</c:v>
                </c:pt>
                <c:pt idx="38">
                  <c:v>111.21382330306395</c:v>
                </c:pt>
                <c:pt idx="39">
                  <c:v>112.33266418679531</c:v>
                </c:pt>
                <c:pt idx="40">
                  <c:v>113.21182501170387</c:v>
                </c:pt>
                <c:pt idx="41">
                  <c:v>113.92032917323178</c:v>
                </c:pt>
              </c:numCache>
            </c:numRef>
          </c:val>
          <c:smooth val="0"/>
        </c:ser>
        <c:ser>
          <c:idx val="3"/>
          <c:order val="3"/>
          <c:tx>
            <c:strRef>
              <c:f>'Données graph 1 et 2'!$AU$8:$AU$9</c:f>
              <c:strCache>
                <c:ptCount val="1"/>
                <c:pt idx="0">
                  <c:v>Tertiaire non marchand </c:v>
                </c:pt>
              </c:strCache>
            </c:strRef>
          </c:tx>
          <c:spPr>
            <a:ln w="28575">
              <a:solidFill>
                <a:schemeClr val="accent6">
                  <a:lumMod val="75000"/>
                </a:schemeClr>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2'!$AU$10:$AU$51</c:f>
              <c:numCache>
                <c:formatCode>#,##0.0</c:formatCode>
                <c:ptCount val="42"/>
                <c:pt idx="0">
                  <c:v>100</c:v>
                </c:pt>
                <c:pt idx="1">
                  <c:v>100.00129375118006</c:v>
                </c:pt>
                <c:pt idx="2">
                  <c:v>100.15899693834854</c:v>
                </c:pt>
                <c:pt idx="3">
                  <c:v>99.876193167919141</c:v>
                </c:pt>
                <c:pt idx="4">
                  <c:v>99.71985870230975</c:v>
                </c:pt>
                <c:pt idx="5">
                  <c:v>100.13970349708126</c:v>
                </c:pt>
                <c:pt idx="6">
                  <c:v>99.428400438528712</c:v>
                </c:pt>
                <c:pt idx="7">
                  <c:v>100.25544578443906</c:v>
                </c:pt>
                <c:pt idx="8">
                  <c:v>100.26074657257324</c:v>
                </c:pt>
                <c:pt idx="9">
                  <c:v>99.615735895360686</c:v>
                </c:pt>
                <c:pt idx="10">
                  <c:v>100.25936102098542</c:v>
                </c:pt>
                <c:pt idx="11">
                  <c:v>100.79909199003548</c:v>
                </c:pt>
                <c:pt idx="12">
                  <c:v>100.30250567348237</c:v>
                </c:pt>
                <c:pt idx="13">
                  <c:v>100.69212041986776</c:v>
                </c:pt>
                <c:pt idx="14">
                  <c:v>100.77921752117052</c:v>
                </c:pt>
                <c:pt idx="15">
                  <c:v>101.51383840066366</c:v>
                </c:pt>
                <c:pt idx="16">
                  <c:v>101.70839046812112</c:v>
                </c:pt>
                <c:pt idx="17">
                  <c:v>101.92090418746598</c:v>
                </c:pt>
                <c:pt idx="18">
                  <c:v>102.09867812579607</c:v>
                </c:pt>
                <c:pt idx="19">
                  <c:v>101.81496402862362</c:v>
                </c:pt>
                <c:pt idx="20">
                  <c:v>102.5439377916105</c:v>
                </c:pt>
                <c:pt idx="21">
                  <c:v>102.63300876937456</c:v>
                </c:pt>
                <c:pt idx="22">
                  <c:v>102.07111135347853</c:v>
                </c:pt>
                <c:pt idx="23">
                  <c:v>101.45204379273014</c:v>
                </c:pt>
                <c:pt idx="24">
                  <c:v>101.06282327685265</c:v>
                </c:pt>
                <c:pt idx="25">
                  <c:v>100.67110723732087</c:v>
                </c:pt>
                <c:pt idx="26">
                  <c:v>100.7356144638599</c:v>
                </c:pt>
                <c:pt idx="27">
                  <c:v>101.16557427293056</c:v>
                </c:pt>
                <c:pt idx="28">
                  <c:v>100.94229236156225</c:v>
                </c:pt>
                <c:pt idx="29">
                  <c:v>101.31859718824947</c:v>
                </c:pt>
                <c:pt idx="30">
                  <c:v>101.56612064490389</c:v>
                </c:pt>
                <c:pt idx="31">
                  <c:v>101.26884937650867</c:v>
                </c:pt>
                <c:pt idx="32">
                  <c:v>101.35160494924342</c:v>
                </c:pt>
                <c:pt idx="33">
                  <c:v>100.25319389209642</c:v>
                </c:pt>
                <c:pt idx="34">
                  <c:v>102.12355474084369</c:v>
                </c:pt>
                <c:pt idx="35">
                  <c:v>103.4817854163353</c:v>
                </c:pt>
                <c:pt idx="36">
                  <c:v>103.89269214039938</c:v>
                </c:pt>
                <c:pt idx="37">
                  <c:v>104.58727006802452</c:v>
                </c:pt>
                <c:pt idx="38">
                  <c:v>104.27732157574047</c:v>
                </c:pt>
                <c:pt idx="39">
                  <c:v>105.41650134187424</c:v>
                </c:pt>
                <c:pt idx="40">
                  <c:v>105.48254322289428</c:v>
                </c:pt>
                <c:pt idx="41">
                  <c:v>104.88537212236875</c:v>
                </c:pt>
              </c:numCache>
            </c:numRef>
          </c:val>
          <c:smooth val="0"/>
        </c:ser>
        <c:dLbls>
          <c:showLegendKey val="0"/>
          <c:showVal val="0"/>
          <c:showCatName val="0"/>
          <c:showSerName val="0"/>
          <c:showPercent val="0"/>
          <c:showBubbleSize val="0"/>
        </c:dLbls>
        <c:marker val="1"/>
        <c:smooth val="0"/>
        <c:axId val="124060416"/>
        <c:axId val="124061952"/>
      </c:lineChart>
      <c:catAx>
        <c:axId val="12406041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24061952"/>
        <c:crossesAt val="100"/>
        <c:auto val="0"/>
        <c:lblAlgn val="ctr"/>
        <c:lblOffset val="100"/>
        <c:tickLblSkip val="4"/>
        <c:tickMarkSkip val="4"/>
        <c:noMultiLvlLbl val="0"/>
      </c:catAx>
      <c:valAx>
        <c:axId val="124061952"/>
        <c:scaling>
          <c:orientation val="minMax"/>
          <c:max val="115"/>
          <c:min val="85"/>
        </c:scaling>
        <c:delete val="0"/>
        <c:axPos val="l"/>
        <c:majorGridlines>
          <c:spPr>
            <a:ln>
              <a:prstDash val="sysDash"/>
            </a:ln>
          </c:spPr>
        </c:majorGridlines>
        <c:numFmt formatCode="#,##0" sourceLinked="0"/>
        <c:majorTickMark val="out"/>
        <c:minorTickMark val="none"/>
        <c:tickLblPos val="nextTo"/>
        <c:crossAx val="124060416"/>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dPt>
          <c:dLbls>
            <c:dLbl>
              <c:idx val="1"/>
              <c:layout>
                <c:manualLayout>
                  <c:x val="-1.8451889386298876E-3"/>
                  <c:y val="-8.6256488763224587E-3"/>
                </c:manualLayout>
              </c:layout>
              <c:showLegendKey val="0"/>
              <c:showVal val="1"/>
              <c:showCatName val="0"/>
              <c:showSerName val="0"/>
              <c:showPercent val="0"/>
              <c:showBubbleSize val="0"/>
            </c:dLbl>
            <c:dLbl>
              <c:idx val="2"/>
              <c:layout>
                <c:manualLayout>
                  <c:x val="3.8026223770279048E-3"/>
                  <c:y val="1.5326515942881782E-2"/>
                </c:manualLayout>
              </c:layout>
              <c:showLegendKey val="0"/>
              <c:showVal val="1"/>
              <c:showCatName val="0"/>
              <c:showSerName val="0"/>
              <c:showPercent val="0"/>
              <c:showBubbleSize val="0"/>
            </c:dLbl>
            <c:dLbl>
              <c:idx val="3"/>
              <c:layout>
                <c:manualLayout>
                  <c:x val="1.7993704753625093E-3"/>
                  <c:y val="-1.8058375703327763E-3"/>
                </c:manualLayout>
              </c:layout>
              <c:showLegendKey val="0"/>
              <c:showVal val="1"/>
              <c:showCatName val="0"/>
              <c:showSerName val="0"/>
              <c:showPercent val="0"/>
              <c:showBubbleSize val="0"/>
            </c:dLbl>
            <c:dLbl>
              <c:idx val="4"/>
              <c:layout>
                <c:manualLayout>
                  <c:x val="0"/>
                  <c:y val="3.3507009643785573E-3"/>
                </c:manualLayout>
              </c:layout>
              <c:showLegendKey val="0"/>
              <c:showVal val="1"/>
              <c:showCatName val="0"/>
              <c:showSerName val="0"/>
              <c:showPercent val="0"/>
              <c:showBubbleSize val="0"/>
            </c:dLbl>
            <c:numFmt formatCode="[&lt;0]\-&quot;&quot;#,###&quot;&quot;;[&gt;0]\+&quot;&quot;#,###&quot;&quot;;0" sourceLinked="0"/>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graph4'!$DG$50:$DK$50</c:f>
              <c:numCache>
                <c:formatCode>#,##0</c:formatCode>
                <c:ptCount val="5"/>
                <c:pt idx="0">
                  <c:v>820</c:v>
                </c:pt>
                <c:pt idx="1">
                  <c:v>600</c:v>
                </c:pt>
                <c:pt idx="2">
                  <c:v>-410</c:v>
                </c:pt>
                <c:pt idx="3">
                  <c:v>220</c:v>
                </c:pt>
                <c:pt idx="4">
                  <c:v>0</c:v>
                </c:pt>
              </c:numCache>
            </c:numRef>
          </c:val>
        </c:ser>
        <c:ser>
          <c:idx val="1"/>
          <c:order val="1"/>
          <c:tx>
            <c:v>Intérim</c:v>
          </c:tx>
          <c:spPr>
            <a:solidFill>
              <a:schemeClr val="accent6">
                <a:lumMod val="75000"/>
              </a:schemeClr>
            </a:solidFill>
          </c:spPr>
          <c:invertIfNegative val="0"/>
          <c:dPt>
            <c:idx val="4"/>
            <c:invertIfNegative val="0"/>
            <c:bubble3D val="0"/>
          </c:dPt>
          <c:dLbls>
            <c:dLbl>
              <c:idx val="0"/>
              <c:layout>
                <c:manualLayout>
                  <c:x val="-3.7316403700606328E-3"/>
                  <c:y val="-7.8606602266349627E-3"/>
                </c:manualLayout>
              </c:layout>
              <c:showLegendKey val="0"/>
              <c:showVal val="1"/>
              <c:showCatName val="0"/>
              <c:showSerName val="0"/>
              <c:showPercent val="0"/>
              <c:showBubbleSize val="0"/>
            </c:dLbl>
            <c:dLbl>
              <c:idx val="1"/>
              <c:layout>
                <c:manualLayout>
                  <c:x val="-1.9143472012116062E-3"/>
                  <c:y val="-5.1160738400822811E-3"/>
                </c:manualLayout>
              </c:layout>
              <c:showLegendKey val="0"/>
              <c:showVal val="1"/>
              <c:showCatName val="0"/>
              <c:showSerName val="0"/>
              <c:showPercent val="0"/>
              <c:showBubbleSize val="0"/>
            </c:dLbl>
            <c:dLbl>
              <c:idx val="2"/>
              <c:layout>
                <c:manualLayout>
                  <c:x val="2.0031102189508E-3"/>
                  <c:y val="7.1384806305060662E-4"/>
                </c:manualLayout>
              </c:layout>
              <c:showLegendKey val="0"/>
              <c:showVal val="1"/>
              <c:showCatName val="0"/>
              <c:showSerName val="0"/>
              <c:showPercent val="0"/>
              <c:showBubbleSize val="0"/>
            </c:dLbl>
            <c:dLbl>
              <c:idx val="3"/>
              <c:layout>
                <c:manualLayout>
                  <c:x val="1.8910391917057805E-3"/>
                  <c:y val="-4.241360799981329E-3"/>
                </c:manualLayout>
              </c:layout>
              <c:showLegendKey val="0"/>
              <c:showVal val="1"/>
              <c:showCatName val="0"/>
              <c:showSerName val="0"/>
              <c:showPercent val="0"/>
              <c:showBubbleSize val="0"/>
            </c:dLbl>
            <c:dLbl>
              <c:idx val="4"/>
              <c:layout>
                <c:manualLayout>
                  <c:x val="0"/>
                  <c:y val="-2.5460153464103605E-2"/>
                </c:manualLayout>
              </c:layout>
              <c:showLegendKey val="0"/>
              <c:showVal val="1"/>
              <c:showCatName val="0"/>
              <c:showSerName val="0"/>
              <c:showPercent val="0"/>
              <c:showBubbleSize val="0"/>
            </c:dLbl>
            <c:numFmt formatCode="[&lt;0]\-&quot;&quot;#,###&quot;&quot;;[&gt;0]\+&quot;&quot;#,###&quot;&quot;;0" sourceLinked="0"/>
            <c:txPr>
              <a:bodyPr/>
              <a:lstStyle/>
              <a:p>
                <a:pPr>
                  <a:defRPr sz="1100" b="0"/>
                </a:pPr>
                <a:endParaRPr lang="fr-FR"/>
              </a:p>
            </c:txPr>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graph4'!$DM$50:$DQ$50</c:f>
              <c:numCache>
                <c:formatCode>#,##0</c:formatCode>
                <c:ptCount val="5"/>
                <c:pt idx="0">
                  <c:v>60</c:v>
                </c:pt>
                <c:pt idx="1">
                  <c:v>20</c:v>
                </c:pt>
                <c:pt idx="2">
                  <c:v>20</c:v>
                </c:pt>
                <c:pt idx="3">
                  <c:v>-20</c:v>
                </c:pt>
                <c:pt idx="4">
                  <c:v>30</c:v>
                </c:pt>
              </c:numCache>
            </c:numRef>
          </c:val>
        </c:ser>
        <c:ser>
          <c:idx val="2"/>
          <c:order val="2"/>
          <c:tx>
            <c:v>Total</c:v>
          </c:tx>
          <c:spPr>
            <a:noFill/>
          </c:spPr>
          <c:invertIfNegative val="0"/>
          <c:dLbls>
            <c:dLbl>
              <c:idx val="0"/>
              <c:layout>
                <c:manualLayout>
                  <c:x val="-4.845548839165183E-5"/>
                  <c:y val="9.8510325453893502E-2"/>
                </c:manualLayout>
              </c:layout>
              <c:dLblPos val="ctr"/>
              <c:showLegendKey val="0"/>
              <c:showVal val="1"/>
              <c:showCatName val="0"/>
              <c:showSerName val="0"/>
              <c:showPercent val="0"/>
              <c:showBubbleSize val="0"/>
            </c:dLbl>
            <c:dLbl>
              <c:idx val="1"/>
              <c:layout>
                <c:manualLayout>
                  <c:x val="-1.1476299882233327E-4"/>
                  <c:y val="5.8624418554485962E-2"/>
                </c:manualLayout>
              </c:layout>
              <c:dLblPos val="ctr"/>
              <c:showLegendKey val="0"/>
              <c:showVal val="1"/>
              <c:showCatName val="0"/>
              <c:showSerName val="0"/>
              <c:showPercent val="0"/>
              <c:showBubbleSize val="0"/>
            </c:dLbl>
            <c:dLbl>
              <c:idx val="2"/>
              <c:layout>
                <c:manualLayout>
                  <c:x val="1.5454750508074214E-3"/>
                  <c:y val="3.80480074609853E-2"/>
                </c:manualLayout>
              </c:layout>
              <c:dLblPos val="ctr"/>
              <c:showLegendKey val="0"/>
              <c:showVal val="1"/>
              <c:showCatName val="0"/>
              <c:showSerName val="0"/>
              <c:showPercent val="0"/>
              <c:showBubbleSize val="0"/>
            </c:dLbl>
            <c:dLbl>
              <c:idx val="3"/>
              <c:layout>
                <c:manualLayout>
                  <c:x val="4.1229669947282696E-5"/>
                  <c:y val="-1.1106372555606713E-2"/>
                </c:manualLayout>
              </c:layout>
              <c:dLblPos val="ctr"/>
              <c:showLegendKey val="0"/>
              <c:showVal val="1"/>
              <c:showCatName val="0"/>
              <c:showSerName val="0"/>
              <c:showPercent val="0"/>
              <c:showBubbleSize val="0"/>
            </c:dLbl>
            <c:dLbl>
              <c:idx val="4"/>
              <c:layout>
                <c:manualLayout>
                  <c:x val="1.8451339921768473E-3"/>
                  <c:y val="-3.7091809395023198E-2"/>
                </c:manualLayout>
              </c:layout>
              <c:dLblPos val="ctr"/>
              <c:showLegendKey val="0"/>
              <c:showVal val="1"/>
              <c:showCatName val="0"/>
              <c:showSerName val="0"/>
              <c:showPercent val="0"/>
              <c:showBubbleSize val="0"/>
            </c:dLbl>
            <c:numFmt formatCode="[&lt;0]\-&quot;&quot;#,###&quot;&quot;;[&gt;0]\+&quot;&quot;#,###&quot;&quot;;0" sourceLinked="0"/>
            <c:txPr>
              <a:bodyPr/>
              <a:lstStyle/>
              <a:p>
                <a:pPr>
                  <a:defRPr sz="1200" b="1"/>
                </a:pPr>
                <a:endParaRPr lang="fr-FR"/>
              </a:p>
            </c:txPr>
            <c:dLblPos val="inBase"/>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graph4'!$DA$50:$DE$50</c:f>
              <c:numCache>
                <c:formatCode>#,##0</c:formatCode>
                <c:ptCount val="5"/>
                <c:pt idx="0">
                  <c:v>880</c:v>
                </c:pt>
                <c:pt idx="1">
                  <c:v>630</c:v>
                </c:pt>
                <c:pt idx="2">
                  <c:v>-380</c:v>
                </c:pt>
                <c:pt idx="3">
                  <c:v>210</c:v>
                </c:pt>
                <c:pt idx="4">
                  <c:v>40</c:v>
                </c:pt>
              </c:numCache>
            </c:numRef>
          </c:val>
        </c:ser>
        <c:dLbls>
          <c:showLegendKey val="0"/>
          <c:showVal val="0"/>
          <c:showCatName val="0"/>
          <c:showSerName val="0"/>
          <c:showPercent val="0"/>
          <c:showBubbleSize val="0"/>
        </c:dLbls>
        <c:gapWidth val="150"/>
        <c:overlap val="100"/>
        <c:axId val="124134912"/>
        <c:axId val="124136448"/>
      </c:barChart>
      <c:catAx>
        <c:axId val="124134912"/>
        <c:scaling>
          <c:orientation val="minMax"/>
        </c:scaling>
        <c:delete val="0"/>
        <c:axPos val="b"/>
        <c:majorTickMark val="out"/>
        <c:minorTickMark val="none"/>
        <c:tickLblPos val="low"/>
        <c:spPr>
          <a:ln w="22225" cmpd="sng"/>
        </c:spPr>
        <c:txPr>
          <a:bodyPr rot="0" vert="horz"/>
          <a:lstStyle/>
          <a:p>
            <a:pPr>
              <a:defRPr sz="1000" b="0" baseline="0"/>
            </a:pPr>
            <a:endParaRPr lang="fr-FR"/>
          </a:p>
        </c:txPr>
        <c:crossAx val="124136448"/>
        <c:crosses val="autoZero"/>
        <c:auto val="1"/>
        <c:lblAlgn val="ctr"/>
        <c:lblOffset val="100"/>
        <c:noMultiLvlLbl val="0"/>
      </c:catAx>
      <c:valAx>
        <c:axId val="124136448"/>
        <c:scaling>
          <c:orientation val="minMax"/>
          <c:max val="1000"/>
          <c:min val="-500"/>
        </c:scaling>
        <c:delete val="0"/>
        <c:axPos val="l"/>
        <c:majorGridlines>
          <c:spPr>
            <a:ln>
              <a:prstDash val="sysDot"/>
            </a:ln>
          </c:spPr>
        </c:majorGridlines>
        <c:numFmt formatCode="[Red][&lt;0]\-&quot;&quot;0&quot;&quot;;[Blue][&gt;0]\+&quot;&quot;0&quot;&quot;;0" sourceLinked="0"/>
        <c:majorTickMark val="out"/>
        <c:minorTickMark val="none"/>
        <c:tickLblPos val="nextTo"/>
        <c:crossAx val="124134912"/>
        <c:crosses val="autoZero"/>
        <c:crossBetween val="between"/>
        <c:majorUnit val="500"/>
      </c:valAx>
    </c:plotArea>
    <c:legend>
      <c:legendPos val="r"/>
      <c:legendEntry>
        <c:idx val="0"/>
        <c:delete val="1"/>
      </c:legendEntry>
      <c:layout>
        <c:manualLayout>
          <c:xMode val="edge"/>
          <c:yMode val="edge"/>
          <c:x val="0.27865418602177844"/>
          <c:y val="0.18397875147241638"/>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7004807933"/>
          <c:y val="2.0459910253153839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GRAPHIQUE_stocks_bénéf'!$BO$3:$BP$52</c:f>
              <c:multiLvlStrCache>
                <c:ptCount val="5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GRAPHIQUE_stocks_bénéf'!$BQ$3:$BQ$52</c:f>
              <c:numCache>
                <c:formatCode>#,##0</c:formatCode>
                <c:ptCount val="50"/>
                <c:pt idx="0">
                  <c:v>1268</c:v>
                </c:pt>
                <c:pt idx="1">
                  <c:v>2383</c:v>
                </c:pt>
                <c:pt idx="2">
                  <c:v>2491</c:v>
                </c:pt>
                <c:pt idx="3">
                  <c:v>2284</c:v>
                </c:pt>
                <c:pt idx="4">
                  <c:v>2154</c:v>
                </c:pt>
                <c:pt idx="5">
                  <c:v>1764</c:v>
                </c:pt>
                <c:pt idx="6">
                  <c:v>1744</c:v>
                </c:pt>
                <c:pt idx="7">
                  <c:v>2049</c:v>
                </c:pt>
                <c:pt idx="8">
                  <c:v>2326</c:v>
                </c:pt>
                <c:pt idx="9">
                  <c:v>2519</c:v>
                </c:pt>
                <c:pt idx="10">
                  <c:v>2324</c:v>
                </c:pt>
                <c:pt idx="11">
                  <c:v>2159</c:v>
                </c:pt>
                <c:pt idx="12">
                  <c:v>2023</c:v>
                </c:pt>
                <c:pt idx="13">
                  <c:v>1978</c:v>
                </c:pt>
                <c:pt idx="14">
                  <c:v>1854</c:v>
                </c:pt>
                <c:pt idx="15">
                  <c:v>2213</c:v>
                </c:pt>
                <c:pt idx="16">
                  <c:v>2279</c:v>
                </c:pt>
                <c:pt idx="17">
                  <c:v>2388</c:v>
                </c:pt>
                <c:pt idx="18">
                  <c:v>2119</c:v>
                </c:pt>
                <c:pt idx="19">
                  <c:v>1926</c:v>
                </c:pt>
                <c:pt idx="20">
                  <c:v>2046</c:v>
                </c:pt>
                <c:pt idx="21">
                  <c:v>2108</c:v>
                </c:pt>
                <c:pt idx="22">
                  <c:v>2077</c:v>
                </c:pt>
                <c:pt idx="23">
                  <c:v>2196</c:v>
                </c:pt>
                <c:pt idx="24">
                  <c:v>2351</c:v>
                </c:pt>
                <c:pt idx="25">
                  <c:v>2413</c:v>
                </c:pt>
                <c:pt idx="26">
                  <c:v>2431</c:v>
                </c:pt>
                <c:pt idx="27">
                  <c:v>2417</c:v>
                </c:pt>
                <c:pt idx="28">
                  <c:v>2502</c:v>
                </c:pt>
                <c:pt idx="29">
                  <c:v>2384</c:v>
                </c:pt>
                <c:pt idx="30">
                  <c:v>1675</c:v>
                </c:pt>
                <c:pt idx="31">
                  <c:v>1199</c:v>
                </c:pt>
                <c:pt idx="32">
                  <c:v>874</c:v>
                </c:pt>
                <c:pt idx="33">
                  <c:v>732</c:v>
                </c:pt>
                <c:pt idx="34">
                  <c:v>882</c:v>
                </c:pt>
                <c:pt idx="35">
                  <c:v>980</c:v>
                </c:pt>
                <c:pt idx="36">
                  <c:v>1069</c:v>
                </c:pt>
                <c:pt idx="37">
                  <c:v>1176</c:v>
                </c:pt>
                <c:pt idx="38">
                  <c:v>1166</c:v>
                </c:pt>
                <c:pt idx="39">
                  <c:v>1105</c:v>
                </c:pt>
                <c:pt idx="40">
                  <c:v>1041</c:v>
                </c:pt>
                <c:pt idx="41">
                  <c:v>869</c:v>
                </c:pt>
                <c:pt idx="42">
                  <c:v>869</c:v>
                </c:pt>
                <c:pt idx="43">
                  <c:v>872</c:v>
                </c:pt>
                <c:pt idx="44">
                  <c:v>888</c:v>
                </c:pt>
                <c:pt idx="45">
                  <c:v>893</c:v>
                </c:pt>
                <c:pt idx="46">
                  <c:v>854</c:v>
                </c:pt>
                <c:pt idx="47">
                  <c:v>861</c:v>
                </c:pt>
                <c:pt idx="48">
                  <c:v>878</c:v>
                </c:pt>
                <c:pt idx="49">
                  <c:v>849</c:v>
                </c:pt>
              </c:numCache>
            </c:numRef>
          </c:val>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GRAPHIQUE_stocks_bénéf'!$BO$3:$BP$52</c:f>
              <c:multiLvlStrCache>
                <c:ptCount val="5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GRAPHIQUE_stocks_bénéf'!$BT$3:$BT$52</c:f>
              <c:numCache>
                <c:formatCode>#,##0</c:formatCode>
                <c:ptCount val="50"/>
                <c:pt idx="0">
                  <c:v>414</c:v>
                </c:pt>
                <c:pt idx="1">
                  <c:v>841</c:v>
                </c:pt>
                <c:pt idx="2">
                  <c:v>736</c:v>
                </c:pt>
                <c:pt idx="3">
                  <c:v>698</c:v>
                </c:pt>
                <c:pt idx="4">
                  <c:v>498</c:v>
                </c:pt>
                <c:pt idx="5">
                  <c:v>231</c:v>
                </c:pt>
                <c:pt idx="6">
                  <c:v>180</c:v>
                </c:pt>
                <c:pt idx="7">
                  <c:v>253</c:v>
                </c:pt>
                <c:pt idx="8">
                  <c:v>352</c:v>
                </c:pt>
                <c:pt idx="9">
                  <c:v>247</c:v>
                </c:pt>
                <c:pt idx="10">
                  <c:v>154</c:v>
                </c:pt>
                <c:pt idx="11">
                  <c:v>161</c:v>
                </c:pt>
                <c:pt idx="12">
                  <c:v>196</c:v>
                </c:pt>
                <c:pt idx="13">
                  <c:v>195</c:v>
                </c:pt>
                <c:pt idx="14">
                  <c:v>153</c:v>
                </c:pt>
                <c:pt idx="15">
                  <c:v>183</c:v>
                </c:pt>
                <c:pt idx="16">
                  <c:v>255</c:v>
                </c:pt>
                <c:pt idx="17">
                  <c:v>233</c:v>
                </c:pt>
                <c:pt idx="18">
                  <c:v>204</c:v>
                </c:pt>
                <c:pt idx="19">
                  <c:v>204</c:v>
                </c:pt>
                <c:pt idx="20">
                  <c:v>234</c:v>
                </c:pt>
                <c:pt idx="21">
                  <c:v>326</c:v>
                </c:pt>
                <c:pt idx="22">
                  <c:v>415</c:v>
                </c:pt>
                <c:pt idx="23">
                  <c:v>484</c:v>
                </c:pt>
                <c:pt idx="24">
                  <c:v>641</c:v>
                </c:pt>
                <c:pt idx="25">
                  <c:v>602</c:v>
                </c:pt>
                <c:pt idx="26">
                  <c:v>387</c:v>
                </c:pt>
                <c:pt idx="27">
                  <c:v>271</c:v>
                </c:pt>
                <c:pt idx="28">
                  <c:v>204</c:v>
                </c:pt>
                <c:pt idx="29">
                  <c:v>209</c:v>
                </c:pt>
                <c:pt idx="30">
                  <c:v>176</c:v>
                </c:pt>
                <c:pt idx="31">
                  <c:v>114</c:v>
                </c:pt>
                <c:pt idx="32">
                  <c:v>57</c:v>
                </c:pt>
                <c:pt idx="33">
                  <c:v>3</c:v>
                </c:pt>
                <c:pt idx="34">
                  <c:v>0</c:v>
                </c:pt>
                <c:pt idx="35">
                  <c:v>0</c:v>
                </c:pt>
                <c:pt idx="36">
                  <c:v>0</c:v>
                </c:pt>
                <c:pt idx="37">
                  <c:v>0</c:v>
                </c:pt>
                <c:pt idx="38">
                  <c:v>0</c:v>
                </c:pt>
                <c:pt idx="39">
                  <c:v>0</c:v>
                </c:pt>
                <c:pt idx="40">
                  <c:v>0</c:v>
                </c:pt>
                <c:pt idx="41">
                  <c:v>0</c:v>
                </c:pt>
                <c:pt idx="42">
                  <c:v>0</c:v>
                </c:pt>
                <c:pt idx="43">
                  <c:v>16</c:v>
                </c:pt>
                <c:pt idx="44">
                  <c:v>88</c:v>
                </c:pt>
                <c:pt idx="45">
                  <c:v>224</c:v>
                </c:pt>
                <c:pt idx="46">
                  <c:v>329</c:v>
                </c:pt>
                <c:pt idx="47">
                  <c:v>479</c:v>
                </c:pt>
                <c:pt idx="48">
                  <c:v>571</c:v>
                </c:pt>
                <c:pt idx="49">
                  <c:v>576</c:v>
                </c:pt>
              </c:numCache>
            </c:numRef>
          </c:val>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GRAPHIQUE_stocks_bénéf'!$BO$3:$BP$52</c:f>
              <c:multiLvlStrCache>
                <c:ptCount val="5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GRAPHIQUE_stocks_bénéf'!$BW$3:$BW$52</c:f>
              <c:numCache>
                <c:formatCode>General</c:formatCode>
                <c:ptCount val="50"/>
                <c:pt idx="0">
                  <c:v>0</c:v>
                </c:pt>
                <c:pt idx="1">
                  <c:v>0</c:v>
                </c:pt>
                <c:pt idx="2">
                  <c:v>0</c:v>
                </c:pt>
                <c:pt idx="3">
                  <c:v>0</c:v>
                </c:pt>
                <c:pt idx="4">
                  <c:v>0</c:v>
                </c:pt>
                <c:pt idx="5">
                  <c:v>0</c:v>
                </c:pt>
                <c:pt idx="6">
                  <c:v>0</c:v>
                </c:pt>
                <c:pt idx="7">
                  <c:v>0</c:v>
                </c:pt>
                <c:pt idx="8">
                  <c:v>0</c:v>
                </c:pt>
                <c:pt idx="9">
                  <c:v>0</c:v>
                </c:pt>
                <c:pt idx="10">
                  <c:v>0</c:v>
                </c:pt>
                <c:pt idx="11">
                  <c:v>0</c:v>
                </c:pt>
                <c:pt idx="12">
                  <c:v>145</c:v>
                </c:pt>
                <c:pt idx="13">
                  <c:v>272</c:v>
                </c:pt>
                <c:pt idx="14">
                  <c:v>507</c:v>
                </c:pt>
                <c:pt idx="15">
                  <c:v>706</c:v>
                </c:pt>
                <c:pt idx="16">
                  <c:v>850</c:v>
                </c:pt>
                <c:pt idx="17">
                  <c:v>948</c:v>
                </c:pt>
                <c:pt idx="18">
                  <c:v>1041</c:v>
                </c:pt>
                <c:pt idx="19">
                  <c:v>1091</c:v>
                </c:pt>
                <c:pt idx="20">
                  <c:v>1142</c:v>
                </c:pt>
                <c:pt idx="21">
                  <c:v>1209</c:v>
                </c:pt>
                <c:pt idx="22">
                  <c:v>1256</c:v>
                </c:pt>
                <c:pt idx="23">
                  <c:v>1336</c:v>
                </c:pt>
                <c:pt idx="24">
                  <c:v>1335</c:v>
                </c:pt>
                <c:pt idx="25">
                  <c:v>1333</c:v>
                </c:pt>
                <c:pt idx="26">
                  <c:v>1235</c:v>
                </c:pt>
                <c:pt idx="27">
                  <c:v>1155</c:v>
                </c:pt>
                <c:pt idx="28">
                  <c:v>1145</c:v>
                </c:pt>
                <c:pt idx="29">
                  <c:v>1034</c:v>
                </c:pt>
                <c:pt idx="30">
                  <c:v>834</c:v>
                </c:pt>
                <c:pt idx="31">
                  <c:v>711</c:v>
                </c:pt>
                <c:pt idx="32">
                  <c:v>585</c:v>
                </c:pt>
                <c:pt idx="33">
                  <c:v>476</c:v>
                </c:pt>
                <c:pt idx="34">
                  <c:v>370</c:v>
                </c:pt>
                <c:pt idx="35">
                  <c:v>280</c:v>
                </c:pt>
                <c:pt idx="36">
                  <c:v>211</c:v>
                </c:pt>
                <c:pt idx="37">
                  <c:v>157</c:v>
                </c:pt>
                <c:pt idx="38">
                  <c:v>94</c:v>
                </c:pt>
                <c:pt idx="39">
                  <c:v>60</c:v>
                </c:pt>
                <c:pt idx="40">
                  <c:v>22</c:v>
                </c:pt>
                <c:pt idx="41">
                  <c:v>0</c:v>
                </c:pt>
                <c:pt idx="42">
                  <c:v>0</c:v>
                </c:pt>
                <c:pt idx="43">
                  <c:v>0</c:v>
                </c:pt>
                <c:pt idx="44">
                  <c:v>0</c:v>
                </c:pt>
                <c:pt idx="45">
                  <c:v>0</c:v>
                </c:pt>
                <c:pt idx="46">
                  <c:v>0</c:v>
                </c:pt>
                <c:pt idx="47">
                  <c:v>0</c:v>
                </c:pt>
                <c:pt idx="48">
                  <c:v>0</c:v>
                </c:pt>
                <c:pt idx="49">
                  <c:v>0</c:v>
                </c:pt>
              </c:numCache>
            </c:numRef>
          </c:val>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GRAPHIQUE_stocks_bénéf'!$BO$3:$BP$52</c:f>
              <c:multiLvlStrCache>
                <c:ptCount val="5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GRAPHIQUE_stocks_bénéf'!$BX$3:$BX$52</c:f>
              <c:numCache>
                <c:formatCode>General</c:formatCode>
                <c:ptCount val="5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492</c:v>
                </c:pt>
                <c:pt idx="22">
                  <c:v>461</c:v>
                </c:pt>
                <c:pt idx="23">
                  <c:v>443</c:v>
                </c:pt>
                <c:pt idx="24">
                  <c:v>426</c:v>
                </c:pt>
                <c:pt idx="25">
                  <c:v>448</c:v>
                </c:pt>
                <c:pt idx="26">
                  <c:v>480</c:v>
                </c:pt>
                <c:pt idx="27">
                  <c:v>530</c:v>
                </c:pt>
                <c:pt idx="28">
                  <c:v>526</c:v>
                </c:pt>
                <c:pt idx="29">
                  <c:v>517</c:v>
                </c:pt>
                <c:pt idx="30">
                  <c:v>526</c:v>
                </c:pt>
                <c:pt idx="31">
                  <c:v>592</c:v>
                </c:pt>
                <c:pt idx="32">
                  <c:v>565</c:v>
                </c:pt>
                <c:pt idx="33">
                  <c:v>542</c:v>
                </c:pt>
                <c:pt idx="34">
                  <c:v>510</c:v>
                </c:pt>
                <c:pt idx="35">
                  <c:v>517</c:v>
                </c:pt>
                <c:pt idx="36">
                  <c:v>521</c:v>
                </c:pt>
                <c:pt idx="37">
                  <c:v>525</c:v>
                </c:pt>
                <c:pt idx="38">
                  <c:v>524</c:v>
                </c:pt>
                <c:pt idx="39">
                  <c:v>529</c:v>
                </c:pt>
                <c:pt idx="40">
                  <c:v>561</c:v>
                </c:pt>
                <c:pt idx="41">
                  <c:v>533</c:v>
                </c:pt>
                <c:pt idx="42">
                  <c:v>575</c:v>
                </c:pt>
                <c:pt idx="43">
                  <c:v>567</c:v>
                </c:pt>
                <c:pt idx="44">
                  <c:v>619</c:v>
                </c:pt>
                <c:pt idx="45">
                  <c:v>611</c:v>
                </c:pt>
                <c:pt idx="46">
                  <c:v>630</c:v>
                </c:pt>
                <c:pt idx="47">
                  <c:v>630</c:v>
                </c:pt>
                <c:pt idx="48">
                  <c:v>632</c:v>
                </c:pt>
                <c:pt idx="49">
                  <c:v>642</c:v>
                </c:pt>
              </c:numCache>
            </c:numRef>
          </c:val>
        </c:ser>
        <c:dLbls>
          <c:showLegendKey val="0"/>
          <c:showVal val="0"/>
          <c:showCatName val="0"/>
          <c:showSerName val="0"/>
          <c:showPercent val="0"/>
          <c:showBubbleSize val="0"/>
        </c:dLbls>
        <c:axId val="124360192"/>
        <c:axId val="124361728"/>
      </c:areaChart>
      <c:catAx>
        <c:axId val="12436019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24361728"/>
        <c:crossesAt val="0"/>
        <c:auto val="0"/>
        <c:lblAlgn val="ctr"/>
        <c:lblOffset val="100"/>
        <c:tickLblSkip val="4"/>
        <c:noMultiLvlLbl val="0"/>
      </c:catAx>
      <c:valAx>
        <c:axId val="124361728"/>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24360192"/>
        <c:crosses val="autoZero"/>
        <c:crossBetween val="between"/>
        <c:majorUnit val="1000"/>
      </c:valAx>
    </c:plotArea>
    <c:legend>
      <c:legendPos val="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800" b="1" i="0" baseline="0">
                <a:effectLst/>
              </a:rPr>
              <a:t>Stock de bénéficiaires de contrats d'apprentissage dans le Vaucluse</a:t>
            </a:r>
          </a:p>
          <a:p>
            <a:pPr>
              <a:defRPr sz="1000" b="0" i="0" u="none" strike="noStrike" baseline="0">
                <a:solidFill>
                  <a:srgbClr val="000000"/>
                </a:solidFill>
                <a:latin typeface="Calibri"/>
                <a:ea typeface="Calibri"/>
                <a:cs typeface="Calibri"/>
              </a:defRPr>
            </a:pPr>
            <a:r>
              <a:rPr lang="fr-FR" sz="1400" b="0" i="0" baseline="0">
                <a:effectLst/>
              </a:rPr>
              <a:t>(données brutes, en nombre)</a:t>
            </a:r>
            <a:endParaRPr lang="fr-FR" sz="1200" b="0">
              <a:effectLst/>
            </a:endParaRPr>
          </a:p>
        </c:rich>
      </c:tx>
      <c:layout>
        <c:manualLayout>
          <c:xMode val="edge"/>
          <c:yMode val="edge"/>
          <c:x val="0.15302920714719001"/>
          <c:y val="2.2817018594484702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0"/>
          <c:order val="0"/>
          <c:tx>
            <c:v>Secteur privé</c:v>
          </c:tx>
          <c:spPr>
            <a:ln w="25400">
              <a:noFill/>
            </a:ln>
          </c:spPr>
          <c:cat>
            <c:multiLvlStrRef>
              <c:f>'Graph appr'!$A$2:$B$21</c:f>
              <c:multiLvlStrCache>
                <c:ptCount val="2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lvl>
                <c:lvl>
                  <c:pt idx="0">
                    <c:v>2018</c:v>
                  </c:pt>
                  <c:pt idx="4">
                    <c:v>2019</c:v>
                  </c:pt>
                  <c:pt idx="8">
                    <c:v>2020</c:v>
                  </c:pt>
                  <c:pt idx="12">
                    <c:v>2021</c:v>
                  </c:pt>
                  <c:pt idx="16">
                    <c:v>2022</c:v>
                  </c:pt>
                </c:lvl>
              </c:multiLvlStrCache>
            </c:multiLvlStrRef>
          </c:cat>
          <c:val>
            <c:numRef>
              <c:f>'Graph appr'!$R$2:$R$19</c:f>
              <c:numCache>
                <c:formatCode>#,##0</c:formatCode>
                <c:ptCount val="18"/>
                <c:pt idx="0">
                  <c:v>3225</c:v>
                </c:pt>
                <c:pt idx="1">
                  <c:v>3112</c:v>
                </c:pt>
                <c:pt idx="2">
                  <c:v>3279</c:v>
                </c:pt>
                <c:pt idx="3">
                  <c:v>3516</c:v>
                </c:pt>
                <c:pt idx="4">
                  <c:v>3370</c:v>
                </c:pt>
                <c:pt idx="5">
                  <c:v>3268</c:v>
                </c:pt>
                <c:pt idx="6">
                  <c:v>3683</c:v>
                </c:pt>
                <c:pt idx="7">
                  <c:v>3968</c:v>
                </c:pt>
                <c:pt idx="8">
                  <c:v>3911</c:v>
                </c:pt>
                <c:pt idx="9">
                  <c:v>3804</c:v>
                </c:pt>
                <c:pt idx="10">
                  <c:v>4716</c:v>
                </c:pt>
                <c:pt idx="11">
                  <c:v>5316</c:v>
                </c:pt>
                <c:pt idx="12">
                  <c:v>5494</c:v>
                </c:pt>
                <c:pt idx="13">
                  <c:v>5362</c:v>
                </c:pt>
                <c:pt idx="14">
                  <c:v>6143</c:v>
                </c:pt>
                <c:pt idx="15">
                  <c:v>6671</c:v>
                </c:pt>
                <c:pt idx="16">
                  <c:v>6748</c:v>
                </c:pt>
                <c:pt idx="17">
                  <c:v>6699</c:v>
                </c:pt>
              </c:numCache>
            </c:numRef>
          </c:val>
        </c:ser>
        <c:ser>
          <c:idx val="1"/>
          <c:order val="1"/>
          <c:tx>
            <c:v>Secteur public</c:v>
          </c:tx>
          <c:spPr>
            <a:ln w="25400">
              <a:noFill/>
            </a:ln>
          </c:spPr>
          <c:cat>
            <c:multiLvlStrRef>
              <c:f>'Graph appr'!$A$2:$B$21</c:f>
              <c:multiLvlStrCache>
                <c:ptCount val="2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lvl>
                <c:lvl>
                  <c:pt idx="0">
                    <c:v>2018</c:v>
                  </c:pt>
                  <c:pt idx="4">
                    <c:v>2019</c:v>
                  </c:pt>
                  <c:pt idx="8">
                    <c:v>2020</c:v>
                  </c:pt>
                  <c:pt idx="12">
                    <c:v>2021</c:v>
                  </c:pt>
                  <c:pt idx="16">
                    <c:v>2022</c:v>
                  </c:pt>
                </c:lvl>
              </c:multiLvlStrCache>
            </c:multiLvlStrRef>
          </c:cat>
          <c:val>
            <c:numRef>
              <c:f>'Graph appr'!$S$2:$S$19</c:f>
              <c:numCache>
                <c:formatCode>#,##0</c:formatCode>
                <c:ptCount val="18"/>
                <c:pt idx="0">
                  <c:v>52</c:v>
                </c:pt>
                <c:pt idx="1">
                  <c:v>51</c:v>
                </c:pt>
                <c:pt idx="2">
                  <c:v>60</c:v>
                </c:pt>
                <c:pt idx="3">
                  <c:v>72</c:v>
                </c:pt>
                <c:pt idx="4">
                  <c:v>70</c:v>
                </c:pt>
                <c:pt idx="5">
                  <c:v>69</c:v>
                </c:pt>
                <c:pt idx="6">
                  <c:v>59</c:v>
                </c:pt>
                <c:pt idx="7">
                  <c:v>69</c:v>
                </c:pt>
                <c:pt idx="8">
                  <c:v>71</c:v>
                </c:pt>
                <c:pt idx="9">
                  <c:v>69</c:v>
                </c:pt>
                <c:pt idx="10">
                  <c:v>62</c:v>
                </c:pt>
                <c:pt idx="11">
                  <c:v>76</c:v>
                </c:pt>
                <c:pt idx="12">
                  <c:v>79</c:v>
                </c:pt>
                <c:pt idx="13">
                  <c:v>75</c:v>
                </c:pt>
                <c:pt idx="14">
                  <c:v>90</c:v>
                </c:pt>
                <c:pt idx="15">
                  <c:v>105</c:v>
                </c:pt>
                <c:pt idx="16">
                  <c:v>108</c:v>
                </c:pt>
                <c:pt idx="17">
                  <c:v>112</c:v>
                </c:pt>
              </c:numCache>
            </c:numRef>
          </c:val>
        </c:ser>
        <c:dLbls>
          <c:showLegendKey val="0"/>
          <c:showVal val="0"/>
          <c:showCatName val="0"/>
          <c:showSerName val="0"/>
          <c:showPercent val="0"/>
          <c:showBubbleSize val="0"/>
        </c:dLbls>
        <c:axId val="124442880"/>
        <c:axId val="124481536"/>
      </c:areaChart>
      <c:catAx>
        <c:axId val="12444288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24481536"/>
        <c:crossesAt val="100"/>
        <c:auto val="0"/>
        <c:lblAlgn val="ctr"/>
        <c:lblOffset val="100"/>
        <c:tickLblSkip val="4"/>
        <c:noMultiLvlLbl val="0"/>
      </c:catAx>
      <c:valAx>
        <c:axId val="124481536"/>
        <c:scaling>
          <c:orientation val="minMax"/>
          <c:max val="8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24442880"/>
        <c:crosses val="autoZero"/>
        <c:crossBetween val="between"/>
        <c:majorUnit val="1000"/>
      </c:valAx>
    </c:plotArea>
    <c:legend>
      <c:legendPos val="t"/>
      <c:layout>
        <c:manualLayout>
          <c:xMode val="edge"/>
          <c:yMode val="edge"/>
          <c:x val="0.39257844956928706"/>
          <c:y val="0.12677650416638467"/>
          <c:w val="0.22405648969364411"/>
          <c:h val="3.7445062346257531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500" b="1" i="0" u="none" strike="noStrike" baseline="0">
                <a:effectLst/>
              </a:rPr>
              <a:t>Nombre de salariés en activité partielle depuis le début de la crise sanitaire </a:t>
            </a:r>
            <a:r>
              <a:rPr lang="en-US" sz="1500"/>
              <a:t>en Vaucluse</a:t>
            </a:r>
          </a:p>
          <a:p>
            <a:pPr>
              <a:defRPr/>
            </a:pPr>
            <a:r>
              <a:rPr lang="en-US" sz="1100" b="0" i="1"/>
              <a:t>(données</a:t>
            </a:r>
            <a:r>
              <a:rPr lang="en-US" sz="1100" b="0" i="1" baseline="0"/>
              <a:t> brutes, en nombre, échelle logarithmique)</a:t>
            </a:r>
            <a:endParaRPr lang="en-US" sz="1100" b="0" i="1"/>
          </a:p>
        </c:rich>
      </c:tx>
      <c:layout/>
      <c:overlay val="0"/>
    </c:title>
    <c:autoTitleDeleted val="0"/>
    <c:plotArea>
      <c:layout/>
      <c:barChart>
        <c:barDir val="col"/>
        <c:grouping val="clustered"/>
        <c:varyColors val="0"/>
        <c:ser>
          <c:idx val="0"/>
          <c:order val="0"/>
          <c:invertIfNegative val="0"/>
          <c:cat>
            <c:numRef>
              <c:f>'recap (2)'!$A$2:$A$31</c:f>
              <c:numCache>
                <c:formatCode>mmm\-yy</c:formatCode>
                <c:ptCount val="30"/>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pt idx="19">
                  <c:v>44409</c:v>
                </c:pt>
                <c:pt idx="20">
                  <c:v>44440</c:v>
                </c:pt>
                <c:pt idx="21">
                  <c:v>44470</c:v>
                </c:pt>
                <c:pt idx="22">
                  <c:v>44501</c:v>
                </c:pt>
                <c:pt idx="23">
                  <c:v>44531</c:v>
                </c:pt>
                <c:pt idx="24">
                  <c:v>44562</c:v>
                </c:pt>
                <c:pt idx="25">
                  <c:v>44593</c:v>
                </c:pt>
                <c:pt idx="26">
                  <c:v>44621</c:v>
                </c:pt>
                <c:pt idx="27">
                  <c:v>44652</c:v>
                </c:pt>
                <c:pt idx="28">
                  <c:v>44682</c:v>
                </c:pt>
                <c:pt idx="29">
                  <c:v>44713</c:v>
                </c:pt>
              </c:numCache>
            </c:numRef>
          </c:cat>
          <c:val>
            <c:numRef>
              <c:f>'recap (2)'!$H$2:$H$31</c:f>
              <c:numCache>
                <c:formatCode>General</c:formatCode>
                <c:ptCount val="30"/>
                <c:pt idx="0">
                  <c:v>125</c:v>
                </c:pt>
                <c:pt idx="1">
                  <c:v>100</c:v>
                </c:pt>
                <c:pt idx="2" formatCode="#,##0">
                  <c:v>52685</c:v>
                </c:pt>
                <c:pt idx="3" formatCode="#,##0">
                  <c:v>63380</c:v>
                </c:pt>
                <c:pt idx="4" formatCode="#,##0">
                  <c:v>49625</c:v>
                </c:pt>
                <c:pt idx="5" formatCode="#,##0">
                  <c:v>17125</c:v>
                </c:pt>
                <c:pt idx="6" formatCode="#,##0">
                  <c:v>8640</c:v>
                </c:pt>
                <c:pt idx="7" formatCode="#,##0">
                  <c:v>4675</c:v>
                </c:pt>
                <c:pt idx="8" formatCode="#,##0">
                  <c:v>5315</c:v>
                </c:pt>
                <c:pt idx="9" formatCode="#,##0">
                  <c:v>10050</c:v>
                </c:pt>
                <c:pt idx="10" formatCode="#,##0">
                  <c:v>22650</c:v>
                </c:pt>
                <c:pt idx="11" formatCode="#,##0">
                  <c:v>15690</c:v>
                </c:pt>
                <c:pt idx="12" formatCode="#,##0">
                  <c:v>14200</c:v>
                </c:pt>
                <c:pt idx="13" formatCode="#,##0">
                  <c:v>14425</c:v>
                </c:pt>
                <c:pt idx="14" formatCode="#,##0">
                  <c:v>14390</c:v>
                </c:pt>
                <c:pt idx="15" formatCode="#,##0">
                  <c:v>19870</c:v>
                </c:pt>
                <c:pt idx="16" formatCode="#,##0">
                  <c:v>13665</c:v>
                </c:pt>
                <c:pt idx="17" formatCode="#,##0">
                  <c:v>5175</c:v>
                </c:pt>
                <c:pt idx="18" formatCode="#,##0">
                  <c:v>1980</c:v>
                </c:pt>
                <c:pt idx="19" formatCode="#,##0">
                  <c:v>1550</c:v>
                </c:pt>
                <c:pt idx="20" formatCode="#,##0">
                  <c:v>1410</c:v>
                </c:pt>
                <c:pt idx="21" formatCode="#,##0">
                  <c:v>1055</c:v>
                </c:pt>
                <c:pt idx="22">
                  <c:v>1040</c:v>
                </c:pt>
                <c:pt idx="23">
                  <c:v>1190</c:v>
                </c:pt>
                <c:pt idx="24">
                  <c:v>1545</c:v>
                </c:pt>
                <c:pt idx="25">
                  <c:v>1385</c:v>
                </c:pt>
                <c:pt idx="26">
                  <c:v>985</c:v>
                </c:pt>
                <c:pt idx="27">
                  <c:v>355</c:v>
                </c:pt>
                <c:pt idx="28">
                  <c:v>345</c:v>
                </c:pt>
                <c:pt idx="29">
                  <c:v>270</c:v>
                </c:pt>
              </c:numCache>
            </c:numRef>
          </c:val>
        </c:ser>
        <c:dLbls>
          <c:showLegendKey val="0"/>
          <c:showVal val="0"/>
          <c:showCatName val="0"/>
          <c:showSerName val="0"/>
          <c:showPercent val="0"/>
          <c:showBubbleSize val="0"/>
        </c:dLbls>
        <c:gapWidth val="150"/>
        <c:axId val="124544512"/>
        <c:axId val="124546048"/>
      </c:barChart>
      <c:dateAx>
        <c:axId val="124544512"/>
        <c:scaling>
          <c:orientation val="minMax"/>
        </c:scaling>
        <c:delete val="0"/>
        <c:axPos val="b"/>
        <c:numFmt formatCode="mmm\-yy" sourceLinked="1"/>
        <c:majorTickMark val="out"/>
        <c:minorTickMark val="none"/>
        <c:tickLblPos val="nextTo"/>
        <c:crossAx val="124546048"/>
        <c:crosses val="autoZero"/>
        <c:auto val="1"/>
        <c:lblOffset val="100"/>
        <c:baseTimeUnit val="months"/>
        <c:majorUnit val="1"/>
        <c:majorTimeUnit val="months"/>
      </c:dateAx>
      <c:valAx>
        <c:axId val="124546048"/>
        <c:scaling>
          <c:logBase val="10"/>
          <c:orientation val="minMax"/>
        </c:scaling>
        <c:delete val="0"/>
        <c:axPos val="l"/>
        <c:majorGridlines/>
        <c:numFmt formatCode="General" sourceLinked="1"/>
        <c:majorTickMark val="out"/>
        <c:minorTickMark val="none"/>
        <c:tickLblPos val="nextTo"/>
        <c:crossAx val="12454451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trim'!$B$122:$C$168</c:f>
              <c:multiLvlStrCache>
                <c:ptCount val="47"/>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lvl>
                <c:lvl>
                  <c:pt idx="3">
                    <c:v>2013</c:v>
                  </c:pt>
                  <c:pt idx="7">
                    <c:v>2014</c:v>
                  </c:pt>
                  <c:pt idx="11">
                    <c:v>2015</c:v>
                  </c:pt>
                  <c:pt idx="15">
                    <c:v>2016</c:v>
                  </c:pt>
                  <c:pt idx="19">
                    <c:v>2017</c:v>
                  </c:pt>
                  <c:pt idx="23">
                    <c:v>2018</c:v>
                  </c:pt>
                  <c:pt idx="27">
                    <c:v>2019</c:v>
                  </c:pt>
                  <c:pt idx="31">
                    <c:v>2020</c:v>
                  </c:pt>
                  <c:pt idx="35">
                    <c:v>2021</c:v>
                  </c:pt>
                  <c:pt idx="39">
                    <c:v>2022</c:v>
                  </c:pt>
                  <c:pt idx="43">
                    <c:v>2023</c:v>
                  </c:pt>
                </c:lvl>
              </c:multiLvlStrCache>
            </c:multiLvlStrRef>
          </c:cat>
          <c:val>
            <c:numRef>
              <c:f>Données!$C$130:$C$170</c:f>
              <c:numCache>
                <c:formatCode>#,##0.0</c:formatCode>
                <c:ptCount val="41"/>
                <c:pt idx="0">
                  <c:v>10.8</c:v>
                </c:pt>
                <c:pt idx="1">
                  <c:v>10.8</c:v>
                </c:pt>
                <c:pt idx="2">
                  <c:v>11.2</c:v>
                </c:pt>
                <c:pt idx="3">
                  <c:v>11.4</c:v>
                </c:pt>
                <c:pt idx="4">
                  <c:v>11.5</c:v>
                </c:pt>
                <c:pt idx="5">
                  <c:v>11.3</c:v>
                </c:pt>
                <c:pt idx="6">
                  <c:v>11.2</c:v>
                </c:pt>
                <c:pt idx="7">
                  <c:v>11.2</c:v>
                </c:pt>
                <c:pt idx="8">
                  <c:v>11.2</c:v>
                </c:pt>
                <c:pt idx="9">
                  <c:v>11.4</c:v>
                </c:pt>
                <c:pt idx="10">
                  <c:v>11.6</c:v>
                </c:pt>
                <c:pt idx="11">
                  <c:v>11.4</c:v>
                </c:pt>
                <c:pt idx="12">
                  <c:v>11.7</c:v>
                </c:pt>
                <c:pt idx="13">
                  <c:v>11.5</c:v>
                </c:pt>
                <c:pt idx="14">
                  <c:v>11.4</c:v>
                </c:pt>
                <c:pt idx="15">
                  <c:v>11.4</c:v>
                </c:pt>
                <c:pt idx="16">
                  <c:v>11.2</c:v>
                </c:pt>
                <c:pt idx="17">
                  <c:v>11.1</c:v>
                </c:pt>
                <c:pt idx="18">
                  <c:v>11.4</c:v>
                </c:pt>
                <c:pt idx="19">
                  <c:v>10.9</c:v>
                </c:pt>
                <c:pt idx="20">
                  <c:v>10.8</c:v>
                </c:pt>
                <c:pt idx="21">
                  <c:v>10.8</c:v>
                </c:pt>
                <c:pt idx="22">
                  <c:v>10.3</c:v>
                </c:pt>
                <c:pt idx="23">
                  <c:v>10.6</c:v>
                </c:pt>
                <c:pt idx="24">
                  <c:v>10.4</c:v>
                </c:pt>
                <c:pt idx="25">
                  <c:v>10.3</c:v>
                </c:pt>
                <c:pt idx="26">
                  <c:v>10.1</c:v>
                </c:pt>
                <c:pt idx="27">
                  <c:v>10.1</c:v>
                </c:pt>
                <c:pt idx="28">
                  <c:v>9.6</c:v>
                </c:pt>
                <c:pt idx="29">
                  <c:v>9.5</c:v>
                </c:pt>
                <c:pt idx="30">
                  <c:v>9.3000000000000007</c:v>
                </c:pt>
                <c:pt idx="31">
                  <c:v>8.9</c:v>
                </c:pt>
                <c:pt idx="32">
                  <c:v>8.1999999999999993</c:v>
                </c:pt>
                <c:pt idx="33">
                  <c:v>10.199999999999999</c:v>
                </c:pt>
                <c:pt idx="34">
                  <c:v>9.1</c:v>
                </c:pt>
                <c:pt idx="35">
                  <c:v>9.1999999999999993</c:v>
                </c:pt>
                <c:pt idx="36">
                  <c:v>9.1</c:v>
                </c:pt>
                <c:pt idx="37">
                  <c:v>9</c:v>
                </c:pt>
                <c:pt idx="38">
                  <c:v>8.3000000000000007</c:v>
                </c:pt>
                <c:pt idx="39">
                  <c:v>8.1999999999999993</c:v>
                </c:pt>
                <c:pt idx="40">
                  <c:v>8.1999999999999993</c:v>
                </c:pt>
              </c:numCache>
            </c:numRef>
          </c:val>
          <c:smooth val="0"/>
        </c:ser>
        <c:ser>
          <c:idx val="1"/>
          <c:order val="1"/>
          <c:tx>
            <c:v>France métropolitaine</c:v>
          </c:tx>
          <c:spPr>
            <a:ln w="25400">
              <a:solidFill>
                <a:srgbClr val="0000FF"/>
              </a:solidFill>
              <a:prstDash val="solid"/>
            </a:ln>
          </c:spPr>
          <c:marker>
            <c:symbol val="none"/>
          </c:marker>
          <c:cat>
            <c:multiLvlStrRef>
              <c:f>'dates trim'!$B$122:$C$168</c:f>
              <c:multiLvlStrCache>
                <c:ptCount val="47"/>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lvl>
                <c:lvl>
                  <c:pt idx="3">
                    <c:v>2013</c:v>
                  </c:pt>
                  <c:pt idx="7">
                    <c:v>2014</c:v>
                  </c:pt>
                  <c:pt idx="11">
                    <c:v>2015</c:v>
                  </c:pt>
                  <c:pt idx="15">
                    <c:v>2016</c:v>
                  </c:pt>
                  <c:pt idx="19">
                    <c:v>2017</c:v>
                  </c:pt>
                  <c:pt idx="23">
                    <c:v>2018</c:v>
                  </c:pt>
                  <c:pt idx="27">
                    <c:v>2019</c:v>
                  </c:pt>
                  <c:pt idx="31">
                    <c:v>2020</c:v>
                  </c:pt>
                  <c:pt idx="35">
                    <c:v>2021</c:v>
                  </c:pt>
                  <c:pt idx="39">
                    <c:v>2022</c:v>
                  </c:pt>
                  <c:pt idx="43">
                    <c:v>2023</c:v>
                  </c:pt>
                </c:lvl>
              </c:multiLvlStrCache>
            </c:multiLvlStrRef>
          </c:cat>
          <c:val>
            <c:numRef>
              <c:f>Données!$B$130:$B$170</c:f>
              <c:numCache>
                <c:formatCode>#,##0.0</c:formatCode>
                <c:ptCount val="41"/>
                <c:pt idx="0">
                  <c:v>9.4</c:v>
                </c:pt>
                <c:pt idx="1">
                  <c:v>9.4</c:v>
                </c:pt>
                <c:pt idx="2">
                  <c:v>9.8000000000000007</c:v>
                </c:pt>
                <c:pt idx="3">
                  <c:v>10</c:v>
                </c:pt>
                <c:pt idx="4">
                  <c:v>10.1</c:v>
                </c:pt>
                <c:pt idx="5">
                  <c:v>9.9</c:v>
                </c:pt>
                <c:pt idx="6">
                  <c:v>9.8000000000000007</c:v>
                </c:pt>
                <c:pt idx="7">
                  <c:v>9.8000000000000007</c:v>
                </c:pt>
                <c:pt idx="8">
                  <c:v>9.8000000000000007</c:v>
                </c:pt>
                <c:pt idx="9">
                  <c:v>9.9</c:v>
                </c:pt>
                <c:pt idx="10">
                  <c:v>10.1</c:v>
                </c:pt>
                <c:pt idx="11">
                  <c:v>10</c:v>
                </c:pt>
                <c:pt idx="12">
                  <c:v>10.199999999999999</c:v>
                </c:pt>
                <c:pt idx="13">
                  <c:v>10.1</c:v>
                </c:pt>
                <c:pt idx="14">
                  <c:v>9.9</c:v>
                </c:pt>
                <c:pt idx="15">
                  <c:v>9.9</c:v>
                </c:pt>
                <c:pt idx="16">
                  <c:v>9.6999999999999993</c:v>
                </c:pt>
                <c:pt idx="17">
                  <c:v>9.6</c:v>
                </c:pt>
                <c:pt idx="18">
                  <c:v>9.6999999999999993</c:v>
                </c:pt>
                <c:pt idx="19">
                  <c:v>9.3000000000000007</c:v>
                </c:pt>
                <c:pt idx="20">
                  <c:v>9.1999999999999993</c:v>
                </c:pt>
                <c:pt idx="21">
                  <c:v>9.1999999999999993</c:v>
                </c:pt>
                <c:pt idx="22">
                  <c:v>8.6999999999999993</c:v>
                </c:pt>
                <c:pt idx="23">
                  <c:v>8.9</c:v>
                </c:pt>
                <c:pt idx="24">
                  <c:v>8.8000000000000007</c:v>
                </c:pt>
                <c:pt idx="25">
                  <c:v>8.6</c:v>
                </c:pt>
                <c:pt idx="26">
                  <c:v>8.4</c:v>
                </c:pt>
                <c:pt idx="27">
                  <c:v>8.4</c:v>
                </c:pt>
                <c:pt idx="28">
                  <c:v>8.1999999999999993</c:v>
                </c:pt>
                <c:pt idx="29">
                  <c:v>8.1</c:v>
                </c:pt>
                <c:pt idx="30">
                  <c:v>7.9</c:v>
                </c:pt>
                <c:pt idx="31">
                  <c:v>7.6</c:v>
                </c:pt>
                <c:pt idx="32">
                  <c:v>7.1</c:v>
                </c:pt>
                <c:pt idx="33">
                  <c:v>8.8000000000000007</c:v>
                </c:pt>
                <c:pt idx="34">
                  <c:v>7.8</c:v>
                </c:pt>
                <c:pt idx="35">
                  <c:v>7.9</c:v>
                </c:pt>
                <c:pt idx="36">
                  <c:v>7.8</c:v>
                </c:pt>
                <c:pt idx="37">
                  <c:v>7.8</c:v>
                </c:pt>
                <c:pt idx="38">
                  <c:v>7.2</c:v>
                </c:pt>
                <c:pt idx="39">
                  <c:v>7.1</c:v>
                </c:pt>
                <c:pt idx="40">
                  <c:v>7.2</c:v>
                </c:pt>
              </c:numCache>
            </c:numRef>
          </c:val>
          <c:smooth val="0"/>
        </c:ser>
        <c:ser>
          <c:idx val="2"/>
          <c:order val="2"/>
          <c:tx>
            <c:strRef>
              <c:f>Données!$I$8</c:f>
              <c:strCache>
                <c:ptCount val="1"/>
                <c:pt idx="0">
                  <c:v>Vaucluse</c:v>
                </c:pt>
              </c:strCache>
            </c:strRef>
          </c:tx>
          <c:marker>
            <c:symbol val="none"/>
          </c:marker>
          <c:cat>
            <c:multiLvlStrRef>
              <c:f>'dates trim'!$B$122:$C$168</c:f>
              <c:multiLvlStrCache>
                <c:ptCount val="47"/>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lvl>
                <c:lvl>
                  <c:pt idx="3">
                    <c:v>2013</c:v>
                  </c:pt>
                  <c:pt idx="7">
                    <c:v>2014</c:v>
                  </c:pt>
                  <c:pt idx="11">
                    <c:v>2015</c:v>
                  </c:pt>
                  <c:pt idx="15">
                    <c:v>2016</c:v>
                  </c:pt>
                  <c:pt idx="19">
                    <c:v>2017</c:v>
                  </c:pt>
                  <c:pt idx="23">
                    <c:v>2018</c:v>
                  </c:pt>
                  <c:pt idx="27">
                    <c:v>2019</c:v>
                  </c:pt>
                  <c:pt idx="31">
                    <c:v>2020</c:v>
                  </c:pt>
                  <c:pt idx="35">
                    <c:v>2021</c:v>
                  </c:pt>
                  <c:pt idx="39">
                    <c:v>2022</c:v>
                  </c:pt>
                  <c:pt idx="43">
                    <c:v>2023</c:v>
                  </c:pt>
                </c:lvl>
              </c:multiLvlStrCache>
            </c:multiLvlStrRef>
          </c:cat>
          <c:val>
            <c:numRef>
              <c:f>Données!$I$130:$I$170</c:f>
              <c:numCache>
                <c:formatCode>#,##0.0</c:formatCode>
                <c:ptCount val="41"/>
                <c:pt idx="0">
                  <c:v>11.9</c:v>
                </c:pt>
                <c:pt idx="1">
                  <c:v>12</c:v>
                </c:pt>
                <c:pt idx="2">
                  <c:v>12.5</c:v>
                </c:pt>
                <c:pt idx="3">
                  <c:v>12.7</c:v>
                </c:pt>
                <c:pt idx="4">
                  <c:v>12.8</c:v>
                </c:pt>
                <c:pt idx="5">
                  <c:v>12.6</c:v>
                </c:pt>
                <c:pt idx="6">
                  <c:v>12.4</c:v>
                </c:pt>
                <c:pt idx="7">
                  <c:v>12.5</c:v>
                </c:pt>
                <c:pt idx="8">
                  <c:v>12.6</c:v>
                </c:pt>
                <c:pt idx="9">
                  <c:v>12.8</c:v>
                </c:pt>
                <c:pt idx="10">
                  <c:v>13</c:v>
                </c:pt>
                <c:pt idx="11">
                  <c:v>12.9</c:v>
                </c:pt>
                <c:pt idx="12">
                  <c:v>13.1</c:v>
                </c:pt>
                <c:pt idx="13">
                  <c:v>13</c:v>
                </c:pt>
                <c:pt idx="14">
                  <c:v>13</c:v>
                </c:pt>
                <c:pt idx="15">
                  <c:v>13</c:v>
                </c:pt>
                <c:pt idx="16">
                  <c:v>12.8</c:v>
                </c:pt>
                <c:pt idx="17">
                  <c:v>12.6</c:v>
                </c:pt>
                <c:pt idx="18">
                  <c:v>13</c:v>
                </c:pt>
                <c:pt idx="19">
                  <c:v>12.2</c:v>
                </c:pt>
                <c:pt idx="20">
                  <c:v>12</c:v>
                </c:pt>
                <c:pt idx="21">
                  <c:v>12</c:v>
                </c:pt>
                <c:pt idx="22">
                  <c:v>11.7</c:v>
                </c:pt>
                <c:pt idx="23">
                  <c:v>11.9</c:v>
                </c:pt>
                <c:pt idx="24">
                  <c:v>11.7</c:v>
                </c:pt>
                <c:pt idx="25">
                  <c:v>11.6</c:v>
                </c:pt>
                <c:pt idx="26">
                  <c:v>11.4</c:v>
                </c:pt>
                <c:pt idx="27">
                  <c:v>11.4</c:v>
                </c:pt>
                <c:pt idx="28">
                  <c:v>11</c:v>
                </c:pt>
                <c:pt idx="29">
                  <c:v>10.9</c:v>
                </c:pt>
                <c:pt idx="30">
                  <c:v>10.6</c:v>
                </c:pt>
                <c:pt idx="31">
                  <c:v>10.1</c:v>
                </c:pt>
                <c:pt idx="32">
                  <c:v>9.1999999999999993</c:v>
                </c:pt>
                <c:pt idx="33">
                  <c:v>11.4</c:v>
                </c:pt>
                <c:pt idx="34">
                  <c:v>10.3</c:v>
                </c:pt>
                <c:pt idx="35">
                  <c:v>10.3</c:v>
                </c:pt>
                <c:pt idx="36">
                  <c:v>10.3</c:v>
                </c:pt>
                <c:pt idx="37">
                  <c:v>10.3</c:v>
                </c:pt>
                <c:pt idx="38">
                  <c:v>9.6</c:v>
                </c:pt>
                <c:pt idx="39">
                  <c:v>9.4</c:v>
                </c:pt>
                <c:pt idx="40">
                  <c:v>9.5</c:v>
                </c:pt>
              </c:numCache>
            </c:numRef>
          </c:val>
          <c:smooth val="0"/>
        </c:ser>
        <c:dLbls>
          <c:showLegendKey val="0"/>
          <c:showVal val="0"/>
          <c:showCatName val="0"/>
          <c:showSerName val="0"/>
          <c:showPercent val="0"/>
          <c:showBubbleSize val="0"/>
        </c:dLbls>
        <c:marker val="1"/>
        <c:smooth val="0"/>
        <c:axId val="124942592"/>
        <c:axId val="124956672"/>
      </c:lineChart>
      <c:catAx>
        <c:axId val="124942592"/>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24956672"/>
        <c:crosses val="autoZero"/>
        <c:auto val="0"/>
        <c:lblAlgn val="ctr"/>
        <c:lblOffset val="100"/>
        <c:tickLblSkip val="4"/>
        <c:tickMarkSkip val="4"/>
        <c:noMultiLvlLbl val="0"/>
      </c:catAx>
      <c:valAx>
        <c:axId val="124956672"/>
        <c:scaling>
          <c:orientation val="minMax"/>
          <c:max val="14"/>
          <c:min val="7"/>
        </c:scaling>
        <c:delete val="0"/>
        <c:axPos val="l"/>
        <c:majorGridlines>
          <c:spPr>
            <a:ln>
              <a:prstDash val="sysDash"/>
            </a:ln>
          </c:spPr>
        </c:majorGridlines>
        <c:numFmt formatCode="#,##0" sourceLinked="0"/>
        <c:majorTickMark val="out"/>
        <c:minorTickMark val="none"/>
        <c:tickLblPos val="nextTo"/>
        <c:crossAx val="124942592"/>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56676394323948942"/>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dPt>
          <c:dPt>
            <c:idx val="1"/>
            <c:invertIfNegative val="0"/>
            <c:bubble3D val="0"/>
            <c:spPr>
              <a:solidFill>
                <a:srgbClr val="FF0000"/>
              </a:solidFill>
            </c:spPr>
          </c:dPt>
          <c:dPt>
            <c:idx val="3"/>
            <c:invertIfNegative val="0"/>
            <c:bubble3D val="0"/>
          </c:dPt>
          <c:dPt>
            <c:idx val="4"/>
            <c:invertIfNegative val="0"/>
            <c:bubble3D val="0"/>
          </c:dPt>
          <c:dPt>
            <c:idx val="5"/>
            <c:invertIfNegative val="0"/>
            <c:bubble3D val="0"/>
            <c:spPr>
              <a:solidFill>
                <a:srgbClr val="0070C0"/>
              </a:solidFill>
            </c:spPr>
          </c:dPt>
          <c:dPt>
            <c:idx val="6"/>
            <c:invertIfNegative val="0"/>
            <c:bubble3D val="0"/>
          </c:dPt>
          <c:dPt>
            <c:idx val="7"/>
            <c:invertIfNegative val="0"/>
            <c:bubble3D val="0"/>
          </c:dPt>
          <c:dPt>
            <c:idx val="8"/>
            <c:invertIfNegative val="0"/>
            <c:bubble3D val="0"/>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dLbl>
            <c:showLegendKey val="0"/>
            <c:showVal val="1"/>
            <c:showCatName val="0"/>
            <c:showSerName val="0"/>
            <c:showPercent val="0"/>
            <c:showBubbleSize val="0"/>
            <c:showLeaderLines val="0"/>
          </c:dLbls>
          <c:cat>
            <c:strRef>
              <c:f>'données graphiques_trim'!$G$82:$G$89</c:f>
              <c:strCache>
                <c:ptCount val="8"/>
                <c:pt idx="0">
                  <c:v>Vaucluse</c:v>
                </c:pt>
                <c:pt idx="1">
                  <c:v>Paca</c:v>
                </c:pt>
                <c:pt idx="2">
                  <c:v>Drome</c:v>
                </c:pt>
                <c:pt idx="3">
                  <c:v>Sarthe</c:v>
                </c:pt>
                <c:pt idx="4">
                  <c:v>Marne</c:v>
                </c:pt>
                <c:pt idx="5">
                  <c:v>France métro.</c:v>
                </c:pt>
                <c:pt idx="6">
                  <c:v>Charente Maritime</c:v>
                </c:pt>
                <c:pt idx="7">
                  <c:v>Côtes d'armor</c:v>
                </c:pt>
              </c:strCache>
            </c:strRef>
          </c:cat>
          <c:val>
            <c:numRef>
              <c:f>'données graphiques_trim'!$H$82:$H$89</c:f>
              <c:numCache>
                <c:formatCode>#,##0.0</c:formatCode>
                <c:ptCount val="8"/>
                <c:pt idx="0">
                  <c:v>9.5</c:v>
                </c:pt>
                <c:pt idx="1">
                  <c:v>8.1999999999999993</c:v>
                </c:pt>
                <c:pt idx="2">
                  <c:v>8</c:v>
                </c:pt>
                <c:pt idx="3">
                  <c:v>7.4</c:v>
                </c:pt>
                <c:pt idx="4">
                  <c:v>7.2</c:v>
                </c:pt>
                <c:pt idx="5">
                  <c:v>7.2</c:v>
                </c:pt>
                <c:pt idx="6">
                  <c:v>7</c:v>
                </c:pt>
                <c:pt idx="7">
                  <c:v>6.3</c:v>
                </c:pt>
              </c:numCache>
            </c:numRef>
          </c:val>
        </c:ser>
        <c:dLbls>
          <c:showLegendKey val="0"/>
          <c:showVal val="0"/>
          <c:showCatName val="0"/>
          <c:showSerName val="0"/>
          <c:showPercent val="0"/>
          <c:showBubbleSize val="0"/>
        </c:dLbls>
        <c:gapWidth val="150"/>
        <c:axId val="124982016"/>
        <c:axId val="124983936"/>
      </c:barChart>
      <c:scatterChart>
        <c:scatterStyle val="lineMarker"/>
        <c:varyColors val="0"/>
        <c:ser>
          <c:idx val="1"/>
          <c:order val="1"/>
          <c:tx>
            <c:v>Variation trimestrielle, en point (échelle de droite)</c:v>
          </c:tx>
          <c:spPr>
            <a:ln w="28575">
              <a:noFill/>
            </a:ln>
          </c:spPr>
          <c:marker>
            <c:spPr>
              <a:solidFill>
                <a:schemeClr val="accent6">
                  <a:lumMod val="75000"/>
                </a:schemeClr>
              </a:solidFill>
            </c:spPr>
          </c:marker>
          <c:xVal>
            <c:strRef>
              <c:f>'données graphiques_trim'!$G$82:$G$89</c:f>
              <c:strCache>
                <c:ptCount val="8"/>
                <c:pt idx="0">
                  <c:v>Vaucluse</c:v>
                </c:pt>
                <c:pt idx="1">
                  <c:v>Paca</c:v>
                </c:pt>
                <c:pt idx="2">
                  <c:v>Drome</c:v>
                </c:pt>
                <c:pt idx="3">
                  <c:v>Sarthe</c:v>
                </c:pt>
                <c:pt idx="4">
                  <c:v>Marne</c:v>
                </c:pt>
                <c:pt idx="5">
                  <c:v>France métro.</c:v>
                </c:pt>
                <c:pt idx="6">
                  <c:v>Charente Maritime</c:v>
                </c:pt>
                <c:pt idx="7">
                  <c:v>Côtes d'armor</c:v>
                </c:pt>
              </c:strCache>
            </c:strRef>
          </c:xVal>
          <c:yVal>
            <c:numRef>
              <c:f>'données graphiques_trim'!$J$82:$J$89</c:f>
              <c:numCache>
                <c:formatCode>#,##0.0</c:formatCode>
                <c:ptCount val="8"/>
                <c:pt idx="0">
                  <c:v>9.9999999999999645E-2</c:v>
                </c:pt>
                <c:pt idx="1">
                  <c:v>-0.10000000000000142</c:v>
                </c:pt>
                <c:pt idx="2">
                  <c:v>9.9999999999999645E-2</c:v>
                </c:pt>
                <c:pt idx="3">
                  <c:v>0.30000000000000071</c:v>
                </c:pt>
                <c:pt idx="4">
                  <c:v>0.10000000000000053</c:v>
                </c:pt>
                <c:pt idx="5">
                  <c:v>0.10000000000000053</c:v>
                </c:pt>
                <c:pt idx="6">
                  <c:v>0</c:v>
                </c:pt>
                <c:pt idx="7">
                  <c:v>9.9999999999999645E-2</c:v>
                </c:pt>
              </c:numCache>
            </c:numRef>
          </c:yVal>
          <c:smooth val="0"/>
        </c:ser>
        <c:dLbls>
          <c:showLegendKey val="0"/>
          <c:showVal val="0"/>
          <c:showCatName val="0"/>
          <c:showSerName val="0"/>
          <c:showPercent val="0"/>
          <c:showBubbleSize val="0"/>
        </c:dLbls>
        <c:axId val="124998016"/>
        <c:axId val="124999552"/>
      </c:scatterChart>
      <c:catAx>
        <c:axId val="124982016"/>
        <c:scaling>
          <c:orientation val="minMax"/>
        </c:scaling>
        <c:delete val="0"/>
        <c:axPos val="b"/>
        <c:numFmt formatCode="General" sourceLinked="1"/>
        <c:majorTickMark val="out"/>
        <c:minorTickMark val="none"/>
        <c:tickLblPos val="nextTo"/>
        <c:txPr>
          <a:bodyPr/>
          <a:lstStyle/>
          <a:p>
            <a:pPr>
              <a:defRPr sz="1000"/>
            </a:pPr>
            <a:endParaRPr lang="fr-FR"/>
          </a:p>
        </c:txPr>
        <c:crossAx val="124983936"/>
        <c:crosses val="autoZero"/>
        <c:auto val="1"/>
        <c:lblAlgn val="ctr"/>
        <c:lblOffset val="100"/>
        <c:noMultiLvlLbl val="0"/>
      </c:catAx>
      <c:valAx>
        <c:axId val="124983936"/>
        <c:scaling>
          <c:orientation val="minMax"/>
          <c:max val="10"/>
        </c:scaling>
        <c:delete val="0"/>
        <c:axPos val="l"/>
        <c:majorGridlines/>
        <c:numFmt formatCode="#,##0" sourceLinked="0"/>
        <c:majorTickMark val="out"/>
        <c:minorTickMark val="none"/>
        <c:tickLblPos val="nextTo"/>
        <c:crossAx val="124982016"/>
        <c:crosses val="autoZero"/>
        <c:crossBetween val="between"/>
        <c:majorUnit val="2"/>
      </c:valAx>
      <c:valAx>
        <c:axId val="124998016"/>
        <c:scaling>
          <c:orientation val="minMax"/>
        </c:scaling>
        <c:delete val="1"/>
        <c:axPos val="b"/>
        <c:majorTickMark val="out"/>
        <c:minorTickMark val="none"/>
        <c:tickLblPos val="nextTo"/>
        <c:crossAx val="124999552"/>
        <c:crosses val="autoZero"/>
        <c:crossBetween val="midCat"/>
      </c:valAx>
      <c:valAx>
        <c:axId val="124999552"/>
        <c:scaling>
          <c:orientation val="minMax"/>
          <c:max val="0.30000000000000004"/>
          <c:min val="-0.2"/>
        </c:scaling>
        <c:delete val="0"/>
        <c:axPos val="r"/>
        <c:numFmt formatCode="[Blue][&lt;0]\-&quot;&quot;0.0&quot;&quot;;[Red][&gt;0]\+&quot;&quot;0.0&quot;&quot;;0" sourceLinked="0"/>
        <c:majorTickMark val="out"/>
        <c:minorTickMark val="none"/>
        <c:tickLblPos val="nextTo"/>
        <c:crossAx val="124998016"/>
        <c:crosses val="max"/>
        <c:crossBetween val="midCat"/>
        <c:majorUnit val="0.1"/>
        <c:minorUnit val="0.1"/>
      </c:valAx>
    </c:plotArea>
    <c:legend>
      <c:legendPos val="t"/>
      <c:layout>
        <c:manualLayout>
          <c:xMode val="edge"/>
          <c:yMode val="edge"/>
          <c:x val="4.2663951737807189E-2"/>
          <c:y val="0.1153588195841717"/>
          <c:w val="0.89999992779444515"/>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  </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0.90421</cdr:x>
      <cdr:y>0.30062</cdr:y>
    </cdr:from>
    <cdr:to>
      <cdr:x>0.96767</cdr:x>
      <cdr:y>0.30062</cdr:y>
    </cdr:to>
    <cdr:cxnSp macro="">
      <cdr:nvCxnSpPr>
        <cdr:cNvPr id="6" name="Connecteur droit avec flèche 5"/>
        <cdr:cNvCxnSpPr/>
      </cdr:nvCxnSpPr>
      <cdr:spPr>
        <a:xfrm xmlns:a="http://schemas.openxmlformats.org/drawingml/2006/main">
          <a:off x="6786743" y="1434586"/>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0.89753</cdr:x>
      <cdr:y>0.23759</cdr:y>
    </cdr:from>
    <cdr:to>
      <cdr:x>0.98974</cdr:x>
      <cdr:y>0.29631</cdr:y>
    </cdr:to>
    <cdr:sp macro="" textlink="">
      <cdr:nvSpPr>
        <cdr:cNvPr id="9" name="ZoneTexte 15"/>
        <cdr:cNvSpPr txBox="1"/>
      </cdr:nvSpPr>
      <cdr:spPr>
        <a:xfrm xmlns:a="http://schemas.openxmlformats.org/drawingml/2006/main">
          <a:off x="6736572" y="1133785"/>
          <a:ext cx="692101"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0.90391</cdr:x>
      <cdr:y>0.27273</cdr:y>
    </cdr:from>
    <cdr:to>
      <cdr:x>0.90434</cdr:x>
      <cdr:y>0.77306</cdr:y>
    </cdr:to>
    <cdr:cxnSp macro="">
      <cdr:nvCxnSpPr>
        <cdr:cNvPr id="11" name="Connecteur droit 10"/>
        <cdr:cNvCxnSpPr/>
      </cdr:nvCxnSpPr>
      <cdr:spPr>
        <a:xfrm xmlns:a="http://schemas.openxmlformats.org/drawingml/2006/main" flipH="1">
          <a:off x="6784481" y="1301474"/>
          <a:ext cx="3228" cy="2387588"/>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0.90243</cdr:x>
      <cdr:y>0.23671</cdr:y>
    </cdr:from>
    <cdr:to>
      <cdr:x>0.90268</cdr:x>
      <cdr:y>0.77063</cdr:y>
    </cdr:to>
    <cdr:cxnSp macro="">
      <cdr:nvCxnSpPr>
        <cdr:cNvPr id="4" name="Connecteur droit 3"/>
        <cdr:cNvCxnSpPr/>
      </cdr:nvCxnSpPr>
      <cdr:spPr>
        <a:xfrm xmlns:a="http://schemas.openxmlformats.org/drawingml/2006/main">
          <a:off x="6773383" y="1129593"/>
          <a:ext cx="1877" cy="2547880"/>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0.90384</cdr:x>
      <cdr:y>0.33325</cdr:y>
    </cdr:from>
    <cdr:to>
      <cdr:x>0.95564</cdr:x>
      <cdr:y>0.33351</cdr:y>
    </cdr:to>
    <cdr:cxnSp macro="">
      <cdr:nvCxnSpPr>
        <cdr:cNvPr id="6" name="Connecteur droit avec flèche 5"/>
        <cdr:cNvCxnSpPr/>
      </cdr:nvCxnSpPr>
      <cdr:spPr>
        <a:xfrm xmlns:a="http://schemas.openxmlformats.org/drawingml/2006/main" flipV="1">
          <a:off x="6783918" y="1590277"/>
          <a:ext cx="388795" cy="1241"/>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0.89785</cdr:x>
      <cdr:y>0.27038</cdr:y>
    </cdr:from>
    <cdr:to>
      <cdr:x>0.98626</cdr:x>
      <cdr:y>0.3291</cdr:y>
    </cdr:to>
    <cdr:sp macro="" textlink="">
      <cdr:nvSpPr>
        <cdr:cNvPr id="8" name="ZoneTexte 15"/>
        <cdr:cNvSpPr txBox="1"/>
      </cdr:nvSpPr>
      <cdr:spPr>
        <a:xfrm xmlns:a="http://schemas.openxmlformats.org/drawingml/2006/main">
          <a:off x="6738987" y="1290281"/>
          <a:ext cx="663579"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0.90261</cdr:x>
      <cdr:y>0.27612</cdr:y>
    </cdr:from>
    <cdr:to>
      <cdr:x>0.99228</cdr:x>
      <cdr:y>0.33483</cdr:y>
    </cdr:to>
    <cdr:sp macro="" textlink="">
      <cdr:nvSpPr>
        <cdr:cNvPr id="9" name="ZoneTexte 15"/>
        <cdr:cNvSpPr txBox="1"/>
      </cdr:nvSpPr>
      <cdr:spPr>
        <a:xfrm xmlns:a="http://schemas.openxmlformats.org/drawingml/2006/main">
          <a:off x="6774691"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0.91377</cdr:x>
      <cdr:y>0.33498</cdr:y>
    </cdr:from>
    <cdr:to>
      <cdr:x>0.97109</cdr:x>
      <cdr:y>0.33525</cdr:y>
    </cdr:to>
    <cdr:cxnSp macro="">
      <cdr:nvCxnSpPr>
        <cdr:cNvPr id="10" name="Connecteur droit avec flèche 5"/>
        <cdr:cNvCxnSpPr/>
      </cdr:nvCxnSpPr>
      <cdr:spPr>
        <a:xfrm xmlns:a="http://schemas.openxmlformats.org/drawingml/2006/main" flipV="1">
          <a:off x="6858492" y="1598544"/>
          <a:ext cx="430204" cy="1299"/>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0.90722</cdr:x>
      <cdr:y>0.26752</cdr:y>
    </cdr:from>
    <cdr:to>
      <cdr:x>0.90765</cdr:x>
      <cdr:y>0.76785</cdr:y>
    </cdr:to>
    <cdr:cxnSp macro="">
      <cdr:nvCxnSpPr>
        <cdr:cNvPr id="14" name="Connecteur droit 10"/>
        <cdr:cNvCxnSpPr/>
      </cdr:nvCxnSpPr>
      <cdr:spPr>
        <a:xfrm xmlns:a="http://schemas.openxmlformats.org/drawingml/2006/main" flipH="1">
          <a:off x="6809351" y="1276612"/>
          <a:ext cx="3227" cy="2387587"/>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cdr:x>
      <cdr:y>0.8198</cdr:y>
    </cdr:from>
    <cdr:to>
      <cdr:x>0.96154</cdr:x>
      <cdr:y>1</cdr:y>
    </cdr:to>
    <cdr:sp macro="" textlink="">
      <cdr:nvSpPr>
        <cdr:cNvPr id="3" name="ZoneTexte 1"/>
        <cdr:cNvSpPr txBox="1"/>
      </cdr:nvSpPr>
      <cdr:spPr>
        <a:xfrm xmlns:a="http://schemas.openxmlformats.org/drawingml/2006/main">
          <a:off x="0" y="3076586"/>
          <a:ext cx="5953135" cy="6762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0"/>
            <a:t>* Pour le RSA et la PA, la notion de bénéficiaires renvoie à celle de foyer et non d’individu. Pour l’AAH et l’ASS, elle renvoie à l’individu qui perçoit l’allocation.</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fr-FR" sz="1000" b="0" i="0">
              <a:effectLst/>
              <a:latin typeface="+mn-lt"/>
              <a:ea typeface="+mn-ea"/>
              <a:cs typeface="+mn-cs"/>
            </a:rPr>
            <a:t>** Données à fin mai</a:t>
          </a:r>
          <a:endParaRPr lang="fr-FR" sz="1000" b="0" i="0"/>
        </a:p>
        <a:p xmlns:a="http://schemas.openxmlformats.org/drawingml/2006/main">
          <a:r>
            <a:rPr lang="fr-FR" sz="1000" b="1" i="0"/>
            <a:t>Note : </a:t>
          </a:r>
          <a:r>
            <a:rPr lang="fr-FR" sz="1000" i="0"/>
            <a:t>données provisoires</a:t>
          </a:r>
        </a:p>
        <a:p xmlns:a="http://schemas.openxmlformats.org/drawingml/2006/main">
          <a:r>
            <a:rPr lang="fr-FR" sz="1000" b="1" i="1"/>
            <a:t>Sources : </a:t>
          </a:r>
          <a:r>
            <a:rPr lang="fr-FR" sz="1000"/>
            <a:t>Cnaf, Allstat FR6 et FR2 ; MSA ;  Pôle emploi, FNA - </a:t>
          </a:r>
          <a:r>
            <a:rPr lang="fr-FR" sz="1000" b="1" i="1"/>
            <a:t>Traitements : </a:t>
          </a:r>
          <a:r>
            <a:rPr lang="fr-FR" sz="1000"/>
            <a:t>Drees</a:t>
          </a: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dirty="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dirty="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dirty="0">
              <a:effectLst/>
              <a:latin typeface="+mn-lt"/>
              <a:ea typeface="+mn-ea"/>
              <a:cs typeface="+mn-cs"/>
            </a:rPr>
            <a:t>(en nombre)</a:t>
          </a:r>
          <a:endParaRPr lang="fr-FR" sz="1400" dirty="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dirty="0">
            <a:effectLst/>
          </a:endParaRPr>
        </a:p>
        <a:p xmlns:a="http://schemas.openxmlformats.org/drawingml/2006/main">
          <a:pPr algn="ctr" rtl="0"/>
          <a:endParaRPr lang="fr-FR" sz="1400" b="1" i="0" u="none" strike="noStrike" kern="1200" baseline="0" dirty="0">
            <a:solidFill>
              <a:srgbClr val="000000"/>
            </a:solidFill>
            <a:latin typeface="Calibri"/>
            <a:ea typeface="Calibri"/>
            <a:cs typeface="Calibri"/>
          </a:endParaRPr>
        </a:p>
        <a:p xmlns:a="http://schemas.openxmlformats.org/drawingml/2006/main">
          <a:endParaRPr lang="fr-FR" sz="1100" dirty="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2012)</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0.0858</cdr:x>
      <cdr:y>0</cdr:y>
    </cdr:from>
    <cdr:to>
      <cdr:x>0.92167</cdr:x>
      <cdr:y>0.17608</cdr:y>
    </cdr:to>
    <cdr:sp macro="" textlink="">
      <cdr:nvSpPr>
        <cdr:cNvPr id="2" name="ZoneTexte 1"/>
        <cdr:cNvSpPr txBox="1"/>
      </cdr:nvSpPr>
      <cdr:spPr>
        <a:xfrm xmlns:a="http://schemas.openxmlformats.org/drawingml/2006/main">
          <a:off x="590550" y="0"/>
          <a:ext cx="5753100"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algn="ctr" eaLnBrk="1" fontAlgn="auto" latinLnBrk="0" hangingPunct="1"/>
          <a:r>
            <a:rPr lang="fr-FR" sz="1100" b="0" i="1" baseline="0">
              <a:effectLst/>
              <a:latin typeface="+mn-lt"/>
              <a:ea typeface="+mn-ea"/>
              <a:cs typeface="+mn-cs"/>
            </a:rPr>
            <a:t>(en nombre, entre le T1 2022 et le T2 2022) </a:t>
          </a:r>
          <a:endParaRPr lang="fr-FR">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0.26781</cdr:x>
      <cdr:y>0.20807</cdr:y>
    </cdr:from>
    <cdr:to>
      <cdr:x>0.26781</cdr:x>
      <cdr:y>0.70657</cdr:y>
    </cdr:to>
    <cdr:cxnSp macro="">
      <cdr:nvCxnSpPr>
        <cdr:cNvPr id="5" name="Connecteur droit 4"/>
        <cdr:cNvCxnSpPr/>
      </cdr:nvCxnSpPr>
      <cdr:spPr>
        <a:xfrm xmlns:a="http://schemas.openxmlformats.org/drawingml/2006/main" flipV="1">
          <a:off x="1843299" y="919071"/>
          <a:ext cx="0" cy="2201904"/>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cdr:x>
      <cdr:y>0.85844</cdr:y>
    </cdr:from>
    <cdr:to>
      <cdr:x>1</cdr:x>
      <cdr:y>0.95663</cdr:y>
    </cdr:to>
    <cdr:sp macro="" textlink="">
      <cdr:nvSpPr>
        <cdr:cNvPr id="3" name="ZoneTexte 1"/>
        <cdr:cNvSpPr txBox="1"/>
      </cdr:nvSpPr>
      <cdr:spPr>
        <a:xfrm xmlns:a="http://schemas.openxmlformats.org/drawingml/2006/main">
          <a:off x="0" y="5243542"/>
          <a:ext cx="11227254" cy="634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100" b="1" i="0" baseline="0">
              <a:effectLst/>
              <a:latin typeface="+mn-lt"/>
              <a:ea typeface="+mn-ea"/>
              <a:cs typeface="+mn-cs"/>
            </a:rPr>
            <a:t>Note</a:t>
          </a:r>
          <a:r>
            <a:rPr lang="fr-FR" sz="1100" b="0" i="0" baseline="0">
              <a:effectLst/>
              <a:latin typeface="+mn-lt"/>
              <a:ea typeface="+mn-ea"/>
              <a:cs typeface="+mn-cs"/>
            </a:rPr>
            <a:t> : données provisoires</a:t>
          </a:r>
          <a:endParaRPr lang="fr-FR" sz="900">
            <a:effectLst/>
          </a:endParaRPr>
        </a:p>
        <a:p xmlns:a="http://schemas.openxmlformats.org/drawingml/2006/main">
          <a:pPr rtl="0"/>
          <a:r>
            <a:rPr lang="fr-FR" sz="1100" b="1" i="1" baseline="0">
              <a:effectLst/>
              <a:latin typeface="+mn-lt"/>
              <a:ea typeface="+mn-ea"/>
              <a:cs typeface="+mn-cs"/>
            </a:rPr>
            <a:t>Source : </a:t>
          </a:r>
          <a:r>
            <a:rPr lang="fr-FR" sz="1100" b="0" i="1" baseline="0">
              <a:effectLst/>
              <a:latin typeface="+mn-lt"/>
              <a:ea typeface="+mn-ea"/>
              <a:cs typeface="+mn-cs"/>
            </a:rPr>
            <a:t>Système d’information sur l’apprentissage de la Dares - </a:t>
          </a:r>
          <a:r>
            <a:rPr lang="fr-FR" sz="1100" b="1" i="1" baseline="0">
              <a:effectLst/>
              <a:latin typeface="+mn-lt"/>
              <a:ea typeface="+mn-ea"/>
              <a:cs typeface="+mn-cs"/>
            </a:rPr>
            <a:t>Traitements</a:t>
          </a:r>
          <a:r>
            <a:rPr lang="fr-FR" sz="1100" b="0" i="1" baseline="0">
              <a:effectLst/>
              <a:latin typeface="+mn-lt"/>
              <a:ea typeface="+mn-ea"/>
              <a:cs typeface="+mn-cs"/>
            </a:rPr>
            <a:t> : 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1100" i="1"/>
        </a:p>
      </cdr:txBody>
    </cdr:sp>
  </cdr:relSizeAnchor>
  <cdr:relSizeAnchor xmlns:cdr="http://schemas.openxmlformats.org/drawingml/2006/chartDrawing">
    <cdr:from>
      <cdr:x>0.91975</cdr:x>
      <cdr:y>0.14597</cdr:y>
    </cdr:from>
    <cdr:to>
      <cdr:x>0.98849</cdr:x>
      <cdr:y>0.18207</cdr:y>
    </cdr:to>
    <cdr:sp macro="" textlink="">
      <cdr:nvSpPr>
        <cdr:cNvPr id="4" name="ZoneTexte 26"/>
        <cdr:cNvSpPr txBox="1"/>
      </cdr:nvSpPr>
      <cdr:spPr bwMode="auto">
        <a:xfrm xmlns:a="http://schemas.openxmlformats.org/drawingml/2006/main">
          <a:off x="8119349" y="778581"/>
          <a:ext cx="606856" cy="192579"/>
        </a:xfrm>
        <a:prstGeom xmlns:a="http://schemas.openxmlformats.org/drawingml/2006/main" prst="rect">
          <a:avLst/>
        </a:prstGeom>
        <a:ln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wrap="square" rtlCol="0" anchor="t"/>
        <a:lstStyle xmlns:a="http://schemas.openxmlformats.org/drawingml/2006/main">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fr-FR" sz="1100" b="1" dirty="0" smtClean="0"/>
            <a:t>6 800</a:t>
          </a:r>
          <a:endParaRPr lang="fr-FR" sz="1100" b="1" dirty="0"/>
        </a:p>
      </cdr:txBody>
    </cdr:sp>
  </cdr:relSizeAnchor>
  <cdr:relSizeAnchor xmlns:cdr="http://schemas.openxmlformats.org/drawingml/2006/chartDrawing">
    <cdr:from>
      <cdr:x>0.94232</cdr:x>
      <cdr:y>0.19762</cdr:y>
    </cdr:from>
    <cdr:to>
      <cdr:x>0.95671</cdr:x>
      <cdr:y>0.25</cdr:y>
    </cdr:to>
    <cdr:sp macro="" textlink="">
      <cdr:nvSpPr>
        <cdr:cNvPr id="5" name="Flèche vers le bas 4"/>
        <cdr:cNvSpPr/>
      </cdr:nvSpPr>
      <cdr:spPr>
        <a:xfrm xmlns:a="http://schemas.openxmlformats.org/drawingml/2006/main">
          <a:off x="8318660" y="1054101"/>
          <a:ext cx="127000" cy="279400"/>
        </a:xfrm>
        <a:prstGeom xmlns:a="http://schemas.openxmlformats.org/drawingml/2006/main" prst="downArrow">
          <a:avLst/>
        </a:prstGeom>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0.0055</cdr:x>
      <cdr:y>0.01073</cdr:y>
    </cdr:from>
    <cdr:to>
      <cdr:x>1</cdr:x>
      <cdr:y>0.0892</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T2 2022</a:t>
          </a:r>
          <a:endParaRPr lang="fr-FR" sz="1100"/>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smtClean="0">
              <a:solidFill>
                <a:schemeClr val="accent1">
                  <a:lumMod val="75000"/>
                </a:schemeClr>
              </a:solidFill>
            </a:rPr>
            <a:t>*acquis</a:t>
          </a:r>
          <a:endParaRPr lang="fr-FR" sz="1100" dirty="0">
            <a:solidFill>
              <a:schemeClr val="accent1">
                <a:lumMod val="75000"/>
              </a:schemeClr>
            </a:solidFill>
          </a:endParaRPr>
        </a:p>
      </cdr:txBody>
    </cdr:sp>
  </cdr:relSizeAnchor>
  <cdr:relSizeAnchor xmlns:cdr="http://schemas.openxmlformats.org/drawingml/2006/chartDrawing">
    <cdr:from>
      <cdr:x>0.36398</cdr:x>
      <cdr:y>0.16502</cdr:y>
    </cdr:from>
    <cdr:to>
      <cdr:x>0.72229</cdr:x>
      <cdr:y>0.3263</cdr:y>
    </cdr:to>
    <cdr:sp macro="" textlink="">
      <cdr:nvSpPr>
        <cdr:cNvPr id="7" name="ZoneTexte 17"/>
        <cdr:cNvSpPr txBox="1"/>
      </cdr:nvSpPr>
      <cdr:spPr>
        <a:xfrm xmlns:a="http://schemas.openxmlformats.org/drawingml/2006/main">
          <a:off x="2731890" y="787475"/>
          <a:ext cx="2689368" cy="7696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smtClean="0">
              <a:solidFill>
                <a:srgbClr val="FF0000"/>
              </a:solidFill>
            </a:rPr>
            <a:t>57 800 demandeurs d’emploi catégories A,B,C en moyenne </a:t>
          </a:r>
        </a:p>
        <a:p xmlns:a="http://schemas.openxmlformats.org/drawingml/2006/main">
          <a:pPr algn="ctr"/>
          <a:r>
            <a:rPr lang="fr-FR" sz="1400" b="1" dirty="0" smtClean="0">
              <a:solidFill>
                <a:srgbClr val="FF0000"/>
              </a:solidFill>
            </a:rPr>
            <a:t>au T2 2022</a:t>
          </a:r>
        </a:p>
        <a:p xmlns:a="http://schemas.openxmlformats.org/drawingml/2006/main">
          <a:pPr algn="ctr"/>
          <a:endParaRPr lang="fr-FR" sz="1400" b="1" dirty="0" smtClean="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07/10/2022</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baseline="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18</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smtClean="0"/>
              <a:t>Edition octobre 2022</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smtClean="0"/>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2022</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2022</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2022</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Edition octobre 2022</a:t>
            </a:r>
            <a:endParaRPr lang="fr-FR" dirty="0"/>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Edition octobre 2022</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Edition octobre 2022</a:t>
            </a:r>
            <a:endParaRPr lang="fr-FR"/>
          </a:p>
        </p:txBody>
      </p:sp>
      <p:sp>
        <p:nvSpPr>
          <p:cNvPr id="8" name="Espace réservé du pied de page 7"/>
          <p:cNvSpPr>
            <a:spLocks noGrp="1"/>
          </p:cNvSpPr>
          <p:nvPr>
            <p:ph type="ftr" sz="quarter" idx="11"/>
          </p:nvPr>
        </p:nvSpPr>
        <p:spPr/>
        <p:txBody>
          <a:bodyPr/>
          <a:lstStyle/>
          <a:p>
            <a:r>
              <a:rPr lang="fr-FR" smtClean="0"/>
              <a:t>Les éclairages conjoncturels départementaux - Vaucluse</a:t>
            </a:r>
            <a:endParaRPr lang="fr-F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r>
              <a:rPr lang="fr-FR" smtClean="0"/>
              <a:t>Edition octobre 2022</a:t>
            </a:r>
            <a:endParaRPr lang="fr-FR"/>
          </a:p>
        </p:txBody>
      </p:sp>
      <p:sp>
        <p:nvSpPr>
          <p:cNvPr id="4" name="Espace réservé du pied de page 3"/>
          <p:cNvSpPr>
            <a:spLocks noGrp="1"/>
          </p:cNvSpPr>
          <p:nvPr>
            <p:ph type="ftr" sz="quarter" idx="11"/>
          </p:nvPr>
        </p:nvSpPr>
        <p:spPr/>
        <p:txBody>
          <a:bodyPr/>
          <a:lstStyle/>
          <a:p>
            <a:r>
              <a:rPr lang="fr-FR" smtClean="0"/>
              <a:t>Les éclairages conjoncturels départementaux - Vaucluse</a:t>
            </a:r>
            <a:endParaRPr lang="fr-F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Edition octobre 2022</a:t>
            </a:r>
            <a:endParaRPr lang="fr-FR"/>
          </a:p>
        </p:txBody>
      </p:sp>
      <p:sp>
        <p:nvSpPr>
          <p:cNvPr id="3" name="Espace réservé du pied de page 2"/>
          <p:cNvSpPr>
            <a:spLocks noGrp="1"/>
          </p:cNvSpPr>
          <p:nvPr>
            <p:ph type="ftr" sz="quarter" idx="11"/>
          </p:nvPr>
        </p:nvSpPr>
        <p:spPr/>
        <p:txBody>
          <a:bodyPr/>
          <a:lstStyle/>
          <a:p>
            <a:r>
              <a:rPr lang="fr-FR" smtClean="0"/>
              <a:t>Les éclairages conjoncturels départementaux - Vaucluse</a:t>
            </a:r>
            <a:endParaRPr lang="fr-F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octobre 2022</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octobre 2022</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Edition octobre 2022</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paca.dreets.gouv.fr/Les-indicateurs-cles-de-la-Direccte-Paca"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smtClean="0"/>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smtClean="0"/>
              <a:t>Edition octobre 2022</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smtClean="0"/>
              <a:t>Services études, statistiques, évaluation</a:t>
            </a:r>
            <a:endParaRPr lang="fr-FR" sz="1400" b="1" i="1" dirty="0"/>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smtClean="0"/>
              <a:t>Crédit photo : ©</a:t>
            </a:r>
            <a:r>
              <a:rPr lang="fr-FR" sz="1000" i="1" dirty="0" err="1" smtClean="0"/>
              <a:t>Shutterstock</a:t>
            </a:r>
            <a:endParaRPr lang="fr-FR" sz="1000" i="1" dirty="0" smtClean="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smtClean="0">
                <a:ln/>
                <a:solidFill>
                  <a:schemeClr val="accent1">
                    <a:lumMod val="75000"/>
                  </a:schemeClr>
                </a:solidFill>
              </a:rPr>
              <a:t>au 2</a:t>
            </a:r>
            <a:r>
              <a:rPr lang="fr-FR" sz="5000" b="1" baseline="30000" dirty="0" smtClean="0">
                <a:ln/>
                <a:solidFill>
                  <a:schemeClr val="accent1">
                    <a:lumMod val="75000"/>
                  </a:schemeClr>
                </a:solidFill>
              </a:rPr>
              <a:t>e</a:t>
            </a:r>
            <a:r>
              <a:rPr lang="fr-FR" sz="5000" b="1" dirty="0" smtClean="0">
                <a:ln/>
                <a:solidFill>
                  <a:schemeClr val="accent1">
                    <a:lumMod val="75000"/>
                  </a:schemeClr>
                </a:solidFill>
              </a:rPr>
              <a:t> trimestre 2022</a:t>
            </a:r>
            <a:endParaRPr lang="fr-FR" sz="5000" b="1" dirty="0">
              <a:ln/>
              <a:solidFill>
                <a:schemeClr val="accent1">
                  <a:lumMod val="75000"/>
                </a:schemeClr>
              </a:solidFill>
            </a:endParaRPr>
          </a:p>
          <a:p>
            <a:pPr algn="ctr"/>
            <a:r>
              <a:rPr lang="fr-FR" sz="5000" b="1" dirty="0" smtClean="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smtClean="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smtClean="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5699" y="519966"/>
            <a:ext cx="8982634" cy="523220"/>
          </a:xfrm>
          <a:prstGeom prst="rect">
            <a:avLst/>
          </a:prstGeom>
          <a:noFill/>
        </p:spPr>
        <p:txBody>
          <a:bodyPr wrap="square" rtlCol="0">
            <a:spAutoFit/>
          </a:bodyPr>
          <a:lstStyle/>
          <a:p>
            <a:r>
              <a:rPr lang="fr-FR" sz="2800" b="1" dirty="0" smtClean="0">
                <a:solidFill>
                  <a:schemeClr val="accent1">
                    <a:lumMod val="75000"/>
                  </a:schemeClr>
                </a:solidFill>
              </a:rPr>
              <a:t>Quasi-stabilité du taux </a:t>
            </a:r>
            <a:r>
              <a:rPr lang="fr-FR" sz="2800" b="1" dirty="0">
                <a:solidFill>
                  <a:schemeClr val="accent1">
                    <a:lumMod val="75000"/>
                  </a:schemeClr>
                </a:solidFill>
              </a:rPr>
              <a:t>de </a:t>
            </a:r>
            <a:r>
              <a:rPr lang="fr-FR" sz="2800" b="1" dirty="0" smtClean="0">
                <a:solidFill>
                  <a:schemeClr val="accent1">
                    <a:lumMod val="75000"/>
                  </a:schemeClr>
                </a:solidFill>
              </a:rPr>
              <a:t>chômage</a:t>
            </a:r>
            <a:endParaRPr lang="fr-FR" sz="2800" dirty="0">
              <a:solidFill>
                <a:schemeClr val="accent1">
                  <a:lumMod val="75000"/>
                </a:schemeClr>
              </a:solidFill>
            </a:endParaRP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smtClean="0"/>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smtClean="0"/>
              <a:t>Edition octobre 2022</a:t>
            </a:r>
            <a:endParaRPr lang="fr-FR" dirty="0"/>
          </a:p>
        </p:txBody>
      </p:sp>
      <p:sp>
        <p:nvSpPr>
          <p:cNvPr id="12" name="ZoneTexte 11"/>
          <p:cNvSpPr txBox="1"/>
          <p:nvPr/>
        </p:nvSpPr>
        <p:spPr>
          <a:xfrm>
            <a:off x="7574121" y="4714414"/>
            <a:ext cx="1652756" cy="615553"/>
          </a:xfrm>
          <a:prstGeom prst="rect">
            <a:avLst/>
          </a:prstGeom>
          <a:noFill/>
        </p:spPr>
        <p:txBody>
          <a:bodyPr wrap="square" rtlCol="0">
            <a:spAutoFit/>
          </a:bodyPr>
          <a:lstStyle/>
          <a:p>
            <a:pPr algn="ctr"/>
            <a:r>
              <a:rPr lang="fr-FR" sz="1600" b="1" dirty="0" smtClean="0">
                <a:solidFill>
                  <a:schemeClr val="accent1">
                    <a:lumMod val="75000"/>
                  </a:schemeClr>
                </a:solidFill>
              </a:rPr>
              <a:t>7,2 % (+0,1 pt) </a:t>
            </a:r>
          </a:p>
          <a:p>
            <a:pPr algn="ctr"/>
            <a:endParaRPr lang="fr-FR" b="1" dirty="0">
              <a:solidFill>
                <a:srgbClr val="FF0000"/>
              </a:solidFill>
            </a:endParaRPr>
          </a:p>
        </p:txBody>
      </p:sp>
      <p:sp>
        <p:nvSpPr>
          <p:cNvPr id="13" name="ZoneTexte 12"/>
          <p:cNvSpPr txBox="1"/>
          <p:nvPr/>
        </p:nvSpPr>
        <p:spPr>
          <a:xfrm>
            <a:off x="7506140" y="3701628"/>
            <a:ext cx="1720737" cy="646331"/>
          </a:xfrm>
          <a:prstGeom prst="rect">
            <a:avLst/>
          </a:prstGeom>
          <a:noFill/>
        </p:spPr>
        <p:txBody>
          <a:bodyPr wrap="square" rtlCol="0">
            <a:spAutoFit/>
          </a:bodyPr>
          <a:lstStyle/>
          <a:p>
            <a:pPr algn="ctr"/>
            <a:r>
              <a:rPr lang="fr-FR" sz="1600" b="1" dirty="0" smtClean="0">
                <a:solidFill>
                  <a:schemeClr val="accent3">
                    <a:lumMod val="75000"/>
                  </a:schemeClr>
                </a:solidFill>
              </a:rPr>
              <a:t>9,5 % (+0,1 pt)</a:t>
            </a:r>
            <a:r>
              <a:rPr lang="fr-FR" b="1" dirty="0" smtClean="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7574122" y="4347959"/>
            <a:ext cx="1652755" cy="338554"/>
          </a:xfrm>
          <a:prstGeom prst="rect">
            <a:avLst/>
          </a:prstGeom>
          <a:noFill/>
        </p:spPr>
        <p:txBody>
          <a:bodyPr wrap="square" rtlCol="0">
            <a:spAutoFit/>
          </a:bodyPr>
          <a:lstStyle/>
          <a:p>
            <a:pPr algn="ctr"/>
            <a:r>
              <a:rPr lang="fr-FR" sz="1600" b="1" dirty="0" smtClean="0">
                <a:solidFill>
                  <a:srgbClr val="FF0000"/>
                </a:solidFill>
              </a:rPr>
              <a:t>8,2 % (-0,1 pt) </a:t>
            </a:r>
          </a:p>
        </p:txBody>
      </p:sp>
      <p:graphicFrame>
        <p:nvGraphicFramePr>
          <p:cNvPr id="15" name="Graphique 14"/>
          <p:cNvGraphicFramePr>
            <a:graphicFrameLocks/>
          </p:cNvGraphicFramePr>
          <p:nvPr>
            <p:extLst>
              <p:ext uri="{D42A27DB-BD31-4B8C-83A1-F6EECF244321}">
                <p14:modId xmlns:p14="http://schemas.microsoft.com/office/powerpoint/2010/main" val="3902795245"/>
              </p:ext>
            </p:extLst>
          </p:nvPr>
        </p:nvGraphicFramePr>
        <p:xfrm>
          <a:off x="259975" y="1174376"/>
          <a:ext cx="8106533" cy="52443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6196" y="1"/>
            <a:ext cx="8830224" cy="954107"/>
          </a:xfrm>
          <a:prstGeom prst="rect">
            <a:avLst/>
          </a:prstGeom>
          <a:noFill/>
        </p:spPr>
        <p:txBody>
          <a:bodyPr wrap="square" rtlCol="0">
            <a:spAutoFit/>
          </a:bodyPr>
          <a:lstStyle/>
          <a:p>
            <a:r>
              <a:rPr lang="fr-FR" sz="2800" b="1" dirty="0" smtClean="0">
                <a:solidFill>
                  <a:schemeClr val="accent1">
                    <a:lumMod val="75000"/>
                  </a:schemeClr>
                </a:solidFill>
              </a:rPr>
              <a:t>Un taux qui reste supérieur à celui des départements </a:t>
            </a:r>
            <a:r>
              <a:rPr lang="fr-FR" sz="2800" b="1" dirty="0">
                <a:solidFill>
                  <a:schemeClr val="accent1">
                    <a:lumMod val="75000"/>
                  </a:schemeClr>
                </a:solidFill>
              </a:rPr>
              <a:t>comparables</a:t>
            </a:r>
            <a:endParaRPr lang="fr-FR" sz="2800" dirty="0">
              <a:solidFill>
                <a:schemeClr val="accent1">
                  <a:lumMod val="75000"/>
                </a:schemeClr>
              </a:solidFill>
            </a:endParaRPr>
          </a:p>
        </p:txBody>
      </p:sp>
      <p:cxnSp>
        <p:nvCxnSpPr>
          <p:cNvPr id="6" name="Connecteur droit 5"/>
          <p:cNvCxnSpPr/>
          <p:nvPr/>
        </p:nvCxnSpPr>
        <p:spPr>
          <a:xfrm>
            <a:off x="316195" y="954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graphicFrame>
        <p:nvGraphicFramePr>
          <p:cNvPr id="9" name="Graphique 8"/>
          <p:cNvGraphicFramePr>
            <a:graphicFrameLocks/>
          </p:cNvGraphicFramePr>
          <p:nvPr/>
        </p:nvGraphicFramePr>
        <p:xfrm>
          <a:off x="1109662" y="1062037"/>
          <a:ext cx="6924675" cy="47339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5892" y="0"/>
            <a:ext cx="8876581" cy="954107"/>
          </a:xfrm>
          <a:prstGeom prst="rect">
            <a:avLst/>
          </a:prstGeom>
          <a:noFill/>
        </p:spPr>
        <p:txBody>
          <a:bodyPr wrap="square" rtlCol="0">
            <a:spAutoFit/>
          </a:bodyPr>
          <a:lstStyle/>
          <a:p>
            <a:pPr lvl="0"/>
            <a:r>
              <a:rPr lang="fr-FR" sz="2800" b="1" dirty="0">
                <a:solidFill>
                  <a:srgbClr val="4F81BD">
                    <a:lumMod val="75000"/>
                  </a:srgbClr>
                </a:solidFill>
              </a:rPr>
              <a:t>La demande d’emploi poursuit son </a:t>
            </a:r>
            <a:r>
              <a:rPr lang="fr-FR" sz="2800" b="1" dirty="0" smtClean="0">
                <a:solidFill>
                  <a:srgbClr val="4F81BD">
                    <a:lumMod val="75000"/>
                  </a:srgbClr>
                </a:solidFill>
              </a:rPr>
              <a:t>recul, </a:t>
            </a:r>
            <a:r>
              <a:rPr lang="fr-FR" sz="2800" b="1" dirty="0">
                <a:solidFill>
                  <a:srgbClr val="4F81BD">
                    <a:lumMod val="75000"/>
                  </a:srgbClr>
                </a:solidFill>
              </a:rPr>
              <a:t>mais devrait repartir </a:t>
            </a:r>
            <a:r>
              <a:rPr lang="fr-FR" sz="2800" b="1" dirty="0" smtClean="0">
                <a:solidFill>
                  <a:srgbClr val="4F81BD">
                    <a:lumMod val="75000"/>
                  </a:srgbClr>
                </a:solidFill>
              </a:rPr>
              <a:t>à </a:t>
            </a:r>
            <a:r>
              <a:rPr lang="fr-FR" sz="2800" b="1" dirty="0">
                <a:solidFill>
                  <a:srgbClr val="4F81BD">
                    <a:lumMod val="75000"/>
                  </a:srgbClr>
                </a:solidFill>
              </a:rPr>
              <a:t>la hausse </a:t>
            </a:r>
            <a:endParaRPr lang="fr-FR" sz="25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3508524376"/>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370312"/>
            <a:ext cx="8855507" cy="523220"/>
          </a:xfrm>
          <a:prstGeom prst="rect">
            <a:avLst/>
          </a:prstGeom>
          <a:noFill/>
        </p:spPr>
        <p:txBody>
          <a:bodyPr wrap="square" rtlCol="0">
            <a:spAutoFit/>
          </a:bodyPr>
          <a:lstStyle/>
          <a:p>
            <a:r>
              <a:rPr lang="fr-FR" sz="2800" b="1" dirty="0" smtClean="0">
                <a:solidFill>
                  <a:schemeClr val="accent1">
                    <a:lumMod val="75000"/>
                  </a:schemeClr>
                </a:solidFill>
              </a:rPr>
              <a:t>La baisse est un peu plus marquée chez </a:t>
            </a:r>
            <a:r>
              <a:rPr lang="fr-FR" sz="2800" b="1" dirty="0">
                <a:solidFill>
                  <a:schemeClr val="accent1">
                    <a:lumMod val="75000"/>
                  </a:schemeClr>
                </a:solidFill>
              </a:rPr>
              <a:t>les </a:t>
            </a:r>
            <a:r>
              <a:rPr lang="fr-FR" sz="2800" b="1" dirty="0" smtClean="0">
                <a:solidFill>
                  <a:schemeClr val="accent1">
                    <a:lumMod val="75000"/>
                  </a:schemeClr>
                </a:solidFill>
              </a:rPr>
              <a:t>hommes</a:t>
            </a:r>
            <a:r>
              <a:rPr lang="fr-FR" sz="2800" b="1" dirty="0">
                <a:solidFill>
                  <a:schemeClr val="accent1">
                    <a:lumMod val="75000"/>
                  </a:schemeClr>
                </a:solidFill>
              </a:rPr>
              <a:t>…</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4148938070"/>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sp>
        <p:nvSpPr>
          <p:cNvPr id="12" name="ZoneTexte 11"/>
          <p:cNvSpPr txBox="1"/>
          <p:nvPr/>
        </p:nvSpPr>
        <p:spPr>
          <a:xfrm>
            <a:off x="146856" y="374928"/>
            <a:ext cx="8620244" cy="523220"/>
          </a:xfrm>
          <a:prstGeom prst="rect">
            <a:avLst/>
          </a:prstGeom>
          <a:noFill/>
        </p:spPr>
        <p:txBody>
          <a:bodyPr wrap="square" rtlCol="0">
            <a:spAutoFit/>
          </a:bodyPr>
          <a:lstStyle/>
          <a:p>
            <a:r>
              <a:rPr lang="fr-FR" sz="2800" b="1" dirty="0" smtClean="0">
                <a:solidFill>
                  <a:schemeClr val="accent1">
                    <a:lumMod val="75000"/>
                  </a:schemeClr>
                </a:solidFill>
              </a:rPr>
              <a:t>… et les jeunes</a:t>
            </a:r>
            <a:endParaRPr lang="fr-FR" sz="2800" dirty="0">
              <a:solidFill>
                <a:schemeClr val="accent1">
                  <a:lumMod val="75000"/>
                </a:schemeClr>
              </a:solidFill>
            </a:endParaRPr>
          </a:p>
        </p:txBody>
      </p:sp>
      <p:graphicFrame>
        <p:nvGraphicFramePr>
          <p:cNvPr id="10" name="Graphique 9"/>
          <p:cNvGraphicFramePr>
            <a:graphicFrameLocks/>
          </p:cNvGraphicFramePr>
          <p:nvPr>
            <p:extLst>
              <p:ext uri="{D42A27DB-BD31-4B8C-83A1-F6EECF244321}">
                <p14:modId xmlns:p14="http://schemas.microsoft.com/office/powerpoint/2010/main" val="1079203191"/>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6982"/>
            <a:ext cx="9334500" cy="954107"/>
          </a:xfrm>
          <a:prstGeom prst="rect">
            <a:avLst/>
          </a:prstGeom>
          <a:noFill/>
        </p:spPr>
        <p:txBody>
          <a:bodyPr wrap="square" rtlCol="0">
            <a:spAutoFit/>
          </a:bodyPr>
          <a:lstStyle/>
          <a:p>
            <a:r>
              <a:rPr lang="fr-FR" sz="2800" b="1" dirty="0">
                <a:solidFill>
                  <a:schemeClr val="accent1">
                    <a:lumMod val="75000"/>
                  </a:schemeClr>
                </a:solidFill>
              </a:rPr>
              <a:t>La </a:t>
            </a:r>
            <a:r>
              <a:rPr lang="fr-FR" sz="2800" b="1" dirty="0" smtClean="0">
                <a:solidFill>
                  <a:schemeClr val="accent1">
                    <a:lumMod val="75000"/>
                  </a:schemeClr>
                </a:solidFill>
              </a:rPr>
              <a:t>baisse de la demande </a:t>
            </a:r>
            <a:r>
              <a:rPr lang="fr-FR" sz="2800" b="1" dirty="0">
                <a:solidFill>
                  <a:schemeClr val="accent1">
                    <a:lumMod val="75000"/>
                  </a:schemeClr>
                </a:solidFill>
              </a:rPr>
              <a:t>d’emploi des inscrits depuis moins d’un an devrait </a:t>
            </a:r>
            <a:r>
              <a:rPr lang="fr-FR" sz="2800" b="1" dirty="0" smtClean="0">
                <a:solidFill>
                  <a:schemeClr val="accent1">
                    <a:lumMod val="75000"/>
                  </a:schemeClr>
                </a:solidFill>
              </a:rPr>
              <a:t>s’interrompre</a:t>
            </a:r>
            <a:endParaRPr lang="fr-FR" sz="2800" dirty="0">
              <a:solidFill>
                <a:schemeClr val="accent1">
                  <a:lumMod val="75000"/>
                </a:schemeClr>
              </a:solidFill>
            </a:endParaRP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1963663066"/>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octobre 2022</a:t>
            </a:r>
            <a:endParaRPr lang="fr-FR" dirty="0"/>
          </a:p>
        </p:txBody>
      </p:sp>
      <p:sp>
        <p:nvSpPr>
          <p:cNvPr id="9" name="ZoneTexte 8"/>
          <p:cNvSpPr txBox="1"/>
          <p:nvPr/>
        </p:nvSpPr>
        <p:spPr>
          <a:xfrm>
            <a:off x="146855" y="0"/>
            <a:ext cx="8995113" cy="954107"/>
          </a:xfrm>
          <a:prstGeom prst="rect">
            <a:avLst/>
          </a:prstGeom>
          <a:noFill/>
        </p:spPr>
        <p:txBody>
          <a:bodyPr wrap="square" rtlCol="0">
            <a:spAutoFit/>
          </a:bodyPr>
          <a:lstStyle/>
          <a:p>
            <a:r>
              <a:rPr lang="fr-FR" sz="2800" b="1" dirty="0">
                <a:solidFill>
                  <a:srgbClr val="376092"/>
                </a:solidFill>
              </a:rPr>
              <a:t>Le nombre de foyers bénéficiaires du RSA continue de reculer en rythme annuel… </a:t>
            </a: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25" y="1757129"/>
            <a:ext cx="8954750" cy="3343742"/>
          </a:xfrm>
          <a:prstGeom prst="rect">
            <a:avLst/>
          </a:prstGeom>
        </p:spPr>
      </p:pic>
    </p:spTree>
    <p:extLst>
      <p:ext uri="{BB962C8B-B14F-4D97-AF65-F5344CB8AC3E}">
        <p14:creationId xmlns:p14="http://schemas.microsoft.com/office/powerpoint/2010/main" val="2778568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octobre 2022</a:t>
            </a:r>
            <a:endParaRPr lang="fr-FR" dirty="0"/>
          </a:p>
        </p:txBody>
      </p:sp>
      <p:sp>
        <p:nvSpPr>
          <p:cNvPr id="10" name="ZoneTexte 9"/>
          <p:cNvSpPr txBox="1"/>
          <p:nvPr/>
        </p:nvSpPr>
        <p:spPr>
          <a:xfrm>
            <a:off x="148887" y="374928"/>
            <a:ext cx="8995113" cy="523220"/>
          </a:xfrm>
          <a:prstGeom prst="rect">
            <a:avLst/>
          </a:prstGeom>
          <a:noFill/>
        </p:spPr>
        <p:txBody>
          <a:bodyPr wrap="square" rtlCol="0">
            <a:spAutoFit/>
          </a:bodyPr>
          <a:lstStyle/>
          <a:p>
            <a:r>
              <a:rPr lang="fr-FR" sz="2800" b="1" dirty="0">
                <a:solidFill>
                  <a:srgbClr val="376092"/>
                </a:solidFill>
              </a:rPr>
              <a:t>… et </a:t>
            </a:r>
            <a:r>
              <a:rPr lang="fr-FR" sz="2800" b="1" dirty="0" smtClean="0">
                <a:solidFill>
                  <a:srgbClr val="376092"/>
                </a:solidFill>
              </a:rPr>
              <a:t>continue de </a:t>
            </a:r>
            <a:r>
              <a:rPr lang="fr-FR" sz="2800" b="1" smtClean="0">
                <a:solidFill>
                  <a:srgbClr val="376092"/>
                </a:solidFill>
              </a:rPr>
              <a:t>s’éloigner de son </a:t>
            </a:r>
            <a:r>
              <a:rPr lang="fr-FR" sz="2800" b="1" dirty="0">
                <a:solidFill>
                  <a:srgbClr val="376092"/>
                </a:solidFill>
              </a:rPr>
              <a:t>niveau d’avant-crise</a:t>
            </a:r>
          </a:p>
        </p:txBody>
      </p:sp>
      <p:graphicFrame>
        <p:nvGraphicFramePr>
          <p:cNvPr id="8" name="Graphique 7"/>
          <p:cNvGraphicFramePr>
            <a:graphicFrameLocks/>
          </p:cNvGraphicFramePr>
          <p:nvPr>
            <p:extLst>
              <p:ext uri="{D42A27DB-BD31-4B8C-83A1-F6EECF244321}">
                <p14:modId xmlns:p14="http://schemas.microsoft.com/office/powerpoint/2010/main" val="1726115283"/>
              </p:ext>
            </p:extLst>
          </p:nvPr>
        </p:nvGraphicFramePr>
        <p:xfrm>
          <a:off x="444500" y="1100137"/>
          <a:ext cx="7924800" cy="51736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7380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smtClean="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smtClean="0"/>
              <a:t>Dreets</a:t>
            </a:r>
            <a:r>
              <a:rPr lang="fr-FR" sz="2000" dirty="0" smtClean="0"/>
              <a:t> Provence-Alpes-Côte d’Azur:</a:t>
            </a:r>
          </a:p>
          <a:p>
            <a:pPr algn="ctr">
              <a:defRPr/>
            </a:pPr>
            <a:r>
              <a:rPr lang="fr-FR" dirty="0">
                <a:hlinkClick r:id="rId3"/>
              </a:rPr>
              <a:t/>
            </a:r>
            <a:br>
              <a:rPr lang="fr-FR" dirty="0">
                <a:hlinkClick r:id="rId3"/>
              </a:rPr>
            </a:br>
            <a:r>
              <a:rPr lang="fr-FR" sz="2000" dirty="0">
                <a:hlinkClick r:id="rId3"/>
              </a:rPr>
              <a:t>https://paca.dreets.gouv.fr/Les-publications-periodiques-9124</a:t>
            </a:r>
            <a:endParaRPr lang="fr-FR" sz="2000" dirty="0"/>
          </a:p>
          <a:p>
            <a:pPr algn="ctr">
              <a:defRPr/>
            </a:pPr>
            <a:endParaRPr lang="fr-FR" dirty="0" smtClean="0"/>
          </a:p>
          <a:p>
            <a:pPr algn="ctr">
              <a:defRPr/>
            </a:pPr>
            <a:endParaRPr lang="fr-FR" sz="2000" dirty="0" smtClean="0"/>
          </a:p>
          <a:p>
            <a:pPr algn="ctr">
              <a:defRPr/>
            </a:pPr>
            <a:r>
              <a:rPr lang="fr-FR" sz="2000" dirty="0" smtClean="0"/>
              <a:t>Retrouvez </a:t>
            </a:r>
            <a:r>
              <a:rPr lang="fr-FR" sz="2000" dirty="0"/>
              <a:t>tous nos indicateurs </a:t>
            </a:r>
            <a:r>
              <a:rPr lang="fr-FR" sz="2000" dirty="0" smtClean="0"/>
              <a:t>dans le </a:t>
            </a:r>
            <a:r>
              <a:rPr lang="fr-FR" sz="2000" b="1" dirty="0" smtClean="0">
                <a:solidFill>
                  <a:schemeClr val="accent6">
                    <a:lumMod val="75000"/>
                  </a:schemeClr>
                </a:solidFill>
              </a:rPr>
              <a:t>Tableau </a:t>
            </a:r>
            <a:r>
              <a:rPr lang="fr-FR" sz="2000" b="1" dirty="0">
                <a:solidFill>
                  <a:schemeClr val="accent6">
                    <a:lumMod val="75000"/>
                  </a:schemeClr>
                </a:solidFill>
              </a:rPr>
              <a:t>de bord des indicateurs clés </a:t>
            </a:r>
            <a:endParaRPr lang="fr-FR" sz="2000" b="1" dirty="0" smtClean="0">
              <a:solidFill>
                <a:schemeClr val="accent6">
                  <a:lumMod val="75000"/>
                </a:schemeClr>
              </a:solidFill>
            </a:endParaRPr>
          </a:p>
          <a:p>
            <a:pPr algn="ctr">
              <a:defRPr/>
            </a:pPr>
            <a:endParaRPr lang="fr-FR" sz="2000" dirty="0">
              <a:solidFill>
                <a:srgbClr val="FF0000"/>
              </a:solidFill>
            </a:endParaRPr>
          </a:p>
          <a:p>
            <a:pPr algn="ctr">
              <a:defRPr/>
            </a:pPr>
            <a:r>
              <a:rPr lang="fr-FR" sz="2000" dirty="0" smtClean="0"/>
              <a:t>en </a:t>
            </a:r>
            <a:r>
              <a:rPr lang="fr-FR" sz="2000" dirty="0"/>
              <a:t>téléchargement sur le site de la </a:t>
            </a:r>
            <a:r>
              <a:rPr lang="fr-FR" sz="2000" dirty="0" err="1" smtClean="0"/>
              <a:t>Dreets</a:t>
            </a:r>
            <a:r>
              <a:rPr lang="fr-FR" sz="2000" dirty="0" smtClean="0"/>
              <a:t> Provence-Alpes-Côte d’Azur : </a:t>
            </a:r>
          </a:p>
          <a:p>
            <a:pPr algn="ctr">
              <a:defRPr/>
            </a:pPr>
            <a:endParaRPr lang="fr-FR" sz="2400" dirty="0"/>
          </a:p>
          <a:p>
            <a:pPr marL="0" lvl="1" algn="ctr">
              <a:defRPr/>
            </a:pPr>
            <a:r>
              <a:rPr lang="fr-FR" sz="2000" dirty="0">
                <a:hlinkClick r:id="rId4"/>
              </a:rPr>
              <a:t>https://paca.dreets.gouv.fr/Les-indicateurs-cles-de-la-Direccte-Paca</a:t>
            </a:r>
            <a:endParaRPr lang="fr-FR" sz="2000" dirty="0"/>
          </a:p>
          <a:p>
            <a:pPr lvl="1"/>
            <a:endParaRPr lang="fr-FR" dirty="0" smtClean="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smtClean="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18</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spTree>
    <p:extLst>
      <p:ext uri="{BB962C8B-B14F-4D97-AF65-F5344CB8AC3E}">
        <p14:creationId xmlns:p14="http://schemas.microsoft.com/office/powerpoint/2010/main" val="16575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57473"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5676" y="478538"/>
            <a:ext cx="8928324" cy="523220"/>
          </a:xfrm>
          <a:prstGeom prst="rect">
            <a:avLst/>
          </a:prstGeom>
          <a:noFill/>
        </p:spPr>
        <p:txBody>
          <a:bodyPr wrap="square" rtlCol="0">
            <a:spAutoFit/>
          </a:bodyPr>
          <a:lstStyle/>
          <a:p>
            <a:r>
              <a:rPr lang="fr-FR" sz="2800" b="1" dirty="0" smtClean="0">
                <a:solidFill>
                  <a:schemeClr val="accent1">
                    <a:lumMod val="75000"/>
                  </a:schemeClr>
                </a:solidFill>
              </a:rPr>
              <a:t>Nouvelle hausse de l’emploi </a:t>
            </a:r>
            <a:r>
              <a:rPr lang="fr-FR" sz="2800" b="1" dirty="0">
                <a:solidFill>
                  <a:schemeClr val="accent1">
                    <a:lumMod val="75000"/>
                  </a:schemeClr>
                </a:solidFill>
              </a:rPr>
              <a:t>salarié </a:t>
            </a:r>
            <a:r>
              <a:rPr lang="fr-FR" sz="2800" b="1" dirty="0" smtClean="0">
                <a:solidFill>
                  <a:schemeClr val="accent1">
                    <a:lumMod val="75000"/>
                  </a:schemeClr>
                </a:solidFill>
              </a:rPr>
              <a:t>au 2</a:t>
            </a:r>
            <a:r>
              <a:rPr lang="fr-FR" sz="2800" b="1" baseline="30000" dirty="0" smtClean="0">
                <a:solidFill>
                  <a:schemeClr val="accent1">
                    <a:lumMod val="75000"/>
                  </a:schemeClr>
                </a:solidFill>
              </a:rPr>
              <a:t>e</a:t>
            </a:r>
            <a:r>
              <a:rPr lang="fr-FR" sz="2800" b="1" dirty="0" smtClean="0">
                <a:solidFill>
                  <a:schemeClr val="accent1">
                    <a:lumMod val="75000"/>
                  </a:schemeClr>
                </a:solidFill>
              </a:rPr>
              <a:t> trimestre</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a:p>
        </p:txBody>
      </p:sp>
      <p:sp>
        <p:nvSpPr>
          <p:cNvPr id="12" name="ZoneTexte 11"/>
          <p:cNvSpPr txBox="1"/>
          <p:nvPr/>
        </p:nvSpPr>
        <p:spPr>
          <a:xfrm>
            <a:off x="7908641" y="2161722"/>
            <a:ext cx="891727" cy="615553"/>
          </a:xfrm>
          <a:prstGeom prst="rect">
            <a:avLst/>
          </a:prstGeom>
          <a:noFill/>
        </p:spPr>
        <p:txBody>
          <a:bodyPr wrap="square" rtlCol="0">
            <a:spAutoFit/>
          </a:bodyPr>
          <a:lstStyle/>
          <a:p>
            <a:pPr algn="ctr"/>
            <a:r>
              <a:rPr lang="fr-FR" sz="1600" b="1" dirty="0" smtClean="0">
                <a:solidFill>
                  <a:srgbClr val="FF0000"/>
                </a:solidFill>
              </a:rPr>
              <a:t>+0,6 % </a:t>
            </a:r>
          </a:p>
          <a:p>
            <a:pPr algn="ctr"/>
            <a:endParaRPr lang="fr-FR" b="1" dirty="0">
              <a:solidFill>
                <a:srgbClr val="FF0000"/>
              </a:solidFill>
            </a:endParaRPr>
          </a:p>
        </p:txBody>
      </p:sp>
      <p:sp>
        <p:nvSpPr>
          <p:cNvPr id="14" name="ZoneTexte 13"/>
          <p:cNvSpPr txBox="1"/>
          <p:nvPr/>
        </p:nvSpPr>
        <p:spPr>
          <a:xfrm>
            <a:off x="7908640" y="2766560"/>
            <a:ext cx="891727" cy="615553"/>
          </a:xfrm>
          <a:prstGeom prst="rect">
            <a:avLst/>
          </a:prstGeom>
          <a:noFill/>
        </p:spPr>
        <p:txBody>
          <a:bodyPr wrap="square" rtlCol="0">
            <a:spAutoFit/>
          </a:bodyPr>
          <a:lstStyle/>
          <a:p>
            <a:pPr algn="ctr"/>
            <a:r>
              <a:rPr lang="fr-FR" sz="1600" b="1" dirty="0" smtClean="0">
                <a:solidFill>
                  <a:schemeClr val="accent1">
                    <a:lumMod val="75000"/>
                  </a:schemeClr>
                </a:solidFill>
              </a:rPr>
              <a:t>+0,3 % </a:t>
            </a:r>
          </a:p>
          <a:p>
            <a:pPr algn="ctr"/>
            <a:endParaRPr lang="fr-FR" b="1" dirty="0">
              <a:solidFill>
                <a:srgbClr val="FF0000"/>
              </a:solidFill>
            </a:endParaRPr>
          </a:p>
        </p:txBody>
      </p:sp>
      <p:sp>
        <p:nvSpPr>
          <p:cNvPr id="15" name="ZoneTexte 14"/>
          <p:cNvSpPr txBox="1"/>
          <p:nvPr/>
        </p:nvSpPr>
        <p:spPr>
          <a:xfrm>
            <a:off x="7908641" y="2483499"/>
            <a:ext cx="844083" cy="369332"/>
          </a:xfrm>
          <a:prstGeom prst="rect">
            <a:avLst/>
          </a:prstGeom>
          <a:noFill/>
        </p:spPr>
        <p:txBody>
          <a:bodyPr wrap="square" rtlCol="0">
            <a:spAutoFit/>
          </a:bodyPr>
          <a:lstStyle/>
          <a:p>
            <a:pPr algn="ctr"/>
            <a:r>
              <a:rPr lang="fr-FR" sz="1600" b="1" dirty="0" smtClean="0">
                <a:solidFill>
                  <a:schemeClr val="accent3">
                    <a:lumMod val="75000"/>
                  </a:schemeClr>
                </a:solidFill>
              </a:rPr>
              <a:t>+0,4 %</a:t>
            </a:r>
            <a:r>
              <a:rPr lang="fr-FR" b="1" dirty="0" smtClean="0">
                <a:solidFill>
                  <a:schemeClr val="accent3">
                    <a:lumMod val="75000"/>
                  </a:schemeClr>
                </a:solidFill>
              </a:rPr>
              <a:t> </a:t>
            </a:r>
          </a:p>
        </p:txBody>
      </p:sp>
      <p:sp>
        <p:nvSpPr>
          <p:cNvPr id="16" name="ZoneTexte 15"/>
          <p:cNvSpPr txBox="1"/>
          <p:nvPr/>
        </p:nvSpPr>
        <p:spPr>
          <a:xfrm>
            <a:off x="7681415" y="1602551"/>
            <a:ext cx="1346180" cy="338554"/>
          </a:xfrm>
          <a:prstGeom prst="rect">
            <a:avLst/>
          </a:prstGeom>
          <a:noFill/>
        </p:spPr>
        <p:txBody>
          <a:bodyPr wrap="square" rtlCol="0">
            <a:spAutoFit/>
          </a:bodyPr>
          <a:lstStyle/>
          <a:p>
            <a:pPr algn="ctr"/>
            <a:r>
              <a:rPr lang="fr-FR" sz="1600" b="1" dirty="0" smtClean="0"/>
              <a:t>Au T2 2022 :</a:t>
            </a:r>
            <a:endParaRPr lang="fr-FR" b="1" dirty="0"/>
          </a:p>
        </p:txBody>
      </p:sp>
      <p:graphicFrame>
        <p:nvGraphicFramePr>
          <p:cNvPr id="17" name="Graphique 16"/>
          <p:cNvGraphicFramePr>
            <a:graphicFrameLocks/>
          </p:cNvGraphicFramePr>
          <p:nvPr>
            <p:extLst>
              <p:ext uri="{D42A27DB-BD31-4B8C-83A1-F6EECF244321}">
                <p14:modId xmlns:p14="http://schemas.microsoft.com/office/powerpoint/2010/main" val="1215723842"/>
              </p:ext>
            </p:extLst>
          </p:nvPr>
        </p:nvGraphicFramePr>
        <p:xfrm>
          <a:off x="213645" y="1286364"/>
          <a:ext cx="8366760" cy="45212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4" y="55000"/>
            <a:ext cx="8827805" cy="954107"/>
          </a:xfrm>
          <a:prstGeom prst="rect">
            <a:avLst/>
          </a:prstGeom>
          <a:noFill/>
        </p:spPr>
        <p:txBody>
          <a:bodyPr wrap="square" rtlCol="0">
            <a:spAutoFit/>
          </a:bodyPr>
          <a:lstStyle/>
          <a:p>
            <a:r>
              <a:rPr lang="fr-FR" sz="2800" b="1" dirty="0" smtClean="0">
                <a:solidFill>
                  <a:schemeClr val="accent1">
                    <a:lumMod val="75000"/>
                  </a:schemeClr>
                </a:solidFill>
              </a:rPr>
              <a:t>Une croissance principalement tirée </a:t>
            </a:r>
            <a:r>
              <a:rPr lang="fr-FR" sz="2800" b="1" dirty="0">
                <a:solidFill>
                  <a:schemeClr val="accent1">
                    <a:lumMod val="75000"/>
                  </a:schemeClr>
                </a:solidFill>
              </a:rPr>
              <a:t>par l’emploi </a:t>
            </a:r>
            <a:r>
              <a:rPr lang="fr-FR" sz="2800" b="1" dirty="0" smtClean="0">
                <a:solidFill>
                  <a:schemeClr val="accent1">
                    <a:lumMod val="75000"/>
                  </a:schemeClr>
                </a:solidFill>
              </a:rPr>
              <a:t>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sp>
        <p:nvSpPr>
          <p:cNvPr id="13" name="ZoneTexte 12"/>
          <p:cNvSpPr txBox="1"/>
          <p:nvPr/>
        </p:nvSpPr>
        <p:spPr>
          <a:xfrm>
            <a:off x="7871011" y="2911918"/>
            <a:ext cx="1383663" cy="3139321"/>
          </a:xfrm>
          <a:prstGeom prst="rect">
            <a:avLst/>
          </a:prstGeom>
          <a:noFill/>
        </p:spPr>
        <p:txBody>
          <a:bodyPr wrap="square" rtlCol="0">
            <a:spAutoFit/>
          </a:bodyPr>
          <a:lstStyle/>
          <a:p>
            <a:pPr algn="ctr"/>
            <a:r>
              <a:rPr lang="fr-FR" b="1" dirty="0" smtClean="0">
                <a:solidFill>
                  <a:srgbClr val="00B0F0"/>
                </a:solidFill>
              </a:rPr>
              <a:t>+820</a:t>
            </a:r>
            <a:endParaRPr lang="fr-FR" b="1" dirty="0">
              <a:solidFill>
                <a:srgbClr val="00B0F0"/>
              </a:solidFill>
            </a:endParaRPr>
          </a:p>
          <a:p>
            <a:pPr algn="ctr"/>
            <a:r>
              <a:rPr lang="fr-FR" b="1" dirty="0">
                <a:solidFill>
                  <a:srgbClr val="00B0F0"/>
                </a:solidFill>
              </a:rPr>
              <a:t>emplois hors intérim</a:t>
            </a:r>
          </a:p>
          <a:p>
            <a:pPr algn="ctr"/>
            <a:endParaRPr lang="fr-FR" b="1" dirty="0" smtClean="0">
              <a:solidFill>
                <a:schemeClr val="accent6">
                  <a:lumMod val="75000"/>
                </a:schemeClr>
              </a:solidFill>
            </a:endParaRPr>
          </a:p>
          <a:p>
            <a:pPr algn="ctr"/>
            <a:r>
              <a:rPr lang="fr-FR" b="1" dirty="0" smtClean="0">
                <a:solidFill>
                  <a:schemeClr val="accent6">
                    <a:lumMod val="75000"/>
                  </a:schemeClr>
                </a:solidFill>
              </a:rPr>
              <a:t>+60</a:t>
            </a:r>
            <a:endParaRPr lang="fr-FR" b="1" dirty="0">
              <a:solidFill>
                <a:schemeClr val="accent6">
                  <a:lumMod val="75000"/>
                </a:schemeClr>
              </a:solidFill>
            </a:endParaRPr>
          </a:p>
          <a:p>
            <a:pPr algn="ctr"/>
            <a:r>
              <a:rPr lang="fr-FR" b="1" dirty="0">
                <a:solidFill>
                  <a:schemeClr val="accent6">
                    <a:lumMod val="75000"/>
                  </a:schemeClr>
                </a:solidFill>
              </a:rPr>
              <a:t>emplois intérimaires  </a:t>
            </a:r>
          </a:p>
          <a:p>
            <a:pPr algn="ctr"/>
            <a:endParaRPr lang="fr-FR" b="1" dirty="0" smtClean="0">
              <a:solidFill>
                <a:srgbClr val="00B0F0"/>
              </a:solidFill>
            </a:endParaRPr>
          </a:p>
          <a:p>
            <a:pPr algn="ctr"/>
            <a:endParaRPr lang="fr-FR" b="1" dirty="0">
              <a:solidFill>
                <a:srgbClr val="00B0F0"/>
              </a:solidFill>
            </a:endParaRPr>
          </a:p>
          <a:p>
            <a:pPr algn="ctr"/>
            <a:endParaRPr lang="fr-FR" b="1" dirty="0">
              <a:solidFill>
                <a:srgbClr val="00B0F0"/>
              </a:solidFill>
            </a:endParaRPr>
          </a:p>
          <a:p>
            <a:pPr algn="ctr"/>
            <a:endParaRPr lang="fr-FR" b="1" dirty="0" smtClean="0">
              <a:solidFill>
                <a:srgbClr val="00B0F0"/>
              </a:solidFill>
            </a:endParaRPr>
          </a:p>
        </p:txBody>
      </p:sp>
      <p:sp>
        <p:nvSpPr>
          <p:cNvPr id="11" name="ZoneTexte 10"/>
          <p:cNvSpPr txBox="1"/>
          <p:nvPr/>
        </p:nvSpPr>
        <p:spPr>
          <a:xfrm>
            <a:off x="7908494" y="2372200"/>
            <a:ext cx="1346180" cy="338554"/>
          </a:xfrm>
          <a:prstGeom prst="rect">
            <a:avLst/>
          </a:prstGeom>
          <a:noFill/>
        </p:spPr>
        <p:txBody>
          <a:bodyPr wrap="square" rtlCol="0">
            <a:spAutoFit/>
          </a:bodyPr>
          <a:lstStyle/>
          <a:p>
            <a:pPr algn="ctr"/>
            <a:r>
              <a:rPr lang="fr-FR" sz="1600" b="1" dirty="0" smtClean="0"/>
              <a:t>Au T2 2022 :</a:t>
            </a:r>
            <a:endParaRPr lang="fr-FR" b="1" dirty="0"/>
          </a:p>
        </p:txBody>
      </p:sp>
      <p:graphicFrame>
        <p:nvGraphicFramePr>
          <p:cNvPr id="14" name="Graphique 13"/>
          <p:cNvGraphicFramePr>
            <a:graphicFrameLocks/>
          </p:cNvGraphicFramePr>
          <p:nvPr>
            <p:extLst>
              <p:ext uri="{D42A27DB-BD31-4B8C-83A1-F6EECF244321}">
                <p14:modId xmlns:p14="http://schemas.microsoft.com/office/powerpoint/2010/main" val="2493147046"/>
              </p:ext>
            </p:extLst>
          </p:nvPr>
        </p:nvGraphicFramePr>
        <p:xfrm>
          <a:off x="374904" y="1197864"/>
          <a:ext cx="8187937" cy="47091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32523"/>
            <a:ext cx="8930356" cy="954107"/>
          </a:xfrm>
          <a:prstGeom prst="rect">
            <a:avLst/>
          </a:prstGeom>
          <a:noFill/>
        </p:spPr>
        <p:txBody>
          <a:bodyPr wrap="square" rtlCol="0">
            <a:spAutoFit/>
          </a:bodyPr>
          <a:lstStyle/>
          <a:p>
            <a:r>
              <a:rPr lang="fr-FR" sz="2800" b="1" dirty="0" smtClean="0">
                <a:solidFill>
                  <a:schemeClr val="accent1">
                    <a:lumMod val="75000"/>
                  </a:schemeClr>
                </a:solidFill>
              </a:rPr>
              <a:t>A l’exception du tertiaire non marchand, l’emploi progresse dans tous les secteurs d’activité </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534506901"/>
              </p:ext>
            </p:extLst>
          </p:nvPr>
        </p:nvGraphicFramePr>
        <p:xfrm>
          <a:off x="530352" y="991089"/>
          <a:ext cx="8129016" cy="52078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sp>
        <p:nvSpPr>
          <p:cNvPr id="13" name="ZoneTexte 12"/>
          <p:cNvSpPr txBox="1"/>
          <p:nvPr/>
        </p:nvSpPr>
        <p:spPr>
          <a:xfrm>
            <a:off x="145509" y="-3275"/>
            <a:ext cx="8612177" cy="954107"/>
          </a:xfrm>
          <a:prstGeom prst="rect">
            <a:avLst/>
          </a:prstGeom>
          <a:noFill/>
        </p:spPr>
        <p:txBody>
          <a:bodyPr wrap="square" rtlCol="0">
            <a:spAutoFit/>
          </a:bodyPr>
          <a:lstStyle/>
          <a:p>
            <a:r>
              <a:rPr lang="fr-FR" sz="2800" b="1" dirty="0">
                <a:solidFill>
                  <a:schemeClr val="accent1">
                    <a:lumMod val="75000"/>
                  </a:schemeClr>
                </a:solidFill>
              </a:rPr>
              <a:t>Dans la construction, l’intérim soutient la croissance de l’emploi</a:t>
            </a:r>
          </a:p>
        </p:txBody>
      </p:sp>
      <p:graphicFrame>
        <p:nvGraphicFramePr>
          <p:cNvPr id="10" name="Graphique 9"/>
          <p:cNvGraphicFramePr>
            <a:graphicFrameLocks/>
          </p:cNvGraphicFramePr>
          <p:nvPr>
            <p:extLst>
              <p:ext uri="{D42A27DB-BD31-4B8C-83A1-F6EECF244321}">
                <p14:modId xmlns:p14="http://schemas.microsoft.com/office/powerpoint/2010/main" val="3516538971"/>
              </p:ext>
            </p:extLst>
          </p:nvPr>
        </p:nvGraphicFramePr>
        <p:xfrm>
          <a:off x="594360" y="1152144"/>
          <a:ext cx="7891272" cy="4855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2022</a:t>
            </a:r>
            <a:endParaRPr lang="fr-FR" dirty="0"/>
          </a:p>
        </p:txBody>
      </p:sp>
      <p:sp>
        <p:nvSpPr>
          <p:cNvPr id="13" name="ZoneTexte 12"/>
          <p:cNvSpPr txBox="1"/>
          <p:nvPr/>
        </p:nvSpPr>
        <p:spPr>
          <a:xfrm>
            <a:off x="213643" y="25459"/>
            <a:ext cx="8612177" cy="954107"/>
          </a:xfrm>
          <a:prstGeom prst="rect">
            <a:avLst/>
          </a:prstGeom>
          <a:noFill/>
        </p:spPr>
        <p:txBody>
          <a:bodyPr wrap="square" rtlCol="0">
            <a:spAutoFit/>
          </a:bodyPr>
          <a:lstStyle/>
          <a:p>
            <a:r>
              <a:rPr lang="fr-FR" sz="2800" b="1" dirty="0" smtClean="0">
                <a:solidFill>
                  <a:schemeClr val="accent1">
                    <a:lumMod val="75000"/>
                  </a:schemeClr>
                </a:solidFill>
              </a:rPr>
              <a:t>Néanmoins, sur un an, </a:t>
            </a:r>
            <a:r>
              <a:rPr lang="fr-FR" sz="2800" b="1" smtClean="0">
                <a:solidFill>
                  <a:schemeClr val="accent1">
                    <a:lumMod val="75000"/>
                  </a:schemeClr>
                </a:solidFill>
              </a:rPr>
              <a:t>les effectifs se </a:t>
            </a:r>
            <a:r>
              <a:rPr lang="fr-FR" sz="2800" b="1" dirty="0" smtClean="0">
                <a:solidFill>
                  <a:schemeClr val="accent1">
                    <a:lumMod val="75000"/>
                  </a:schemeClr>
                </a:solidFill>
              </a:rPr>
              <a:t>contractent encore dans ce secteur</a:t>
            </a:r>
            <a:endParaRPr lang="fr-FR" sz="2800" b="1"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081" y="1741932"/>
            <a:ext cx="8706932"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30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177640" y="213648"/>
            <a:ext cx="8931970" cy="523220"/>
          </a:xfrm>
          <a:prstGeom prst="rect">
            <a:avLst/>
          </a:prstGeom>
          <a:noFill/>
        </p:spPr>
        <p:txBody>
          <a:bodyPr wrap="square" rtlCol="0">
            <a:spAutoFit/>
          </a:bodyPr>
          <a:lstStyle/>
          <a:p>
            <a:r>
              <a:rPr lang="fr-FR" sz="2800" b="1" dirty="0">
                <a:solidFill>
                  <a:schemeClr val="accent1">
                    <a:lumMod val="75000"/>
                  </a:schemeClr>
                </a:solidFill>
              </a:rPr>
              <a:t>Coup d’arrêt de la croissance des contrats aidés</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smtClean="0"/>
              <a:t>Edition octobre 2022</a:t>
            </a:r>
            <a:endParaRPr lang="fr-FR" dirty="0"/>
          </a:p>
        </p:txBody>
      </p:sp>
      <p:cxnSp>
        <p:nvCxnSpPr>
          <p:cNvPr id="6" name="Connecteur droit 5"/>
          <p:cNvCxnSpPr/>
          <p:nvPr/>
        </p:nvCxnSpPr>
        <p:spPr>
          <a:xfrm>
            <a:off x="177640" y="862373"/>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pSp>
        <p:nvGrpSpPr>
          <p:cNvPr id="16" name="Groupe 15"/>
          <p:cNvGrpSpPr>
            <a:grpSpLocks/>
          </p:cNvGrpSpPr>
          <p:nvPr/>
        </p:nvGrpSpPr>
        <p:grpSpPr bwMode="auto">
          <a:xfrm>
            <a:off x="314000" y="1013066"/>
            <a:ext cx="8548247" cy="5365631"/>
            <a:chOff x="-1463485" y="-1326734"/>
            <a:chExt cx="10388410" cy="7331309"/>
          </a:xfrm>
        </p:grpSpPr>
        <p:graphicFrame>
          <p:nvGraphicFramePr>
            <p:cNvPr id="17" name="Graphique 16"/>
            <p:cNvGraphicFramePr>
              <a:graphicFrameLocks/>
            </p:cNvGraphicFramePr>
            <p:nvPr>
              <p:extLst>
                <p:ext uri="{D42A27DB-BD31-4B8C-83A1-F6EECF244321}">
                  <p14:modId xmlns:p14="http://schemas.microsoft.com/office/powerpoint/2010/main" val="3873115648"/>
                </p:ext>
              </p:extLst>
            </p:nvPr>
          </p:nvGraphicFramePr>
          <p:xfrm>
            <a:off x="-1463485" y="-1326734"/>
            <a:ext cx="10388410" cy="7331309"/>
          </p:xfrm>
          <a:graphic>
            <a:graphicData uri="http://schemas.openxmlformats.org/drawingml/2006/chart">
              <c:chart xmlns:c="http://schemas.openxmlformats.org/drawingml/2006/chart" xmlns:r="http://schemas.openxmlformats.org/officeDocument/2006/relationships" r:id="rId3"/>
            </a:graphicData>
          </a:graphic>
        </p:graphicFrame>
        <p:sp>
          <p:nvSpPr>
            <p:cNvPr id="18" name="ZoneTexte 26"/>
            <p:cNvSpPr txBox="1"/>
            <p:nvPr/>
          </p:nvSpPr>
          <p:spPr>
            <a:xfrm>
              <a:off x="8187432" y="903710"/>
              <a:ext cx="737493" cy="263130"/>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a:t>2 100</a:t>
              </a:r>
            </a:p>
          </p:txBody>
        </p:sp>
        <p:sp>
          <p:nvSpPr>
            <p:cNvPr id="19" name="Flèche vers le bas 18"/>
            <p:cNvSpPr/>
            <p:nvPr/>
          </p:nvSpPr>
          <p:spPr>
            <a:xfrm>
              <a:off x="8479978" y="1384201"/>
              <a:ext cx="152399" cy="584731"/>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23" name="ZoneTexte 1"/>
          <p:cNvSpPr txBox="1"/>
          <p:nvPr/>
        </p:nvSpPr>
        <p:spPr>
          <a:xfrm>
            <a:off x="457199" y="5795250"/>
            <a:ext cx="8899814" cy="4566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fr-FR" sz="900" b="0" i="0" baseline="0" dirty="0">
                <a:effectLst/>
                <a:latin typeface="+mn-lt"/>
                <a:ea typeface="+mn-ea"/>
                <a:cs typeface="+mn-cs"/>
              </a:rPr>
              <a:t>* M</a:t>
            </a:r>
            <a:r>
              <a:rPr lang="fr-FR" sz="900" dirty="0">
                <a:effectLst/>
                <a:latin typeface="+mn-lt"/>
                <a:ea typeface="+mn-ea"/>
                <a:cs typeface="+mn-cs"/>
              </a:rPr>
              <a:t>archands et non marchands . Depuis juillet 2014, les  Ateliers et chantiers d’insertion  (ACI)</a:t>
            </a:r>
            <a:r>
              <a:rPr lang="fr-FR" sz="900" baseline="0" dirty="0">
                <a:effectLst/>
                <a:latin typeface="+mn-lt"/>
                <a:ea typeface="+mn-ea"/>
                <a:cs typeface="+mn-cs"/>
              </a:rPr>
              <a:t> </a:t>
            </a:r>
            <a:r>
              <a:rPr lang="fr-FR" sz="900" dirty="0">
                <a:effectLst/>
                <a:latin typeface="+mn-lt"/>
                <a:ea typeface="+mn-ea"/>
                <a:cs typeface="+mn-cs"/>
              </a:rPr>
              <a:t>doivent recruter leurs salariés en CDDI.</a:t>
            </a:r>
            <a:endParaRPr lang="fr-FR" sz="900" dirty="0">
              <a:effectLst/>
            </a:endParaRPr>
          </a:p>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1100" i="1" dirty="0"/>
          </a:p>
        </p:txBody>
      </p:sp>
    </p:spTree>
    <p:extLst>
      <p:ext uri="{BB962C8B-B14F-4D97-AF65-F5344CB8AC3E}">
        <p14:creationId xmlns:p14="http://schemas.microsoft.com/office/powerpoint/2010/main" val="2622729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177640" y="385204"/>
            <a:ext cx="8931970" cy="523220"/>
          </a:xfrm>
          <a:prstGeom prst="rect">
            <a:avLst/>
          </a:prstGeom>
          <a:noFill/>
        </p:spPr>
        <p:txBody>
          <a:bodyPr wrap="square" rtlCol="0">
            <a:spAutoFit/>
          </a:bodyPr>
          <a:lstStyle/>
          <a:p>
            <a:r>
              <a:rPr lang="fr-FR" sz="2800" b="1" dirty="0">
                <a:solidFill>
                  <a:schemeClr val="accent1">
                    <a:lumMod val="75000"/>
                  </a:schemeClr>
                </a:solidFill>
              </a:rPr>
              <a:t>Le nombre d’apprentis se stabilise</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smtClean="0"/>
              <a:t>Edition octobre 2022</a:t>
            </a:r>
            <a:endParaRPr lang="fr-FR" dirty="0"/>
          </a:p>
        </p:txBody>
      </p:sp>
      <p:cxnSp>
        <p:nvCxnSpPr>
          <p:cNvPr id="6" name="Connecteur droit 5"/>
          <p:cNvCxnSpPr/>
          <p:nvPr/>
        </p:nvCxnSpPr>
        <p:spPr>
          <a:xfrm>
            <a:off x="177640" y="914400"/>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aphicFrame>
        <p:nvGraphicFramePr>
          <p:cNvPr id="9" name="Graphique 8"/>
          <p:cNvGraphicFramePr>
            <a:graphicFrameLocks/>
          </p:cNvGraphicFramePr>
          <p:nvPr>
            <p:extLst>
              <p:ext uri="{D42A27DB-BD31-4B8C-83A1-F6EECF244321}">
                <p14:modId xmlns:p14="http://schemas.microsoft.com/office/powerpoint/2010/main" val="3513863166"/>
              </p:ext>
            </p:extLst>
          </p:nvPr>
        </p:nvGraphicFramePr>
        <p:xfrm>
          <a:off x="177640" y="1054099"/>
          <a:ext cx="8827805" cy="53340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1244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30181" y="978755"/>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octobre 2022</a:t>
            </a:r>
            <a:endParaRPr lang="fr-FR" dirty="0"/>
          </a:p>
        </p:txBody>
      </p:sp>
      <p:sp>
        <p:nvSpPr>
          <p:cNvPr id="10" name="ZoneTexte 9"/>
          <p:cNvSpPr txBox="1"/>
          <p:nvPr/>
        </p:nvSpPr>
        <p:spPr>
          <a:xfrm>
            <a:off x="130181" y="56215"/>
            <a:ext cx="8457907" cy="954107"/>
          </a:xfrm>
          <a:prstGeom prst="rect">
            <a:avLst/>
          </a:prstGeom>
          <a:noFill/>
        </p:spPr>
        <p:txBody>
          <a:bodyPr wrap="square" rtlCol="0">
            <a:spAutoFit/>
          </a:bodyPr>
          <a:lstStyle/>
          <a:p>
            <a:r>
              <a:rPr lang="fr-FR" sz="2800" b="1" dirty="0">
                <a:solidFill>
                  <a:srgbClr val="376092"/>
                </a:solidFill>
              </a:rPr>
              <a:t>Le nombre de salariés en activité partielle retrouve son niveau d’avant-crise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13" y="6195705"/>
            <a:ext cx="330517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Graphique 8"/>
          <p:cNvGraphicFramePr>
            <a:graphicFrameLocks/>
          </p:cNvGraphicFramePr>
          <p:nvPr>
            <p:extLst>
              <p:ext uri="{D42A27DB-BD31-4B8C-83A1-F6EECF244321}">
                <p14:modId xmlns:p14="http://schemas.microsoft.com/office/powerpoint/2010/main" val="3853800387"/>
              </p:ext>
            </p:extLst>
          </p:nvPr>
        </p:nvGraphicFramePr>
        <p:xfrm>
          <a:off x="227012" y="1117600"/>
          <a:ext cx="8730973" cy="5078105"/>
        </p:xfrm>
        <a:graphic>
          <a:graphicData uri="http://schemas.openxmlformats.org/drawingml/2006/chart">
            <c:chart xmlns:c="http://schemas.openxmlformats.org/drawingml/2006/chart" xmlns:r="http://schemas.openxmlformats.org/officeDocument/2006/relationships" r:id="rId4"/>
          </a:graphicData>
        </a:graphic>
      </p:graphicFrame>
      <p:sp>
        <p:nvSpPr>
          <p:cNvPr id="12" name="ZoneTexte 26"/>
          <p:cNvSpPr txBox="1"/>
          <p:nvPr/>
        </p:nvSpPr>
        <p:spPr bwMode="auto">
          <a:xfrm>
            <a:off x="8351163" y="3127463"/>
            <a:ext cx="606823" cy="192558"/>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smtClean="0"/>
              <a:t>270</a:t>
            </a:r>
            <a:endParaRPr lang="fr-FR" sz="1100" b="1" dirty="0"/>
          </a:p>
        </p:txBody>
      </p:sp>
      <p:sp>
        <p:nvSpPr>
          <p:cNvPr id="2" name="Flèche vers le bas 1"/>
          <p:cNvSpPr/>
          <p:nvPr/>
        </p:nvSpPr>
        <p:spPr>
          <a:xfrm>
            <a:off x="8654574" y="3467100"/>
            <a:ext cx="84824" cy="355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74248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75A013-2665-47DA-9765-AD20C70A5351}">
  <ds:schemaRefs>
    <ds:schemaRef ds:uri="http://purl.org/dc/dcmitype/"/>
    <ds:schemaRef ds:uri="http://schemas.microsoft.com/office/infopath/2007/PartnerControls"/>
    <ds:schemaRef ds:uri="http://purl.org/dc/elements/1.1/"/>
    <ds:schemaRef ds:uri="http://schemas.microsoft.com/office/2006/metadata/properties"/>
    <ds:schemaRef ds:uri="ab994d58-9349-46a1-8cee-b96a64c5dc7e"/>
    <ds:schemaRef ds:uri="http://schemas.microsoft.com/office/2006/documentManagement/types"/>
    <ds:schemaRef ds:uri="http://purl.org/dc/terms/"/>
    <ds:schemaRef ds:uri="http://schemas.openxmlformats.org/package/2006/metadata/core-properties"/>
    <ds:schemaRef ds:uri="2ff91c20-40e6-4ab5-a5ac-9b5646c66526"/>
    <ds:schemaRef ds:uri="http://www.w3.org/XML/1998/namespace"/>
  </ds:schemaRefs>
</ds:datastoreItem>
</file>

<file path=customXml/itemProps3.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8733</TotalTime>
  <Words>1803</Words>
  <Application>Microsoft Office PowerPoint</Application>
  <PresentationFormat>Affichage à l'écran (4:3)</PresentationFormat>
  <Paragraphs>295</Paragraphs>
  <Slides>18</Slides>
  <Notes>18</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BLANCHE Jerome (DR-PACA)</cp:lastModifiedBy>
  <cp:revision>783</cp:revision>
  <cp:lastPrinted>2018-10-09T12:30:48Z</cp:lastPrinted>
  <dcterms:created xsi:type="dcterms:W3CDTF">2018-05-30T13:27:07Z</dcterms:created>
  <dcterms:modified xsi:type="dcterms:W3CDTF">2022-10-07T07:39:10Z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