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2" r:id="rId9"/>
    <p:sldId id="290" r:id="rId10"/>
    <p:sldId id="293" r:id="rId11"/>
    <p:sldId id="318" r:id="rId12"/>
    <p:sldId id="303" r:id="rId13"/>
    <p:sldId id="316" r:id="rId14"/>
    <p:sldId id="306" r:id="rId15"/>
    <p:sldId id="302" r:id="rId16"/>
    <p:sldId id="296" r:id="rId17"/>
    <p:sldId id="305" r:id="rId18"/>
    <p:sldId id="271" r:id="rId19"/>
    <p:sldId id="272" r:id="rId20"/>
    <p:sldId id="319" r:id="rId21"/>
    <p:sldId id="320" r:id="rId22"/>
    <p:sldId id="317"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06" autoAdjust="0"/>
  </p:normalViewPr>
  <p:slideViewPr>
    <p:cSldViewPr snapToGrid="0" snapToObjects="1">
      <p:cViewPr varScale="1">
        <p:scale>
          <a:sx n="105" d="100"/>
          <a:sy n="105" d="100"/>
        </p:scale>
        <p:origin x="11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3\2023-T2\01%20-%20Fichiers%20de%20travail\DEFM-Ch&#244;mage\2023_T2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3\2023-T2\01%20-%20Fichiers%20de%20travail\Prestations%20sociales\2023-T2%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laris.social.gouv.fr\DREETS-PACA$\Users\Cab-SESE\10%20-%20Notes%20de%20conjoncture\01%20-%20Notes\2023\2023-T2\01%20-%20Fichiers%20de%20travail\DPAE\dpae_dep_eclairageconj.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3\2023-T2\01%20-%20Fichiers%20de%20travail\Politiques%20emploi\2023_T2_Politiques%20de%20l'emploi_note.xls"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3\2023-T2\01%20-%20Fichiers%20de%20travail\Politiques%20emploi\2023_T2_Politiques%20de%20l'emploi_note.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3\2023-T2\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Evolution de l'emploi salarié dans le Vaucluse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2013)</a:t>
            </a:r>
          </a:p>
        </c:rich>
      </c:tx>
      <c:layout>
        <c:manualLayout>
          <c:xMode val="edge"/>
          <c:yMode val="edge"/>
          <c:x val="0.18746375911425131"/>
          <c:y val="1.0109929892715665E-2"/>
        </c:manualLayout>
      </c:layout>
      <c:overlay val="0"/>
      <c:spPr>
        <a:noFill/>
        <a:ln w="25400">
          <a:noFill/>
        </a:ln>
      </c:spPr>
    </c:title>
    <c:autoTitleDeleted val="0"/>
    <c:plotArea>
      <c:layout>
        <c:manualLayout>
          <c:layoutTarget val="inner"/>
          <c:xMode val="edge"/>
          <c:yMode val="edge"/>
          <c:x val="8.1896608162074974E-2"/>
          <c:y val="0.22450065094648314"/>
          <c:w val="0.83764367816093033"/>
          <c:h val="0.50651294582871997"/>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2'!$E$10:$E$50</c:f>
              <c:numCache>
                <c:formatCode>#\ ##0.0</c:formatCode>
                <c:ptCount val="41"/>
                <c:pt idx="0">
                  <c:v>100</c:v>
                </c:pt>
                <c:pt idx="1">
                  <c:v>100.08350112143911</c:v>
                </c:pt>
                <c:pt idx="2">
                  <c:v>100.25325306456267</c:v>
                </c:pt>
                <c:pt idx="3">
                  <c:v>100.62042230904862</c:v>
                </c:pt>
                <c:pt idx="4">
                  <c:v>100.73697595774911</c:v>
                </c:pt>
                <c:pt idx="5">
                  <c:v>100.66441752337415</c:v>
                </c:pt>
                <c:pt idx="6">
                  <c:v>100.68714464309731</c:v>
                </c:pt>
                <c:pt idx="7">
                  <c:v>100.87580779487242</c:v>
                </c:pt>
                <c:pt idx="8">
                  <c:v>100.81043225331008</c:v>
                </c:pt>
                <c:pt idx="9">
                  <c:v>101.18220303830647</c:v>
                </c:pt>
                <c:pt idx="10">
                  <c:v>101.09971201079124</c:v>
                </c:pt>
                <c:pt idx="11">
                  <c:v>101.54757655966691</c:v>
                </c:pt>
                <c:pt idx="12">
                  <c:v>101.94207446453404</c:v>
                </c:pt>
                <c:pt idx="13">
                  <c:v>102.3333176209799</c:v>
                </c:pt>
                <c:pt idx="14">
                  <c:v>102.51968000239069</c:v>
                </c:pt>
                <c:pt idx="15">
                  <c:v>102.60862440899969</c:v>
                </c:pt>
                <c:pt idx="16">
                  <c:v>103.10216766207169</c:v>
                </c:pt>
                <c:pt idx="17">
                  <c:v>103.55906694255026</c:v>
                </c:pt>
                <c:pt idx="18">
                  <c:v>103.65165891159343</c:v>
                </c:pt>
                <c:pt idx="19">
                  <c:v>103.93807673592568</c:v>
                </c:pt>
                <c:pt idx="20">
                  <c:v>104.56495242442672</c:v>
                </c:pt>
                <c:pt idx="21">
                  <c:v>104.56843163801591</c:v>
                </c:pt>
                <c:pt idx="22">
                  <c:v>104.53133873422682</c:v>
                </c:pt>
                <c:pt idx="23">
                  <c:v>104.72684807970765</c:v>
                </c:pt>
                <c:pt idx="24">
                  <c:v>105.28520571118192</c:v>
                </c:pt>
                <c:pt idx="25">
                  <c:v>105.78699806767689</c:v>
                </c:pt>
                <c:pt idx="26">
                  <c:v>106.11505421966237</c:v>
                </c:pt>
                <c:pt idx="27">
                  <c:v>106.54221183686747</c:v>
                </c:pt>
                <c:pt idx="28">
                  <c:v>104.43358406132958</c:v>
                </c:pt>
                <c:pt idx="29">
                  <c:v>103.78465464872552</c:v>
                </c:pt>
                <c:pt idx="30">
                  <c:v>106.1447958824733</c:v>
                </c:pt>
                <c:pt idx="31">
                  <c:v>106.41617452656176</c:v>
                </c:pt>
                <c:pt idx="32">
                  <c:v>107.080984864196</c:v>
                </c:pt>
                <c:pt idx="33">
                  <c:v>108.77356605901679</c:v>
                </c:pt>
                <c:pt idx="34">
                  <c:v>109.94729552889191</c:v>
                </c:pt>
                <c:pt idx="35">
                  <c:v>111.12989138152014</c:v>
                </c:pt>
                <c:pt idx="36">
                  <c:v>111.46170732871869</c:v>
                </c:pt>
                <c:pt idx="37">
                  <c:v>112.09492416441758</c:v>
                </c:pt>
                <c:pt idx="38">
                  <c:v>112.1698956012261</c:v>
                </c:pt>
                <c:pt idx="39">
                  <c:v>112.45659400745555</c:v>
                </c:pt>
                <c:pt idx="40">
                  <c:v>112.98734239750394</c:v>
                </c:pt>
              </c:numCache>
            </c:numRef>
          </c:val>
          <c:smooth val="0"/>
          <c:extLst>
            <c:ext xmlns:c16="http://schemas.microsoft.com/office/drawing/2014/chart" uri="{C3380CC4-5D6E-409C-BE32-E72D297353CC}">
              <c16:uniqueId val="{00000000-7EA1-4408-B548-B3E204F1199F}"/>
            </c:ext>
          </c:extLst>
        </c:ser>
        <c:ser>
          <c:idx val="1"/>
          <c:order val="1"/>
          <c:tx>
            <c:v>France métropolitaine</c:v>
          </c:tx>
          <c:spPr>
            <a:ln w="28575">
              <a:solidFill>
                <a:srgbClr val="0000FF"/>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2'!$C$10:$C$50</c:f>
              <c:numCache>
                <c:formatCode>#\ ##0.0</c:formatCode>
                <c:ptCount val="41"/>
                <c:pt idx="0">
                  <c:v>100</c:v>
                </c:pt>
                <c:pt idx="1">
                  <c:v>99.845812491309744</c:v>
                </c:pt>
                <c:pt idx="2">
                  <c:v>100.04588336485369</c:v>
                </c:pt>
                <c:pt idx="3">
                  <c:v>100.33572653434793</c:v>
                </c:pt>
                <c:pt idx="4">
                  <c:v>100.33334600034949</c:v>
                </c:pt>
                <c:pt idx="5">
                  <c:v>100.38830368571314</c:v>
                </c:pt>
                <c:pt idx="6">
                  <c:v>100.25079745396435</c:v>
                </c:pt>
                <c:pt idx="7">
                  <c:v>100.34758993117903</c:v>
                </c:pt>
                <c:pt idx="8">
                  <c:v>100.27868954503576</c:v>
                </c:pt>
                <c:pt idx="9">
                  <c:v>100.50224246779042</c:v>
                </c:pt>
                <c:pt idx="10">
                  <c:v>100.58857052664149</c:v>
                </c:pt>
                <c:pt idx="11">
                  <c:v>100.73410045529134</c:v>
                </c:pt>
                <c:pt idx="12">
                  <c:v>100.92772774443614</c:v>
                </c:pt>
                <c:pt idx="13">
                  <c:v>101.14235706565049</c:v>
                </c:pt>
                <c:pt idx="14">
                  <c:v>101.47265642122976</c:v>
                </c:pt>
                <c:pt idx="15">
                  <c:v>101.51835892119456</c:v>
                </c:pt>
                <c:pt idx="16">
                  <c:v>102.01767291044423</c:v>
                </c:pt>
                <c:pt idx="17">
                  <c:v>102.48964505083961</c:v>
                </c:pt>
                <c:pt idx="18">
                  <c:v>102.50912606440082</c:v>
                </c:pt>
                <c:pt idx="19">
                  <c:v>102.84538109019141</c:v>
                </c:pt>
                <c:pt idx="20">
                  <c:v>103.18046993266508</c:v>
                </c:pt>
                <c:pt idx="21">
                  <c:v>103.29952920418812</c:v>
                </c:pt>
                <c:pt idx="22">
                  <c:v>103.18047086139251</c:v>
                </c:pt>
                <c:pt idx="23">
                  <c:v>103.46198953350205</c:v>
                </c:pt>
                <c:pt idx="24">
                  <c:v>104.046405221783</c:v>
                </c:pt>
                <c:pt idx="25">
                  <c:v>104.39073726986425</c:v>
                </c:pt>
                <c:pt idx="26">
                  <c:v>104.58752441658248</c:v>
                </c:pt>
                <c:pt idx="27">
                  <c:v>104.95309281185837</c:v>
                </c:pt>
                <c:pt idx="28">
                  <c:v>103.03627387531829</c:v>
                </c:pt>
                <c:pt idx="29">
                  <c:v>102.87993827391114</c:v>
                </c:pt>
                <c:pt idx="30">
                  <c:v>104.72185179183136</c:v>
                </c:pt>
                <c:pt idx="31">
                  <c:v>104.62586625184218</c:v>
                </c:pt>
                <c:pt idx="32">
                  <c:v>105.28380709042402</c:v>
                </c:pt>
                <c:pt idx="33">
                  <c:v>106.58780563473724</c:v>
                </c:pt>
                <c:pt idx="34">
                  <c:v>107.61381192217803</c:v>
                </c:pt>
                <c:pt idx="35">
                  <c:v>108.2696648790714</c:v>
                </c:pt>
                <c:pt idx="36">
                  <c:v>108.61883898850584</c:v>
                </c:pt>
                <c:pt idx="37">
                  <c:v>109.06908899377783</c:v>
                </c:pt>
                <c:pt idx="38">
                  <c:v>109.42929782631504</c:v>
                </c:pt>
                <c:pt idx="39">
                  <c:v>109.63741184606877</c:v>
                </c:pt>
                <c:pt idx="40">
                  <c:v>110.01931517222006</c:v>
                </c:pt>
              </c:numCache>
            </c:numRef>
          </c:val>
          <c:smooth val="0"/>
          <c:extLst>
            <c:ext xmlns:c16="http://schemas.microsoft.com/office/drawing/2014/chart" uri="{C3380CC4-5D6E-409C-BE32-E72D297353CC}">
              <c16:uniqueId val="{00000001-7EA1-4408-B548-B3E204F1199F}"/>
            </c:ext>
          </c:extLst>
        </c:ser>
        <c:ser>
          <c:idx val="2"/>
          <c:order val="2"/>
          <c:tx>
            <c:strRef>
              <c:f>'Données graph 1 et 2'!$L$8:$L$9</c:f>
              <c:strCache>
                <c:ptCount val="2"/>
                <c:pt idx="0">
                  <c:v>Vaucluse</c:v>
                </c:pt>
              </c:strCache>
            </c:strRef>
          </c:tx>
          <c:spPr>
            <a:ln w="28575"/>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2'!$L$10:$L$50</c:f>
              <c:numCache>
                <c:formatCode>#\ ##0.0</c:formatCode>
                <c:ptCount val="41"/>
                <c:pt idx="0">
                  <c:v>100</c:v>
                </c:pt>
                <c:pt idx="1">
                  <c:v>100.19716690036795</c:v>
                </c:pt>
                <c:pt idx="2">
                  <c:v>100.01583212847704</c:v>
                </c:pt>
                <c:pt idx="3">
                  <c:v>100.44809822340869</c:v>
                </c:pt>
                <c:pt idx="4">
                  <c:v>100.11439019940059</c:v>
                </c:pt>
                <c:pt idx="5">
                  <c:v>99.783933894559112</c:v>
                </c:pt>
                <c:pt idx="6">
                  <c:v>99.801922392769555</c:v>
                </c:pt>
                <c:pt idx="7">
                  <c:v>99.742628738303665</c:v>
                </c:pt>
                <c:pt idx="8">
                  <c:v>99.740858845063812</c:v>
                </c:pt>
                <c:pt idx="9">
                  <c:v>99.779003446221409</c:v>
                </c:pt>
                <c:pt idx="10">
                  <c:v>99.61993706329514</c:v>
                </c:pt>
                <c:pt idx="11">
                  <c:v>100.06651523600118</c:v>
                </c:pt>
                <c:pt idx="12">
                  <c:v>100.30176411788912</c:v>
                </c:pt>
                <c:pt idx="13">
                  <c:v>101.10131230328116</c:v>
                </c:pt>
                <c:pt idx="14">
                  <c:v>101.12027682902496</c:v>
                </c:pt>
                <c:pt idx="15">
                  <c:v>100.94786429179496</c:v>
                </c:pt>
                <c:pt idx="16">
                  <c:v>102.29480861633118</c:v>
                </c:pt>
                <c:pt idx="17">
                  <c:v>102.73224617563521</c:v>
                </c:pt>
                <c:pt idx="18">
                  <c:v>102.48242603892828</c:v>
                </c:pt>
                <c:pt idx="19">
                  <c:v>103.00184160564851</c:v>
                </c:pt>
                <c:pt idx="20">
                  <c:v>103.90488626223151</c:v>
                </c:pt>
                <c:pt idx="21">
                  <c:v>103.90960126416905</c:v>
                </c:pt>
                <c:pt idx="22">
                  <c:v>103.92862088243255</c:v>
                </c:pt>
                <c:pt idx="23">
                  <c:v>103.78199024756114</c:v>
                </c:pt>
                <c:pt idx="24">
                  <c:v>104.45141592483994</c:v>
                </c:pt>
                <c:pt idx="25">
                  <c:v>105.12470075363751</c:v>
                </c:pt>
                <c:pt idx="26">
                  <c:v>105.35653703428243</c:v>
                </c:pt>
                <c:pt idx="27">
                  <c:v>105.2031065130552</c:v>
                </c:pt>
                <c:pt idx="28">
                  <c:v>103.10492204650768</c:v>
                </c:pt>
                <c:pt idx="29">
                  <c:v>102.12870090354546</c:v>
                </c:pt>
                <c:pt idx="30">
                  <c:v>104.72916916301955</c:v>
                </c:pt>
                <c:pt idx="31">
                  <c:v>105.7122494545184</c:v>
                </c:pt>
                <c:pt idx="32">
                  <c:v>106.41635003937979</c:v>
                </c:pt>
                <c:pt idx="33">
                  <c:v>107.87743953868588</c:v>
                </c:pt>
                <c:pt idx="34">
                  <c:v>109.06115869687034</c:v>
                </c:pt>
                <c:pt idx="35">
                  <c:v>110.30876994598758</c:v>
                </c:pt>
                <c:pt idx="36">
                  <c:v>110.8340466915553</c:v>
                </c:pt>
                <c:pt idx="37">
                  <c:v>111.1804223477052</c:v>
                </c:pt>
                <c:pt idx="38">
                  <c:v>110.52337124974341</c:v>
                </c:pt>
                <c:pt idx="39">
                  <c:v>110.9606515163738</c:v>
                </c:pt>
                <c:pt idx="40">
                  <c:v>111.1382651611067</c:v>
                </c:pt>
              </c:numCache>
            </c:numRef>
          </c:val>
          <c:smooth val="0"/>
          <c:extLst>
            <c:ext xmlns:c16="http://schemas.microsoft.com/office/drawing/2014/chart" uri="{C3380CC4-5D6E-409C-BE32-E72D297353CC}">
              <c16:uniqueId val="{00000002-7EA1-4408-B548-B3E204F1199F}"/>
            </c:ext>
          </c:extLst>
        </c:ser>
        <c:dLbls>
          <c:showLegendKey val="0"/>
          <c:showVal val="0"/>
          <c:showCatName val="0"/>
          <c:showSerName val="0"/>
          <c:showPercent val="0"/>
          <c:showBubbleSize val="0"/>
        </c:dLbls>
        <c:smooth val="0"/>
        <c:axId val="212072704"/>
        <c:axId val="212140032"/>
      </c:lineChart>
      <c:catAx>
        <c:axId val="21207270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40032"/>
        <c:crossesAt val="100"/>
        <c:auto val="0"/>
        <c:lblAlgn val="ctr"/>
        <c:lblOffset val="100"/>
        <c:tickLblSkip val="4"/>
        <c:tickMarkSkip val="4"/>
        <c:noMultiLvlLbl val="0"/>
      </c:catAx>
      <c:valAx>
        <c:axId val="212140032"/>
        <c:scaling>
          <c:orientation val="minMax"/>
          <c:max val="114"/>
          <c:min val="98"/>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12072704"/>
        <c:crosses val="autoZero"/>
        <c:crossBetween val="midCat"/>
        <c:majorUnit val="2"/>
      </c:valAx>
    </c:plotArea>
    <c:legend>
      <c:legendPos val="r"/>
      <c:layout>
        <c:manualLayout>
          <c:xMode val="edge"/>
          <c:yMode val="edge"/>
          <c:x val="2.7935606060606088E-2"/>
          <c:y val="0.14765694076038904"/>
          <c:w val="0.91903409090909094"/>
          <c:h val="5.3050397877984094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trim'!$A$21:$B$100</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2013</c:v>
                  </c:pt>
                  <c:pt idx="4">
                    <c:v>2014</c:v>
                  </c:pt>
                  <c:pt idx="8">
                    <c:v>2015</c:v>
                  </c:pt>
                  <c:pt idx="12">
                    <c:v>2016</c:v>
                  </c:pt>
                  <c:pt idx="16">
                    <c:v>2017</c:v>
                  </c:pt>
                  <c:pt idx="20">
                    <c:v>2018</c:v>
                  </c:pt>
                  <c:pt idx="24">
                    <c:v>2019</c:v>
                  </c:pt>
                  <c:pt idx="28">
                    <c:v>2020</c:v>
                  </c:pt>
                  <c:pt idx="32">
                    <c:v>2021</c:v>
                  </c:pt>
                  <c:pt idx="36">
                    <c:v>2022</c:v>
                  </c:pt>
                  <c:pt idx="40">
                    <c:v>2023</c:v>
                  </c:pt>
                  <c:pt idx="44">
                    <c:v>2024</c:v>
                  </c:pt>
                  <c:pt idx="48">
                    <c:v>2025</c:v>
                  </c:pt>
                  <c:pt idx="52">
                    <c:v>2026</c:v>
                  </c:pt>
                  <c:pt idx="56">
                    <c:v>2027</c:v>
                  </c:pt>
                  <c:pt idx="60">
                    <c:v>2028</c:v>
                  </c:pt>
                </c:lvl>
              </c:multiLvlStrCache>
            </c:multiLvlStrRef>
          </c:cat>
          <c:val>
            <c:numRef>
              <c:f>dep84_trim!$BG$79:$BG$121</c:f>
              <c:numCache>
                <c:formatCode>#\ ##0.0</c:formatCode>
                <c:ptCount val="43"/>
                <c:pt idx="0">
                  <c:v>2.6585283146829397</c:v>
                </c:pt>
                <c:pt idx="1">
                  <c:v>1.9554733434630434</c:v>
                </c:pt>
                <c:pt idx="2">
                  <c:v>0.8941877794336861</c:v>
                </c:pt>
                <c:pt idx="3">
                  <c:v>0.84130755892364295</c:v>
                </c:pt>
                <c:pt idx="4">
                  <c:v>1.7322634059355524</c:v>
                </c:pt>
                <c:pt idx="5">
                  <c:v>1.683986478026811</c:v>
                </c:pt>
                <c:pt idx="6">
                  <c:v>1.1697346549282672</c:v>
                </c:pt>
                <c:pt idx="7">
                  <c:v>1.8681920525771334</c:v>
                </c:pt>
                <c:pt idx="8">
                  <c:v>2.0250896057347756</c:v>
                </c:pt>
                <c:pt idx="9">
                  <c:v>2.3127817787926608</c:v>
                </c:pt>
                <c:pt idx="10">
                  <c:v>0.48071420396016418</c:v>
                </c:pt>
                <c:pt idx="11">
                  <c:v>1.0137828909898561</c:v>
                </c:pt>
                <c:pt idx="12">
                  <c:v>0.92467298150653576</c:v>
                </c:pt>
                <c:pt idx="13">
                  <c:v>0.2067039106145252</c:v>
                </c:pt>
                <c:pt idx="14">
                  <c:v>0.83068517589339752</c:v>
                </c:pt>
                <c:pt idx="15">
                  <c:v>-1.1058277120423732E-2</c:v>
                </c:pt>
                <c:pt idx="16">
                  <c:v>0.22671975226720154</c:v>
                </c:pt>
                <c:pt idx="17">
                  <c:v>0.9158620689655228</c:v>
                </c:pt>
                <c:pt idx="18">
                  <c:v>0.8036739380022917</c:v>
                </c:pt>
                <c:pt idx="19">
                  <c:v>1.4643670680117182</c:v>
                </c:pt>
                <c:pt idx="20">
                  <c:v>0.17104981825957211</c:v>
                </c:pt>
                <c:pt idx="21">
                  <c:v>0.68303094983992452</c:v>
                </c:pt>
                <c:pt idx="22">
                  <c:v>-0.31269874920500929</c:v>
                </c:pt>
                <c:pt idx="23">
                  <c:v>0.64862565792971338</c:v>
                </c:pt>
                <c:pt idx="24">
                  <c:v>0.43843431408800981</c:v>
                </c:pt>
                <c:pt idx="25">
                  <c:v>-0.84674450404964574</c:v>
                </c:pt>
                <c:pt idx="26">
                  <c:v>-1.1085768843155042</c:v>
                </c:pt>
                <c:pt idx="27">
                  <c:v>-0.93863977687190792</c:v>
                </c:pt>
                <c:pt idx="28">
                  <c:v>-0.3411121338459</c:v>
                </c:pt>
                <c:pt idx="29">
                  <c:v>5.7426926002390521</c:v>
                </c:pt>
                <c:pt idx="30">
                  <c:v>-0.69876175306992083</c:v>
                </c:pt>
                <c:pt idx="31">
                  <c:v>-1.2003932322657507</c:v>
                </c:pt>
                <c:pt idx="32">
                  <c:v>0.1361612987692995</c:v>
                </c:pt>
                <c:pt idx="33">
                  <c:v>0.10982689189895645</c:v>
                </c:pt>
                <c:pt idx="34">
                  <c:v>-2.1836798662626555</c:v>
                </c:pt>
                <c:pt idx="35">
                  <c:v>-2.9107028412732383</c:v>
                </c:pt>
                <c:pt idx="36">
                  <c:v>-2.4753836844710886</c:v>
                </c:pt>
                <c:pt idx="37">
                  <c:v>-1.6188166281234095</c:v>
                </c:pt>
                <c:pt idx="38">
                  <c:v>0.25226464854948283</c:v>
                </c:pt>
                <c:pt idx="39">
                  <c:v>1.7156582408794918E-2</c:v>
                </c:pt>
                <c:pt idx="40">
                  <c:v>6.861455772200209E-2</c:v>
                </c:pt>
                <c:pt idx="41">
                  <c:v>-0.22284440889092094</c:v>
                </c:pt>
                <c:pt idx="42">
                  <c:v>0.50967815828657503</c:v>
                </c:pt>
              </c:numCache>
            </c:numRef>
          </c:val>
          <c:extLst>
            <c:ext xmlns:c16="http://schemas.microsoft.com/office/drawing/2014/chart" uri="{C3380CC4-5D6E-409C-BE32-E72D297353CC}">
              <c16:uniqueId val="{00000000-8F5D-4458-A9B9-2F07CE2CECCF}"/>
            </c:ext>
          </c:extLst>
        </c:ser>
        <c:dLbls>
          <c:showLegendKey val="0"/>
          <c:showVal val="0"/>
          <c:showCatName val="0"/>
          <c:showSerName val="0"/>
          <c:showPercent val="0"/>
          <c:showBubbleSize val="0"/>
        </c:dLbls>
        <c:gapWidth val="150"/>
        <c:overlap val="100"/>
        <c:axId val="171408768"/>
        <c:axId val="171410560"/>
      </c:barChart>
      <c:catAx>
        <c:axId val="17140876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410560"/>
        <c:crosses val="autoZero"/>
        <c:auto val="0"/>
        <c:lblAlgn val="ctr"/>
        <c:lblOffset val="100"/>
        <c:tickLblSkip val="4"/>
        <c:tickMarkSkip val="4"/>
        <c:noMultiLvlLbl val="0"/>
      </c:catAx>
      <c:valAx>
        <c:axId val="171410560"/>
        <c:scaling>
          <c:orientation val="minMax"/>
          <c:max val="6"/>
          <c:min val="-3"/>
        </c:scaling>
        <c:delete val="0"/>
        <c:axPos val="l"/>
        <c:majorGridlines>
          <c:spPr>
            <a:ln>
              <a:prstDash val="sysDash"/>
            </a:ln>
          </c:spPr>
        </c:majorGridlines>
        <c:numFmt formatCode="[Blue][&lt;0]\-&quot;&quot;0&quot;&quot;;[Red][&gt;0]\+&quot;&quot;0&quot;&quot;;0" sourceLinked="0"/>
        <c:majorTickMark val="out"/>
        <c:minorTickMark val="none"/>
        <c:tickLblPos val="nextTo"/>
        <c:crossAx val="171408768"/>
        <c:crosses val="autoZero"/>
        <c:crossBetween val="between"/>
        <c:majorUnit val="1"/>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dep84_trim!$BH$103:$BH$121</c:f>
              <c:numCache>
                <c:formatCode>#\ ##0.0</c:formatCode>
                <c:ptCount val="19"/>
                <c:pt idx="0">
                  <c:v>0.77578671328670801</c:v>
                </c:pt>
                <c:pt idx="1">
                  <c:v>-1.3119375474357597</c:v>
                </c:pt>
                <c:pt idx="2">
                  <c:v>-0.93386068995824356</c:v>
                </c:pt>
                <c:pt idx="3">
                  <c:v>-1.2199179327936127</c:v>
                </c:pt>
                <c:pt idx="4">
                  <c:v>-0.23576961940047214</c:v>
                </c:pt>
                <c:pt idx="5">
                  <c:v>7.1685797884312397</c:v>
                </c:pt>
                <c:pt idx="6">
                  <c:v>-0.79806783576603646</c:v>
                </c:pt>
                <c:pt idx="7">
                  <c:v>-1.1220493278289334</c:v>
                </c:pt>
                <c:pt idx="8">
                  <c:v>-3.2116475752064222E-2</c:v>
                </c:pt>
                <c:pt idx="9">
                  <c:v>-7.4962518740639972E-2</c:v>
                </c:pt>
                <c:pt idx="10">
                  <c:v>-2.0147894116386178</c:v>
                </c:pt>
                <c:pt idx="11">
                  <c:v>-3.1827627693317262</c:v>
                </c:pt>
                <c:pt idx="12">
                  <c:v>-3.0501581563488478</c:v>
                </c:pt>
                <c:pt idx="13">
                  <c:v>-2.2605453274295084</c:v>
                </c:pt>
                <c:pt idx="14">
                  <c:v>0.56032427277061814</c:v>
                </c:pt>
                <c:pt idx="15">
                  <c:v>3.5566093657379838E-2</c:v>
                </c:pt>
                <c:pt idx="16">
                  <c:v>-0.17776724342261074</c:v>
                </c:pt>
                <c:pt idx="17">
                  <c:v>-0.40365665439867637</c:v>
                </c:pt>
                <c:pt idx="18">
                  <c:v>0.40529264513053942</c:v>
                </c:pt>
              </c:numCache>
            </c:numRef>
          </c:val>
          <c:extLst>
            <c:ext xmlns:c16="http://schemas.microsoft.com/office/drawing/2014/chart" uri="{C3380CC4-5D6E-409C-BE32-E72D297353CC}">
              <c16:uniqueId val="{00000000-5BD6-4C15-834A-0E146F592C71}"/>
            </c:ext>
          </c:extLst>
        </c:ser>
        <c:ser>
          <c:idx val="0"/>
          <c:order val="1"/>
          <c:tx>
            <c:v>Femmes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dep84_trim!$BI$103:$BI$121</c:f>
              <c:numCache>
                <c:formatCode>#\ ##0.0</c:formatCode>
                <c:ptCount val="19"/>
                <c:pt idx="0">
                  <c:v>0.12271193373556422</c:v>
                </c:pt>
                <c:pt idx="1">
                  <c:v>-0.4085384536819614</c:v>
                </c:pt>
                <c:pt idx="2">
                  <c:v>-1.271664444672338</c:v>
                </c:pt>
                <c:pt idx="3">
                  <c:v>-0.67518437727226432</c:v>
                </c:pt>
                <c:pt idx="4">
                  <c:v>-0.43923865300146137</c:v>
                </c:pt>
                <c:pt idx="5">
                  <c:v>4.4117647058823595</c:v>
                </c:pt>
                <c:pt idx="6">
                  <c:v>-0.60362173038229772</c:v>
                </c:pt>
                <c:pt idx="7">
                  <c:v>-1.2753036437247123</c:v>
                </c:pt>
                <c:pt idx="8">
                  <c:v>0.29731392249334743</c:v>
                </c:pt>
                <c:pt idx="9">
                  <c:v>0.28621077379127335</c:v>
                </c:pt>
                <c:pt idx="10">
                  <c:v>-2.3443074100499395</c:v>
                </c:pt>
                <c:pt idx="11">
                  <c:v>-2.6510802630205665</c:v>
                </c:pt>
                <c:pt idx="12">
                  <c:v>-1.9298809906722392</c:v>
                </c:pt>
                <c:pt idx="13">
                  <c:v>-1.0167267956707082</c:v>
                </c:pt>
                <c:pt idx="14">
                  <c:v>-3.3134526176270551E-2</c:v>
                </c:pt>
                <c:pt idx="15">
                  <c:v>0</c:v>
                </c:pt>
                <c:pt idx="16">
                  <c:v>0.29830957905203626</c:v>
                </c:pt>
                <c:pt idx="17">
                  <c:v>-5.5078211059711446E-2</c:v>
                </c:pt>
                <c:pt idx="18">
                  <c:v>0.60619420257908008</c:v>
                </c:pt>
              </c:numCache>
            </c:numRef>
          </c:val>
          <c:extLst>
            <c:ext xmlns:c16="http://schemas.microsoft.com/office/drawing/2014/chart" uri="{C3380CC4-5D6E-409C-BE32-E72D297353CC}">
              <c16:uniqueId val="{00000001-5BD6-4C15-834A-0E146F592C71}"/>
            </c:ext>
          </c:extLst>
        </c:ser>
        <c:dLbls>
          <c:showLegendKey val="0"/>
          <c:showVal val="0"/>
          <c:showCatName val="0"/>
          <c:showSerName val="0"/>
          <c:showPercent val="0"/>
          <c:showBubbleSize val="0"/>
        </c:dLbls>
        <c:gapWidth val="150"/>
        <c:axId val="172605824"/>
        <c:axId val="172607360"/>
      </c:barChart>
      <c:catAx>
        <c:axId val="1726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607360"/>
        <c:crosses val="autoZero"/>
        <c:auto val="0"/>
        <c:lblAlgn val="ctr"/>
        <c:lblOffset val="100"/>
        <c:tickLblSkip val="4"/>
        <c:tickMarkSkip val="4"/>
        <c:noMultiLvlLbl val="0"/>
      </c:catAx>
      <c:valAx>
        <c:axId val="172607360"/>
        <c:scaling>
          <c:orientation val="minMax"/>
          <c:max val="8"/>
          <c:min val="-4"/>
        </c:scaling>
        <c:delete val="0"/>
        <c:axPos val="l"/>
        <c:majorGridlines>
          <c:spPr>
            <a:ln>
              <a:prstDash val="sysDash"/>
            </a:ln>
          </c:spPr>
        </c:majorGridlines>
        <c:numFmt formatCode="[Blue][&lt;0]\-&quot;&quot;0&quot;&quot;;[Red][&gt;0]\+&quot;&quot;0&quot;&quot;;0" sourceLinked="0"/>
        <c:majorTickMark val="out"/>
        <c:minorTickMark val="none"/>
        <c:tickLblPos val="nextTo"/>
        <c:crossAx val="17260582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3748869714638965"/>
          <c:w val="0.86471641552420164"/>
          <c:h val="0.48056789308522063"/>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dep84_trim!$BJ$103:$BJ$121</c:f>
              <c:numCache>
                <c:formatCode>#\ ##0.0</c:formatCode>
                <c:ptCount val="19"/>
                <c:pt idx="0">
                  <c:v>0.27799841143762993</c:v>
                </c:pt>
                <c:pt idx="1">
                  <c:v>-1.425742574257427</c:v>
                </c:pt>
                <c:pt idx="2">
                  <c:v>-1.6070711128967408</c:v>
                </c:pt>
                <c:pt idx="3">
                  <c:v>-3.0216414863209362</c:v>
                </c:pt>
                <c:pt idx="4">
                  <c:v>-1.8105263157894846</c:v>
                </c:pt>
                <c:pt idx="5">
                  <c:v>11.963979416809622</c:v>
                </c:pt>
                <c:pt idx="6">
                  <c:v>-3.6001531980084378</c:v>
                </c:pt>
                <c:pt idx="7">
                  <c:v>-4.0524433849821184</c:v>
                </c:pt>
                <c:pt idx="8">
                  <c:v>-0.53830227743271175</c:v>
                </c:pt>
                <c:pt idx="9">
                  <c:v>-0.66611157368859919</c:v>
                </c:pt>
                <c:pt idx="10">
                  <c:v>-5.5741827326068698</c:v>
                </c:pt>
                <c:pt idx="11">
                  <c:v>-5.5925432756324884</c:v>
                </c:pt>
                <c:pt idx="12">
                  <c:v>-2.350728725905038</c:v>
                </c:pt>
                <c:pt idx="13">
                  <c:v>-2.2147327876745226</c:v>
                </c:pt>
                <c:pt idx="14">
                  <c:v>0</c:v>
                </c:pt>
                <c:pt idx="15">
                  <c:v>0.1477104874446189</c:v>
                </c:pt>
                <c:pt idx="16">
                  <c:v>0.98328416912487615</c:v>
                </c:pt>
                <c:pt idx="17">
                  <c:v>0.43816942551120341</c:v>
                </c:pt>
                <c:pt idx="18">
                  <c:v>1.9389238972370215</c:v>
                </c:pt>
              </c:numCache>
            </c:numRef>
          </c:val>
          <c:extLst>
            <c:ext xmlns:c16="http://schemas.microsoft.com/office/drawing/2014/chart" uri="{C3380CC4-5D6E-409C-BE32-E72D297353CC}">
              <c16:uniqueId val="{00000000-511C-4AB3-9476-07A89EDEBB44}"/>
            </c:ext>
          </c:extLst>
        </c:ser>
        <c:ser>
          <c:idx val="0"/>
          <c:order val="1"/>
          <c:tx>
            <c:v>25 à 49 ans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dep84_trim!$BK$103:$BK$121</c:f>
              <c:numCache>
                <c:formatCode>#\ ##0.0</c:formatCode>
                <c:ptCount val="19"/>
                <c:pt idx="0">
                  <c:v>0.20115445163546575</c:v>
                </c:pt>
                <c:pt idx="1">
                  <c:v>-1.0473946059177841</c:v>
                </c:pt>
                <c:pt idx="2">
                  <c:v>-1.2789979712445998</c:v>
                </c:pt>
                <c:pt idx="3">
                  <c:v>-0.93817012151536927</c:v>
                </c:pt>
                <c:pt idx="4">
                  <c:v>-0.35176332641833064</c:v>
                </c:pt>
                <c:pt idx="5">
                  <c:v>5.5213613323678468</c:v>
                </c:pt>
                <c:pt idx="6">
                  <c:v>-0.49751243781095411</c:v>
                </c:pt>
                <c:pt idx="7">
                  <c:v>-1.2241379310344747</c:v>
                </c:pt>
                <c:pt idx="8">
                  <c:v>6.9820212951632321E-2</c:v>
                </c:pt>
                <c:pt idx="9">
                  <c:v>0.12210012210012167</c:v>
                </c:pt>
                <c:pt idx="10">
                  <c:v>-2.1080139372822271</c:v>
                </c:pt>
                <c:pt idx="11">
                  <c:v>-3.1055347926677412</c:v>
                </c:pt>
                <c:pt idx="12">
                  <c:v>-2.9020112039672918</c:v>
                </c:pt>
                <c:pt idx="13">
                  <c:v>-1.844320438853686</c:v>
                </c:pt>
                <c:pt idx="14">
                  <c:v>4.8178839853529887E-2</c:v>
                </c:pt>
                <c:pt idx="15">
                  <c:v>-4.8155639025326824E-2</c:v>
                </c:pt>
                <c:pt idx="16">
                  <c:v>-0.19271535941416396</c:v>
                </c:pt>
                <c:pt idx="17">
                  <c:v>-0.29928557636608177</c:v>
                </c:pt>
                <c:pt idx="18">
                  <c:v>0.54226784158031283</c:v>
                </c:pt>
              </c:numCache>
            </c:numRef>
          </c:val>
          <c:extLst>
            <c:ext xmlns:c16="http://schemas.microsoft.com/office/drawing/2014/chart" uri="{C3380CC4-5D6E-409C-BE32-E72D297353CC}">
              <c16:uniqueId val="{00000001-511C-4AB3-9476-07A89EDEBB44}"/>
            </c:ext>
          </c:extLst>
        </c:ser>
        <c:ser>
          <c:idx val="2"/>
          <c:order val="2"/>
          <c:tx>
            <c:v>50 ans ou plus</c:v>
          </c:tx>
          <c:spPr>
            <a:solidFill>
              <a:srgbClr val="92D050"/>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dep84_trim!$BL$103:$BL$121</c:f>
              <c:numCache>
                <c:formatCode>#\ ##0.0</c:formatCode>
                <c:ptCount val="19"/>
                <c:pt idx="0">
                  <c:v>1.0644707772645035</c:v>
                </c:pt>
                <c:pt idx="1">
                  <c:v>-9.936406995229019E-2</c:v>
                </c:pt>
                <c:pt idx="2">
                  <c:v>-0.47742192162323338</c:v>
                </c:pt>
                <c:pt idx="3">
                  <c:v>7.9952028782726003E-2</c:v>
                </c:pt>
                <c:pt idx="4">
                  <c:v>0.3794687437587374</c:v>
                </c:pt>
                <c:pt idx="5">
                  <c:v>3.3426183844011081</c:v>
                </c:pt>
                <c:pt idx="6">
                  <c:v>0.3080477474008525</c:v>
                </c:pt>
                <c:pt idx="7">
                  <c:v>0.23032629558541462</c:v>
                </c:pt>
                <c:pt idx="8">
                  <c:v>0.59364228265030849</c:v>
                </c:pt>
                <c:pt idx="9">
                  <c:v>0.437845040929008</c:v>
                </c:pt>
                <c:pt idx="10">
                  <c:v>-0.81501137225171716</c:v>
                </c:pt>
                <c:pt idx="11">
                  <c:v>-1.3376648194152407</c:v>
                </c:pt>
                <c:pt idx="12">
                  <c:v>-1.6269610691458491</c:v>
                </c:pt>
                <c:pt idx="13">
                  <c:v>-0.90569009647567533</c:v>
                </c:pt>
                <c:pt idx="14">
                  <c:v>0.77488575402344662</c:v>
                </c:pt>
                <c:pt idx="15">
                  <c:v>9.8580441640372385E-2</c:v>
                </c:pt>
                <c:pt idx="16">
                  <c:v>0.23636005515068614</c:v>
                </c:pt>
                <c:pt idx="17">
                  <c:v>-0.33405384161916407</c:v>
                </c:pt>
                <c:pt idx="18">
                  <c:v>-0.13801261829654576</c:v>
                </c:pt>
              </c:numCache>
            </c:numRef>
          </c:val>
          <c:extLst>
            <c:ext xmlns:c16="http://schemas.microsoft.com/office/drawing/2014/chart" uri="{C3380CC4-5D6E-409C-BE32-E72D297353CC}">
              <c16:uniqueId val="{00000002-511C-4AB3-9476-07A89EDEBB44}"/>
            </c:ext>
          </c:extLst>
        </c:ser>
        <c:dLbls>
          <c:showLegendKey val="0"/>
          <c:showVal val="0"/>
          <c:showCatName val="0"/>
          <c:showSerName val="0"/>
          <c:showPercent val="0"/>
          <c:showBubbleSize val="0"/>
        </c:dLbls>
        <c:gapWidth val="150"/>
        <c:axId val="171361792"/>
        <c:axId val="171363328"/>
      </c:barChart>
      <c:catAx>
        <c:axId val="17136179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63328"/>
        <c:crosses val="autoZero"/>
        <c:auto val="0"/>
        <c:lblAlgn val="ctr"/>
        <c:lblOffset val="100"/>
        <c:tickLblSkip val="4"/>
        <c:tickMarkSkip val="4"/>
        <c:noMultiLvlLbl val="0"/>
      </c:catAx>
      <c:valAx>
        <c:axId val="17136332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1361792"/>
        <c:crosses val="autoZero"/>
        <c:crossBetween val="between"/>
        <c:majorUnit val="2"/>
      </c:valAx>
    </c:plotArea>
    <c:legend>
      <c:legendPos val="t"/>
      <c:layout>
        <c:manualLayout>
          <c:xMode val="edge"/>
          <c:yMode val="edge"/>
          <c:x val="0.27433563824826468"/>
          <c:y val="0.17564870259481039"/>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7270074743195E-2"/>
          <c:y val="0.27208616886960985"/>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dep84_trim!$BS$103:$BS$121</c:f>
              <c:numCache>
                <c:formatCode>#\ ##0.0</c:formatCode>
                <c:ptCount val="19"/>
                <c:pt idx="0">
                  <c:v>3.0018010806487361E-2</c:v>
                </c:pt>
                <c:pt idx="1">
                  <c:v>-1.3504051215364576</c:v>
                </c:pt>
                <c:pt idx="2">
                  <c:v>-1.8657473129182756</c:v>
                </c:pt>
                <c:pt idx="3">
                  <c:v>-1.1365984707584209</c:v>
                </c:pt>
                <c:pt idx="4">
                  <c:v>0.28219063545149581</c:v>
                </c:pt>
                <c:pt idx="5">
                  <c:v>6.1803022407503905</c:v>
                </c:pt>
                <c:pt idx="6">
                  <c:v>-3.3372595210051093</c:v>
                </c:pt>
                <c:pt idx="7">
                  <c:v>-3.0666125101543429</c:v>
                </c:pt>
                <c:pt idx="8">
                  <c:v>-0.98470563586842141</c:v>
                </c:pt>
                <c:pt idx="9">
                  <c:v>2.0313161235717248</c:v>
                </c:pt>
                <c:pt idx="10">
                  <c:v>-1.0058067192036613</c:v>
                </c:pt>
                <c:pt idx="11">
                  <c:v>-2.3567612862679388</c:v>
                </c:pt>
                <c:pt idx="12">
                  <c:v>-0.54709289851962994</c:v>
                </c:pt>
                <c:pt idx="13">
                  <c:v>0.31280336533276998</c:v>
                </c:pt>
                <c:pt idx="14">
                  <c:v>2.2150537634408662</c:v>
                </c:pt>
                <c:pt idx="15">
                  <c:v>1.7252261729433949</c:v>
                </c:pt>
                <c:pt idx="16">
                  <c:v>1.36504653567735</c:v>
                </c:pt>
                <c:pt idx="17">
                  <c:v>0.30605998775761201</c:v>
                </c:pt>
                <c:pt idx="18">
                  <c:v>-0.15256305939789216</c:v>
                </c:pt>
              </c:numCache>
            </c:numRef>
          </c:val>
          <c:extLst>
            <c:ext xmlns:c16="http://schemas.microsoft.com/office/drawing/2014/chart" uri="{C3380CC4-5D6E-409C-BE32-E72D297353CC}">
              <c16:uniqueId val="{00000000-D715-4D1D-8DEA-13F920FF6841}"/>
            </c:ext>
          </c:extLst>
        </c:ser>
        <c:ser>
          <c:idx val="0"/>
          <c:order val="1"/>
          <c:tx>
            <c:v>Un an ou plus</c:v>
          </c:tx>
          <c:spPr>
            <a:solidFill>
              <a:schemeClr val="accent6">
                <a:lumMod val="75000"/>
              </a:schemeClr>
            </a:solidFill>
          </c:spPr>
          <c:invertIfNegative val="0"/>
          <c:cat>
            <c:multiLvlStrRef>
              <c:f>'dates trim'!$A$45:$B$100</c:f>
              <c:multiLvlStrCache>
                <c:ptCount val="4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lvl>
                <c:lvl>
                  <c:pt idx="0">
                    <c:v>2019</c:v>
                  </c:pt>
                  <c:pt idx="4">
                    <c:v>2020</c:v>
                  </c:pt>
                  <c:pt idx="8">
                    <c:v>2021</c:v>
                  </c:pt>
                  <c:pt idx="12">
                    <c:v>2022</c:v>
                  </c:pt>
                  <c:pt idx="16">
                    <c:v>2023</c:v>
                  </c:pt>
                  <c:pt idx="20">
                    <c:v>2024</c:v>
                  </c:pt>
                  <c:pt idx="24">
                    <c:v>2025</c:v>
                  </c:pt>
                  <c:pt idx="28">
                    <c:v>2026</c:v>
                  </c:pt>
                  <c:pt idx="32">
                    <c:v>2027</c:v>
                  </c:pt>
                  <c:pt idx="36">
                    <c:v>2028</c:v>
                  </c:pt>
                </c:lvl>
              </c:multiLvlStrCache>
            </c:multiLvlStrRef>
          </c:cat>
          <c:val>
            <c:numRef>
              <c:f>dep84_trim!$BT$103:$BT$121</c:f>
              <c:numCache>
                <c:formatCode>#\ ##0.0</c:formatCode>
                <c:ptCount val="19"/>
                <c:pt idx="0">
                  <c:v>0.89515497370482588</c:v>
                </c:pt>
                <c:pt idx="1">
                  <c:v>-0.28834423866030967</c:v>
                </c:pt>
                <c:pt idx="2">
                  <c:v>-0.2780558336113903</c:v>
                </c:pt>
                <c:pt idx="3">
                  <c:v>-0.72496096364041973</c:v>
                </c:pt>
                <c:pt idx="4">
                  <c:v>-1.0111223458038388</c:v>
                </c:pt>
                <c:pt idx="5">
                  <c:v>5.2661445919872873</c:v>
                </c:pt>
                <c:pt idx="6">
                  <c:v>2.1994609164420531</c:v>
                </c:pt>
                <c:pt idx="7">
                  <c:v>0.7384745226289624</c:v>
                </c:pt>
                <c:pt idx="8">
                  <c:v>1.2566760917373632</c:v>
                </c:pt>
                <c:pt idx="9">
                  <c:v>-1.768538628606886</c:v>
                </c:pt>
                <c:pt idx="10">
                  <c:v>-3.379658875552749</c:v>
                </c:pt>
                <c:pt idx="11">
                  <c:v>-3.486978315353606</c:v>
                </c:pt>
                <c:pt idx="12">
                  <c:v>-4.5049113695382221</c:v>
                </c:pt>
                <c:pt idx="13">
                  <c:v>-3.7361078269094294</c:v>
                </c:pt>
                <c:pt idx="14">
                  <c:v>-1.9896831245394209</c:v>
                </c:pt>
                <c:pt idx="15">
                  <c:v>-2.0175438596491291</c:v>
                </c:pt>
                <c:pt idx="16">
                  <c:v>-1.5347231103721715</c:v>
                </c:pt>
                <c:pt idx="17">
                  <c:v>-0.89622028834913658</c:v>
                </c:pt>
                <c:pt idx="18">
                  <c:v>1.3630406290956687</c:v>
                </c:pt>
              </c:numCache>
            </c:numRef>
          </c:val>
          <c:extLst>
            <c:ext xmlns:c16="http://schemas.microsoft.com/office/drawing/2014/chart" uri="{C3380CC4-5D6E-409C-BE32-E72D297353CC}">
              <c16:uniqueId val="{00000001-D715-4D1D-8DEA-13F920FF6841}"/>
            </c:ext>
          </c:extLst>
        </c:ser>
        <c:dLbls>
          <c:showLegendKey val="0"/>
          <c:showVal val="0"/>
          <c:showCatName val="0"/>
          <c:showSerName val="0"/>
          <c:showPercent val="0"/>
          <c:showBubbleSize val="0"/>
        </c:dLbls>
        <c:gapWidth val="150"/>
        <c:axId val="171748736"/>
        <c:axId val="171750528"/>
      </c:barChart>
      <c:catAx>
        <c:axId val="17174873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750528"/>
        <c:crosses val="autoZero"/>
        <c:auto val="0"/>
        <c:lblAlgn val="ctr"/>
        <c:lblOffset val="100"/>
        <c:tickLblSkip val="4"/>
        <c:tickMarkSkip val="4"/>
        <c:noMultiLvlLbl val="0"/>
      </c:catAx>
      <c:valAx>
        <c:axId val="171750528"/>
        <c:scaling>
          <c:orientation val="minMax"/>
          <c:max val="8"/>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1748736"/>
        <c:crosses val="autoZero"/>
        <c:crossBetween val="between"/>
        <c:majorUnit val="2"/>
      </c:valAx>
    </c:plotArea>
    <c:legend>
      <c:legendPos val="t"/>
      <c:layout>
        <c:manualLayout>
          <c:xMode val="edge"/>
          <c:yMode val="edge"/>
          <c:x val="0.334856975365389"/>
          <c:y val="0.20758483033932135"/>
          <c:w val="0.33028591603714508"/>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en Vaucluse</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8.0097557036139702E-2"/>
          <c:y val="0.17568576934018218"/>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RSA!$AW$40:$AW$80</c:f>
              <c:numCache>
                <c:formatCode>0.0</c:formatCode>
                <c:ptCount val="41"/>
                <c:pt idx="0">
                  <c:v>100</c:v>
                </c:pt>
                <c:pt idx="1">
                  <c:v>101.06323447118075</c:v>
                </c:pt>
                <c:pt idx="2">
                  <c:v>102.57414661443759</c:v>
                </c:pt>
                <c:pt idx="3">
                  <c:v>103.91717963066591</c:v>
                </c:pt>
                <c:pt idx="4">
                  <c:v>105.9317291550084</c:v>
                </c:pt>
                <c:pt idx="5">
                  <c:v>106.60324566312256</c:v>
                </c:pt>
                <c:pt idx="6">
                  <c:v>106.77112479015109</c:v>
                </c:pt>
                <c:pt idx="7">
                  <c:v>106.54728595411305</c:v>
                </c:pt>
                <c:pt idx="8">
                  <c:v>107.10688304420816</c:v>
                </c:pt>
                <c:pt idx="9">
                  <c:v>107.83435926133184</c:v>
                </c:pt>
                <c:pt idx="10">
                  <c:v>107.77839955232234</c:v>
                </c:pt>
                <c:pt idx="11">
                  <c:v>107.10688304420816</c:v>
                </c:pt>
                <c:pt idx="12">
                  <c:v>106.26748740906547</c:v>
                </c:pt>
                <c:pt idx="13">
                  <c:v>105.37213206491327</c:v>
                </c:pt>
                <c:pt idx="14">
                  <c:v>103.97313933967543</c:v>
                </c:pt>
                <c:pt idx="15">
                  <c:v>102.29434806939004</c:v>
                </c:pt>
                <c:pt idx="16">
                  <c:v>100.61555679910465</c:v>
                </c:pt>
                <c:pt idx="17">
                  <c:v>101.67879127028539</c:v>
                </c:pt>
                <c:pt idx="18">
                  <c:v>101.17515388919978</c:v>
                </c:pt>
                <c:pt idx="19">
                  <c:v>100.50363738108561</c:v>
                </c:pt>
                <c:pt idx="20">
                  <c:v>99.664241745942917</c:v>
                </c:pt>
                <c:pt idx="21">
                  <c:v>100.27979854504756</c:v>
                </c:pt>
                <c:pt idx="22">
                  <c:v>99.776161163961945</c:v>
                </c:pt>
                <c:pt idx="23">
                  <c:v>98.768886401790709</c:v>
                </c:pt>
                <c:pt idx="24">
                  <c:v>97.369893676552877</c:v>
                </c:pt>
                <c:pt idx="25">
                  <c:v>97.537772803581419</c:v>
                </c:pt>
                <c:pt idx="26">
                  <c:v>95.467263570229434</c:v>
                </c:pt>
                <c:pt idx="27">
                  <c:v>94.068270844991602</c:v>
                </c:pt>
                <c:pt idx="28">
                  <c:v>92.613318410744256</c:v>
                </c:pt>
                <c:pt idx="29">
                  <c:v>91.438164521544479</c:v>
                </c:pt>
                <c:pt idx="30">
                  <c:v>90.822607722439841</c:v>
                </c:pt>
                <c:pt idx="31">
                  <c:v>91.214325685506438</c:v>
                </c:pt>
                <c:pt idx="32">
                  <c:v>92.165640738668159</c:v>
                </c:pt>
                <c:pt idx="33">
                  <c:v>93.060996082820367</c:v>
                </c:pt>
                <c:pt idx="34">
                  <c:v>91.88584219362059</c:v>
                </c:pt>
                <c:pt idx="35">
                  <c:v>91.494124230553993</c:v>
                </c:pt>
                <c:pt idx="36">
                  <c:v>90.486849468382772</c:v>
                </c:pt>
                <c:pt idx="37">
                  <c:v>90.486849468382772</c:v>
                </c:pt>
                <c:pt idx="38">
                  <c:v>90.207050923335203</c:v>
                </c:pt>
                <c:pt idx="39">
                  <c:v>89.983212087297147</c:v>
                </c:pt>
                <c:pt idx="40">
                  <c:v>89.927252378287633</c:v>
                </c:pt>
              </c:numCache>
            </c:numRef>
          </c:val>
          <c:smooth val="0"/>
          <c:extLst>
            <c:ext xmlns:c16="http://schemas.microsoft.com/office/drawing/2014/chart" uri="{C3380CC4-5D6E-409C-BE32-E72D297353CC}">
              <c16:uniqueId val="{00000000-A5B7-4777-89BE-061F02FA8710}"/>
            </c:ext>
          </c:extLst>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ASS!$AW$40:$AW$79</c:f>
              <c:numCache>
                <c:formatCode>0.0</c:formatCode>
                <c:ptCount val="40"/>
                <c:pt idx="0">
                  <c:v>100</c:v>
                </c:pt>
                <c:pt idx="1">
                  <c:v>99.742930591259636</c:v>
                </c:pt>
                <c:pt idx="2">
                  <c:v>99.742930591259636</c:v>
                </c:pt>
                <c:pt idx="3">
                  <c:v>97.429305912596391</c:v>
                </c:pt>
                <c:pt idx="4">
                  <c:v>105.1413881748072</c:v>
                </c:pt>
                <c:pt idx="5">
                  <c:v>107.7120822622108</c:v>
                </c:pt>
                <c:pt idx="6">
                  <c:v>108.74035989717224</c:v>
                </c:pt>
                <c:pt idx="7">
                  <c:v>109.51156812339332</c:v>
                </c:pt>
                <c:pt idx="8">
                  <c:v>107.45501285347044</c:v>
                </c:pt>
                <c:pt idx="9">
                  <c:v>104.37017994858613</c:v>
                </c:pt>
                <c:pt idx="10">
                  <c:v>100.25706940874035</c:v>
                </c:pt>
                <c:pt idx="11">
                  <c:v>97.686375321336754</c:v>
                </c:pt>
                <c:pt idx="12">
                  <c:v>94.85861182519281</c:v>
                </c:pt>
                <c:pt idx="13">
                  <c:v>93.059125964010278</c:v>
                </c:pt>
                <c:pt idx="14">
                  <c:v>89.717223650385606</c:v>
                </c:pt>
                <c:pt idx="15">
                  <c:v>87.146529562981996</c:v>
                </c:pt>
                <c:pt idx="16">
                  <c:v>84.575835475578415</c:v>
                </c:pt>
                <c:pt idx="17">
                  <c:v>102.05655526992288</c:v>
                </c:pt>
                <c:pt idx="18">
                  <c:v>101.02827763496146</c:v>
                </c:pt>
                <c:pt idx="19">
                  <c:v>99.485861182519272</c:v>
                </c:pt>
                <c:pt idx="20">
                  <c:v>94.087403598971719</c:v>
                </c:pt>
                <c:pt idx="21">
                  <c:v>92.287917737789201</c:v>
                </c:pt>
                <c:pt idx="22">
                  <c:v>88.431876606683801</c:v>
                </c:pt>
                <c:pt idx="23">
                  <c:v>87.146529562981996</c:v>
                </c:pt>
                <c:pt idx="24">
                  <c:v>86.118251928020555</c:v>
                </c:pt>
                <c:pt idx="25">
                  <c:v>85.604113110539842</c:v>
                </c:pt>
                <c:pt idx="26">
                  <c:v>84.575835475578415</c:v>
                </c:pt>
                <c:pt idx="27">
                  <c:v>83.033419023136247</c:v>
                </c:pt>
                <c:pt idx="28">
                  <c:v>81.748071979434442</c:v>
                </c:pt>
                <c:pt idx="29">
                  <c:v>82.005141388174806</c:v>
                </c:pt>
                <c:pt idx="30">
                  <c:v>81.491002570694079</c:v>
                </c:pt>
                <c:pt idx="31">
                  <c:v>78.920308483290498</c:v>
                </c:pt>
                <c:pt idx="32">
                  <c:v>77.892030848329057</c:v>
                </c:pt>
                <c:pt idx="33">
                  <c:v>77.892030848329057</c:v>
                </c:pt>
                <c:pt idx="34">
                  <c:v>77.377892030848329</c:v>
                </c:pt>
                <c:pt idx="35">
                  <c:v>76.606683804627252</c:v>
                </c:pt>
                <c:pt idx="36">
                  <c:v>75.835475578406175</c:v>
                </c:pt>
                <c:pt idx="37">
                  <c:v>74.550128534704371</c:v>
                </c:pt>
                <c:pt idx="38">
                  <c:v>74.035989717223643</c:v>
                </c:pt>
                <c:pt idx="39">
                  <c:v>71.722365038560412</c:v>
                </c:pt>
              </c:numCache>
            </c:numRef>
          </c:val>
          <c:smooth val="0"/>
          <c:extLst>
            <c:ext xmlns:c16="http://schemas.microsoft.com/office/drawing/2014/chart" uri="{C3380CC4-5D6E-409C-BE32-E72D297353CC}">
              <c16:uniqueId val="{00000001-A5B7-4777-89BE-061F02FA8710}"/>
            </c:ext>
          </c:extLst>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AAH!$AW$40:$AW$80</c:f>
              <c:numCache>
                <c:formatCode>0.0</c:formatCode>
                <c:ptCount val="41"/>
                <c:pt idx="0">
                  <c:v>100</c:v>
                </c:pt>
                <c:pt idx="1">
                  <c:v>100.30456852791878</c:v>
                </c:pt>
                <c:pt idx="2">
                  <c:v>100.81218274111674</c:v>
                </c:pt>
                <c:pt idx="3">
                  <c:v>100.91370558375634</c:v>
                </c:pt>
                <c:pt idx="4">
                  <c:v>101.11675126903555</c:v>
                </c:pt>
                <c:pt idx="5">
                  <c:v>101.11675126903555</c:v>
                </c:pt>
                <c:pt idx="6">
                  <c:v>101.01522842639594</c:v>
                </c:pt>
                <c:pt idx="7">
                  <c:v>100.71065989847716</c:v>
                </c:pt>
                <c:pt idx="8">
                  <c:v>100.1015228426396</c:v>
                </c:pt>
                <c:pt idx="9">
                  <c:v>100.20304568527918</c:v>
                </c:pt>
                <c:pt idx="10">
                  <c:v>100.40609137055839</c:v>
                </c:pt>
                <c:pt idx="11">
                  <c:v>99.390862944162436</c:v>
                </c:pt>
                <c:pt idx="12">
                  <c:v>99.390862944162436</c:v>
                </c:pt>
                <c:pt idx="13">
                  <c:v>99.898477157360404</c:v>
                </c:pt>
                <c:pt idx="14">
                  <c:v>100.30456852791878</c:v>
                </c:pt>
                <c:pt idx="15">
                  <c:v>100.30456852791878</c:v>
                </c:pt>
                <c:pt idx="16">
                  <c:v>100.71065989847716</c:v>
                </c:pt>
                <c:pt idx="17">
                  <c:v>100.60913705583756</c:v>
                </c:pt>
                <c:pt idx="18">
                  <c:v>100.50761421319795</c:v>
                </c:pt>
                <c:pt idx="19">
                  <c:v>100.40609137055839</c:v>
                </c:pt>
                <c:pt idx="20">
                  <c:v>100.40609137055839</c:v>
                </c:pt>
                <c:pt idx="21">
                  <c:v>100.40609137055839</c:v>
                </c:pt>
                <c:pt idx="22">
                  <c:v>100.40609137055839</c:v>
                </c:pt>
                <c:pt idx="23">
                  <c:v>99.390862944162436</c:v>
                </c:pt>
                <c:pt idx="24">
                  <c:v>100</c:v>
                </c:pt>
                <c:pt idx="25">
                  <c:v>100.1015228426396</c:v>
                </c:pt>
                <c:pt idx="26">
                  <c:v>100.91370558375634</c:v>
                </c:pt>
                <c:pt idx="27">
                  <c:v>101.11675126903555</c:v>
                </c:pt>
                <c:pt idx="28">
                  <c:v>101.42131979695432</c:v>
                </c:pt>
                <c:pt idx="29">
                  <c:v>101.7258883248731</c:v>
                </c:pt>
                <c:pt idx="30">
                  <c:v>101.5228426395939</c:v>
                </c:pt>
                <c:pt idx="31">
                  <c:v>101.6243654822335</c:v>
                </c:pt>
                <c:pt idx="32">
                  <c:v>101.82741116751268</c:v>
                </c:pt>
                <c:pt idx="33">
                  <c:v>101.92893401015229</c:v>
                </c:pt>
                <c:pt idx="34">
                  <c:v>102.03045685279189</c:v>
                </c:pt>
                <c:pt idx="35">
                  <c:v>101.21827411167513</c:v>
                </c:pt>
                <c:pt idx="36">
                  <c:v>101.82741116751268</c:v>
                </c:pt>
                <c:pt idx="37">
                  <c:v>101.82741116751268</c:v>
                </c:pt>
                <c:pt idx="38">
                  <c:v>103.04568527918782</c:v>
                </c:pt>
                <c:pt idx="39">
                  <c:v>103.85786802030456</c:v>
                </c:pt>
                <c:pt idx="40">
                  <c:v>103.95939086294416</c:v>
                </c:pt>
              </c:numCache>
            </c:numRef>
          </c:val>
          <c:smooth val="0"/>
          <c:extLst>
            <c:ext xmlns:c16="http://schemas.microsoft.com/office/drawing/2014/chart" uri="{C3380CC4-5D6E-409C-BE32-E72D297353CC}">
              <c16:uniqueId val="{00000002-A5B7-4777-89BE-061F02FA8710}"/>
            </c:ext>
          </c:extLst>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numCache>
            </c:numRef>
          </c:cat>
          <c:val>
            <c:numRef>
              <c:f>PA!$AW$40:$AW$80</c:f>
              <c:numCache>
                <c:formatCode>0.0</c:formatCode>
                <c:ptCount val="41"/>
                <c:pt idx="0">
                  <c:v>100</c:v>
                </c:pt>
                <c:pt idx="1">
                  <c:v>100.30884623869403</c:v>
                </c:pt>
                <c:pt idx="2">
                  <c:v>100.44120891242004</c:v>
                </c:pt>
                <c:pt idx="3">
                  <c:v>101.03684094418708</c:v>
                </c:pt>
                <c:pt idx="4">
                  <c:v>101.34568718288108</c:v>
                </c:pt>
                <c:pt idx="5">
                  <c:v>99.426428413853955</c:v>
                </c:pt>
                <c:pt idx="6">
                  <c:v>99.139642620780947</c:v>
                </c:pt>
                <c:pt idx="7">
                  <c:v>99.889697771894987</c:v>
                </c:pt>
                <c:pt idx="8">
                  <c:v>101.47804985660711</c:v>
                </c:pt>
                <c:pt idx="9">
                  <c:v>103.48555040811824</c:v>
                </c:pt>
                <c:pt idx="10">
                  <c:v>104.2356055592323</c:v>
                </c:pt>
                <c:pt idx="11">
                  <c:v>103.24288550628722</c:v>
                </c:pt>
                <c:pt idx="12">
                  <c:v>102.13986322523716</c:v>
                </c:pt>
                <c:pt idx="13">
                  <c:v>101.4339289653651</c:v>
                </c:pt>
                <c:pt idx="14">
                  <c:v>100.198544010589</c:v>
                </c:pt>
                <c:pt idx="15">
                  <c:v>100.02206044562101</c:v>
                </c:pt>
                <c:pt idx="16">
                  <c:v>100.41914846679903</c:v>
                </c:pt>
                <c:pt idx="17">
                  <c:v>99.867637326273993</c:v>
                </c:pt>
                <c:pt idx="18">
                  <c:v>100.92653871608206</c:v>
                </c:pt>
                <c:pt idx="19">
                  <c:v>102.00750055151113</c:v>
                </c:pt>
                <c:pt idx="20">
                  <c:v>103.17670416942421</c:v>
                </c:pt>
                <c:pt idx="21">
                  <c:v>104.19148466799028</c:v>
                </c:pt>
                <c:pt idx="22">
                  <c:v>104.56651224354732</c:v>
                </c:pt>
                <c:pt idx="23">
                  <c:v>103.22082506066623</c:v>
                </c:pt>
                <c:pt idx="24">
                  <c:v>102.22810500772115</c:v>
                </c:pt>
                <c:pt idx="25">
                  <c:v>102.00750055151113</c:v>
                </c:pt>
                <c:pt idx="26">
                  <c:v>101.50011030222809</c:v>
                </c:pt>
                <c:pt idx="27">
                  <c:v>101.96337966026914</c:v>
                </c:pt>
                <c:pt idx="28">
                  <c:v>102.6472534745202</c:v>
                </c:pt>
                <c:pt idx="29">
                  <c:v>102.82373703948819</c:v>
                </c:pt>
                <c:pt idx="30">
                  <c:v>104.25766600485329</c:v>
                </c:pt>
                <c:pt idx="31">
                  <c:v>105.6695345245974</c:v>
                </c:pt>
                <c:pt idx="32">
                  <c:v>106.48577101257446</c:v>
                </c:pt>
                <c:pt idx="33">
                  <c:v>107.14758438120451</c:v>
                </c:pt>
                <c:pt idx="34">
                  <c:v>106.94904037061548</c:v>
                </c:pt>
                <c:pt idx="35">
                  <c:v>105.82395764394441</c:v>
                </c:pt>
                <c:pt idx="36">
                  <c:v>105.02978160158835</c:v>
                </c:pt>
                <c:pt idx="37">
                  <c:v>104.67681447165234</c:v>
                </c:pt>
                <c:pt idx="38">
                  <c:v>103.57379219060225</c:v>
                </c:pt>
                <c:pt idx="39">
                  <c:v>104.12530333112728</c:v>
                </c:pt>
                <c:pt idx="40">
                  <c:v>103.75027575557026</c:v>
                </c:pt>
              </c:numCache>
            </c:numRef>
          </c:val>
          <c:smooth val="0"/>
          <c:extLst>
            <c:ext xmlns:c16="http://schemas.microsoft.com/office/drawing/2014/chart" uri="{C3380CC4-5D6E-409C-BE32-E72D297353CC}">
              <c16:uniqueId val="{00000003-A5B7-4777-89BE-061F02FA8710}"/>
            </c:ext>
          </c:extLst>
        </c:ser>
        <c:dLbls>
          <c:showLegendKey val="0"/>
          <c:showVal val="0"/>
          <c:showCatName val="0"/>
          <c:showSerName val="0"/>
          <c:showPercent val="0"/>
          <c:showBubbleSize val="0"/>
        </c:dLbls>
        <c:smooth val="0"/>
        <c:axId val="231201408"/>
        <c:axId val="231211392"/>
      </c:lineChart>
      <c:dateAx>
        <c:axId val="231201408"/>
        <c:scaling>
          <c:orientation val="minMax"/>
          <c:max val="45078"/>
        </c:scaling>
        <c:delete val="0"/>
        <c:axPos val="b"/>
        <c:numFmt formatCode="mmm\-yy" sourceLinked="1"/>
        <c:majorTickMark val="out"/>
        <c:minorTickMark val="none"/>
        <c:tickLblPos val="low"/>
        <c:spPr>
          <a:ln w="19050"/>
        </c:spPr>
        <c:txPr>
          <a:bodyPr/>
          <a:lstStyle/>
          <a:p>
            <a:pPr>
              <a:defRPr sz="710" baseline="0"/>
            </a:pPr>
            <a:endParaRPr lang="fr-FR"/>
          </a:p>
        </c:txPr>
        <c:crossAx val="231211392"/>
        <c:crossesAt val="100"/>
        <c:auto val="1"/>
        <c:lblOffset val="100"/>
        <c:baseTimeUnit val="months"/>
      </c:dateAx>
      <c:valAx>
        <c:axId val="231211392"/>
        <c:scaling>
          <c:orientation val="minMax"/>
          <c:max val="112"/>
          <c:min val="70"/>
        </c:scaling>
        <c:delete val="0"/>
        <c:axPos val="l"/>
        <c:majorGridlines/>
        <c:numFmt formatCode="0" sourceLinked="0"/>
        <c:majorTickMark val="out"/>
        <c:minorTickMark val="none"/>
        <c:tickLblPos val="nextTo"/>
        <c:crossAx val="231201408"/>
        <c:crossesAt val="43862"/>
        <c:crossBetween val="midCat"/>
        <c:majorUnit val="4"/>
      </c:valAx>
    </c:plotArea>
    <c:legend>
      <c:legendPos val="b"/>
      <c:layout>
        <c:manualLayout>
          <c:xMode val="edge"/>
          <c:yMode val="edge"/>
          <c:x val="0.29860496668685643"/>
          <c:y val="0.6691552206280964"/>
          <c:w val="0.38285612759943466"/>
          <c:h val="6.481330962661925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2"/>
                <c:pt idx="0">
                  <c:v>Emploi hors intérim</c:v>
                </c:pt>
              </c:strCache>
            </c:strRef>
          </c:tx>
          <c:spPr>
            <a:solidFill>
              <a:srgbClr val="00B0F0"/>
            </a:solidFill>
            <a:ln w="28575">
              <a:noFill/>
              <a:prstDash val="solid"/>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Graph3'!$V$10:$V$51</c:f>
              <c:numCache>
                <c:formatCode>#,##0</c:formatCode>
                <c:ptCount val="42"/>
                <c:pt idx="0">
                  <c:v>39.791171943448717</c:v>
                </c:pt>
                <c:pt idx="1">
                  <c:v>450.64815057092346</c:v>
                </c:pt>
                <c:pt idx="2">
                  <c:v>-445.82980181116727</c:v>
                </c:pt>
                <c:pt idx="3">
                  <c:v>502.10220761521487</c:v>
                </c:pt>
                <c:pt idx="4">
                  <c:v>-167.60835541400593</c:v>
                </c:pt>
                <c:pt idx="5">
                  <c:v>-681.12756735552102</c:v>
                </c:pt>
                <c:pt idx="6">
                  <c:v>281.91017713304609</c:v>
                </c:pt>
                <c:pt idx="7">
                  <c:v>-292.63766430536634</c:v>
                </c:pt>
                <c:pt idx="8">
                  <c:v>-127.19079649710329</c:v>
                </c:pt>
                <c:pt idx="9">
                  <c:v>108.41277390666073</c:v>
                </c:pt>
                <c:pt idx="10">
                  <c:v>-544.95798873898457</c:v>
                </c:pt>
                <c:pt idx="11">
                  <c:v>786.76195282803383</c:v>
                </c:pt>
                <c:pt idx="12">
                  <c:v>296.06877809049911</c:v>
                </c:pt>
                <c:pt idx="13">
                  <c:v>1368.9457768225693</c:v>
                </c:pt>
                <c:pt idx="14">
                  <c:v>-79.051384441059781</c:v>
                </c:pt>
                <c:pt idx="15">
                  <c:v>-293.12584870055434</c:v>
                </c:pt>
                <c:pt idx="16">
                  <c:v>2089.4647241816274</c:v>
                </c:pt>
                <c:pt idx="17">
                  <c:v>475.83595050900476</c:v>
                </c:pt>
                <c:pt idx="18">
                  <c:v>-778.41177011810942</c:v>
                </c:pt>
                <c:pt idx="19">
                  <c:v>1027.6369902134174</c:v>
                </c:pt>
                <c:pt idx="20">
                  <c:v>1687.3850324764207</c:v>
                </c:pt>
                <c:pt idx="21">
                  <c:v>137.13022719087894</c:v>
                </c:pt>
                <c:pt idx="22">
                  <c:v>53.845386982691707</c:v>
                </c:pt>
                <c:pt idx="23">
                  <c:v>-274.38331840798492</c:v>
                </c:pt>
                <c:pt idx="24">
                  <c:v>1118.5574674461968</c:v>
                </c:pt>
                <c:pt idx="25">
                  <c:v>1073.3847760266799</c:v>
                </c:pt>
                <c:pt idx="26">
                  <c:v>576.98593093207455</c:v>
                </c:pt>
                <c:pt idx="27">
                  <c:v>-367.81173694209429</c:v>
                </c:pt>
                <c:pt idx="28">
                  <c:v>-1620.2334940622677</c:v>
                </c:pt>
                <c:pt idx="29">
                  <c:v>-3190.4496375319723</c:v>
                </c:pt>
                <c:pt idx="30">
                  <c:v>4375.4055487164878</c:v>
                </c:pt>
                <c:pt idx="31">
                  <c:v>1766.8692179525387</c:v>
                </c:pt>
                <c:pt idx="32">
                  <c:v>1080.7461200154503</c:v>
                </c:pt>
                <c:pt idx="33">
                  <c:v>2853.0946902961005</c:v>
                </c:pt>
                <c:pt idx="34">
                  <c:v>1961.1697574775317</c:v>
                </c:pt>
                <c:pt idx="35">
                  <c:v>2325.1162973357132</c:v>
                </c:pt>
                <c:pt idx="36">
                  <c:v>1091.8304722572502</c:v>
                </c:pt>
                <c:pt idx="37">
                  <c:v>820.61282521983958</c:v>
                </c:pt>
                <c:pt idx="38">
                  <c:v>-1187.4212871426425</c:v>
                </c:pt>
                <c:pt idx="39">
                  <c:v>1082.3022390207334</c:v>
                </c:pt>
                <c:pt idx="40">
                  <c:v>806.91670753297512</c:v>
                </c:pt>
                <c:pt idx="41">
                  <c:v>597.18261921469821</c:v>
                </c:pt>
              </c:numCache>
            </c:numRef>
          </c:val>
          <c:extLst>
            <c:ext xmlns:c16="http://schemas.microsoft.com/office/drawing/2014/chart" uri="{C3380CC4-5D6E-409C-BE32-E72D297353CC}">
              <c16:uniqueId val="{00000000-66F4-4629-A1C9-F323A04BD458}"/>
            </c:ext>
          </c:extLst>
        </c:ser>
        <c:ser>
          <c:idx val="2"/>
          <c:order val="1"/>
          <c:tx>
            <c:strRef>
              <c:f>'Données Graph3'!$H$7:$H$8</c:f>
              <c:strCache>
                <c:ptCount val="2"/>
                <c:pt idx="0">
                  <c:v>Intérim</c:v>
                </c:pt>
              </c:strCache>
            </c:strRef>
          </c:tx>
          <c:spPr>
            <a:solidFill>
              <a:schemeClr val="accent6">
                <a:lumMod val="75000"/>
              </a:schemeClr>
            </a:solidFill>
            <a:ln w="28575">
              <a:noFill/>
            </a:ln>
          </c:spPr>
          <c:invertIfNegative val="0"/>
          <c:cat>
            <c:multiLvlStrRef>
              <c:f>'Données Graph3'!$A$10:$B$58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Graph3'!$W$10:$W$51</c:f>
              <c:numCache>
                <c:formatCode>#,##0</c:formatCode>
                <c:ptCount val="42"/>
                <c:pt idx="0">
                  <c:v>-129.07164524204836</c:v>
                </c:pt>
                <c:pt idx="1">
                  <c:v>-66.666730173219548</c:v>
                </c:pt>
                <c:pt idx="2">
                  <c:v>96.059149192829864</c:v>
                </c:pt>
                <c:pt idx="3">
                  <c:v>332.44952427793669</c:v>
                </c:pt>
                <c:pt idx="4">
                  <c:v>-481.31092613983947</c:v>
                </c:pt>
                <c:pt idx="5">
                  <c:v>47.288079509437921</c:v>
                </c:pt>
                <c:pt idx="6">
                  <c:v>-248.72025938300794</c:v>
                </c:pt>
                <c:pt idx="7">
                  <c:v>177.28950241218081</c:v>
                </c:pt>
                <c:pt idx="8">
                  <c:v>121.60760311965169</c:v>
                </c:pt>
                <c:pt idx="9">
                  <c:v>-30.889650286297183</c:v>
                </c:pt>
                <c:pt idx="10">
                  <c:v>236.53661642027691</c:v>
                </c:pt>
                <c:pt idx="11">
                  <c:v>75.318572623084037</c:v>
                </c:pt>
                <c:pt idx="12">
                  <c:v>158.15336160683546</c:v>
                </c:pt>
                <c:pt idx="13">
                  <c:v>182.22005029269258</c:v>
                </c:pt>
                <c:pt idx="14">
                  <c:v>114.20222086714421</c:v>
                </c:pt>
                <c:pt idx="15">
                  <c:v>-43.948567905791606</c:v>
                </c:pt>
                <c:pt idx="16">
                  <c:v>498.91120269779731</c:v>
                </c:pt>
                <c:pt idx="17">
                  <c:v>331.55976975428439</c:v>
                </c:pt>
                <c:pt idx="18">
                  <c:v>326.93897223087424</c:v>
                </c:pt>
                <c:pt idx="19">
                  <c:v>0.16786538790620398</c:v>
                </c:pt>
                <c:pt idx="20">
                  <c:v>31.032090800325932</c:v>
                </c:pt>
                <c:pt idx="21">
                  <c:v>-155.73052414200538</c:v>
                </c:pt>
                <c:pt idx="22">
                  <c:v>30.282483523071278</c:v>
                </c:pt>
                <c:pt idx="23">
                  <c:v>-23.440539516245735</c:v>
                </c:pt>
                <c:pt idx="24">
                  <c:v>189.54490258552414</c:v>
                </c:pt>
                <c:pt idx="25">
                  <c:v>151.0013943599688</c:v>
                </c:pt>
                <c:pt idx="26">
                  <c:v>-26.57173903128114</c:v>
                </c:pt>
                <c:pt idx="27">
                  <c:v>-30.341235225517266</c:v>
                </c:pt>
                <c:pt idx="28">
                  <c:v>-2322.4596136643386</c:v>
                </c:pt>
                <c:pt idx="29">
                  <c:v>1217.4237840401274</c:v>
                </c:pt>
                <c:pt idx="30">
                  <c:v>722.91142473370383</c:v>
                </c:pt>
                <c:pt idx="31">
                  <c:v>21.503018603044438</c:v>
                </c:pt>
                <c:pt idx="32">
                  <c:v>208.42144828023447</c:v>
                </c:pt>
                <c:pt idx="33">
                  <c:v>125.10413799870366</c:v>
                </c:pt>
                <c:pt idx="34">
                  <c:v>131.24826378446596</c:v>
                </c:pt>
                <c:pt idx="35">
                  <c:v>1.1852912184986053</c:v>
                </c:pt>
                <c:pt idx="36">
                  <c:v>-143.42388105093869</c:v>
                </c:pt>
                <c:pt idx="37">
                  <c:v>120.76092435191367</c:v>
                </c:pt>
                <c:pt idx="38">
                  <c:v>-154.49840237677381</c:v>
                </c:pt>
                <c:pt idx="39">
                  <c:v>-57.634286359176258</c:v>
                </c:pt>
                <c:pt idx="40">
                  <c:v>-465.80387429731582</c:v>
                </c:pt>
                <c:pt idx="41">
                  <c:v>-258.58622646829917</c:v>
                </c:pt>
              </c:numCache>
            </c:numRef>
          </c:val>
          <c:extLst>
            <c:ext xmlns:c16="http://schemas.microsoft.com/office/drawing/2014/chart" uri="{C3380CC4-5D6E-409C-BE32-E72D297353CC}">
              <c16:uniqueId val="{00000001-66F4-4629-A1C9-F323A04BD458}"/>
            </c:ext>
          </c:extLst>
        </c:ser>
        <c:dLbls>
          <c:showLegendKey val="0"/>
          <c:showVal val="0"/>
          <c:showCatName val="0"/>
          <c:showSerName val="0"/>
          <c:showPercent val="0"/>
          <c:showBubbleSize val="0"/>
        </c:dLbls>
        <c:gapWidth val="150"/>
        <c:overlap val="100"/>
        <c:axId val="212256640"/>
        <c:axId val="212258176"/>
      </c:barChart>
      <c:lineChart>
        <c:grouping val="standard"/>
        <c:varyColors val="0"/>
        <c:ser>
          <c:idx val="0"/>
          <c:order val="2"/>
          <c:tx>
            <c:strRef>
              <c:f>'Données Graph3'!$F$7:$F$8</c:f>
              <c:strCache>
                <c:ptCount val="2"/>
                <c:pt idx="0">
                  <c:v>Emploi total</c:v>
                </c:pt>
              </c:strCache>
            </c:strRef>
          </c:tx>
          <c:spPr>
            <a:ln w="28575">
              <a:solidFill>
                <a:srgbClr val="002060"/>
              </a:solidFill>
              <a:prstDash val="solid"/>
            </a:ln>
          </c:spPr>
          <c:marker>
            <c:symbol val="none"/>
          </c:marker>
          <c:cat>
            <c:multiLvlStrRef>
              <c:f>'Données Graph3'!$A$10:$B$53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Graph3'!$U$10:$U$51</c:f>
              <c:numCache>
                <c:formatCode>#,##0</c:formatCode>
                <c:ptCount val="42"/>
                <c:pt idx="0">
                  <c:v>-89.280473298596917</c:v>
                </c:pt>
                <c:pt idx="1">
                  <c:v>383.98142039770028</c:v>
                </c:pt>
                <c:pt idx="2">
                  <c:v>-349.7706526183465</c:v>
                </c:pt>
                <c:pt idx="3">
                  <c:v>834.55173189315246</c:v>
                </c:pt>
                <c:pt idx="4">
                  <c:v>-648.9192815538554</c:v>
                </c:pt>
                <c:pt idx="5">
                  <c:v>-633.83948784606764</c:v>
                </c:pt>
                <c:pt idx="6">
                  <c:v>33.189917750045424</c:v>
                </c:pt>
                <c:pt idx="7">
                  <c:v>-115.34816189319827</c:v>
                </c:pt>
                <c:pt idx="8">
                  <c:v>-5.5831933774461504</c:v>
                </c:pt>
                <c:pt idx="9">
                  <c:v>77.523123620369006</c:v>
                </c:pt>
                <c:pt idx="10">
                  <c:v>-308.42137231872766</c:v>
                </c:pt>
                <c:pt idx="11">
                  <c:v>862.08052545113605</c:v>
                </c:pt>
                <c:pt idx="12">
                  <c:v>454.2221396973182</c:v>
                </c:pt>
                <c:pt idx="13">
                  <c:v>1551.1658271152701</c:v>
                </c:pt>
                <c:pt idx="14">
                  <c:v>35.150836426095339</c:v>
                </c:pt>
                <c:pt idx="15">
                  <c:v>-337.07441660636687</c:v>
                </c:pt>
                <c:pt idx="16">
                  <c:v>2588.3759268794383</c:v>
                </c:pt>
                <c:pt idx="17">
                  <c:v>807.39572026327369</c:v>
                </c:pt>
                <c:pt idx="18">
                  <c:v>-451.47279788722517</c:v>
                </c:pt>
                <c:pt idx="19">
                  <c:v>1027.8048556013382</c:v>
                </c:pt>
                <c:pt idx="20">
                  <c:v>1718.4171232767403</c:v>
                </c:pt>
                <c:pt idx="21">
                  <c:v>-18.600296951131895</c:v>
                </c:pt>
                <c:pt idx="22">
                  <c:v>84.127870505762985</c:v>
                </c:pt>
                <c:pt idx="23">
                  <c:v>-297.82385792423156</c:v>
                </c:pt>
                <c:pt idx="24">
                  <c:v>1308.102370031731</c:v>
                </c:pt>
                <c:pt idx="25">
                  <c:v>1224.3861703866278</c:v>
                </c:pt>
                <c:pt idx="26">
                  <c:v>550.41419190081069</c:v>
                </c:pt>
                <c:pt idx="27">
                  <c:v>-398.15297216761974</c:v>
                </c:pt>
                <c:pt idx="28">
                  <c:v>-3942.6931077266054</c:v>
                </c:pt>
                <c:pt idx="29">
                  <c:v>-1973.0258534918539</c:v>
                </c:pt>
                <c:pt idx="30">
                  <c:v>5098.3169734501862</c:v>
                </c:pt>
                <c:pt idx="31">
                  <c:v>1788.3722365555877</c:v>
                </c:pt>
                <c:pt idx="32">
                  <c:v>1289.1675682956993</c:v>
                </c:pt>
                <c:pt idx="33">
                  <c:v>2978.1988282947859</c:v>
                </c:pt>
                <c:pt idx="34">
                  <c:v>2092.4180212620122</c:v>
                </c:pt>
                <c:pt idx="35">
                  <c:v>2326.3015885541972</c:v>
                </c:pt>
                <c:pt idx="36">
                  <c:v>948.40659120632336</c:v>
                </c:pt>
                <c:pt idx="37">
                  <c:v>941.37374957176507</c:v>
                </c:pt>
                <c:pt idx="38">
                  <c:v>-1341.9196895194182</c:v>
                </c:pt>
                <c:pt idx="39">
                  <c:v>1024.667952661548</c:v>
                </c:pt>
                <c:pt idx="40">
                  <c:v>341.11283323564567</c:v>
                </c:pt>
                <c:pt idx="41">
                  <c:v>338.59639274640358</c:v>
                </c:pt>
              </c:numCache>
            </c:numRef>
          </c:val>
          <c:smooth val="0"/>
          <c:extLst>
            <c:ext xmlns:c16="http://schemas.microsoft.com/office/drawing/2014/chart" uri="{C3380CC4-5D6E-409C-BE32-E72D297353CC}">
              <c16:uniqueId val="{00000002-66F4-4629-A1C9-F323A04BD458}"/>
            </c:ext>
          </c:extLst>
        </c:ser>
        <c:dLbls>
          <c:showLegendKey val="0"/>
          <c:showVal val="0"/>
          <c:showCatName val="0"/>
          <c:showSerName val="0"/>
          <c:showPercent val="0"/>
          <c:showBubbleSize val="0"/>
        </c:dLbls>
        <c:marker val="1"/>
        <c:smooth val="0"/>
        <c:axId val="212256640"/>
        <c:axId val="212258176"/>
      </c:lineChart>
      <c:catAx>
        <c:axId val="21225664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258176"/>
        <c:crosses val="autoZero"/>
        <c:auto val="0"/>
        <c:lblAlgn val="ctr"/>
        <c:lblOffset val="100"/>
        <c:tickLblSkip val="4"/>
        <c:tickMarkSkip val="4"/>
        <c:noMultiLvlLbl val="0"/>
      </c:catAx>
      <c:valAx>
        <c:axId val="212258176"/>
        <c:scaling>
          <c:orientation val="minMax"/>
          <c:max val="5500"/>
          <c:min val="-5000"/>
        </c:scaling>
        <c:delete val="0"/>
        <c:axPos val="l"/>
        <c:majorGridlines>
          <c:spPr>
            <a:ln>
              <a:prstDash val="sysDash"/>
            </a:ln>
          </c:spPr>
        </c:majorGridlines>
        <c:numFmt formatCode="[Red][&lt;0]\-&quot;&quot;0&quot;&quot;;[Blue][&gt;0]\+&quot;&quot;0&quot;&quot;;0" sourceLinked="0"/>
        <c:majorTickMark val="out"/>
        <c:minorTickMark val="none"/>
        <c:tickLblPos val="nextTo"/>
        <c:crossAx val="212256640"/>
        <c:crosses val="autoZero"/>
        <c:crossBetween val="between"/>
        <c:majorUnit val="1000"/>
      </c:valAx>
    </c:plotArea>
    <c:legend>
      <c:legendPos val="t"/>
      <c:layout>
        <c:manualLayout>
          <c:xMode val="edge"/>
          <c:yMode val="edge"/>
          <c:x val="0.21627906807801803"/>
          <c:y val="0.21335807050092764"/>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415E-2"/>
          <c:y val="0.27208624345685839"/>
          <c:w val="0.83764367816093055"/>
          <c:h val="0.49287174439733517"/>
        </c:manualLayout>
      </c:layout>
      <c:lineChart>
        <c:grouping val="standard"/>
        <c:varyColors val="0"/>
        <c:ser>
          <c:idx val="0"/>
          <c:order val="0"/>
          <c:tx>
            <c:strRef>
              <c:f>'Données graph 1 et 2'!$AS$8:$AS$9</c:f>
              <c:strCache>
                <c:ptCount val="2"/>
                <c:pt idx="0">
                  <c:v>Construction </c:v>
                </c:pt>
              </c:strCache>
            </c:strRef>
          </c:tx>
          <c:spPr>
            <a:ln w="28575">
              <a:solidFill>
                <a:srgbClr val="00B05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2'!$AS$10:$AS$51</c:f>
              <c:numCache>
                <c:formatCode>#\ ##0.0</c:formatCode>
                <c:ptCount val="42"/>
                <c:pt idx="0">
                  <c:v>100</c:v>
                </c:pt>
                <c:pt idx="1">
                  <c:v>99.978010887767269</c:v>
                </c:pt>
                <c:pt idx="2">
                  <c:v>100.71854310231625</c:v>
                </c:pt>
                <c:pt idx="3">
                  <c:v>100.83735322147062</c:v>
                </c:pt>
                <c:pt idx="4">
                  <c:v>100.42664318950926</c:v>
                </c:pt>
                <c:pt idx="5">
                  <c:v>98.757887081728327</c:v>
                </c:pt>
                <c:pt idx="6">
                  <c:v>96.537623512719932</c:v>
                </c:pt>
                <c:pt idx="7">
                  <c:v>95.338704920029826</c:v>
                </c:pt>
                <c:pt idx="8">
                  <c:v>93.528368376464471</c:v>
                </c:pt>
                <c:pt idx="9">
                  <c:v>92.84044860564498</c:v>
                </c:pt>
                <c:pt idx="10">
                  <c:v>92.917361603154973</c:v>
                </c:pt>
                <c:pt idx="11">
                  <c:v>93.168444666792524</c:v>
                </c:pt>
                <c:pt idx="12">
                  <c:v>93.849399950253726</c:v>
                </c:pt>
                <c:pt idx="13">
                  <c:v>94.708711308448841</c:v>
                </c:pt>
                <c:pt idx="14">
                  <c:v>95.142176683694089</c:v>
                </c:pt>
                <c:pt idx="15">
                  <c:v>95.288475002066093</c:v>
                </c:pt>
                <c:pt idx="16">
                  <c:v>96.434431926476066</c:v>
                </c:pt>
                <c:pt idx="17">
                  <c:v>98.253309693890927</c:v>
                </c:pt>
                <c:pt idx="18">
                  <c:v>99.738181123694076</c:v>
                </c:pt>
                <c:pt idx="19">
                  <c:v>99.248348729862641</c:v>
                </c:pt>
                <c:pt idx="20">
                  <c:v>102.15220577148199</c:v>
                </c:pt>
                <c:pt idx="21">
                  <c:v>101.82486177828582</c:v>
                </c:pt>
                <c:pt idx="22">
                  <c:v>102.21429390391845</c:v>
                </c:pt>
                <c:pt idx="23">
                  <c:v>103.09363780382617</c:v>
                </c:pt>
                <c:pt idx="24">
                  <c:v>104.43270822715056</c:v>
                </c:pt>
                <c:pt idx="25">
                  <c:v>105.46466699554296</c:v>
                </c:pt>
                <c:pt idx="26">
                  <c:v>106.98021672387451</c:v>
                </c:pt>
                <c:pt idx="27">
                  <c:v>107.02801174229731</c:v>
                </c:pt>
                <c:pt idx="28">
                  <c:v>100.5216704750423</c:v>
                </c:pt>
                <c:pt idx="29">
                  <c:v>104.75408963186898</c:v>
                </c:pt>
                <c:pt idx="30">
                  <c:v>107.47029742362932</c:v>
                </c:pt>
                <c:pt idx="31">
                  <c:v>108.69041434669873</c:v>
                </c:pt>
                <c:pt idx="32">
                  <c:v>110.01238197748012</c:v>
                </c:pt>
                <c:pt idx="33">
                  <c:v>111.12863204156291</c:v>
                </c:pt>
                <c:pt idx="34">
                  <c:v>111.26818592931454</c:v>
                </c:pt>
                <c:pt idx="35">
                  <c:v>110.50129598255631</c:v>
                </c:pt>
                <c:pt idx="36">
                  <c:v>109.76238308768241</c:v>
                </c:pt>
                <c:pt idx="37">
                  <c:v>110.40790773384911</c:v>
                </c:pt>
                <c:pt idx="38">
                  <c:v>109.79627973120651</c:v>
                </c:pt>
                <c:pt idx="39">
                  <c:v>109.02623829622038</c:v>
                </c:pt>
                <c:pt idx="40">
                  <c:v>109.11189171961533</c:v>
                </c:pt>
                <c:pt idx="41">
                  <c:v>107.97433779669619</c:v>
                </c:pt>
              </c:numCache>
            </c:numRef>
          </c:val>
          <c:smooth val="0"/>
          <c:extLst>
            <c:ext xmlns:c16="http://schemas.microsoft.com/office/drawing/2014/chart" uri="{C3380CC4-5D6E-409C-BE32-E72D297353CC}">
              <c16:uniqueId val="{00000000-434C-4185-90FA-F1F78BC37FD4}"/>
            </c:ext>
          </c:extLst>
        </c:ser>
        <c:ser>
          <c:idx val="1"/>
          <c:order val="1"/>
          <c:tx>
            <c:strRef>
              <c:f>'Données graph 1 et 2'!$AR$8:$AR$9</c:f>
              <c:strCache>
                <c:ptCount val="2"/>
                <c:pt idx="0">
                  <c:v>Industrie </c:v>
                </c:pt>
              </c:strCache>
            </c:strRef>
          </c:tx>
          <c:spPr>
            <a:ln w="28575">
              <a:solidFill>
                <a:srgbClr val="0070C0"/>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2'!$AR$10:$AR$51</c:f>
              <c:numCache>
                <c:formatCode>#\ ##0.0</c:formatCode>
                <c:ptCount val="42"/>
                <c:pt idx="0">
                  <c:v>100</c:v>
                </c:pt>
                <c:pt idx="1">
                  <c:v>99.879631168370381</c:v>
                </c:pt>
                <c:pt idx="2">
                  <c:v>100.41322009681302</c:v>
                </c:pt>
                <c:pt idx="3">
                  <c:v>99.822782107984892</c:v>
                </c:pt>
                <c:pt idx="4">
                  <c:v>98.224166893840646</c:v>
                </c:pt>
                <c:pt idx="5">
                  <c:v>98.340939201090805</c:v>
                </c:pt>
                <c:pt idx="6">
                  <c:v>98.002697102572867</c:v>
                </c:pt>
                <c:pt idx="7">
                  <c:v>97.545382088009049</c:v>
                </c:pt>
                <c:pt idx="8">
                  <c:v>98.291056823585762</c:v>
                </c:pt>
                <c:pt idx="9">
                  <c:v>97.888436217718379</c:v>
                </c:pt>
                <c:pt idx="10">
                  <c:v>97.525367695793875</c:v>
                </c:pt>
                <c:pt idx="11">
                  <c:v>96.848299670131794</c:v>
                </c:pt>
                <c:pt idx="12">
                  <c:v>95.583810288008692</c:v>
                </c:pt>
                <c:pt idx="13">
                  <c:v>96.318126717814877</c:v>
                </c:pt>
                <c:pt idx="14">
                  <c:v>96.067423143208444</c:v>
                </c:pt>
                <c:pt idx="15">
                  <c:v>95.564487631482564</c:v>
                </c:pt>
                <c:pt idx="16">
                  <c:v>95.467211159564627</c:v>
                </c:pt>
                <c:pt idx="17">
                  <c:v>96.117682357360152</c:v>
                </c:pt>
                <c:pt idx="18">
                  <c:v>96.613331980122126</c:v>
                </c:pt>
                <c:pt idx="19">
                  <c:v>97.799400145252022</c:v>
                </c:pt>
                <c:pt idx="20">
                  <c:v>98.731844482312454</c:v>
                </c:pt>
                <c:pt idx="21">
                  <c:v>98.497923246844408</c:v>
                </c:pt>
                <c:pt idx="22">
                  <c:v>98.608155964453303</c:v>
                </c:pt>
                <c:pt idx="23">
                  <c:v>98.458868458727778</c:v>
                </c:pt>
                <c:pt idx="24">
                  <c:v>99.667972887433905</c:v>
                </c:pt>
                <c:pt idx="25">
                  <c:v>99.133591648438113</c:v>
                </c:pt>
                <c:pt idx="26">
                  <c:v>98.305724938533174</c:v>
                </c:pt>
                <c:pt idx="27">
                  <c:v>99.004819153337792</c:v>
                </c:pt>
                <c:pt idx="28">
                  <c:v>96.073162825704145</c:v>
                </c:pt>
                <c:pt idx="29">
                  <c:v>97.317762417807643</c:v>
                </c:pt>
                <c:pt idx="30">
                  <c:v>99.611134741716285</c:v>
                </c:pt>
                <c:pt idx="31">
                  <c:v>99.637887701572225</c:v>
                </c:pt>
                <c:pt idx="32">
                  <c:v>100.50098357839437</c:v>
                </c:pt>
                <c:pt idx="33">
                  <c:v>100.74517160870961</c:v>
                </c:pt>
                <c:pt idx="34">
                  <c:v>101.5499730582446</c:v>
                </c:pt>
                <c:pt idx="35">
                  <c:v>103.54959567661956</c:v>
                </c:pt>
                <c:pt idx="36">
                  <c:v>103.48898522342785</c:v>
                </c:pt>
                <c:pt idx="37">
                  <c:v>104.39765844110458</c:v>
                </c:pt>
                <c:pt idx="38">
                  <c:v>104.89296179134597</c:v>
                </c:pt>
                <c:pt idx="39">
                  <c:v>104.66297193519576</c:v>
                </c:pt>
                <c:pt idx="40">
                  <c:v>104.9141998360204</c:v>
                </c:pt>
                <c:pt idx="41">
                  <c:v>104.61911632671281</c:v>
                </c:pt>
              </c:numCache>
            </c:numRef>
          </c:val>
          <c:smooth val="0"/>
          <c:extLst>
            <c:ext xmlns:c16="http://schemas.microsoft.com/office/drawing/2014/chart" uri="{C3380CC4-5D6E-409C-BE32-E72D297353CC}">
              <c16:uniqueId val="{00000001-434C-4185-90FA-F1F78BC37FD4}"/>
            </c:ext>
          </c:extLst>
        </c:ser>
        <c:ser>
          <c:idx val="2"/>
          <c:order val="2"/>
          <c:tx>
            <c:strRef>
              <c:f>'Données graph 1 et 2'!$AT$8:$AT$9</c:f>
              <c:strCache>
                <c:ptCount val="2"/>
                <c:pt idx="0">
                  <c:v>Tertiaire marchand </c:v>
                </c:pt>
              </c:strCache>
            </c:strRef>
          </c:tx>
          <c:spPr>
            <a:ln w="28575">
              <a:solidFill>
                <a:srgbClr val="FF0000"/>
              </a:solidFill>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2'!$AT$10:$AT$51</c:f>
              <c:numCache>
                <c:formatCode>#\ ##0.0</c:formatCode>
                <c:ptCount val="42"/>
                <c:pt idx="0">
                  <c:v>100</c:v>
                </c:pt>
                <c:pt idx="1">
                  <c:v>99.580587793863032</c:v>
                </c:pt>
                <c:pt idx="2">
                  <c:v>99.657669022732208</c:v>
                </c:pt>
                <c:pt idx="3">
                  <c:v>99.95999367679164</c:v>
                </c:pt>
                <c:pt idx="4">
                  <c:v>99.796774330369658</c:v>
                </c:pt>
                <c:pt idx="5">
                  <c:v>99.812478358866557</c:v>
                </c:pt>
                <c:pt idx="6">
                  <c:v>99.21349854962348</c:v>
                </c:pt>
                <c:pt idx="7">
                  <c:v>99.263353612808075</c:v>
                </c:pt>
                <c:pt idx="8">
                  <c:v>99.418356794905279</c:v>
                </c:pt>
                <c:pt idx="9">
                  <c:v>99.720675810048334</c:v>
                </c:pt>
                <c:pt idx="10">
                  <c:v>99.868219974949071</c:v>
                </c:pt>
                <c:pt idx="11">
                  <c:v>99.78466014394786</c:v>
                </c:pt>
                <c:pt idx="12">
                  <c:v>100.34139885727602</c:v>
                </c:pt>
                <c:pt idx="13">
                  <c:v>101.22089314720124</c:v>
                </c:pt>
                <c:pt idx="14">
                  <c:v>101.45053914587925</c:v>
                </c:pt>
                <c:pt idx="15">
                  <c:v>101.83006056662552</c:v>
                </c:pt>
                <c:pt idx="16">
                  <c:v>103.21879104519869</c:v>
                </c:pt>
                <c:pt idx="17">
                  <c:v>104.19936675246464</c:v>
                </c:pt>
                <c:pt idx="18">
                  <c:v>103.95118827602828</c:v>
                </c:pt>
                <c:pt idx="19">
                  <c:v>104.77904118693115</c:v>
                </c:pt>
                <c:pt idx="20">
                  <c:v>105.89911538233245</c:v>
                </c:pt>
                <c:pt idx="21">
                  <c:v>105.99620272345722</c:v>
                </c:pt>
                <c:pt idx="22">
                  <c:v>105.73650745933372</c:v>
                </c:pt>
                <c:pt idx="23">
                  <c:v>105.3692416806076</c:v>
                </c:pt>
                <c:pt idx="24">
                  <c:v>106.47129211601039</c:v>
                </c:pt>
                <c:pt idx="25">
                  <c:v>107.1209352023351</c:v>
                </c:pt>
                <c:pt idx="26">
                  <c:v>106.60767010791538</c:v>
                </c:pt>
                <c:pt idx="27">
                  <c:v>107.43320077574748</c:v>
                </c:pt>
                <c:pt idx="28">
                  <c:v>104.4991938117353</c:v>
                </c:pt>
                <c:pt idx="29">
                  <c:v>102.73106056464142</c:v>
                </c:pt>
                <c:pt idx="30">
                  <c:v>106.2876991843406</c:v>
                </c:pt>
                <c:pt idx="31">
                  <c:v>106.63510627781916</c:v>
                </c:pt>
                <c:pt idx="32">
                  <c:v>107.60961478046465</c:v>
                </c:pt>
                <c:pt idx="33">
                  <c:v>110.57946586961327</c:v>
                </c:pt>
                <c:pt idx="34">
                  <c:v>112.48421629891028</c:v>
                </c:pt>
                <c:pt idx="35">
                  <c:v>113.69936030131187</c:v>
                </c:pt>
                <c:pt idx="36">
                  <c:v>114.51023065130777</c:v>
                </c:pt>
                <c:pt idx="37">
                  <c:v>115.56861679639083</c:v>
                </c:pt>
                <c:pt idx="38">
                  <c:v>115.43074638762323</c:v>
                </c:pt>
                <c:pt idx="39">
                  <c:v>115.54307402683568</c:v>
                </c:pt>
                <c:pt idx="40">
                  <c:v>115.81337506042708</c:v>
                </c:pt>
                <c:pt idx="41">
                  <c:v>116.70709765423773</c:v>
                </c:pt>
              </c:numCache>
            </c:numRef>
          </c:val>
          <c:smooth val="0"/>
          <c:extLst>
            <c:ext xmlns:c16="http://schemas.microsoft.com/office/drawing/2014/chart" uri="{C3380CC4-5D6E-409C-BE32-E72D297353CC}">
              <c16:uniqueId val="{00000002-434C-4185-90FA-F1F78BC37FD4}"/>
            </c:ext>
          </c:extLst>
        </c:ser>
        <c:ser>
          <c:idx val="3"/>
          <c:order val="3"/>
          <c:tx>
            <c:strRef>
              <c:f>'Données graph 1 et 2'!$AU$8:$AU$9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2013</c:v>
                  </c:pt>
                  <c:pt idx="4">
                    <c:v>2014</c:v>
                  </c:pt>
                  <c:pt idx="8">
                    <c:v>2015</c:v>
                  </c:pt>
                  <c:pt idx="12">
                    <c:v>2016</c:v>
                  </c:pt>
                  <c:pt idx="16">
                    <c:v>2017</c:v>
                  </c:pt>
                  <c:pt idx="20">
                    <c:v>2018</c:v>
                  </c:pt>
                  <c:pt idx="24">
                    <c:v>2019</c:v>
                  </c:pt>
                  <c:pt idx="28">
                    <c:v>2020</c:v>
                  </c:pt>
                  <c:pt idx="32">
                    <c:v>2021</c:v>
                  </c:pt>
                  <c:pt idx="36">
                    <c:v>2022</c:v>
                  </c:pt>
                  <c:pt idx="40">
                    <c:v>2023</c:v>
                  </c:pt>
                </c:lvl>
              </c:multiLvlStrCache>
            </c:multiLvlStrRef>
          </c:cat>
          <c:val>
            <c:numRef>
              <c:f>'Données graph 1 et 2'!$AU$10:$AU$51</c:f>
              <c:numCache>
                <c:formatCode>#\ ##0.0</c:formatCode>
                <c:ptCount val="42"/>
                <c:pt idx="0">
                  <c:v>100</c:v>
                </c:pt>
                <c:pt idx="1">
                  <c:v>100.38463690022282</c:v>
                </c:pt>
                <c:pt idx="2">
                  <c:v>99.714559678320754</c:v>
                </c:pt>
                <c:pt idx="3">
                  <c:v>100.60029389116929</c:v>
                </c:pt>
                <c:pt idx="4">
                  <c:v>100.58705104323045</c:v>
                </c:pt>
                <c:pt idx="5">
                  <c:v>99.879713526525222</c:v>
                </c:pt>
                <c:pt idx="6">
                  <c:v>100.55018443881818</c:v>
                </c:pt>
                <c:pt idx="7">
                  <c:v>101.1248140103632</c:v>
                </c:pt>
                <c:pt idx="8">
                  <c:v>100.6141038399068</c:v>
                </c:pt>
                <c:pt idx="9">
                  <c:v>100.94924173773497</c:v>
                </c:pt>
                <c:pt idx="10">
                  <c:v>101.07001304966478</c:v>
                </c:pt>
                <c:pt idx="11">
                  <c:v>101.79565494232487</c:v>
                </c:pt>
                <c:pt idx="12">
                  <c:v>102.05096796030577</c:v>
                </c:pt>
                <c:pt idx="13">
                  <c:v>102.17659984085923</c:v>
                </c:pt>
                <c:pt idx="14">
                  <c:v>102.40299435963824</c:v>
                </c:pt>
                <c:pt idx="15">
                  <c:v>102.08499909951132</c:v>
                </c:pt>
                <c:pt idx="16">
                  <c:v>102.98344198658963</c:v>
                </c:pt>
                <c:pt idx="17">
                  <c:v>103.06030248749653</c:v>
                </c:pt>
                <c:pt idx="18">
                  <c:v>102.4006559959742</c:v>
                </c:pt>
                <c:pt idx="19">
                  <c:v>101.70268960165811</c:v>
                </c:pt>
                <c:pt idx="20">
                  <c:v>101.5431377960782</c:v>
                </c:pt>
                <c:pt idx="21">
                  <c:v>101.06053643232342</c:v>
                </c:pt>
                <c:pt idx="22">
                  <c:v>101.04802019064536</c:v>
                </c:pt>
                <c:pt idx="23">
                  <c:v>101.44220522769676</c:v>
                </c:pt>
                <c:pt idx="24">
                  <c:v>101.41617037379038</c:v>
                </c:pt>
                <c:pt idx="25">
                  <c:v>101.72097659359449</c:v>
                </c:pt>
                <c:pt idx="26">
                  <c:v>101.89147859584683</c:v>
                </c:pt>
                <c:pt idx="27">
                  <c:v>101.53686280614183</c:v>
                </c:pt>
                <c:pt idx="28">
                  <c:v>101.87418320049093</c:v>
                </c:pt>
                <c:pt idx="29">
                  <c:v>100.60013402467405</c:v>
                </c:pt>
                <c:pt idx="30">
                  <c:v>102.58594703346</c:v>
                </c:pt>
                <c:pt idx="31">
                  <c:v>103.4421916558542</c:v>
                </c:pt>
                <c:pt idx="32">
                  <c:v>103.84022545727277</c:v>
                </c:pt>
                <c:pt idx="33">
                  <c:v>104.32843048907949</c:v>
                </c:pt>
                <c:pt idx="34">
                  <c:v>104.37397251173202</c:v>
                </c:pt>
                <c:pt idx="35">
                  <c:v>105.1763977064936</c:v>
                </c:pt>
                <c:pt idx="36">
                  <c:v>105.34925380986984</c:v>
                </c:pt>
                <c:pt idx="37">
                  <c:v>104.58690769167298</c:v>
                </c:pt>
                <c:pt idx="38">
                  <c:v>104.2787868165582</c:v>
                </c:pt>
                <c:pt idx="39">
                  <c:v>105.10172903076109</c:v>
                </c:pt>
                <c:pt idx="40">
                  <c:v>104.67700896091625</c:v>
                </c:pt>
                <c:pt idx="41">
                  <c:v>104.89298109739696</c:v>
                </c:pt>
              </c:numCache>
            </c:numRef>
          </c:val>
          <c:smooth val="0"/>
          <c:extLst>
            <c:ext xmlns:c16="http://schemas.microsoft.com/office/drawing/2014/chart" uri="{C3380CC4-5D6E-409C-BE32-E72D297353CC}">
              <c16:uniqueId val="{00000003-434C-4185-90FA-F1F78BC37FD4}"/>
            </c:ext>
          </c:extLst>
        </c:ser>
        <c:dLbls>
          <c:showLegendKey val="0"/>
          <c:showVal val="0"/>
          <c:showCatName val="0"/>
          <c:showSerName val="0"/>
          <c:showPercent val="0"/>
          <c:showBubbleSize val="0"/>
        </c:dLbls>
        <c:smooth val="0"/>
        <c:axId val="212177664"/>
        <c:axId val="212179200"/>
      </c:lineChart>
      <c:catAx>
        <c:axId val="2121776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212179200"/>
        <c:crossesAt val="100"/>
        <c:auto val="0"/>
        <c:lblAlgn val="ctr"/>
        <c:lblOffset val="100"/>
        <c:tickLblSkip val="4"/>
        <c:tickMarkSkip val="4"/>
        <c:noMultiLvlLbl val="0"/>
      </c:catAx>
      <c:valAx>
        <c:axId val="212179200"/>
        <c:scaling>
          <c:orientation val="minMax"/>
          <c:max val="120"/>
          <c:min val="90"/>
        </c:scaling>
        <c:delete val="0"/>
        <c:axPos val="l"/>
        <c:majorGridlines>
          <c:spPr>
            <a:ln>
              <a:prstDash val="sysDash"/>
            </a:ln>
          </c:spPr>
        </c:majorGridlines>
        <c:numFmt formatCode="#,##0" sourceLinked="0"/>
        <c:majorTickMark val="out"/>
        <c:minorTickMark val="none"/>
        <c:tickLblPos val="nextTo"/>
        <c:crossAx val="21217766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7958052898516E-2"/>
          <c:y val="0.24595686858608862"/>
          <c:w val="0.90516390406154157"/>
          <c:h val="0.46558558534083427"/>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F5AE-451B-8E6F-A9002678012E}"/>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AE-451B-8E6F-A9002678012E}"/>
                </c:ext>
              </c:extLst>
            </c:dLbl>
            <c:dLbl>
              <c:idx val="2"/>
              <c:layout>
                <c:manualLayout>
                  <c:x val="3.8026223770279048E-3"/>
                  <c:y val="1.53265159428817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5AE-451B-8E6F-A9002678012E}"/>
                </c:ext>
              </c:extLst>
            </c:dLbl>
            <c:dLbl>
              <c:idx val="3"/>
              <c:layout>
                <c:manualLayout>
                  <c:x val="1.7993704753625093E-3"/>
                  <c:y val="-1.80583757033277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5AE-451B-8E6F-A9002678012E}"/>
                </c:ext>
              </c:extLst>
            </c:dLbl>
            <c:dLbl>
              <c:idx val="4"/>
              <c:layout>
                <c:manualLayout>
                  <c:x val="0"/>
                  <c:y val="3.35070096437855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AE-451B-8E6F-A9002678012E}"/>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graph4'!$DG$50:$DK$50</c:f>
              <c:numCache>
                <c:formatCode>#,##0</c:formatCode>
                <c:ptCount val="5"/>
                <c:pt idx="0">
                  <c:v>600</c:v>
                </c:pt>
                <c:pt idx="1">
                  <c:v>880</c:v>
                </c:pt>
                <c:pt idx="2">
                  <c:v>110</c:v>
                </c:pt>
                <c:pt idx="3">
                  <c:v>70</c:v>
                </c:pt>
                <c:pt idx="4">
                  <c:v>-90</c:v>
                </c:pt>
              </c:numCache>
            </c:numRef>
          </c:val>
          <c:extLst>
            <c:ext xmlns:c16="http://schemas.microsoft.com/office/drawing/2014/chart" uri="{C3380CC4-5D6E-409C-BE32-E72D297353CC}">
              <c16:uniqueId val="{00000004-F5AE-451B-8E6F-A9002678012E}"/>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F5AE-451B-8E6F-A9002678012E}"/>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5AE-451B-8E6F-A9002678012E}"/>
                </c:ext>
              </c:extLst>
            </c:dLbl>
            <c:dLbl>
              <c:idx val="1"/>
              <c:layout>
                <c:manualLayout>
                  <c:x val="-1.9143472012116062E-3"/>
                  <c:y val="-5.116073840082281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5AE-451B-8E6F-A9002678012E}"/>
                </c:ext>
              </c:extLst>
            </c:dLbl>
            <c:dLbl>
              <c:idx val="2"/>
              <c:layout>
                <c:manualLayout>
                  <c:x val="2.0031102189508E-3"/>
                  <c:y val="7.1384806305060662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5AE-451B-8E6F-A9002678012E}"/>
                </c:ext>
              </c:extLst>
            </c:dLbl>
            <c:dLbl>
              <c:idx val="3"/>
              <c:layout>
                <c:manualLayout>
                  <c:x val="1.8910391917057805E-3"/>
                  <c:y val="-4.24136079998132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5AE-451B-8E6F-A9002678012E}"/>
                </c:ext>
              </c:extLst>
            </c:dLbl>
            <c:dLbl>
              <c:idx val="4"/>
              <c:layout>
                <c:manualLayout>
                  <c:x val="0"/>
                  <c:y val="-2.54601534641036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5AE-451B-8E6F-A9002678012E}"/>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graph4'!$DM$50:$DQ$50</c:f>
              <c:numCache>
                <c:formatCode>#,##0</c:formatCode>
                <c:ptCount val="5"/>
                <c:pt idx="0">
                  <c:v>-260</c:v>
                </c:pt>
                <c:pt idx="1">
                  <c:v>-90</c:v>
                </c:pt>
                <c:pt idx="2">
                  <c:v>30</c:v>
                </c:pt>
                <c:pt idx="3">
                  <c:v>-140</c:v>
                </c:pt>
                <c:pt idx="4">
                  <c:v>-60</c:v>
                </c:pt>
              </c:numCache>
            </c:numRef>
          </c:val>
          <c:extLst>
            <c:ext xmlns:c16="http://schemas.microsoft.com/office/drawing/2014/chart" uri="{C3380CC4-5D6E-409C-BE32-E72D297353CC}">
              <c16:uniqueId val="{0000000A-F5AE-451B-8E6F-A9002678012E}"/>
            </c:ext>
          </c:extLst>
        </c:ser>
        <c:ser>
          <c:idx val="2"/>
          <c:order val="2"/>
          <c:tx>
            <c:v>Total</c:v>
          </c:tx>
          <c:spPr>
            <a:noFill/>
          </c:spPr>
          <c:invertIfNegative val="0"/>
          <c:dLbls>
            <c:dLbl>
              <c:idx val="0"/>
              <c:layout>
                <c:manualLayout>
                  <c:x val="1.7509149869708576E-3"/>
                  <c:y val="2.665402108869370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5AE-451B-8E6F-A9002678012E}"/>
                </c:ext>
              </c:extLst>
            </c:dLbl>
            <c:dLbl>
              <c:idx val="1"/>
              <c:layout>
                <c:manualLayout>
                  <c:x val="-1.1476299882239926E-4"/>
                  <c:y val="0.1065286214646191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5AE-451B-8E6F-A9002678012E}"/>
                </c:ext>
              </c:extLst>
            </c:dLbl>
            <c:dLbl>
              <c:idx val="2"/>
              <c:layout>
                <c:manualLayout>
                  <c:x val="8.7429569522573924E-3"/>
                  <c:y val="-9.855723951087788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5AE-451B-8E6F-A9002678012E}"/>
                </c:ext>
              </c:extLst>
            </c:dLbl>
            <c:dLbl>
              <c:idx val="3"/>
              <c:layout>
                <c:manualLayout>
                  <c:x val="4.1229669947282696E-5"/>
                  <c:y val="-1.110637255560671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5AE-451B-8E6F-A9002678012E}"/>
                </c:ext>
              </c:extLst>
            </c:dLbl>
            <c:dLbl>
              <c:idx val="4"/>
              <c:layout>
                <c:manualLayout>
                  <c:x val="4.5763516814337835E-5"/>
                  <c:y val="-2.51150514203996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5AE-451B-8E6F-A9002678012E}"/>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graph4'!$DA$50:$DE$50</c:f>
              <c:numCache>
                <c:formatCode>#,##0</c:formatCode>
                <c:ptCount val="5"/>
                <c:pt idx="0">
                  <c:v>340</c:v>
                </c:pt>
                <c:pt idx="1">
                  <c:v>790</c:v>
                </c:pt>
                <c:pt idx="2">
                  <c:v>140</c:v>
                </c:pt>
                <c:pt idx="3">
                  <c:v>-60</c:v>
                </c:pt>
                <c:pt idx="4">
                  <c:v>-150</c:v>
                </c:pt>
              </c:numCache>
            </c:numRef>
          </c:val>
          <c:extLst>
            <c:ext xmlns:c16="http://schemas.microsoft.com/office/drawing/2014/chart" uri="{C3380CC4-5D6E-409C-BE32-E72D297353CC}">
              <c16:uniqueId val="{00000010-F5AE-451B-8E6F-A9002678012E}"/>
            </c:ext>
          </c:extLst>
        </c:ser>
        <c:dLbls>
          <c:showLegendKey val="0"/>
          <c:showVal val="0"/>
          <c:showCatName val="0"/>
          <c:showSerName val="0"/>
          <c:showPercent val="0"/>
          <c:showBubbleSize val="0"/>
        </c:dLbls>
        <c:gapWidth val="150"/>
        <c:overlap val="100"/>
        <c:axId val="212311040"/>
        <c:axId val="212329216"/>
      </c:barChart>
      <c:catAx>
        <c:axId val="21231104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329216"/>
        <c:crosses val="autoZero"/>
        <c:auto val="1"/>
        <c:lblAlgn val="ctr"/>
        <c:lblOffset val="100"/>
        <c:noMultiLvlLbl val="0"/>
      </c:catAx>
      <c:valAx>
        <c:axId val="212329216"/>
        <c:scaling>
          <c:orientation val="minMax"/>
          <c:max val="10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311040"/>
        <c:crosses val="autoZero"/>
        <c:crossBetween val="between"/>
        <c:majorUnit val="200"/>
      </c:valAx>
    </c:plotArea>
    <c:legend>
      <c:legendPos val="r"/>
      <c:legendEntry>
        <c:idx val="0"/>
        <c:delete val="1"/>
      </c:legendEntry>
      <c:layout>
        <c:manualLayout>
          <c:xMode val="edge"/>
          <c:yMode val="edge"/>
          <c:x val="0.27865418602177844"/>
          <c:y val="0.18397875147241638"/>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baseline="0">
                <a:effectLst/>
              </a:rPr>
              <a:t>Evolution des DPAE par type de contrat, </a:t>
            </a:r>
            <a:endParaRPr lang="fr-FR" sz="1400" b="1">
              <a:effectLst/>
            </a:endParaRPr>
          </a:p>
          <a:p>
            <a:pPr>
              <a:defRPr sz="1000" b="0" i="0" u="none" strike="noStrike" baseline="0">
                <a:solidFill>
                  <a:srgbClr val="000000"/>
                </a:solidFill>
                <a:latin typeface="Calibri"/>
                <a:ea typeface="Calibri"/>
                <a:cs typeface="Calibri"/>
              </a:defRPr>
            </a:pPr>
            <a:r>
              <a:rPr lang="fr-FR" sz="1400" b="1" i="0" baseline="0">
                <a:effectLst/>
              </a:rPr>
              <a:t>dans le Vaucluse</a:t>
            </a:r>
            <a:endParaRPr lang="fr-FR" sz="1400" b="1">
              <a:effectLst/>
            </a:endParaRPr>
          </a:p>
          <a:p>
            <a:pPr>
              <a:defRPr sz="1000" b="0" i="0" u="none" strike="noStrike" baseline="0">
                <a:solidFill>
                  <a:srgbClr val="000000"/>
                </a:solidFill>
                <a:latin typeface="Calibri"/>
                <a:ea typeface="Calibri"/>
                <a:cs typeface="Calibri"/>
              </a:defRPr>
            </a:pPr>
            <a:r>
              <a:rPr lang="fr-FR" sz="1200" b="0" i="1" baseline="0">
                <a:effectLst/>
              </a:rPr>
              <a:t>(données CVS, base 100 au 1</a:t>
            </a:r>
            <a:r>
              <a:rPr lang="fr-FR" sz="1200" b="0" i="1" baseline="30000">
                <a:effectLst/>
              </a:rPr>
              <a:t>er</a:t>
            </a:r>
            <a:r>
              <a:rPr lang="fr-FR" sz="1200" b="0" i="1" baseline="0">
                <a:effectLst/>
              </a:rPr>
              <a:t> trimestre 2013)</a:t>
            </a:r>
            <a:endParaRPr lang="fr-FR" sz="1200">
              <a:effectLst/>
            </a:endParaRPr>
          </a:p>
        </c:rich>
      </c:tx>
      <c:layout>
        <c:manualLayout>
          <c:xMode val="edge"/>
          <c:yMode val="edge"/>
          <c:x val="0.29091766691218934"/>
          <c:y val="6.7374094660602995E-3"/>
        </c:manualLayout>
      </c:layout>
      <c:overlay val="0"/>
      <c:spPr>
        <a:solidFill>
          <a:sysClr val="window" lastClr="FFFFFF"/>
        </a:solidFill>
        <a:ln w="25400">
          <a:noFill/>
        </a:ln>
      </c:spPr>
    </c:title>
    <c:autoTitleDeleted val="0"/>
    <c:plotArea>
      <c:layout>
        <c:manualLayout>
          <c:layoutTarget val="inner"/>
          <c:xMode val="edge"/>
          <c:yMode val="edge"/>
          <c:x val="7.7799010301577903E-2"/>
          <c:y val="0.21001566315074691"/>
          <c:w val="0.86019971469329792"/>
          <c:h val="0.68328684786054095"/>
        </c:manualLayout>
      </c:layout>
      <c:lineChart>
        <c:grouping val="standard"/>
        <c:varyColors val="0"/>
        <c:ser>
          <c:idx val="1"/>
          <c:order val="0"/>
          <c:tx>
            <c:v>CDD de plus d'un mois</c:v>
          </c:tx>
          <c:spPr>
            <a:ln w="25400"/>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84'!$G$2:$G$43</c:f>
              <c:numCache>
                <c:formatCode>General</c:formatCode>
                <c:ptCount val="42"/>
                <c:pt idx="0">
                  <c:v>100</c:v>
                </c:pt>
                <c:pt idx="1">
                  <c:v>94.763710808230712</c:v>
                </c:pt>
                <c:pt idx="2">
                  <c:v>99.833420239121338</c:v>
                </c:pt>
                <c:pt idx="3">
                  <c:v>96.787865897401019</c:v>
                </c:pt>
                <c:pt idx="4">
                  <c:v>97.614092527329248</c:v>
                </c:pt>
                <c:pt idx="5">
                  <c:v>100.13424257541106</c:v>
                </c:pt>
                <c:pt idx="6">
                  <c:v>98.116388991131814</c:v>
                </c:pt>
                <c:pt idx="7">
                  <c:v>96.52215302522491</c:v>
                </c:pt>
                <c:pt idx="8">
                  <c:v>96.11950569745602</c:v>
                </c:pt>
                <c:pt idx="9">
                  <c:v>99.505639604449073</c:v>
                </c:pt>
                <c:pt idx="10">
                  <c:v>95.984287970517599</c:v>
                </c:pt>
                <c:pt idx="11">
                  <c:v>104.19002090246498</c:v>
                </c:pt>
                <c:pt idx="12">
                  <c:v>108.88083324968719</c:v>
                </c:pt>
                <c:pt idx="13">
                  <c:v>103.70625995541782</c:v>
                </c:pt>
                <c:pt idx="14">
                  <c:v>107.12572981632439</c:v>
                </c:pt>
                <c:pt idx="15">
                  <c:v>111.04764992245349</c:v>
                </c:pt>
                <c:pt idx="16">
                  <c:v>108.27219991523742</c:v>
                </c:pt>
                <c:pt idx="17">
                  <c:v>116.17307834601418</c:v>
                </c:pt>
                <c:pt idx="18">
                  <c:v>109.66707527400467</c:v>
                </c:pt>
                <c:pt idx="19">
                  <c:v>110.97056308898956</c:v>
                </c:pt>
                <c:pt idx="20">
                  <c:v>113.93576842075571</c:v>
                </c:pt>
                <c:pt idx="21">
                  <c:v>112.8546316901587</c:v>
                </c:pt>
                <c:pt idx="22">
                  <c:v>109.33141029590546</c:v>
                </c:pt>
                <c:pt idx="23">
                  <c:v>112.59665412936555</c:v>
                </c:pt>
                <c:pt idx="24">
                  <c:v>112.95676606634835</c:v>
                </c:pt>
                <c:pt idx="25">
                  <c:v>116.19373482354729</c:v>
                </c:pt>
                <c:pt idx="26">
                  <c:v>109.48520477920573</c:v>
                </c:pt>
                <c:pt idx="27">
                  <c:v>115.14809655589254</c:v>
                </c:pt>
                <c:pt idx="28">
                  <c:v>107.20755700057731</c:v>
                </c:pt>
                <c:pt idx="29">
                  <c:v>65.215764531556303</c:v>
                </c:pt>
                <c:pt idx="30">
                  <c:v>112.64743614308274</c:v>
                </c:pt>
                <c:pt idx="31">
                  <c:v>95.708004405064997</c:v>
                </c:pt>
                <c:pt idx="32">
                  <c:v>95.951387014974287</c:v>
                </c:pt>
                <c:pt idx="33">
                  <c:v>112.38326022804033</c:v>
                </c:pt>
                <c:pt idx="34">
                  <c:v>127.30814436929612</c:v>
                </c:pt>
                <c:pt idx="35">
                  <c:v>126.33879625151792</c:v>
                </c:pt>
                <c:pt idx="36">
                  <c:v>124.63895399707803</c:v>
                </c:pt>
                <c:pt idx="37">
                  <c:v>123.0405656902182</c:v>
                </c:pt>
                <c:pt idx="38">
                  <c:v>125.13124285820705</c:v>
                </c:pt>
                <c:pt idx="39">
                  <c:v>118.54803374144545</c:v>
                </c:pt>
                <c:pt idx="40">
                  <c:v>119.95488902057947</c:v>
                </c:pt>
                <c:pt idx="41">
                  <c:v>121.21581183712348</c:v>
                </c:pt>
              </c:numCache>
            </c:numRef>
          </c:val>
          <c:smooth val="0"/>
          <c:extLst>
            <c:ext xmlns:c16="http://schemas.microsoft.com/office/drawing/2014/chart" uri="{C3380CC4-5D6E-409C-BE32-E72D297353CC}">
              <c16:uniqueId val="{00000000-07C6-46D6-9D87-C2928499B60C}"/>
            </c:ext>
          </c:extLst>
        </c:ser>
        <c:ser>
          <c:idx val="0"/>
          <c:order val="1"/>
          <c:tx>
            <c:v>CDI</c:v>
          </c:tx>
          <c:spPr>
            <a:ln w="25400"/>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84'!$H$2:$H$43</c:f>
              <c:numCache>
                <c:formatCode>General</c:formatCode>
                <c:ptCount val="42"/>
                <c:pt idx="0">
                  <c:v>100</c:v>
                </c:pt>
                <c:pt idx="1">
                  <c:v>98.01622722779598</c:v>
                </c:pt>
                <c:pt idx="2">
                  <c:v>98.198593642452963</c:v>
                </c:pt>
                <c:pt idx="3">
                  <c:v>99.968461795451347</c:v>
                </c:pt>
                <c:pt idx="4">
                  <c:v>101.76921794590481</c:v>
                </c:pt>
                <c:pt idx="5">
                  <c:v>100.95107261912189</c:v>
                </c:pt>
                <c:pt idx="6">
                  <c:v>97.248816901777033</c:v>
                </c:pt>
                <c:pt idx="7">
                  <c:v>93.852770605488942</c:v>
                </c:pt>
                <c:pt idx="8">
                  <c:v>98.388295646822684</c:v>
                </c:pt>
                <c:pt idx="9">
                  <c:v>101.74207880170663</c:v>
                </c:pt>
                <c:pt idx="10">
                  <c:v>106.6258379942313</c:v>
                </c:pt>
                <c:pt idx="11">
                  <c:v>101.94466303460293</c:v>
                </c:pt>
                <c:pt idx="12">
                  <c:v>108.68671939828822</c:v>
                </c:pt>
                <c:pt idx="13">
                  <c:v>112.18381551783425</c:v>
                </c:pt>
                <c:pt idx="14">
                  <c:v>108.93729640071143</c:v>
                </c:pt>
                <c:pt idx="15">
                  <c:v>122.78137017594686</c:v>
                </c:pt>
                <c:pt idx="16">
                  <c:v>115.18108308824016</c:v>
                </c:pt>
                <c:pt idx="17">
                  <c:v>126.69266800752767</c:v>
                </c:pt>
                <c:pt idx="18">
                  <c:v>126.0176113635995</c:v>
                </c:pt>
                <c:pt idx="19">
                  <c:v>133.06620377543138</c:v>
                </c:pt>
                <c:pt idx="20">
                  <c:v>131.54582489313754</c:v>
                </c:pt>
                <c:pt idx="21">
                  <c:v>139.94305245263746</c:v>
                </c:pt>
                <c:pt idx="22">
                  <c:v>137.35635704644446</c:v>
                </c:pt>
                <c:pt idx="23">
                  <c:v>145.67851609201432</c:v>
                </c:pt>
                <c:pt idx="24">
                  <c:v>145.81460936072338</c:v>
                </c:pt>
                <c:pt idx="25">
                  <c:v>143.46576970802337</c:v>
                </c:pt>
                <c:pt idx="26">
                  <c:v>144.7808671254237</c:v>
                </c:pt>
                <c:pt idx="27">
                  <c:v>145.20015490450692</c:v>
                </c:pt>
                <c:pt idx="28">
                  <c:v>141.80634990833502</c:v>
                </c:pt>
                <c:pt idx="29">
                  <c:v>84.284980575318556</c:v>
                </c:pt>
                <c:pt idx="30">
                  <c:v>146.57037799581951</c:v>
                </c:pt>
                <c:pt idx="31">
                  <c:v>131.68841196563918</c:v>
                </c:pt>
                <c:pt idx="32">
                  <c:v>137.52669242537755</c:v>
                </c:pt>
                <c:pt idx="33">
                  <c:v>165.55694086812321</c:v>
                </c:pt>
                <c:pt idx="34">
                  <c:v>179.80157598284268</c:v>
                </c:pt>
                <c:pt idx="35">
                  <c:v>188.3643735182396</c:v>
                </c:pt>
                <c:pt idx="36">
                  <c:v>182.97488561185193</c:v>
                </c:pt>
                <c:pt idx="37">
                  <c:v>178.98679639896835</c:v>
                </c:pt>
                <c:pt idx="38">
                  <c:v>182.35283280090175</c:v>
                </c:pt>
                <c:pt idx="39">
                  <c:v>188.05216032523984</c:v>
                </c:pt>
                <c:pt idx="40">
                  <c:v>183.99339586004996</c:v>
                </c:pt>
                <c:pt idx="41">
                  <c:v>181.40501123287129</c:v>
                </c:pt>
              </c:numCache>
            </c:numRef>
          </c:val>
          <c:smooth val="0"/>
          <c:extLst>
            <c:ext xmlns:c16="http://schemas.microsoft.com/office/drawing/2014/chart" uri="{C3380CC4-5D6E-409C-BE32-E72D297353CC}">
              <c16:uniqueId val="{00000001-07C6-46D6-9D87-C2928499B60C}"/>
            </c:ext>
          </c:extLst>
        </c:ser>
        <c:ser>
          <c:idx val="2"/>
          <c:order val="2"/>
          <c:tx>
            <c:v>Total</c:v>
          </c:tx>
          <c:spPr>
            <a:ln w="25400">
              <a:solidFill>
                <a:schemeClr val="tx1">
                  <a:lumMod val="50000"/>
                  <a:lumOff val="50000"/>
                </a:schemeClr>
              </a:solidFill>
            </a:ln>
          </c:spPr>
          <c:marker>
            <c:symbol val="none"/>
          </c:marker>
          <c:cat>
            <c:strRef>
              <c:f>'Dep 04'!$F$2:$F$43</c:f>
              <c:strCache>
                <c:ptCount val="42"/>
                <c:pt idx="0">
                  <c:v>2013T1</c:v>
                </c:pt>
                <c:pt idx="1">
                  <c:v>2013T2</c:v>
                </c:pt>
                <c:pt idx="2">
                  <c:v>2013T3</c:v>
                </c:pt>
                <c:pt idx="3">
                  <c:v>2013T4</c:v>
                </c:pt>
                <c:pt idx="4">
                  <c:v>2014T1</c:v>
                </c:pt>
                <c:pt idx="5">
                  <c:v>2014T2</c:v>
                </c:pt>
                <c:pt idx="6">
                  <c:v>2014T3</c:v>
                </c:pt>
                <c:pt idx="7">
                  <c:v>2014T4</c:v>
                </c:pt>
                <c:pt idx="8">
                  <c:v>2015T1</c:v>
                </c:pt>
                <c:pt idx="9">
                  <c:v>2015T2</c:v>
                </c:pt>
                <c:pt idx="10">
                  <c:v>2015T3</c:v>
                </c:pt>
                <c:pt idx="11">
                  <c:v>2015T4</c:v>
                </c:pt>
                <c:pt idx="12">
                  <c:v>2016T1</c:v>
                </c:pt>
                <c:pt idx="13">
                  <c:v>2016T2</c:v>
                </c:pt>
                <c:pt idx="14">
                  <c:v>2016T3</c:v>
                </c:pt>
                <c:pt idx="15">
                  <c:v>2016T4</c:v>
                </c:pt>
                <c:pt idx="16">
                  <c:v>2017T1</c:v>
                </c:pt>
                <c:pt idx="17">
                  <c:v>2017T2</c:v>
                </c:pt>
                <c:pt idx="18">
                  <c:v>2017T3</c:v>
                </c:pt>
                <c:pt idx="19">
                  <c:v>2017T4</c:v>
                </c:pt>
                <c:pt idx="20">
                  <c:v>2018T1</c:v>
                </c:pt>
                <c:pt idx="21">
                  <c:v>2018T2</c:v>
                </c:pt>
                <c:pt idx="22">
                  <c:v>2018T3</c:v>
                </c:pt>
                <c:pt idx="23">
                  <c:v>2018T4</c:v>
                </c:pt>
                <c:pt idx="24">
                  <c:v>2019T1</c:v>
                </c:pt>
                <c:pt idx="25">
                  <c:v>2019T2</c:v>
                </c:pt>
                <c:pt idx="26">
                  <c:v>2019T3</c:v>
                </c:pt>
                <c:pt idx="27">
                  <c:v>2019T4</c:v>
                </c:pt>
                <c:pt idx="28">
                  <c:v>2020T1</c:v>
                </c:pt>
                <c:pt idx="29">
                  <c:v>2020T2</c:v>
                </c:pt>
                <c:pt idx="30">
                  <c:v>2020T3</c:v>
                </c:pt>
                <c:pt idx="31">
                  <c:v>2020T4</c:v>
                </c:pt>
                <c:pt idx="32">
                  <c:v>2021T1</c:v>
                </c:pt>
                <c:pt idx="33">
                  <c:v>2021T2</c:v>
                </c:pt>
                <c:pt idx="34">
                  <c:v>2021T3</c:v>
                </c:pt>
                <c:pt idx="35">
                  <c:v>2021T4</c:v>
                </c:pt>
                <c:pt idx="36">
                  <c:v>2022T1</c:v>
                </c:pt>
                <c:pt idx="37">
                  <c:v>2022T2</c:v>
                </c:pt>
                <c:pt idx="38">
                  <c:v>2022T3</c:v>
                </c:pt>
                <c:pt idx="39">
                  <c:v>2022T4</c:v>
                </c:pt>
                <c:pt idx="40">
                  <c:v>2023T1</c:v>
                </c:pt>
                <c:pt idx="41">
                  <c:v>2023T2</c:v>
                </c:pt>
              </c:strCache>
            </c:strRef>
          </c:cat>
          <c:val>
            <c:numRef>
              <c:f>'Dep 84'!$I$2:$I$43</c:f>
              <c:numCache>
                <c:formatCode>General</c:formatCode>
                <c:ptCount val="42"/>
                <c:pt idx="0">
                  <c:v>100</c:v>
                </c:pt>
                <c:pt idx="1">
                  <c:v>95.980513310758866</c:v>
                </c:pt>
                <c:pt idx="2">
                  <c:v>99.221813459195687</c:v>
                </c:pt>
                <c:pt idx="3">
                  <c:v>97.97776213435705</c:v>
                </c:pt>
                <c:pt idx="4">
                  <c:v>99.168571077299745</c:v>
                </c:pt>
                <c:pt idx="5">
                  <c:v>100.4398277633439</c:v>
                </c:pt>
                <c:pt idx="6">
                  <c:v>97.791820640577086</c:v>
                </c:pt>
                <c:pt idx="7">
                  <c:v>95.523507426081864</c:v>
                </c:pt>
                <c:pt idx="8">
                  <c:v>96.968285205990853</c:v>
                </c:pt>
                <c:pt idx="9">
                  <c:v>100.34231633745654</c:v>
                </c:pt>
                <c:pt idx="10">
                  <c:v>99.965409978616165</c:v>
                </c:pt>
                <c:pt idx="11">
                  <c:v>103.35000759576785</c:v>
                </c:pt>
                <c:pt idx="12">
                  <c:v>108.80821310279514</c:v>
                </c:pt>
                <c:pt idx="13">
                  <c:v>106.87780761052497</c:v>
                </c:pt>
                <c:pt idx="14">
                  <c:v>107.80345698785186</c:v>
                </c:pt>
                <c:pt idx="15">
                  <c:v>115.43736493896499</c:v>
                </c:pt>
                <c:pt idx="16">
                  <c:v>110.8568898138077</c:v>
                </c:pt>
                <c:pt idx="17">
                  <c:v>120.10857362858978</c:v>
                </c:pt>
                <c:pt idx="18">
                  <c:v>115.78399235144559</c:v>
                </c:pt>
                <c:pt idx="19">
                  <c:v>119.23678757920095</c:v>
                </c:pt>
                <c:pt idx="20">
                  <c:v>120.52388605679833</c:v>
                </c:pt>
                <c:pt idx="21">
                  <c:v>122.98871063747579</c:v>
                </c:pt>
                <c:pt idx="22">
                  <c:v>119.81585401282042</c:v>
                </c:pt>
                <c:pt idx="23">
                  <c:v>124.97294596982979</c:v>
                </c:pt>
                <c:pt idx="24">
                  <c:v>125.24925003591953</c:v>
                </c:pt>
                <c:pt idx="25">
                  <c:v>126.39650585241755</c:v>
                </c:pt>
                <c:pt idx="26">
                  <c:v>122.68970392113685</c:v>
                </c:pt>
                <c:pt idx="27">
                  <c:v>126.39090522697171</c:v>
                </c:pt>
                <c:pt idx="28">
                  <c:v>120.15134954882205</c:v>
                </c:pt>
                <c:pt idx="29">
                  <c:v>72.349769963080348</c:v>
                </c:pt>
                <c:pt idx="30">
                  <c:v>125.33838530823532</c:v>
                </c:pt>
                <c:pt idx="31">
                  <c:v>109.16867433384003</c:v>
                </c:pt>
                <c:pt idx="32">
                  <c:v>111.50517034484055</c:v>
                </c:pt>
                <c:pt idx="33">
                  <c:v>132.27612449838679</c:v>
                </c:pt>
                <c:pt idx="34">
                  <c:v>146.9465199265795</c:v>
                </c:pt>
                <c:pt idx="35">
                  <c:v>149.54325332509282</c:v>
                </c:pt>
                <c:pt idx="36">
                  <c:v>146.4630736692103</c:v>
                </c:pt>
                <c:pt idx="37">
                  <c:v>143.970671722557</c:v>
                </c:pt>
                <c:pt idx="38">
                  <c:v>146.53847493921114</c:v>
                </c:pt>
                <c:pt idx="39">
                  <c:v>144.5502991426138</c:v>
                </c:pt>
                <c:pt idx="40">
                  <c:v>143.91240539519274</c:v>
                </c:pt>
                <c:pt idx="41">
                  <c:v>143.73325956139985</c:v>
                </c:pt>
              </c:numCache>
            </c:numRef>
          </c:val>
          <c:smooth val="0"/>
          <c:extLst>
            <c:ext xmlns:c16="http://schemas.microsoft.com/office/drawing/2014/chart" uri="{C3380CC4-5D6E-409C-BE32-E72D297353CC}">
              <c16:uniqueId val="{00000002-07C6-46D6-9D87-C2928499B60C}"/>
            </c:ext>
          </c:extLst>
        </c:ser>
        <c:dLbls>
          <c:showLegendKey val="0"/>
          <c:showVal val="0"/>
          <c:showCatName val="0"/>
          <c:showSerName val="0"/>
          <c:showPercent val="0"/>
          <c:showBubbleSize val="0"/>
        </c:dLbls>
        <c:smooth val="0"/>
        <c:axId val="210598528"/>
        <c:axId val="212083072"/>
      </c:lineChart>
      <c:catAx>
        <c:axId val="210598528"/>
        <c:scaling>
          <c:orientation val="minMax"/>
        </c:scaling>
        <c:delete val="0"/>
        <c:axPos val="b"/>
        <c:majorGridlines>
          <c:spPr>
            <a:ln w="3175">
              <a:solidFill>
                <a:srgbClr val="969696"/>
              </a:solidFill>
              <a:prstDash val="sysDash"/>
            </a:ln>
          </c:spPr>
        </c:majorGridlines>
        <c:numFmt formatCode="General" sourceLinked="1"/>
        <c:majorTickMark val="none"/>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12083072"/>
        <c:crossesAt val="100"/>
        <c:auto val="0"/>
        <c:lblAlgn val="ctr"/>
        <c:lblOffset val="100"/>
        <c:tickLblSkip val="4"/>
        <c:tickMarkSkip val="4"/>
        <c:noMultiLvlLbl val="0"/>
      </c:catAx>
      <c:valAx>
        <c:axId val="212083072"/>
        <c:scaling>
          <c:orientation val="minMax"/>
          <c:max val="200"/>
          <c:min val="6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10598528"/>
        <c:crossesAt val="1"/>
        <c:crossBetween val="midCat"/>
        <c:majorUnit val="20"/>
        <c:minorUnit val="0.2"/>
      </c:valAx>
      <c:spPr>
        <a:ln>
          <a:solidFill>
            <a:schemeClr val="bg1">
              <a:lumMod val="50000"/>
            </a:schemeClr>
          </a:solidFill>
        </a:ln>
      </c:spPr>
    </c:plotArea>
    <c:legend>
      <c:legendPos val="t"/>
      <c:layout/>
      <c:overlay val="0"/>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Vaucluse</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18700457004807933"/>
          <c:y val="2.0459862644964907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GRAPHIQUE_stocks_bénéf'!$BQ$2</c:f>
              <c:strCache>
                <c:ptCount val="1"/>
                <c:pt idx="0">
                  <c:v>CUI-CAE / PEC</c:v>
                </c:pt>
              </c:strCache>
            </c:strRef>
          </c:tx>
          <c:spPr>
            <a:solidFill>
              <a:srgbClr val="1F497D">
                <a:lumMod val="20000"/>
                <a:lumOff val="80000"/>
                <a:alpha val="70000"/>
              </a:srgbClr>
            </a:solidFill>
            <a:ln w="28575">
              <a:noFill/>
              <a:prstDash val="solid"/>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GRAPHIQUE_stocks_bénéf'!$BQ$3:$BQ$56</c:f>
              <c:numCache>
                <c:formatCode>#,##0</c:formatCode>
                <c:ptCount val="54"/>
                <c:pt idx="0">
                  <c:v>1268</c:v>
                </c:pt>
                <c:pt idx="1">
                  <c:v>2383</c:v>
                </c:pt>
                <c:pt idx="2">
                  <c:v>2491</c:v>
                </c:pt>
                <c:pt idx="3">
                  <c:v>2284</c:v>
                </c:pt>
                <c:pt idx="4">
                  <c:v>2154</c:v>
                </c:pt>
                <c:pt idx="5">
                  <c:v>1764</c:v>
                </c:pt>
                <c:pt idx="6">
                  <c:v>1744</c:v>
                </c:pt>
                <c:pt idx="7">
                  <c:v>2049</c:v>
                </c:pt>
                <c:pt idx="8">
                  <c:v>2326</c:v>
                </c:pt>
                <c:pt idx="9">
                  <c:v>2519</c:v>
                </c:pt>
                <c:pt idx="10">
                  <c:v>2324</c:v>
                </c:pt>
                <c:pt idx="11">
                  <c:v>2159</c:v>
                </c:pt>
                <c:pt idx="12">
                  <c:v>2023</c:v>
                </c:pt>
                <c:pt idx="13">
                  <c:v>1978</c:v>
                </c:pt>
                <c:pt idx="14">
                  <c:v>1854</c:v>
                </c:pt>
                <c:pt idx="15">
                  <c:v>2213</c:v>
                </c:pt>
                <c:pt idx="16">
                  <c:v>2279</c:v>
                </c:pt>
                <c:pt idx="17">
                  <c:v>2388</c:v>
                </c:pt>
                <c:pt idx="18">
                  <c:v>2119</c:v>
                </c:pt>
                <c:pt idx="19">
                  <c:v>1926</c:v>
                </c:pt>
                <c:pt idx="20">
                  <c:v>2046</c:v>
                </c:pt>
                <c:pt idx="21">
                  <c:v>2108</c:v>
                </c:pt>
                <c:pt idx="22">
                  <c:v>2077</c:v>
                </c:pt>
                <c:pt idx="23">
                  <c:v>2198</c:v>
                </c:pt>
                <c:pt idx="24">
                  <c:v>2356</c:v>
                </c:pt>
                <c:pt idx="25">
                  <c:v>2423</c:v>
                </c:pt>
                <c:pt idx="26">
                  <c:v>2438</c:v>
                </c:pt>
                <c:pt idx="27">
                  <c:v>2417</c:v>
                </c:pt>
                <c:pt idx="28">
                  <c:v>2500</c:v>
                </c:pt>
                <c:pt idx="29">
                  <c:v>2379</c:v>
                </c:pt>
                <c:pt idx="30">
                  <c:v>1669</c:v>
                </c:pt>
                <c:pt idx="31">
                  <c:v>1191</c:v>
                </c:pt>
                <c:pt idx="32">
                  <c:v>869</c:v>
                </c:pt>
                <c:pt idx="33">
                  <c:v>732</c:v>
                </c:pt>
                <c:pt idx="34">
                  <c:v>882</c:v>
                </c:pt>
                <c:pt idx="35">
                  <c:v>980</c:v>
                </c:pt>
                <c:pt idx="36">
                  <c:v>1069</c:v>
                </c:pt>
                <c:pt idx="37">
                  <c:v>1176</c:v>
                </c:pt>
                <c:pt idx="38">
                  <c:v>1166</c:v>
                </c:pt>
                <c:pt idx="39">
                  <c:v>1105</c:v>
                </c:pt>
                <c:pt idx="40">
                  <c:v>1041</c:v>
                </c:pt>
                <c:pt idx="41">
                  <c:v>869</c:v>
                </c:pt>
                <c:pt idx="42">
                  <c:v>870</c:v>
                </c:pt>
                <c:pt idx="43">
                  <c:v>872</c:v>
                </c:pt>
                <c:pt idx="44">
                  <c:v>887</c:v>
                </c:pt>
                <c:pt idx="45">
                  <c:v>891</c:v>
                </c:pt>
                <c:pt idx="46">
                  <c:v>856</c:v>
                </c:pt>
                <c:pt idx="47">
                  <c:v>862</c:v>
                </c:pt>
                <c:pt idx="48">
                  <c:v>879</c:v>
                </c:pt>
                <c:pt idx="49">
                  <c:v>846</c:v>
                </c:pt>
                <c:pt idx="50">
                  <c:v>722</c:v>
                </c:pt>
                <c:pt idx="51">
                  <c:v>509</c:v>
                </c:pt>
                <c:pt idx="52">
                  <c:v>464</c:v>
                </c:pt>
                <c:pt idx="53">
                  <c:v>470</c:v>
                </c:pt>
              </c:numCache>
            </c:numRef>
          </c:val>
          <c:extLst>
            <c:ext xmlns:c16="http://schemas.microsoft.com/office/drawing/2014/chart" uri="{C3380CC4-5D6E-409C-BE32-E72D297353CC}">
              <c16:uniqueId val="{00000000-0959-49A0-85C7-4A0D1CFE6592}"/>
            </c:ext>
          </c:extLst>
        </c:ser>
        <c:ser>
          <c:idx val="3"/>
          <c:order val="1"/>
          <c:tx>
            <c:strRef>
              <c:f>'Données GRAPHIQUE_stocks_bénéf'!$BT$2</c:f>
              <c:strCache>
                <c:ptCount val="1"/>
                <c:pt idx="0">
                  <c:v>CUI-CIE</c:v>
                </c:pt>
              </c:strCache>
            </c:strRef>
          </c:tx>
          <c:spPr>
            <a:solidFill>
              <a:srgbClr val="1F497D">
                <a:alpha val="8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GRAPHIQUE_stocks_bénéf'!$BT$3:$BT$56</c:f>
              <c:numCache>
                <c:formatCode>#,##0</c:formatCode>
                <c:ptCount val="54"/>
                <c:pt idx="0">
                  <c:v>414</c:v>
                </c:pt>
                <c:pt idx="1">
                  <c:v>841</c:v>
                </c:pt>
                <c:pt idx="2">
                  <c:v>736</c:v>
                </c:pt>
                <c:pt idx="3">
                  <c:v>698</c:v>
                </c:pt>
                <c:pt idx="4">
                  <c:v>498</c:v>
                </c:pt>
                <c:pt idx="5">
                  <c:v>231</c:v>
                </c:pt>
                <c:pt idx="6">
                  <c:v>180</c:v>
                </c:pt>
                <c:pt idx="7">
                  <c:v>253</c:v>
                </c:pt>
                <c:pt idx="8">
                  <c:v>352</c:v>
                </c:pt>
                <c:pt idx="9">
                  <c:v>247</c:v>
                </c:pt>
                <c:pt idx="10">
                  <c:v>154</c:v>
                </c:pt>
                <c:pt idx="11">
                  <c:v>161</c:v>
                </c:pt>
                <c:pt idx="12">
                  <c:v>196</c:v>
                </c:pt>
                <c:pt idx="13">
                  <c:v>195</c:v>
                </c:pt>
                <c:pt idx="14">
                  <c:v>153</c:v>
                </c:pt>
                <c:pt idx="15">
                  <c:v>183</c:v>
                </c:pt>
                <c:pt idx="16">
                  <c:v>255</c:v>
                </c:pt>
                <c:pt idx="17">
                  <c:v>233</c:v>
                </c:pt>
                <c:pt idx="18">
                  <c:v>204</c:v>
                </c:pt>
                <c:pt idx="19">
                  <c:v>204</c:v>
                </c:pt>
                <c:pt idx="20">
                  <c:v>234</c:v>
                </c:pt>
                <c:pt idx="21">
                  <c:v>326</c:v>
                </c:pt>
                <c:pt idx="22">
                  <c:v>415</c:v>
                </c:pt>
                <c:pt idx="23">
                  <c:v>484</c:v>
                </c:pt>
                <c:pt idx="24">
                  <c:v>641</c:v>
                </c:pt>
                <c:pt idx="25">
                  <c:v>603</c:v>
                </c:pt>
                <c:pt idx="26">
                  <c:v>388</c:v>
                </c:pt>
                <c:pt idx="27">
                  <c:v>271</c:v>
                </c:pt>
                <c:pt idx="28">
                  <c:v>203</c:v>
                </c:pt>
                <c:pt idx="29">
                  <c:v>207</c:v>
                </c:pt>
                <c:pt idx="30">
                  <c:v>174</c:v>
                </c:pt>
                <c:pt idx="31">
                  <c:v>113</c:v>
                </c:pt>
                <c:pt idx="32">
                  <c:v>57</c:v>
                </c:pt>
                <c:pt idx="33">
                  <c:v>3</c:v>
                </c:pt>
                <c:pt idx="34">
                  <c:v>0</c:v>
                </c:pt>
                <c:pt idx="35">
                  <c:v>0</c:v>
                </c:pt>
                <c:pt idx="36">
                  <c:v>0</c:v>
                </c:pt>
                <c:pt idx="37">
                  <c:v>0</c:v>
                </c:pt>
                <c:pt idx="38">
                  <c:v>0</c:v>
                </c:pt>
                <c:pt idx="39">
                  <c:v>0</c:v>
                </c:pt>
                <c:pt idx="40">
                  <c:v>0</c:v>
                </c:pt>
                <c:pt idx="41">
                  <c:v>0</c:v>
                </c:pt>
                <c:pt idx="42">
                  <c:v>0</c:v>
                </c:pt>
                <c:pt idx="43">
                  <c:v>16</c:v>
                </c:pt>
                <c:pt idx="44">
                  <c:v>88</c:v>
                </c:pt>
                <c:pt idx="45">
                  <c:v>222</c:v>
                </c:pt>
                <c:pt idx="46">
                  <c:v>321</c:v>
                </c:pt>
                <c:pt idx="47">
                  <c:v>473</c:v>
                </c:pt>
                <c:pt idx="48">
                  <c:v>541</c:v>
                </c:pt>
                <c:pt idx="49">
                  <c:v>513</c:v>
                </c:pt>
                <c:pt idx="50">
                  <c:v>331</c:v>
                </c:pt>
                <c:pt idx="51">
                  <c:v>176</c:v>
                </c:pt>
                <c:pt idx="52">
                  <c:v>136</c:v>
                </c:pt>
                <c:pt idx="53">
                  <c:v>148</c:v>
                </c:pt>
              </c:numCache>
            </c:numRef>
          </c:val>
          <c:extLst>
            <c:ext xmlns:c16="http://schemas.microsoft.com/office/drawing/2014/chart" uri="{C3380CC4-5D6E-409C-BE32-E72D297353CC}">
              <c16:uniqueId val="{00000001-0959-49A0-85C7-4A0D1CFE6592}"/>
            </c:ext>
          </c:extLst>
        </c:ser>
        <c:ser>
          <c:idx val="2"/>
          <c:order val="2"/>
          <c:tx>
            <c:strRef>
              <c:f>'Données GRAPHIQUE_stocks_bénéf'!$BW$2</c:f>
              <c:strCache>
                <c:ptCount val="1"/>
                <c:pt idx="0">
                  <c:v>Emploi d'avenir</c:v>
                </c:pt>
              </c:strCache>
            </c:strRef>
          </c:tx>
          <c:spPr>
            <a:solidFill>
              <a:srgbClr val="F79646">
                <a:lumMod val="75000"/>
                <a:alpha val="7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GRAPHIQUE_stocks_bénéf'!$BW$3:$BW$56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145</c:v>
                </c:pt>
                <c:pt idx="13">
                  <c:v>272</c:v>
                </c:pt>
                <c:pt idx="14">
                  <c:v>507</c:v>
                </c:pt>
                <c:pt idx="15">
                  <c:v>706</c:v>
                </c:pt>
                <c:pt idx="16">
                  <c:v>850</c:v>
                </c:pt>
                <c:pt idx="17">
                  <c:v>948</c:v>
                </c:pt>
                <c:pt idx="18">
                  <c:v>1041</c:v>
                </c:pt>
                <c:pt idx="19">
                  <c:v>1091</c:v>
                </c:pt>
                <c:pt idx="20">
                  <c:v>1143</c:v>
                </c:pt>
                <c:pt idx="21">
                  <c:v>1210</c:v>
                </c:pt>
                <c:pt idx="22">
                  <c:v>1258</c:v>
                </c:pt>
                <c:pt idx="23">
                  <c:v>1337</c:v>
                </c:pt>
                <c:pt idx="24">
                  <c:v>1337</c:v>
                </c:pt>
                <c:pt idx="25">
                  <c:v>1336</c:v>
                </c:pt>
                <c:pt idx="26">
                  <c:v>1238</c:v>
                </c:pt>
                <c:pt idx="27">
                  <c:v>1157</c:v>
                </c:pt>
                <c:pt idx="28">
                  <c:v>1147</c:v>
                </c:pt>
                <c:pt idx="29">
                  <c:v>1036</c:v>
                </c:pt>
                <c:pt idx="30">
                  <c:v>834</c:v>
                </c:pt>
                <c:pt idx="31">
                  <c:v>709</c:v>
                </c:pt>
                <c:pt idx="32">
                  <c:v>583</c:v>
                </c:pt>
                <c:pt idx="33">
                  <c:v>473</c:v>
                </c:pt>
                <c:pt idx="34">
                  <c:v>368</c:v>
                </c:pt>
                <c:pt idx="35">
                  <c:v>277</c:v>
                </c:pt>
                <c:pt idx="36">
                  <c:v>209</c:v>
                </c:pt>
                <c:pt idx="37">
                  <c:v>156</c:v>
                </c:pt>
                <c:pt idx="38">
                  <c:v>93</c:v>
                </c:pt>
                <c:pt idx="39">
                  <c:v>60</c:v>
                </c:pt>
                <c:pt idx="40">
                  <c:v>22</c:v>
                </c:pt>
                <c:pt idx="41">
                  <c:v>0</c:v>
                </c:pt>
                <c:pt idx="42">
                  <c:v>0</c:v>
                </c:pt>
                <c:pt idx="43">
                  <c:v>0</c:v>
                </c:pt>
                <c:pt idx="44">
                  <c:v>0</c:v>
                </c:pt>
                <c:pt idx="45">
                  <c:v>0</c:v>
                </c:pt>
                <c:pt idx="46">
                  <c:v>0</c:v>
                </c:pt>
                <c:pt idx="47">
                  <c:v>0</c:v>
                </c:pt>
                <c:pt idx="48">
                  <c:v>0</c:v>
                </c:pt>
                <c:pt idx="49">
                  <c:v>0</c:v>
                </c:pt>
                <c:pt idx="50">
                  <c:v>0</c:v>
                </c:pt>
                <c:pt idx="51">
                  <c:v>0</c:v>
                </c:pt>
                <c:pt idx="52">
                  <c:v>0</c:v>
                </c:pt>
                <c:pt idx="53">
                  <c:v>0</c:v>
                </c:pt>
              </c:numCache>
            </c:numRef>
          </c:val>
          <c:extLst>
            <c:ext xmlns:c16="http://schemas.microsoft.com/office/drawing/2014/chart" uri="{C3380CC4-5D6E-409C-BE32-E72D297353CC}">
              <c16:uniqueId val="{00000002-0959-49A0-85C7-4A0D1CFE6592}"/>
            </c:ext>
          </c:extLst>
        </c:ser>
        <c:ser>
          <c:idx val="0"/>
          <c:order val="3"/>
          <c:tx>
            <c:strRef>
              <c:f>'Données GRAPHIQUE_stocks_bénéf'!$BX$2</c:f>
              <c:strCache>
                <c:ptCount val="1"/>
                <c:pt idx="0">
                  <c:v>CDDI *</c:v>
                </c:pt>
              </c:strCache>
            </c:strRef>
          </c:tx>
          <c:spPr>
            <a:solidFill>
              <a:srgbClr val="FFFF00">
                <a:alpha val="70000"/>
              </a:srgbClr>
            </a:solidFill>
            <a:ln w="25400">
              <a:noFill/>
            </a:ln>
          </c:spPr>
          <c:cat>
            <c:multiLvlStrRef>
              <c:f>'Données GRAPHIQUE_stocks_bénéf'!$BO$3:$BP$56</c:f>
              <c:multiLvlStrCache>
                <c:ptCount val="5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GRAPHIQUE_stocks_bénéf'!$BX$3:$BX$56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285</c:v>
                </c:pt>
                <c:pt idx="19">
                  <c:v>489</c:v>
                </c:pt>
                <c:pt idx="20">
                  <c:v>481</c:v>
                </c:pt>
                <c:pt idx="21">
                  <c:v>492</c:v>
                </c:pt>
                <c:pt idx="22">
                  <c:v>461</c:v>
                </c:pt>
                <c:pt idx="23">
                  <c:v>443</c:v>
                </c:pt>
                <c:pt idx="24">
                  <c:v>426</c:v>
                </c:pt>
                <c:pt idx="25">
                  <c:v>448</c:v>
                </c:pt>
                <c:pt idx="26">
                  <c:v>480</c:v>
                </c:pt>
                <c:pt idx="27">
                  <c:v>530</c:v>
                </c:pt>
                <c:pt idx="28">
                  <c:v>526</c:v>
                </c:pt>
                <c:pt idx="29">
                  <c:v>522</c:v>
                </c:pt>
                <c:pt idx="30">
                  <c:v>536</c:v>
                </c:pt>
                <c:pt idx="31">
                  <c:v>630</c:v>
                </c:pt>
                <c:pt idx="32">
                  <c:v>581</c:v>
                </c:pt>
                <c:pt idx="33">
                  <c:v>545</c:v>
                </c:pt>
                <c:pt idx="34">
                  <c:v>511</c:v>
                </c:pt>
                <c:pt idx="35">
                  <c:v>517</c:v>
                </c:pt>
                <c:pt idx="36">
                  <c:v>521</c:v>
                </c:pt>
                <c:pt idx="37">
                  <c:v>525</c:v>
                </c:pt>
                <c:pt idx="38">
                  <c:v>524</c:v>
                </c:pt>
                <c:pt idx="39">
                  <c:v>529</c:v>
                </c:pt>
                <c:pt idx="40">
                  <c:v>561</c:v>
                </c:pt>
                <c:pt idx="41">
                  <c:v>533</c:v>
                </c:pt>
                <c:pt idx="42">
                  <c:v>575</c:v>
                </c:pt>
                <c:pt idx="43">
                  <c:v>567</c:v>
                </c:pt>
                <c:pt idx="44">
                  <c:v>619</c:v>
                </c:pt>
                <c:pt idx="45">
                  <c:v>611</c:v>
                </c:pt>
                <c:pt idx="46">
                  <c:v>630</c:v>
                </c:pt>
                <c:pt idx="47">
                  <c:v>630</c:v>
                </c:pt>
                <c:pt idx="48">
                  <c:v>632</c:v>
                </c:pt>
                <c:pt idx="49">
                  <c:v>642</c:v>
                </c:pt>
                <c:pt idx="50">
                  <c:v>627</c:v>
                </c:pt>
                <c:pt idx="51">
                  <c:v>633</c:v>
                </c:pt>
                <c:pt idx="52">
                  <c:v>587</c:v>
                </c:pt>
                <c:pt idx="53">
                  <c:v>607</c:v>
                </c:pt>
              </c:numCache>
            </c:numRef>
          </c:val>
          <c:extLst>
            <c:ext xmlns:c16="http://schemas.microsoft.com/office/drawing/2014/chart" uri="{C3380CC4-5D6E-409C-BE32-E72D297353CC}">
              <c16:uniqueId val="{00000003-0959-49A0-85C7-4A0D1CFE6592}"/>
            </c:ext>
          </c:extLst>
        </c:ser>
        <c:dLbls>
          <c:showLegendKey val="0"/>
          <c:showVal val="0"/>
          <c:showCatName val="0"/>
          <c:showSerName val="0"/>
          <c:showPercent val="0"/>
          <c:showBubbleSize val="0"/>
        </c:dLbls>
        <c:axId val="28162432"/>
        <c:axId val="1"/>
      </c:areaChart>
      <c:catAx>
        <c:axId val="2816243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tickLblSkip val="4"/>
        <c:noMultiLvlLbl val="0"/>
      </c:catAx>
      <c:valAx>
        <c:axId val="1"/>
        <c:scaling>
          <c:orientation val="minMax"/>
          <c:max val="5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162432"/>
        <c:crosses val="autoZero"/>
        <c:crossBetween val="between"/>
        <c:majorUnit val="1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Vaucluse</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15601030612107492"/>
          <c:y val="9.1603443812186304E-3"/>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appr'!$A$2:$B$23</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2018</c:v>
                  </c:pt>
                  <c:pt idx="4">
                    <c:v>2019</c:v>
                  </c:pt>
                  <c:pt idx="8">
                    <c:v>2020</c:v>
                  </c:pt>
                  <c:pt idx="12">
                    <c:v>2021</c:v>
                  </c:pt>
                  <c:pt idx="16">
                    <c:v>2022</c:v>
                  </c:pt>
                  <c:pt idx="20">
                    <c:v>2023</c:v>
                  </c:pt>
                </c:lvl>
              </c:multiLvlStrCache>
            </c:multiLvlStrRef>
          </c:cat>
          <c:val>
            <c:numRef>
              <c:f>'Graph appr'!$S$2:$S$23</c:f>
              <c:numCache>
                <c:formatCode>#,##0</c:formatCode>
                <c:ptCount val="22"/>
                <c:pt idx="0">
                  <c:v>3199</c:v>
                </c:pt>
                <c:pt idx="1">
                  <c:v>3076</c:v>
                </c:pt>
                <c:pt idx="2">
                  <c:v>3241</c:v>
                </c:pt>
                <c:pt idx="3">
                  <c:v>3469</c:v>
                </c:pt>
                <c:pt idx="4">
                  <c:v>3306</c:v>
                </c:pt>
                <c:pt idx="5">
                  <c:v>3182</c:v>
                </c:pt>
                <c:pt idx="6">
                  <c:v>3587</c:v>
                </c:pt>
                <c:pt idx="7">
                  <c:v>3824</c:v>
                </c:pt>
                <c:pt idx="8">
                  <c:v>3734</c:v>
                </c:pt>
                <c:pt idx="9">
                  <c:v>3609</c:v>
                </c:pt>
                <c:pt idx="10">
                  <c:v>4546</c:v>
                </c:pt>
                <c:pt idx="11">
                  <c:v>5201</c:v>
                </c:pt>
                <c:pt idx="12">
                  <c:v>5298</c:v>
                </c:pt>
                <c:pt idx="13">
                  <c:v>5098</c:v>
                </c:pt>
                <c:pt idx="14">
                  <c:v>6104</c:v>
                </c:pt>
                <c:pt idx="15">
                  <c:v>6533</c:v>
                </c:pt>
                <c:pt idx="16">
                  <c:v>6379</c:v>
                </c:pt>
                <c:pt idx="17">
                  <c:v>6106</c:v>
                </c:pt>
                <c:pt idx="18">
                  <c:v>6862</c:v>
                </c:pt>
                <c:pt idx="19">
                  <c:v>7228</c:v>
                </c:pt>
                <c:pt idx="20">
                  <c:v>7001</c:v>
                </c:pt>
                <c:pt idx="21">
                  <c:v>6665</c:v>
                </c:pt>
              </c:numCache>
            </c:numRef>
          </c:val>
          <c:extLst>
            <c:ext xmlns:c16="http://schemas.microsoft.com/office/drawing/2014/chart" uri="{C3380CC4-5D6E-409C-BE32-E72D297353CC}">
              <c16:uniqueId val="{00000000-E13A-41DA-8477-94857263159E}"/>
            </c:ext>
          </c:extLst>
        </c:ser>
        <c:ser>
          <c:idx val="1"/>
          <c:order val="1"/>
          <c:tx>
            <c:v>Secteur public</c:v>
          </c:tx>
          <c:spPr>
            <a:ln w="25400">
              <a:noFill/>
            </a:ln>
          </c:spPr>
          <c:cat>
            <c:multiLvlStrRef>
              <c:f>'Graph appr'!$A$2:$B$23</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2018</c:v>
                  </c:pt>
                  <c:pt idx="4">
                    <c:v>2019</c:v>
                  </c:pt>
                  <c:pt idx="8">
                    <c:v>2020</c:v>
                  </c:pt>
                  <c:pt idx="12">
                    <c:v>2021</c:v>
                  </c:pt>
                  <c:pt idx="16">
                    <c:v>2022</c:v>
                  </c:pt>
                  <c:pt idx="20">
                    <c:v>2023</c:v>
                  </c:pt>
                </c:lvl>
              </c:multiLvlStrCache>
            </c:multiLvlStrRef>
          </c:cat>
          <c:val>
            <c:numRef>
              <c:f>'Graph appr'!$T$2:$T$23</c:f>
              <c:numCache>
                <c:formatCode>#,##0</c:formatCode>
                <c:ptCount val="22"/>
                <c:pt idx="0">
                  <c:v>52</c:v>
                </c:pt>
                <c:pt idx="1">
                  <c:v>51</c:v>
                </c:pt>
                <c:pt idx="2">
                  <c:v>60</c:v>
                </c:pt>
                <c:pt idx="3">
                  <c:v>72</c:v>
                </c:pt>
                <c:pt idx="4">
                  <c:v>72</c:v>
                </c:pt>
                <c:pt idx="5">
                  <c:v>70</c:v>
                </c:pt>
                <c:pt idx="6">
                  <c:v>58</c:v>
                </c:pt>
                <c:pt idx="7">
                  <c:v>67</c:v>
                </c:pt>
                <c:pt idx="8">
                  <c:v>69</c:v>
                </c:pt>
                <c:pt idx="9">
                  <c:v>69</c:v>
                </c:pt>
                <c:pt idx="10">
                  <c:v>66</c:v>
                </c:pt>
                <c:pt idx="11">
                  <c:v>79</c:v>
                </c:pt>
                <c:pt idx="12">
                  <c:v>81</c:v>
                </c:pt>
                <c:pt idx="13">
                  <c:v>79</c:v>
                </c:pt>
                <c:pt idx="14">
                  <c:v>87</c:v>
                </c:pt>
                <c:pt idx="15">
                  <c:v>99</c:v>
                </c:pt>
                <c:pt idx="16">
                  <c:v>99</c:v>
                </c:pt>
                <c:pt idx="17">
                  <c:v>99</c:v>
                </c:pt>
                <c:pt idx="18">
                  <c:v>111</c:v>
                </c:pt>
                <c:pt idx="19">
                  <c:v>131</c:v>
                </c:pt>
                <c:pt idx="20">
                  <c:v>123</c:v>
                </c:pt>
                <c:pt idx="21">
                  <c:v>121</c:v>
                </c:pt>
              </c:numCache>
            </c:numRef>
          </c:val>
          <c:extLst>
            <c:ext xmlns:c16="http://schemas.microsoft.com/office/drawing/2014/chart" uri="{C3380CC4-5D6E-409C-BE32-E72D297353CC}">
              <c16:uniqueId val="{00000001-E13A-41DA-8477-94857263159E}"/>
            </c:ext>
          </c:extLst>
        </c:ser>
        <c:dLbls>
          <c:showLegendKey val="0"/>
          <c:showVal val="0"/>
          <c:showCatName val="0"/>
          <c:showSerName val="0"/>
          <c:showPercent val="0"/>
          <c:showBubbleSize val="0"/>
        </c:dLbls>
        <c:axId val="28142480"/>
        <c:axId val="1"/>
      </c:areaChart>
      <c:catAx>
        <c:axId val="2814248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100"/>
        <c:auto val="0"/>
        <c:lblAlgn val="ctr"/>
        <c:lblOffset val="100"/>
        <c:tickLblSkip val="1"/>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8142480"/>
        <c:crosses val="autoZero"/>
        <c:crossBetween val="between"/>
        <c:majorUnit val="1000"/>
      </c:valAx>
    </c:plotArea>
    <c:legend>
      <c:legendPos val="t"/>
      <c:layout>
        <c:manualLayout>
          <c:xMode val="edge"/>
          <c:yMode val="edge"/>
          <c:x val="0.37963070497951279"/>
          <c:y val="0.11487163335352313"/>
          <c:w val="0.24731594646313756"/>
          <c:h val="3.9826044821320405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rPr>
              <a:t>Taux de chômage dans le Vaucluse </a:t>
            </a:r>
            <a:r>
              <a:rPr lang="fr-FR" sz="1500" b="0" i="1" u="none" strike="noStrike" baseline="0">
                <a:solidFill>
                  <a:srgbClr val="000000"/>
                </a:solidFill>
                <a:latin typeface="Calibri"/>
              </a:rPr>
              <a:t>(en %)</a:t>
            </a:r>
          </a:p>
        </c:rich>
      </c:tx>
      <c:layout>
        <c:manualLayout>
          <c:xMode val="edge"/>
          <c:yMode val="edge"/>
          <c:x val="0.27938931639226944"/>
          <c:y val="2.4256627684853017E-2"/>
        </c:manualLayout>
      </c:layout>
      <c:overlay val="0"/>
      <c:spPr>
        <a:noFill/>
        <a:ln w="25400">
          <a:noFill/>
        </a:ln>
      </c:spPr>
    </c:title>
    <c:autoTitleDeleted val="0"/>
    <c:plotArea>
      <c:layout>
        <c:manualLayout>
          <c:layoutTarget val="inner"/>
          <c:xMode val="edge"/>
          <c:yMode val="edge"/>
          <c:x val="8.7438260558339295E-2"/>
          <c:y val="0.18816505924925064"/>
          <c:w val="0.83764367816092833"/>
          <c:h val="0.53603068847163338"/>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Données!$C$134:$C$174</c:f>
              <c:numCache>
                <c:formatCode>#\ ##0.0</c:formatCode>
                <c:ptCount val="41"/>
                <c:pt idx="0">
                  <c:v>11.5</c:v>
                </c:pt>
                <c:pt idx="1">
                  <c:v>11.3</c:v>
                </c:pt>
                <c:pt idx="2">
                  <c:v>11.2</c:v>
                </c:pt>
                <c:pt idx="3">
                  <c:v>11.2</c:v>
                </c:pt>
                <c:pt idx="4">
                  <c:v>11.2</c:v>
                </c:pt>
                <c:pt idx="5">
                  <c:v>11.4</c:v>
                </c:pt>
                <c:pt idx="6">
                  <c:v>11.6</c:v>
                </c:pt>
                <c:pt idx="7">
                  <c:v>11.4</c:v>
                </c:pt>
                <c:pt idx="8">
                  <c:v>11.7</c:v>
                </c:pt>
                <c:pt idx="9">
                  <c:v>11.5</c:v>
                </c:pt>
                <c:pt idx="10">
                  <c:v>11.4</c:v>
                </c:pt>
                <c:pt idx="11">
                  <c:v>11.3</c:v>
                </c:pt>
                <c:pt idx="12">
                  <c:v>11.1</c:v>
                </c:pt>
                <c:pt idx="13">
                  <c:v>11.1</c:v>
                </c:pt>
                <c:pt idx="14">
                  <c:v>11.4</c:v>
                </c:pt>
                <c:pt idx="15">
                  <c:v>10.9</c:v>
                </c:pt>
                <c:pt idx="16">
                  <c:v>10.8</c:v>
                </c:pt>
                <c:pt idx="17">
                  <c:v>10.8</c:v>
                </c:pt>
                <c:pt idx="18">
                  <c:v>10.3</c:v>
                </c:pt>
                <c:pt idx="19">
                  <c:v>10.7</c:v>
                </c:pt>
                <c:pt idx="20">
                  <c:v>10.4</c:v>
                </c:pt>
                <c:pt idx="21">
                  <c:v>10.199999999999999</c:v>
                </c:pt>
                <c:pt idx="22">
                  <c:v>10</c:v>
                </c:pt>
                <c:pt idx="23">
                  <c:v>10.1</c:v>
                </c:pt>
                <c:pt idx="24">
                  <c:v>9.6</c:v>
                </c:pt>
                <c:pt idx="25">
                  <c:v>9.5</c:v>
                </c:pt>
                <c:pt idx="26">
                  <c:v>9.1999999999999993</c:v>
                </c:pt>
                <c:pt idx="27">
                  <c:v>9</c:v>
                </c:pt>
                <c:pt idx="28">
                  <c:v>8.1999999999999993</c:v>
                </c:pt>
                <c:pt idx="29">
                  <c:v>10.199999999999999</c:v>
                </c:pt>
                <c:pt idx="30">
                  <c:v>9.1</c:v>
                </c:pt>
                <c:pt idx="31">
                  <c:v>9.3000000000000007</c:v>
                </c:pt>
                <c:pt idx="32">
                  <c:v>9</c:v>
                </c:pt>
                <c:pt idx="33">
                  <c:v>8.9</c:v>
                </c:pt>
                <c:pt idx="34">
                  <c:v>8.3000000000000007</c:v>
                </c:pt>
                <c:pt idx="35">
                  <c:v>8.3000000000000007</c:v>
                </c:pt>
                <c:pt idx="36">
                  <c:v>8.1999999999999993</c:v>
                </c:pt>
                <c:pt idx="37">
                  <c:v>8.1999999999999993</c:v>
                </c:pt>
                <c:pt idx="38">
                  <c:v>8</c:v>
                </c:pt>
                <c:pt idx="39">
                  <c:v>8</c:v>
                </c:pt>
                <c:pt idx="40">
                  <c:v>7.8</c:v>
                </c:pt>
              </c:numCache>
            </c:numRef>
          </c:val>
          <c:smooth val="0"/>
          <c:extLst>
            <c:ext xmlns:c16="http://schemas.microsoft.com/office/drawing/2014/chart" uri="{C3380CC4-5D6E-409C-BE32-E72D297353CC}">
              <c16:uniqueId val="{00000000-FD5C-4A00-ADDD-0FB102330089}"/>
            </c:ext>
          </c:extLst>
        </c:ser>
        <c:ser>
          <c:idx val="1"/>
          <c:order val="1"/>
          <c:tx>
            <c:v>France métropolitaine</c:v>
          </c:tx>
          <c:spPr>
            <a:ln w="25400">
              <a:solidFill>
                <a:srgbClr val="0000FF"/>
              </a:solidFill>
              <a:prstDash val="solid"/>
            </a:ln>
          </c:spPr>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Données!$B$134:$B$174</c:f>
              <c:numCache>
                <c:formatCode>#\ ##0.0</c:formatCode>
                <c:ptCount val="41"/>
                <c:pt idx="0">
                  <c:v>10.1</c:v>
                </c:pt>
                <c:pt idx="1">
                  <c:v>9.9</c:v>
                </c:pt>
                <c:pt idx="2">
                  <c:v>9.8000000000000007</c:v>
                </c:pt>
                <c:pt idx="3">
                  <c:v>9.8000000000000007</c:v>
                </c:pt>
                <c:pt idx="4">
                  <c:v>9.8000000000000007</c:v>
                </c:pt>
                <c:pt idx="5">
                  <c:v>9.9</c:v>
                </c:pt>
                <c:pt idx="6">
                  <c:v>10.1</c:v>
                </c:pt>
                <c:pt idx="7">
                  <c:v>10</c:v>
                </c:pt>
                <c:pt idx="8">
                  <c:v>10.199999999999999</c:v>
                </c:pt>
                <c:pt idx="9">
                  <c:v>10</c:v>
                </c:pt>
                <c:pt idx="10">
                  <c:v>9.9</c:v>
                </c:pt>
                <c:pt idx="11">
                  <c:v>9.9</c:v>
                </c:pt>
                <c:pt idx="12">
                  <c:v>9.6999999999999993</c:v>
                </c:pt>
                <c:pt idx="13">
                  <c:v>9.6</c:v>
                </c:pt>
                <c:pt idx="14">
                  <c:v>9.8000000000000007</c:v>
                </c:pt>
                <c:pt idx="15">
                  <c:v>9.3000000000000007</c:v>
                </c:pt>
                <c:pt idx="16">
                  <c:v>9.1999999999999993</c:v>
                </c:pt>
                <c:pt idx="17">
                  <c:v>9.1999999999999993</c:v>
                </c:pt>
                <c:pt idx="18">
                  <c:v>8.6999999999999993</c:v>
                </c:pt>
                <c:pt idx="19">
                  <c:v>9</c:v>
                </c:pt>
                <c:pt idx="20">
                  <c:v>8.8000000000000007</c:v>
                </c:pt>
                <c:pt idx="21">
                  <c:v>8.6</c:v>
                </c:pt>
                <c:pt idx="22">
                  <c:v>8.4</c:v>
                </c:pt>
                <c:pt idx="23">
                  <c:v>8.5</c:v>
                </c:pt>
                <c:pt idx="24">
                  <c:v>8.1</c:v>
                </c:pt>
                <c:pt idx="25">
                  <c:v>8.1</c:v>
                </c:pt>
                <c:pt idx="26">
                  <c:v>7.9</c:v>
                </c:pt>
                <c:pt idx="27">
                  <c:v>7.7</c:v>
                </c:pt>
                <c:pt idx="28">
                  <c:v>7</c:v>
                </c:pt>
                <c:pt idx="29">
                  <c:v>8.8000000000000007</c:v>
                </c:pt>
                <c:pt idx="30">
                  <c:v>7.9</c:v>
                </c:pt>
                <c:pt idx="31">
                  <c:v>8</c:v>
                </c:pt>
                <c:pt idx="32">
                  <c:v>7.7</c:v>
                </c:pt>
                <c:pt idx="33">
                  <c:v>7.7</c:v>
                </c:pt>
                <c:pt idx="34">
                  <c:v>7.2</c:v>
                </c:pt>
                <c:pt idx="35">
                  <c:v>7.1</c:v>
                </c:pt>
                <c:pt idx="36">
                  <c:v>7.1</c:v>
                </c:pt>
                <c:pt idx="37">
                  <c:v>7.1</c:v>
                </c:pt>
                <c:pt idx="38">
                  <c:v>7</c:v>
                </c:pt>
                <c:pt idx="39">
                  <c:v>6.9</c:v>
                </c:pt>
                <c:pt idx="40">
                  <c:v>6.9</c:v>
                </c:pt>
              </c:numCache>
            </c:numRef>
          </c:val>
          <c:smooth val="0"/>
          <c:extLst>
            <c:ext xmlns:c16="http://schemas.microsoft.com/office/drawing/2014/chart" uri="{C3380CC4-5D6E-409C-BE32-E72D297353CC}">
              <c16:uniqueId val="{00000001-FD5C-4A00-ADDD-0FB102330089}"/>
            </c:ext>
          </c:extLst>
        </c:ser>
        <c:ser>
          <c:idx val="2"/>
          <c:order val="2"/>
          <c:tx>
            <c:strRef>
              <c:f>Données!$I$8</c:f>
              <c:strCache>
                <c:ptCount val="1"/>
                <c:pt idx="0">
                  <c:v>Vaucluse</c:v>
                </c:pt>
              </c:strCache>
            </c:strRef>
          </c:tx>
          <c:marker>
            <c:symbol val="none"/>
          </c:marker>
          <c:cat>
            <c:multiLvlStrRef>
              <c:f>'dates trim'!$B$126:$C$300</c:f>
              <c:multiLvlStrCache>
                <c:ptCount val="59"/>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pt idx="51">
                    <c:v>T1</c:v>
                  </c:pt>
                  <c:pt idx="52">
                    <c:v>T2</c:v>
                  </c:pt>
                  <c:pt idx="53">
                    <c:v>T3</c:v>
                  </c:pt>
                  <c:pt idx="54">
                    <c:v>T4</c:v>
                  </c:pt>
                  <c:pt idx="55">
                    <c:v>T1</c:v>
                  </c:pt>
                  <c:pt idx="56">
                    <c:v>T2</c:v>
                  </c:pt>
                  <c:pt idx="57">
                    <c:v>T3</c:v>
                  </c:pt>
                  <c:pt idx="58">
                    <c:v>T4</c:v>
                  </c:pt>
                </c:lvl>
                <c:lvl>
                  <c:pt idx="3">
                    <c:v>2014</c:v>
                  </c:pt>
                  <c:pt idx="7">
                    <c:v>2015</c:v>
                  </c:pt>
                  <c:pt idx="11">
                    <c:v>2016</c:v>
                  </c:pt>
                  <c:pt idx="15">
                    <c:v>2017</c:v>
                  </c:pt>
                  <c:pt idx="19">
                    <c:v>2018</c:v>
                  </c:pt>
                  <c:pt idx="23">
                    <c:v>2019</c:v>
                  </c:pt>
                  <c:pt idx="27">
                    <c:v>2020</c:v>
                  </c:pt>
                  <c:pt idx="31">
                    <c:v>2021</c:v>
                  </c:pt>
                  <c:pt idx="35">
                    <c:v>2022</c:v>
                  </c:pt>
                  <c:pt idx="39">
                    <c:v>2023</c:v>
                  </c:pt>
                  <c:pt idx="43">
                    <c:v>2024</c:v>
                  </c:pt>
                  <c:pt idx="47">
                    <c:v>2025</c:v>
                  </c:pt>
                  <c:pt idx="51">
                    <c:v>2026</c:v>
                  </c:pt>
                  <c:pt idx="55">
                    <c:v>2027</c:v>
                  </c:pt>
                </c:lvl>
              </c:multiLvlStrCache>
            </c:multiLvlStrRef>
          </c:cat>
          <c:val>
            <c:numRef>
              <c:f>Données!$I$134:$I$174</c:f>
              <c:numCache>
                <c:formatCode>#\ ##0.0</c:formatCode>
                <c:ptCount val="41"/>
                <c:pt idx="0">
                  <c:v>12.8</c:v>
                </c:pt>
                <c:pt idx="1">
                  <c:v>12.6</c:v>
                </c:pt>
                <c:pt idx="2">
                  <c:v>12.4</c:v>
                </c:pt>
                <c:pt idx="3">
                  <c:v>12.4</c:v>
                </c:pt>
                <c:pt idx="4">
                  <c:v>12.6</c:v>
                </c:pt>
                <c:pt idx="5">
                  <c:v>12.8</c:v>
                </c:pt>
                <c:pt idx="6">
                  <c:v>13</c:v>
                </c:pt>
                <c:pt idx="7">
                  <c:v>12.9</c:v>
                </c:pt>
                <c:pt idx="8">
                  <c:v>13.1</c:v>
                </c:pt>
                <c:pt idx="9">
                  <c:v>12.9</c:v>
                </c:pt>
                <c:pt idx="10">
                  <c:v>13</c:v>
                </c:pt>
                <c:pt idx="11">
                  <c:v>13</c:v>
                </c:pt>
                <c:pt idx="12">
                  <c:v>12.8</c:v>
                </c:pt>
                <c:pt idx="13">
                  <c:v>12.6</c:v>
                </c:pt>
                <c:pt idx="14">
                  <c:v>12.9</c:v>
                </c:pt>
                <c:pt idx="15">
                  <c:v>12.2</c:v>
                </c:pt>
                <c:pt idx="16">
                  <c:v>12</c:v>
                </c:pt>
                <c:pt idx="17">
                  <c:v>12</c:v>
                </c:pt>
                <c:pt idx="18">
                  <c:v>11.7</c:v>
                </c:pt>
                <c:pt idx="19">
                  <c:v>11.9</c:v>
                </c:pt>
                <c:pt idx="20">
                  <c:v>11.7</c:v>
                </c:pt>
                <c:pt idx="21">
                  <c:v>11.5</c:v>
                </c:pt>
                <c:pt idx="22">
                  <c:v>11.4</c:v>
                </c:pt>
                <c:pt idx="23">
                  <c:v>11.5</c:v>
                </c:pt>
                <c:pt idx="24">
                  <c:v>10.9</c:v>
                </c:pt>
                <c:pt idx="25">
                  <c:v>10.8</c:v>
                </c:pt>
                <c:pt idx="26">
                  <c:v>10.5</c:v>
                </c:pt>
                <c:pt idx="27">
                  <c:v>10.199999999999999</c:v>
                </c:pt>
                <c:pt idx="28">
                  <c:v>9.1999999999999993</c:v>
                </c:pt>
                <c:pt idx="29">
                  <c:v>11.4</c:v>
                </c:pt>
                <c:pt idx="30">
                  <c:v>10.199999999999999</c:v>
                </c:pt>
                <c:pt idx="31">
                  <c:v>10.4</c:v>
                </c:pt>
                <c:pt idx="32">
                  <c:v>10.199999999999999</c:v>
                </c:pt>
                <c:pt idx="33">
                  <c:v>10.3</c:v>
                </c:pt>
                <c:pt idx="34">
                  <c:v>9.6</c:v>
                </c:pt>
                <c:pt idx="35">
                  <c:v>9.5</c:v>
                </c:pt>
                <c:pt idx="36">
                  <c:v>9.4</c:v>
                </c:pt>
                <c:pt idx="37">
                  <c:v>9.6</c:v>
                </c:pt>
                <c:pt idx="38">
                  <c:v>9.4</c:v>
                </c:pt>
                <c:pt idx="39">
                  <c:v>9.4</c:v>
                </c:pt>
                <c:pt idx="40">
                  <c:v>9.3000000000000007</c:v>
                </c:pt>
              </c:numCache>
            </c:numRef>
          </c:val>
          <c:smooth val="0"/>
          <c:extLst>
            <c:ext xmlns:c16="http://schemas.microsoft.com/office/drawing/2014/chart" uri="{C3380CC4-5D6E-409C-BE32-E72D297353CC}">
              <c16:uniqueId val="{00000002-FD5C-4A00-ADDD-0FB102330089}"/>
            </c:ext>
          </c:extLst>
        </c:ser>
        <c:dLbls>
          <c:showLegendKey val="0"/>
          <c:showVal val="0"/>
          <c:showCatName val="0"/>
          <c:showSerName val="0"/>
          <c:showPercent val="0"/>
          <c:showBubbleSize val="0"/>
        </c:dLbls>
        <c:smooth val="0"/>
        <c:axId val="138919296"/>
        <c:axId val="138921088"/>
      </c:lineChart>
      <c:catAx>
        <c:axId val="13891929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txPr>
          <a:bodyPr/>
          <a:lstStyle/>
          <a:p>
            <a:pPr>
              <a:defRPr sz="900"/>
            </a:pPr>
            <a:endParaRPr lang="fr-FR"/>
          </a:p>
        </c:txPr>
        <c:crossAx val="138921088"/>
        <c:crosses val="autoZero"/>
        <c:auto val="0"/>
        <c:lblAlgn val="ctr"/>
        <c:lblOffset val="100"/>
        <c:tickLblSkip val="4"/>
        <c:tickMarkSkip val="4"/>
        <c:noMultiLvlLbl val="0"/>
      </c:catAx>
      <c:valAx>
        <c:axId val="138921088"/>
        <c:scaling>
          <c:orientation val="minMax"/>
          <c:max val="14"/>
          <c:min val="6"/>
        </c:scaling>
        <c:delete val="0"/>
        <c:axPos val="l"/>
        <c:majorGridlines>
          <c:spPr>
            <a:ln>
              <a:prstDash val="sysDash"/>
            </a:ln>
          </c:spPr>
        </c:majorGridlines>
        <c:numFmt formatCode="#,##0" sourceLinked="0"/>
        <c:majorTickMark val="out"/>
        <c:minorTickMark val="none"/>
        <c:tickLblPos val="nextTo"/>
        <c:crossAx val="138919296"/>
        <c:crosses val="autoZero"/>
        <c:crossBetween val="midCat"/>
        <c:majorUnit val="1"/>
      </c:valAx>
    </c:plotArea>
    <c:legend>
      <c:legendPos val="r"/>
      <c:layout>
        <c:manualLayout>
          <c:xMode val="edge"/>
          <c:yMode val="edge"/>
          <c:x val="8.5245913863039841E-2"/>
          <c:y val="9.8718656477903358E-2"/>
          <c:w val="0.8415530303030303"/>
          <c:h val="8.382146018729921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6676394323948942"/>
        </c:manualLayout>
      </c:layout>
      <c:barChart>
        <c:barDir val="col"/>
        <c:grouping val="clustered"/>
        <c:varyColors val="0"/>
        <c:ser>
          <c:idx val="0"/>
          <c:order val="0"/>
          <c:tx>
            <c:v>Taux de chômage, en % (échelle de gauche)</c:v>
          </c:tx>
          <c:spPr>
            <a:solidFill>
              <a:srgbClr val="00B0F0"/>
            </a:solidFill>
          </c:spPr>
          <c:invertIfNegative val="0"/>
          <c:dPt>
            <c:idx val="0"/>
            <c:invertIfNegative val="0"/>
            <c:bubble3D val="0"/>
            <c:extLst>
              <c:ext xmlns:c16="http://schemas.microsoft.com/office/drawing/2014/chart" uri="{C3380CC4-5D6E-409C-BE32-E72D297353CC}">
                <c16:uniqueId val="{00000000-F997-4F93-9EA0-444B0314D45C}"/>
              </c:ext>
            </c:extLst>
          </c:dPt>
          <c:dPt>
            <c:idx val="1"/>
            <c:invertIfNegative val="0"/>
            <c:bubble3D val="0"/>
            <c:spPr>
              <a:solidFill>
                <a:srgbClr val="92D050"/>
              </a:solidFill>
            </c:spPr>
            <c:extLst>
              <c:ext xmlns:c16="http://schemas.microsoft.com/office/drawing/2014/chart" uri="{C3380CC4-5D6E-409C-BE32-E72D297353CC}">
                <c16:uniqueId val="{00000002-F997-4F93-9EA0-444B0314D45C}"/>
              </c:ext>
            </c:extLst>
          </c:dPt>
          <c:dPt>
            <c:idx val="3"/>
            <c:invertIfNegative val="0"/>
            <c:bubble3D val="0"/>
            <c:spPr>
              <a:solidFill>
                <a:srgbClr val="FF0000"/>
              </a:solidFill>
            </c:spPr>
            <c:extLst>
              <c:ext xmlns:c16="http://schemas.microsoft.com/office/drawing/2014/chart" uri="{C3380CC4-5D6E-409C-BE32-E72D297353CC}">
                <c16:uniqueId val="{00000004-F997-4F93-9EA0-444B0314D45C}"/>
              </c:ext>
            </c:extLst>
          </c:dPt>
          <c:dPt>
            <c:idx val="4"/>
            <c:invertIfNegative val="0"/>
            <c:bubble3D val="0"/>
            <c:extLst>
              <c:ext xmlns:c16="http://schemas.microsoft.com/office/drawing/2014/chart" uri="{C3380CC4-5D6E-409C-BE32-E72D297353CC}">
                <c16:uniqueId val="{00000005-F997-4F93-9EA0-444B0314D45C}"/>
              </c:ext>
            </c:extLst>
          </c:dPt>
          <c:dPt>
            <c:idx val="5"/>
            <c:invertIfNegative val="0"/>
            <c:bubble3D val="0"/>
            <c:spPr>
              <a:solidFill>
                <a:srgbClr val="0070C0"/>
              </a:solidFill>
            </c:spPr>
            <c:extLst>
              <c:ext xmlns:c16="http://schemas.microsoft.com/office/drawing/2014/chart" uri="{C3380CC4-5D6E-409C-BE32-E72D297353CC}">
                <c16:uniqueId val="{00000007-F997-4F93-9EA0-444B0314D45C}"/>
              </c:ext>
            </c:extLst>
          </c:dPt>
          <c:dPt>
            <c:idx val="6"/>
            <c:invertIfNegative val="0"/>
            <c:bubble3D val="0"/>
            <c:extLst>
              <c:ext xmlns:c16="http://schemas.microsoft.com/office/drawing/2014/chart" uri="{C3380CC4-5D6E-409C-BE32-E72D297353CC}">
                <c16:uniqueId val="{00000008-F997-4F93-9EA0-444B0314D45C}"/>
              </c:ext>
            </c:extLst>
          </c:dPt>
          <c:dPt>
            <c:idx val="7"/>
            <c:invertIfNegative val="0"/>
            <c:bubble3D val="0"/>
            <c:extLst>
              <c:ext xmlns:c16="http://schemas.microsoft.com/office/drawing/2014/chart" uri="{C3380CC4-5D6E-409C-BE32-E72D297353CC}">
                <c16:uniqueId val="{00000009-F997-4F93-9EA0-444B0314D45C}"/>
              </c:ext>
            </c:extLst>
          </c:dPt>
          <c:dPt>
            <c:idx val="8"/>
            <c:invertIfNegative val="0"/>
            <c:bubble3D val="0"/>
            <c:extLst>
              <c:ext xmlns:c16="http://schemas.microsoft.com/office/drawing/2014/chart" uri="{C3380CC4-5D6E-409C-BE32-E72D297353CC}">
                <c16:uniqueId val="{0000000A-F997-4F93-9EA0-444B0314D45C}"/>
              </c:ext>
            </c:extLst>
          </c:dPt>
          <c:dLbls>
            <c:dLbl>
              <c:idx val="0"/>
              <c:layout>
                <c:manualLayout>
                  <c:x val="0"/>
                  <c:y val="1.341381623071764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97-4F93-9EA0-444B0314D45C}"/>
                </c:ext>
              </c:extLst>
            </c:dLbl>
            <c:dLbl>
              <c:idx val="1"/>
              <c:layout>
                <c:manualLayout>
                  <c:x val="0"/>
                  <c:y val="-2.1124120048374236E-7"/>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997-4F93-9EA0-444B0314D45C}"/>
                </c:ext>
              </c:extLst>
            </c:dLbl>
            <c:dLbl>
              <c:idx val="2"/>
              <c:layout>
                <c:manualLayout>
                  <c:x val="0"/>
                  <c:y val="-1.6096579476861168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997-4F93-9EA0-444B0314D45C}"/>
                </c:ext>
              </c:extLst>
            </c:dLbl>
            <c:dLbl>
              <c:idx val="3"/>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997-4F93-9EA0-444B0314D45C}"/>
                </c:ext>
              </c:extLst>
            </c:dLbl>
            <c:dLbl>
              <c:idx val="4"/>
              <c:layout>
                <c:manualLayout>
                  <c:x val="-6.7246663173035446E-17"/>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97-4F93-9EA0-444B0314D45C}"/>
                </c:ext>
              </c:extLst>
            </c:dLbl>
            <c:dLbl>
              <c:idx val="5"/>
              <c:layout>
                <c:manualLayout>
                  <c:x val="0"/>
                  <c:y val="1.0731052984574111E-2"/>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97-4F93-9EA0-444B0314D45C}"/>
                </c:ext>
              </c:extLst>
            </c:dLbl>
            <c:dLbl>
              <c:idx val="6"/>
              <c:layout>
                <c:manualLayout>
                  <c:x val="0"/>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997-4F93-9EA0-444B0314D45C}"/>
                </c:ext>
              </c:extLst>
            </c:dLbl>
            <c:dLbl>
              <c:idx val="7"/>
              <c:layout>
                <c:manualLayout>
                  <c:x val="0"/>
                  <c:y val="8.0482897384305842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997-4F93-9EA0-444B0314D45C}"/>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'données graphiques_trim'!$G$81:$G$90</c:f>
              <c:strCache>
                <c:ptCount val="10"/>
                <c:pt idx="0">
                  <c:v>Gard</c:v>
                </c:pt>
                <c:pt idx="1">
                  <c:v>Vaucluse</c:v>
                </c:pt>
                <c:pt idx="2">
                  <c:v>Drome</c:v>
                </c:pt>
                <c:pt idx="3">
                  <c:v>Paca</c:v>
                </c:pt>
                <c:pt idx="4">
                  <c:v>Marne</c:v>
                </c:pt>
                <c:pt idx="5">
                  <c:v>France métro.</c:v>
                </c:pt>
                <c:pt idx="6">
                  <c:v>Charente Maritime</c:v>
                </c:pt>
                <c:pt idx="7">
                  <c:v>Indre et Loire</c:v>
                </c:pt>
                <c:pt idx="8">
                  <c:v>Côtes d'armor</c:v>
                </c:pt>
                <c:pt idx="9">
                  <c:v>Côte d'Or</c:v>
                </c:pt>
              </c:strCache>
            </c:strRef>
          </c:cat>
          <c:val>
            <c:numRef>
              <c:f>'données graphiques_trim'!$H$81:$H$90</c:f>
              <c:numCache>
                <c:formatCode>#\ ##0.0</c:formatCode>
                <c:ptCount val="10"/>
                <c:pt idx="0">
                  <c:v>9.9</c:v>
                </c:pt>
                <c:pt idx="1">
                  <c:v>9.3000000000000007</c:v>
                </c:pt>
                <c:pt idx="2">
                  <c:v>7.8</c:v>
                </c:pt>
                <c:pt idx="3">
                  <c:v>7.8</c:v>
                </c:pt>
                <c:pt idx="4">
                  <c:v>7.1</c:v>
                </c:pt>
                <c:pt idx="5">
                  <c:v>6.9</c:v>
                </c:pt>
                <c:pt idx="6">
                  <c:v>6.5</c:v>
                </c:pt>
                <c:pt idx="7">
                  <c:v>6.4</c:v>
                </c:pt>
                <c:pt idx="8">
                  <c:v>6.2</c:v>
                </c:pt>
                <c:pt idx="9">
                  <c:v>5.6</c:v>
                </c:pt>
              </c:numCache>
            </c:numRef>
          </c:val>
          <c:extLst>
            <c:ext xmlns:c16="http://schemas.microsoft.com/office/drawing/2014/chart" uri="{C3380CC4-5D6E-409C-BE32-E72D297353CC}">
              <c16:uniqueId val="{0000000C-F997-4F93-9EA0-444B0314D45C}"/>
            </c:ext>
          </c:extLst>
        </c:ser>
        <c:dLbls>
          <c:showLegendKey val="0"/>
          <c:showVal val="0"/>
          <c:showCatName val="0"/>
          <c:showSerName val="0"/>
          <c:showPercent val="0"/>
          <c:showBubbleSize val="0"/>
        </c:dLbls>
        <c:gapWidth val="150"/>
        <c:axId val="424856096"/>
        <c:axId val="1"/>
      </c:barChart>
      <c:scatterChart>
        <c:scatterStyle val="lineMarker"/>
        <c:varyColors val="0"/>
        <c:ser>
          <c:idx val="1"/>
          <c:order val="1"/>
          <c:tx>
            <c:v>Variation trimestrielle, en point (échelle de droite)</c:v>
          </c:tx>
          <c:spPr>
            <a:ln w="28575">
              <a:noFill/>
            </a:ln>
          </c:spPr>
          <c:marker>
            <c:spPr>
              <a:solidFill>
                <a:schemeClr val="accent6">
                  <a:lumMod val="75000"/>
                </a:schemeClr>
              </a:solidFill>
            </c:spPr>
          </c:marker>
          <c:xVal>
            <c:strRef>
              <c:f>'données graphiques_trim'!$G$81:$G$90</c:f>
              <c:strCache>
                <c:ptCount val="10"/>
                <c:pt idx="0">
                  <c:v>Gard</c:v>
                </c:pt>
                <c:pt idx="1">
                  <c:v>Vaucluse</c:v>
                </c:pt>
                <c:pt idx="2">
                  <c:v>Drome</c:v>
                </c:pt>
                <c:pt idx="3">
                  <c:v>Paca</c:v>
                </c:pt>
                <c:pt idx="4">
                  <c:v>Marne</c:v>
                </c:pt>
                <c:pt idx="5">
                  <c:v>France métro.</c:v>
                </c:pt>
                <c:pt idx="6">
                  <c:v>Charente Maritime</c:v>
                </c:pt>
                <c:pt idx="7">
                  <c:v>Indre et Loire</c:v>
                </c:pt>
                <c:pt idx="8">
                  <c:v>Côtes d'armor</c:v>
                </c:pt>
                <c:pt idx="9">
                  <c:v>Côte d'Or</c:v>
                </c:pt>
              </c:strCache>
            </c:strRef>
          </c:xVal>
          <c:yVal>
            <c:numRef>
              <c:f>'données graphiques_trim'!$J$81:$J$90</c:f>
              <c:numCache>
                <c:formatCode>#\ ##0.0</c:formatCode>
                <c:ptCount val="10"/>
                <c:pt idx="0">
                  <c:v>9.9999999999999645E-2</c:v>
                </c:pt>
                <c:pt idx="1">
                  <c:v>-9.9999999999999645E-2</c:v>
                </c:pt>
                <c:pt idx="2">
                  <c:v>9.9999999999999645E-2</c:v>
                </c:pt>
                <c:pt idx="3">
                  <c:v>-0.20000000000000018</c:v>
                </c:pt>
                <c:pt idx="4">
                  <c:v>9.9999999999999645E-2</c:v>
                </c:pt>
                <c:pt idx="5">
                  <c:v>0</c:v>
                </c:pt>
                <c:pt idx="6">
                  <c:v>-9.9999999999999645E-2</c:v>
                </c:pt>
                <c:pt idx="7">
                  <c:v>0.10000000000000053</c:v>
                </c:pt>
                <c:pt idx="8">
                  <c:v>0.10000000000000053</c:v>
                </c:pt>
                <c:pt idx="9">
                  <c:v>9.9999999999999645E-2</c:v>
                </c:pt>
              </c:numCache>
            </c:numRef>
          </c:yVal>
          <c:smooth val="0"/>
          <c:extLst>
            <c:ext xmlns:c16="http://schemas.microsoft.com/office/drawing/2014/chart" uri="{C3380CC4-5D6E-409C-BE32-E72D297353CC}">
              <c16:uniqueId val="{0000000D-F997-4F93-9EA0-444B0314D45C}"/>
            </c:ext>
          </c:extLst>
        </c:ser>
        <c:dLbls>
          <c:showLegendKey val="0"/>
          <c:showVal val="0"/>
          <c:showCatName val="0"/>
          <c:showSerName val="0"/>
          <c:showPercent val="0"/>
          <c:showBubbleSize val="0"/>
        </c:dLbls>
        <c:axId val="3"/>
        <c:axId val="4"/>
      </c:scatterChart>
      <c:catAx>
        <c:axId val="424856096"/>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0"/>
        </c:scaling>
        <c:delete val="0"/>
        <c:axPos val="l"/>
        <c:majorGridlines/>
        <c:numFmt formatCode="#,##0" sourceLinked="0"/>
        <c:majorTickMark val="out"/>
        <c:minorTickMark val="none"/>
        <c:tickLblPos val="nextTo"/>
        <c:crossAx val="424856096"/>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1"/>
          <c:min val="-0.2"/>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t"/>
      <c:layout>
        <c:manualLayout>
          <c:xMode val="edge"/>
          <c:yMode val="edge"/>
          <c:x val="4.2663951737807189E-2"/>
          <c:y val="0.1153588195841717"/>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0.86256</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298894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0.02503</cdr:x>
      <cdr:y>0.86568</cdr:y>
    </cdr:from>
    <cdr:to>
      <cdr:x>0.99904</cdr:x>
      <cdr:y>0.99817</cdr:y>
    </cdr:to>
    <cdr:sp macro="" textlink="">
      <cdr:nvSpPr>
        <cdr:cNvPr id="3" name="Text Box 1"/>
        <cdr:cNvSpPr txBox="1">
          <a:spLocks xmlns:a="http://schemas.openxmlformats.org/drawingml/2006/main" noChangeArrowheads="1"/>
        </cdr:cNvSpPr>
      </cdr:nvSpPr>
      <cdr:spPr bwMode="auto">
        <a:xfrm xmlns:a="http://schemas.openxmlformats.org/drawingml/2006/main">
          <a:off x="172720" y="2999740"/>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0.90421</cdr:x>
      <cdr:y>0.30062</cdr:y>
    </cdr:from>
    <cdr:to>
      <cdr:x>0.96767</cdr:x>
      <cdr:y>0.30062</cdr:y>
    </cdr:to>
    <cdr:cxnSp macro="">
      <cdr:nvCxnSpPr>
        <cdr:cNvPr id="6" name="Connecteur droit avec flèche 5"/>
        <cdr:cNvCxnSpPr/>
      </cdr:nvCxnSpPr>
      <cdr:spPr>
        <a:xfrm xmlns:a="http://schemas.openxmlformats.org/drawingml/2006/main">
          <a:off x="6786743" y="1434586"/>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0.89753</cdr:x>
      <cdr:y>0.23759</cdr:y>
    </cdr:from>
    <cdr:to>
      <cdr:x>0.98974</cdr:x>
      <cdr:y>0.29631</cdr:y>
    </cdr:to>
    <cdr:sp macro="" textlink="">
      <cdr:nvSpPr>
        <cdr:cNvPr id="9" name="ZoneTexte 15"/>
        <cdr:cNvSpPr txBox="1"/>
      </cdr:nvSpPr>
      <cdr:spPr>
        <a:xfrm xmlns:a="http://schemas.openxmlformats.org/drawingml/2006/main">
          <a:off x="6736572" y="1133785"/>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0.9017</cdr:x>
      <cdr:y>0.27793</cdr:y>
    </cdr:from>
    <cdr:to>
      <cdr:x>0.90213</cdr:x>
      <cdr:y>0.77826</cdr:y>
    </cdr:to>
    <cdr:cxnSp macro="">
      <cdr:nvCxnSpPr>
        <cdr:cNvPr id="11" name="Connecteur droit 10"/>
        <cdr:cNvCxnSpPr/>
      </cdr:nvCxnSpPr>
      <cdr:spPr>
        <a:xfrm xmlns:a="http://schemas.openxmlformats.org/drawingml/2006/main" flipH="1">
          <a:off x="6767908" y="1326309"/>
          <a:ext cx="3228" cy="2387588"/>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8"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0.90133</cdr:x>
      <cdr:y>0.23671</cdr:y>
    </cdr:from>
    <cdr:to>
      <cdr:x>0.90158</cdr:x>
      <cdr:y>0.77063</cdr:y>
    </cdr:to>
    <cdr:cxnSp macro="">
      <cdr:nvCxnSpPr>
        <cdr:cNvPr id="4" name="Connecteur droit 3"/>
        <cdr:cNvCxnSpPr/>
      </cdr:nvCxnSpPr>
      <cdr:spPr>
        <a:xfrm xmlns:a="http://schemas.openxmlformats.org/drawingml/2006/main">
          <a:off x="6765104" y="1129586"/>
          <a:ext cx="1877" cy="254788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0.90384</cdr:x>
      <cdr:y>0.33325</cdr:y>
    </cdr:from>
    <cdr:to>
      <cdr:x>0.95564</cdr:x>
      <cdr:y>0.33351</cdr:y>
    </cdr:to>
    <cdr:cxnSp macro="">
      <cdr:nvCxnSpPr>
        <cdr:cNvPr id="6" name="Connecteur droit avec flèche 5"/>
        <cdr:cNvCxnSpPr/>
      </cdr:nvCxnSpPr>
      <cdr:spPr>
        <a:xfrm xmlns:a="http://schemas.openxmlformats.org/drawingml/2006/main" flipV="1">
          <a:off x="6783918" y="1590277"/>
          <a:ext cx="388795" cy="124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0.89785</cdr:x>
      <cdr:y>0.27038</cdr:y>
    </cdr:from>
    <cdr:to>
      <cdr:x>0.98626</cdr:x>
      <cdr:y>0.3291</cdr:y>
    </cdr:to>
    <cdr:sp macro="" textlink="">
      <cdr:nvSpPr>
        <cdr:cNvPr id="8" name="ZoneTexte 15"/>
        <cdr:cNvSpPr txBox="1"/>
      </cdr:nvSpPr>
      <cdr:spPr>
        <a:xfrm xmlns:a="http://schemas.openxmlformats.org/drawingml/2006/main">
          <a:off x="6738987" y="1290281"/>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0.02067</cdr:x>
      <cdr:y>0</cdr:y>
    </cdr:from>
    <cdr:to>
      <cdr:x>0.97964</cdr:x>
      <cdr:y>0.18853</cdr:y>
    </cdr:to>
    <cdr:sp macro="" textlink="">
      <cdr:nvSpPr>
        <cdr:cNvPr id="5" name="ZoneTexte 1"/>
        <cdr:cNvSpPr txBox="1"/>
      </cdr:nvSpPr>
      <cdr:spPr>
        <a:xfrm xmlns:a="http://schemas.openxmlformats.org/drawingml/2006/main">
          <a:off x="155133"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0.90261</cdr:x>
      <cdr:y>0.27612</cdr:y>
    </cdr:from>
    <cdr:to>
      <cdr:x>0.99228</cdr:x>
      <cdr:y>0.33483</cdr:y>
    </cdr:to>
    <cdr:sp macro="" textlink="">
      <cdr:nvSpPr>
        <cdr:cNvPr id="9" name="ZoneTexte 15"/>
        <cdr:cNvSpPr txBox="1"/>
      </cdr:nvSpPr>
      <cdr:spPr>
        <a:xfrm xmlns:a="http://schemas.openxmlformats.org/drawingml/2006/main">
          <a:off x="6774691" y="1317652"/>
          <a:ext cx="673036" cy="280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0.91377</cdr:x>
      <cdr:y>0.33498</cdr:y>
    </cdr:from>
    <cdr:to>
      <cdr:x>0.97109</cdr:x>
      <cdr:y>0.33525</cdr:y>
    </cdr:to>
    <cdr:cxnSp macro="">
      <cdr:nvCxnSpPr>
        <cdr:cNvPr id="10" name="Connecteur droit avec flèche 5"/>
        <cdr:cNvCxnSpPr/>
      </cdr:nvCxnSpPr>
      <cdr:spPr>
        <a:xfrm xmlns:a="http://schemas.openxmlformats.org/drawingml/2006/main" flipV="1">
          <a:off x="6858492" y="1598544"/>
          <a:ext cx="430204" cy="129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0.90391</cdr:x>
      <cdr:y>0.27447</cdr:y>
    </cdr:from>
    <cdr:to>
      <cdr:x>0.90434</cdr:x>
      <cdr:y>0.7748</cdr:y>
    </cdr:to>
    <cdr:cxnSp macro="">
      <cdr:nvCxnSpPr>
        <cdr:cNvPr id="14" name="Connecteur droit 10"/>
        <cdr:cNvCxnSpPr/>
      </cdr:nvCxnSpPr>
      <cdr:spPr>
        <a:xfrm xmlns:a="http://schemas.openxmlformats.org/drawingml/2006/main" flipH="1">
          <a:off x="6784496" y="1309757"/>
          <a:ext cx="3227" cy="2387588"/>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0.71779</cdr:y>
    </cdr:from>
    <cdr:to>
      <cdr:x>0.96154</cdr:x>
      <cdr:y>1</cdr:y>
    </cdr:to>
    <cdr:sp macro="" textlink="">
      <cdr:nvSpPr>
        <cdr:cNvPr id="3" name="ZoneTexte 1"/>
        <cdr:cNvSpPr txBox="1"/>
      </cdr:nvSpPr>
      <cdr:spPr>
        <a:xfrm xmlns:a="http://schemas.openxmlformats.org/drawingml/2006/main">
          <a:off x="0" y="3343276"/>
          <a:ext cx="5953135" cy="1314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l’AAH et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a:t>
          </a:r>
          <a:r>
            <a:rPr lang="fr-FR" sz="1100">
              <a:effectLst/>
              <a:latin typeface="+mn-lt"/>
              <a:ea typeface="+mn-ea"/>
              <a:cs typeface="+mn-cs"/>
            </a:rPr>
            <a:t>mai</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 ; </a:t>
          </a:r>
          <a:r>
            <a:rPr lang="fr-FR" sz="1000">
              <a:effectLst/>
              <a:latin typeface="+mn-lt"/>
              <a:ea typeface="+mn-ea"/>
              <a:cs typeface="+mn-cs"/>
            </a:rPr>
            <a:t>le RSA, l’ASS, l’AAH et la Prime d’activité ont bénéficié d’une revalorisation exceptionnelle anticipée au 1</a:t>
          </a:r>
          <a:r>
            <a:rPr lang="fr-FR" sz="1000" baseline="30000">
              <a:effectLst/>
              <a:latin typeface="+mn-lt"/>
              <a:ea typeface="+mn-ea"/>
              <a:cs typeface="+mn-cs"/>
            </a:rPr>
            <a:t>er</a:t>
          </a:r>
          <a:r>
            <a:rPr lang="fr-FR" sz="1000">
              <a:effectLst/>
              <a:latin typeface="+mn-lt"/>
              <a:ea typeface="+mn-ea"/>
              <a:cs typeface="+mn-cs"/>
            </a:rPr>
            <a:t> juillet 2022. Si ces revalorisations ont pu jouer à la hausse sur les effectifs de bénéficiaires (augmentation du nombre de personnes éligibles, hausse du taux de recours), ils n’ont pas toujours suffi à les voir augmenter </a:t>
          </a:r>
          <a:endParaRPr lang="fr-FR" sz="1000">
            <a:effectLst/>
          </a:endParaRPr>
        </a:p>
        <a:p xmlns:a="http://schemas.openxmlformats.org/drawingml/2006/main">
          <a:r>
            <a:rPr lang="fr-FR" sz="1000" b="1" i="1">
              <a:effectLst/>
              <a:latin typeface="+mn-lt"/>
              <a:ea typeface="+mn-ea"/>
              <a:cs typeface="+mn-cs"/>
            </a:rPr>
            <a:t>Sources : </a:t>
          </a:r>
          <a:r>
            <a:rPr lang="fr-FR" sz="1000" i="1">
              <a:effectLst/>
              <a:latin typeface="+mn-lt"/>
              <a:ea typeface="+mn-ea"/>
              <a:cs typeface="+mn-cs"/>
            </a:rPr>
            <a:t>Cnaf, Allstat FR6 et FR2 ; MSA ;  Pôle emploi,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0.0149</cdr:x>
      <cdr:y>0</cdr:y>
    </cdr:from>
    <cdr:to>
      <cdr:x>0.97387</cdr:x>
      <cdr:y>0.18853</cdr:y>
    </cdr:to>
    <cdr:sp macro="" textlink="">
      <cdr:nvSpPr>
        <cdr:cNvPr id="5" name="ZoneTexte 1"/>
        <cdr:cNvSpPr txBox="1"/>
      </cdr:nvSpPr>
      <cdr:spPr>
        <a:xfrm xmlns:a="http://schemas.openxmlformats.org/drawingml/2006/main">
          <a:off x="102530"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Vaucluse</a:t>
          </a: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0.01282</cdr:y>
    </cdr:from>
    <cdr:to>
      <cdr:x>0.97841</cdr:x>
      <cdr:y>0.17355</cdr:y>
    </cdr:to>
    <cdr:sp macro="" textlink="">
      <cdr:nvSpPr>
        <cdr:cNvPr id="5" name="ZoneTexte 1"/>
        <cdr:cNvSpPr txBox="1"/>
      </cdr:nvSpPr>
      <cdr:spPr>
        <a:xfrm xmlns:a="http://schemas.openxmlformats.org/drawingml/2006/main">
          <a:off x="52171" y="56146"/>
          <a:ext cx="6682004" cy="70393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 </a:t>
          </a:r>
        </a:p>
        <a:p xmlns:a="http://schemas.openxmlformats.org/drawingml/2006/main">
          <a:pPr algn="ctr" rtl="0"/>
          <a:r>
            <a:rPr lang="fr-FR" sz="1500" b="1" i="0" u="none" strike="noStrike" kern="1200" baseline="0">
              <a:solidFill>
                <a:srgbClr val="000000"/>
              </a:solidFill>
              <a:latin typeface="Calibri"/>
              <a:ea typeface="Calibri"/>
              <a:cs typeface="Calibri"/>
            </a:rPr>
            <a:t>dans le Vaucluse</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2013)</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cdr:x>
      <cdr:y>0.86827</cdr:y>
    </cdr:from>
    <cdr:to>
      <cdr:x>0.96651</cdr:x>
      <cdr:y>1</cdr:y>
    </cdr:to>
    <cdr:sp macro="" textlink="">
      <cdr:nvSpPr>
        <cdr:cNvPr id="7" name="Text Box 1"/>
        <cdr:cNvSpPr txBox="1">
          <a:spLocks xmlns:a="http://schemas.openxmlformats.org/drawingml/2006/main" noChangeArrowheads="1"/>
        </cdr:cNvSpPr>
      </cdr:nvSpPr>
      <cdr:spPr bwMode="auto">
        <a:xfrm xmlns:a="http://schemas.openxmlformats.org/drawingml/2006/main">
          <a:off x="0" y="3440430"/>
          <a:ext cx="6495759" cy="5219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0.0858</cdr:x>
      <cdr:y>0</cdr:y>
    </cdr:from>
    <cdr:to>
      <cdr:x>0.92167</cdr:x>
      <cdr:y>0.17608</cdr:y>
    </cdr:to>
    <cdr:sp macro="" textlink="">
      <cdr:nvSpPr>
        <cdr:cNvPr id="2" name="ZoneTexte 1"/>
        <cdr:cNvSpPr txBox="1"/>
      </cdr:nvSpPr>
      <cdr:spPr>
        <a:xfrm xmlns:a="http://schemas.openxmlformats.org/drawingml/2006/main">
          <a:off x="590550" y="0"/>
          <a:ext cx="57531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Vaucluse</a:t>
          </a:r>
        </a:p>
        <a:p xmlns:a="http://schemas.openxmlformats.org/drawingml/2006/main">
          <a:pPr algn="ctr" eaLnBrk="1" fontAlgn="auto" latinLnBrk="0" hangingPunct="1"/>
          <a:r>
            <a:rPr lang="fr-FR" sz="1100" b="0" i="1" baseline="0">
              <a:effectLst/>
              <a:latin typeface="+mn-lt"/>
              <a:ea typeface="+mn-ea"/>
              <a:cs typeface="+mn-cs"/>
            </a:rPr>
            <a:t>(en nombre, entre le T1 2023 et le T2 2023)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0.26127</cdr:x>
      <cdr:y>0.24431</cdr:y>
    </cdr:from>
    <cdr:to>
      <cdr:x>0.26133</cdr:x>
      <cdr:y>0.70657</cdr:y>
    </cdr:to>
    <cdr:cxnSp macro="">
      <cdr:nvCxnSpPr>
        <cdr:cNvPr id="5" name="Connecteur droit 4">
          <a:extLst xmlns:a="http://schemas.openxmlformats.org/drawingml/2006/main">
            <a:ext uri="{FF2B5EF4-FFF2-40B4-BE49-F238E27FC236}">
              <a16:creationId xmlns:a16="http://schemas.microsoft.com/office/drawing/2014/main" id="{ED6AF696-F65B-193A-E71E-9AC14DCD0368}"/>
            </a:ext>
          </a:extLst>
        </cdr:cNvPr>
        <cdr:cNvCxnSpPr/>
      </cdr:nvCxnSpPr>
      <cdr:spPr>
        <a:xfrm xmlns:a="http://schemas.openxmlformats.org/drawingml/2006/main" flipH="1" flipV="1">
          <a:off x="1844040" y="1036320"/>
          <a:ext cx="449" cy="1960809"/>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0.81924</cdr:y>
    </cdr:from>
    <cdr:to>
      <cdr:x>0</cdr:x>
      <cdr:y>0.81974</cdr:y>
    </cdr:to>
    <cdr:sp macro="" textlink="">
      <cdr:nvSpPr>
        <cdr:cNvPr id="3" name="ZoneTexte 1"/>
        <cdr:cNvSpPr txBox="1"/>
      </cdr:nvSpPr>
      <cdr:spPr>
        <a:xfrm xmlns:a="http://schemas.openxmlformats.org/drawingml/2006/main">
          <a:off x="0" y="4923864"/>
          <a:ext cx="9791140" cy="11183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0.85844</cdr:y>
    </cdr:from>
    <cdr:to>
      <cdr:x>1</cdr:x>
      <cdr:y>0.95663</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dr:relSizeAnchor xmlns:cdr="http://schemas.openxmlformats.org/drawingml/2006/chartDrawing">
    <cdr:from>
      <cdr:x>0.92171</cdr:x>
      <cdr:y>0.06623</cdr:y>
    </cdr:from>
    <cdr:to>
      <cdr:x>0.99397</cdr:x>
      <cdr:y>0.10707</cdr:y>
    </cdr:to>
    <cdr:sp macro="" textlink="">
      <cdr:nvSpPr>
        <cdr:cNvPr id="4" name="ZoneTexte 26">
          <a:extLst xmlns:a="http://schemas.openxmlformats.org/drawingml/2006/main">
            <a:ext uri="{FF2B5EF4-FFF2-40B4-BE49-F238E27FC236}">
              <a16:creationId xmlns:a16="http://schemas.microsoft.com/office/drawing/2014/main" id="{CB5234D3-E3E6-FEAD-B442-46A7ECC13571}"/>
            </a:ext>
          </a:extLst>
        </cdr:cNvPr>
        <cdr:cNvSpPr txBox="1"/>
      </cdr:nvSpPr>
      <cdr:spPr bwMode="auto">
        <a:xfrm xmlns:a="http://schemas.openxmlformats.org/drawingml/2006/main">
          <a:off x="8008568" y="363605"/>
          <a:ext cx="627876" cy="224205"/>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sz="1100" b="1" dirty="0"/>
            <a:t>6 800</a:t>
          </a:r>
        </a:p>
      </cdr:txBody>
    </cdr:sp>
  </cdr:relSizeAnchor>
</c:userShapes>
</file>

<file path=ppt/drawings/drawing7.xml><?xml version="1.0" encoding="utf-8"?>
<c:userShapes xmlns:c="http://schemas.openxmlformats.org/drawingml/2006/chart">
  <cdr:relSizeAnchor xmlns:cdr="http://schemas.openxmlformats.org/drawingml/2006/chartDrawing">
    <cdr:from>
      <cdr:x>0.04877</cdr:x>
      <cdr:y>0.84911</cdr:y>
    </cdr:from>
    <cdr:to>
      <cdr:x>0.93183</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27025"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a:t>
          </a:r>
          <a:r>
            <a:rPr lang="fr-FR" sz="1000" b="0" i="1" baseline="0">
              <a:effectLst/>
              <a:latin typeface="+mn-lt"/>
              <a:ea typeface="+mn-ea"/>
              <a:cs typeface="+mn-cs"/>
            </a:rPr>
            <a:t>localisés (régional et départementaux)</a:t>
          </a:r>
          <a:endParaRPr lang="fr-FR">
            <a:effectLst/>
          </a:endParaRPr>
        </a:p>
        <a:p xmlns:a="http://schemas.openxmlformats.org/drawingml/2006/main">
          <a:pPr algn="l" rtl="0">
            <a:defRPr sz="1000"/>
          </a:pPr>
          <a:endParaRPr lang="fr-FR" sz="1000" b="0" i="1" u="none" strike="noStrike" baseline="0">
            <a:solidFill>
              <a:srgbClr val="000000"/>
            </a:solidFill>
            <a:latin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4"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T2 2023</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Vaucluse</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0.93147</cdr:x>
      <cdr:y>0.24351</cdr:y>
    </cdr:from>
    <cdr:to>
      <cdr:x>0.96193</cdr:x>
      <cdr:y>0.24551</cdr:y>
    </cdr:to>
    <cdr:cxnSp macro="">
      <cdr:nvCxnSpPr>
        <cdr:cNvPr id="4" name="Connecteur droit avec flèche 3"/>
        <cdr:cNvCxnSpPr/>
      </cdr:nvCxnSpPr>
      <cdr:spPr>
        <a:xfrm xmlns:a="http://schemas.openxmlformats.org/drawingml/2006/main" flipV="1">
          <a:off x="6991350" y="1162050"/>
          <a:ext cx="228600" cy="952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0.16434</cdr:y>
    </cdr:from>
    <cdr:to>
      <cdr:x>0.93063</cdr:x>
      <cdr:y>0.73719</cdr:y>
    </cdr:to>
    <cdr:cxnSp macro="">
      <cdr:nvCxnSpPr>
        <cdr:cNvPr id="8" name="Connecteur droit 7"/>
        <cdr:cNvCxnSpPr/>
      </cdr:nvCxnSpPr>
      <cdr:spPr>
        <a:xfrm xmlns:a="http://schemas.openxmlformats.org/drawingml/2006/main">
          <a:off x="6975475" y="784225"/>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0.17432</cdr:y>
    </cdr:from>
    <cdr:to>
      <cdr:x>1</cdr:x>
      <cdr:y>0.22976</cdr:y>
    </cdr:to>
    <cdr:sp macro="" textlink="">
      <cdr:nvSpPr>
        <cdr:cNvPr id="9" name="ZoneTexte 15"/>
        <cdr:cNvSpPr txBox="1"/>
      </cdr:nvSpPr>
      <cdr:spPr>
        <a:xfrm xmlns:a="http://schemas.openxmlformats.org/drawingml/2006/main">
          <a:off x="6886575" y="831850"/>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0.30328</cdr:x>
      <cdr:y>0.18064</cdr:y>
    </cdr:from>
    <cdr:to>
      <cdr:x>0.66159</cdr:x>
      <cdr:y>0.34192</cdr:y>
    </cdr:to>
    <cdr:sp macro="" textlink="">
      <cdr:nvSpPr>
        <cdr:cNvPr id="7" name="ZoneTexte 17"/>
        <cdr:cNvSpPr txBox="1"/>
      </cdr:nvSpPr>
      <cdr:spPr>
        <a:xfrm xmlns:a="http://schemas.openxmlformats.org/drawingml/2006/main">
          <a:off x="2276353" y="862010"/>
          <a:ext cx="2689368" cy="76963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smtClean="0">
              <a:solidFill>
                <a:srgbClr val="FF0000"/>
              </a:solidFill>
            </a:rPr>
            <a:t>58 200 demandeurs d’emploi catégories A,B,C en moyenne </a:t>
          </a:r>
        </a:p>
        <a:p xmlns:a="http://schemas.openxmlformats.org/drawingml/2006/main">
          <a:pPr algn="ctr"/>
          <a:r>
            <a:rPr lang="fr-FR" sz="1400" b="1" dirty="0" smtClean="0">
              <a:solidFill>
                <a:srgbClr val="FF0000"/>
              </a:solidFill>
            </a:rPr>
            <a:t>au T2 2023</a:t>
          </a:r>
        </a:p>
        <a:p xmlns:a="http://schemas.openxmlformats.org/drawingml/2006/main">
          <a:pPr algn="ctr"/>
          <a:endParaRPr lang="fr-FR" sz="1400" b="1" dirty="0" smtClean="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6349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58905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403125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27282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Edition avril 2019</a:t>
            </a: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septembre 2023</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Vaucluse</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2023</a:t>
            </a:r>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septembre 2023</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Vaucluse</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septembre 2023</a:t>
            </a:r>
          </a:p>
        </p:txBody>
      </p:sp>
      <p:sp>
        <p:nvSpPr>
          <p:cNvPr id="8" name="Espace réservé du pied de page 7"/>
          <p:cNvSpPr>
            <a:spLocks noGrp="1"/>
          </p:cNvSpPr>
          <p:nvPr>
            <p:ph type="ftr" sz="quarter" idx="11"/>
          </p:nvPr>
        </p:nvSpPr>
        <p:spPr/>
        <p:txBody>
          <a:bodyPr/>
          <a:lstStyle/>
          <a:p>
            <a:r>
              <a:rPr lang="fr-FR"/>
              <a:t>Les éclairages conjoncturels départementaux - Vaucluse</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septembre 2023</a:t>
            </a:r>
          </a:p>
        </p:txBody>
      </p:sp>
      <p:sp>
        <p:nvSpPr>
          <p:cNvPr id="4" name="Espace réservé du pied de page 3"/>
          <p:cNvSpPr>
            <a:spLocks noGrp="1"/>
          </p:cNvSpPr>
          <p:nvPr>
            <p:ph type="ftr" sz="quarter" idx="11"/>
          </p:nvPr>
        </p:nvSpPr>
        <p:spPr/>
        <p:txBody>
          <a:bodyPr/>
          <a:lstStyle/>
          <a:p>
            <a:r>
              <a:rPr lang="fr-FR"/>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septembre 2023</a:t>
            </a:r>
          </a:p>
        </p:txBody>
      </p:sp>
      <p:sp>
        <p:nvSpPr>
          <p:cNvPr id="3" name="Espace réservé du pied de page 2"/>
          <p:cNvSpPr>
            <a:spLocks noGrp="1"/>
          </p:cNvSpPr>
          <p:nvPr>
            <p:ph type="ftr" sz="quarter" idx="11"/>
          </p:nvPr>
        </p:nvSpPr>
        <p:spPr/>
        <p:txBody>
          <a:bodyPr/>
          <a:lstStyle/>
          <a:p>
            <a:r>
              <a:rPr lang="fr-FR"/>
              <a:t>Les éclairages conjoncturels départementaux - Vaucluse</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2023</a:t>
            </a:r>
          </a:p>
        </p:txBody>
      </p:sp>
      <p:sp>
        <p:nvSpPr>
          <p:cNvPr id="6" name="Espace réservé du pied de page 5"/>
          <p:cNvSpPr>
            <a:spLocks noGrp="1"/>
          </p:cNvSpPr>
          <p:nvPr>
            <p:ph type="ftr" sz="quarter" idx="11"/>
          </p:nvPr>
        </p:nvSpPr>
        <p:spPr/>
        <p:txBody>
          <a:bodyPr/>
          <a:lstStyle/>
          <a:p>
            <a:r>
              <a:rPr lang="fr-FR"/>
              <a:t>Les éclairages conjoncturels départementaux - Vaucluse</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septembre 2023</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Vaucluse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Vaucluse</a:t>
            </a:r>
            <a:endParaRPr lang="fr-FR" dirty="0"/>
          </a:p>
        </p:txBody>
      </p:sp>
      <p:sp>
        <p:nvSpPr>
          <p:cNvPr id="5" name="Espace réservé de la date 4"/>
          <p:cNvSpPr>
            <a:spLocks noGrp="1"/>
          </p:cNvSpPr>
          <p:nvPr>
            <p:ph type="dt" sz="half" idx="10"/>
          </p:nvPr>
        </p:nvSpPr>
        <p:spPr/>
        <p:txBody>
          <a:bodyPr/>
          <a:lstStyle/>
          <a:p>
            <a:r>
              <a:rPr lang="fr-FR"/>
              <a:t>Edition septembre 2023</a:t>
            </a:r>
            <a:endParaRPr lang="fr-FR" dirty="0"/>
          </a:p>
        </p:txBody>
      </p:sp>
      <p:sp>
        <p:nvSpPr>
          <p:cNvPr id="9" name="ZoneTexte 8"/>
          <p:cNvSpPr txBox="1"/>
          <p:nvPr/>
        </p:nvSpPr>
        <p:spPr>
          <a:xfrm>
            <a:off x="3671392" y="6044209"/>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916" y="4088186"/>
            <a:ext cx="2764133" cy="1956023"/>
          </a:xfrm>
          <a:prstGeom prst="rect">
            <a:avLst/>
          </a:prstGeom>
        </p:spPr>
      </p:pic>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4231795"/>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98848" y="5084074"/>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7" name="Imag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53049" y="4370162"/>
            <a:ext cx="2443081" cy="1628721"/>
          </a:xfrm>
          <a:prstGeom prst="rect">
            <a:avLst/>
          </a:prstGeom>
        </p:spPr>
      </p:pic>
      <p:sp>
        <p:nvSpPr>
          <p:cNvPr id="13" name="Rectangle 12"/>
          <p:cNvSpPr/>
          <p:nvPr/>
        </p:nvSpPr>
        <p:spPr>
          <a:xfrm>
            <a:off x="878435" y="1627346"/>
            <a:ext cx="7385099" cy="489364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2</a:t>
            </a:r>
            <a:r>
              <a:rPr lang="fr-FR" sz="5000" b="1" baseline="30000" dirty="0">
                <a:ln/>
                <a:solidFill>
                  <a:schemeClr val="accent1">
                    <a:lumMod val="75000"/>
                  </a:schemeClr>
                </a:solidFill>
              </a:rPr>
              <a:t>e</a:t>
            </a:r>
            <a:r>
              <a:rPr lang="fr-FR" sz="5000" b="1" dirty="0">
                <a:ln/>
                <a:solidFill>
                  <a:schemeClr val="accent1">
                    <a:lumMod val="75000"/>
                  </a:schemeClr>
                </a:solidFill>
              </a:rPr>
              <a:t> trimestre 2023</a:t>
            </a:r>
          </a:p>
          <a:p>
            <a:pPr algn="ctr"/>
            <a:r>
              <a:rPr lang="fr-FR" sz="5000" b="1" dirty="0">
                <a:ln/>
                <a:solidFill>
                  <a:schemeClr val="accent1">
                    <a:lumMod val="75000"/>
                  </a:schemeClr>
                </a:solidFill>
              </a:rPr>
              <a:t>dans le Vaucluse</a:t>
            </a:r>
          </a:p>
          <a:p>
            <a:pPr algn="ct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4"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54197" cy="12759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44447" y="1113942"/>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Tree>
    <p:extLst>
      <p:ext uri="{BB962C8B-B14F-4D97-AF65-F5344CB8AC3E}">
        <p14:creationId xmlns:p14="http://schemas.microsoft.com/office/powerpoint/2010/main" val="7407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415121"/>
            <a:ext cx="8982634" cy="523220"/>
          </a:xfrm>
          <a:prstGeom prst="rect">
            <a:avLst/>
          </a:prstGeom>
          <a:noFill/>
        </p:spPr>
        <p:txBody>
          <a:bodyPr wrap="square" rtlCol="0">
            <a:spAutoFit/>
          </a:bodyPr>
          <a:lstStyle/>
          <a:p>
            <a:r>
              <a:rPr lang="fr-FR" sz="2800" b="1" dirty="0">
                <a:solidFill>
                  <a:schemeClr val="accent1">
                    <a:lumMod val="75000"/>
                  </a:schemeClr>
                </a:solidFill>
              </a:rPr>
              <a:t>Légère baisse du taux de </a:t>
            </a:r>
            <a:r>
              <a:rPr lang="fr-FR" sz="2800" b="1" dirty="0" smtClean="0">
                <a:solidFill>
                  <a:schemeClr val="accent1">
                    <a:lumMod val="75000"/>
                  </a:schemeClr>
                </a:solidFill>
              </a:rPr>
              <a:t>chômage </a:t>
            </a:r>
            <a:endParaRPr lang="fr-FR" sz="2800" b="1"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Vaucluse</a:t>
            </a:r>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7574121" y="4714414"/>
            <a:ext cx="1652756" cy="615553"/>
          </a:xfrm>
          <a:prstGeom prst="rect">
            <a:avLst/>
          </a:prstGeom>
          <a:noFill/>
        </p:spPr>
        <p:txBody>
          <a:bodyPr wrap="square" rtlCol="0">
            <a:spAutoFit/>
          </a:bodyPr>
          <a:lstStyle/>
          <a:p>
            <a:pPr algn="ctr"/>
            <a:r>
              <a:rPr lang="fr-FR" sz="1600" b="1" dirty="0">
                <a:solidFill>
                  <a:schemeClr val="accent1">
                    <a:lumMod val="75000"/>
                  </a:schemeClr>
                </a:solidFill>
              </a:rPr>
              <a:t>6,9 % (0,0 pt) </a:t>
            </a:r>
          </a:p>
          <a:p>
            <a:pPr algn="ctr"/>
            <a:endParaRPr lang="fr-FR" b="1" dirty="0">
              <a:solidFill>
                <a:srgbClr val="FF0000"/>
              </a:solidFill>
            </a:endParaRPr>
          </a:p>
        </p:txBody>
      </p:sp>
      <p:sp>
        <p:nvSpPr>
          <p:cNvPr id="13" name="ZoneTexte 12"/>
          <p:cNvSpPr txBox="1"/>
          <p:nvPr/>
        </p:nvSpPr>
        <p:spPr>
          <a:xfrm>
            <a:off x="7506140" y="3701628"/>
            <a:ext cx="1720737" cy="646331"/>
          </a:xfrm>
          <a:prstGeom prst="rect">
            <a:avLst/>
          </a:prstGeom>
          <a:noFill/>
        </p:spPr>
        <p:txBody>
          <a:bodyPr wrap="square" rtlCol="0">
            <a:spAutoFit/>
          </a:bodyPr>
          <a:lstStyle/>
          <a:p>
            <a:pPr algn="ctr"/>
            <a:r>
              <a:rPr lang="fr-FR" sz="1600" b="1" dirty="0" smtClean="0">
                <a:solidFill>
                  <a:schemeClr val="accent3">
                    <a:lumMod val="75000"/>
                  </a:schemeClr>
                </a:solidFill>
              </a:rPr>
              <a:t>9,3 </a:t>
            </a:r>
            <a:r>
              <a:rPr lang="fr-FR" sz="1600" b="1" dirty="0">
                <a:solidFill>
                  <a:schemeClr val="accent3">
                    <a:lumMod val="75000"/>
                  </a:schemeClr>
                </a:solidFill>
              </a:rPr>
              <a:t>% (-0,1 pt)</a:t>
            </a:r>
            <a:r>
              <a:rPr lang="fr-FR" b="1" dirty="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574122" y="4347959"/>
            <a:ext cx="1652755" cy="338554"/>
          </a:xfrm>
          <a:prstGeom prst="rect">
            <a:avLst/>
          </a:prstGeom>
          <a:noFill/>
        </p:spPr>
        <p:txBody>
          <a:bodyPr wrap="square" rtlCol="0">
            <a:spAutoFit/>
          </a:bodyPr>
          <a:lstStyle/>
          <a:p>
            <a:pPr algn="ctr"/>
            <a:r>
              <a:rPr lang="fr-FR" sz="1600" b="1" dirty="0" smtClean="0">
                <a:solidFill>
                  <a:srgbClr val="FF0000"/>
                </a:solidFill>
              </a:rPr>
              <a:t>7</a:t>
            </a:r>
            <a:r>
              <a:rPr lang="fr-FR" sz="1600" b="1" dirty="0" smtClean="0">
                <a:solidFill>
                  <a:srgbClr val="FF0000"/>
                </a:solidFill>
              </a:rPr>
              <a:t>,8 </a:t>
            </a:r>
            <a:r>
              <a:rPr lang="fr-FR" sz="1600" b="1" dirty="0">
                <a:solidFill>
                  <a:srgbClr val="FF0000"/>
                </a:solidFill>
              </a:rPr>
              <a:t>% </a:t>
            </a:r>
            <a:r>
              <a:rPr lang="fr-FR" sz="1600" b="1" dirty="0" smtClean="0">
                <a:solidFill>
                  <a:srgbClr val="FF0000"/>
                </a:solidFill>
              </a:rPr>
              <a:t>(-0,2 </a:t>
            </a:r>
            <a:r>
              <a:rPr lang="fr-FR" sz="1600" b="1" dirty="0">
                <a:solidFill>
                  <a:srgbClr val="FF0000"/>
                </a:solidFill>
              </a:rPr>
              <a:t>pt) </a:t>
            </a:r>
          </a:p>
        </p:txBody>
      </p:sp>
      <p:graphicFrame>
        <p:nvGraphicFramePr>
          <p:cNvPr id="14" name="Graphique 13"/>
          <p:cNvGraphicFramePr>
            <a:graphicFrameLocks/>
          </p:cNvGraphicFramePr>
          <p:nvPr>
            <p:extLst>
              <p:ext uri="{D42A27DB-BD31-4B8C-83A1-F6EECF244321}">
                <p14:modId xmlns:p14="http://schemas.microsoft.com/office/powerpoint/2010/main" val="2731163946"/>
              </p:ext>
            </p:extLst>
          </p:nvPr>
        </p:nvGraphicFramePr>
        <p:xfrm>
          <a:off x="210312" y="1371600"/>
          <a:ext cx="8119872" cy="4956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63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6196" y="1"/>
            <a:ext cx="8830224" cy="954107"/>
          </a:xfrm>
          <a:prstGeom prst="rect">
            <a:avLst/>
          </a:prstGeom>
          <a:noFill/>
        </p:spPr>
        <p:txBody>
          <a:bodyPr wrap="square" rtlCol="0">
            <a:spAutoFit/>
          </a:bodyPr>
          <a:lstStyle/>
          <a:p>
            <a:r>
              <a:rPr lang="fr-FR" sz="2800" b="1" dirty="0">
                <a:solidFill>
                  <a:schemeClr val="accent1">
                    <a:lumMod val="75000"/>
                  </a:schemeClr>
                </a:solidFill>
              </a:rPr>
              <a:t>Un taux qui reste supérieur à </a:t>
            </a:r>
            <a:r>
              <a:rPr lang="fr-FR" sz="2800" b="1" dirty="0" smtClean="0">
                <a:solidFill>
                  <a:schemeClr val="accent1">
                    <a:lumMod val="75000"/>
                  </a:schemeClr>
                </a:solidFill>
              </a:rPr>
              <a:t>la plupart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316195" y="95410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4112946693"/>
              </p:ext>
            </p:extLst>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37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2" y="386448"/>
            <a:ext cx="8984726" cy="523220"/>
          </a:xfrm>
          <a:prstGeom prst="rect">
            <a:avLst/>
          </a:prstGeom>
          <a:noFill/>
        </p:spPr>
        <p:txBody>
          <a:bodyPr wrap="square" rtlCol="0">
            <a:spAutoFit/>
          </a:bodyPr>
          <a:lstStyle/>
          <a:p>
            <a:pPr lvl="0"/>
            <a:r>
              <a:rPr lang="fr-FR" sz="2800" b="1" dirty="0" smtClean="0">
                <a:solidFill>
                  <a:srgbClr val="4F81BD">
                    <a:lumMod val="75000"/>
                  </a:srgbClr>
                </a:solidFill>
              </a:rPr>
              <a:t>Légère baisse de la </a:t>
            </a:r>
            <a:r>
              <a:rPr lang="fr-FR" sz="2800" b="1" dirty="0">
                <a:solidFill>
                  <a:srgbClr val="4F81BD">
                    <a:lumMod val="75000"/>
                  </a:srgbClr>
                </a:solidFill>
              </a:rPr>
              <a:t>demande d’emploi </a:t>
            </a:r>
            <a:r>
              <a:rPr lang="fr-FR" sz="2800" b="1" dirty="0" smtClean="0">
                <a:solidFill>
                  <a:srgbClr val="4F81BD">
                    <a:lumMod val="75000"/>
                  </a:srgbClr>
                </a:solidFill>
              </a:rPr>
              <a:t>au </a:t>
            </a:r>
            <a:r>
              <a:rPr lang="fr-FR" sz="2800" b="1" dirty="0">
                <a:solidFill>
                  <a:srgbClr val="4F81BD">
                    <a:lumMod val="75000"/>
                  </a:srgbClr>
                </a:solidFill>
              </a:rPr>
              <a:t>2</a:t>
            </a:r>
            <a:r>
              <a:rPr lang="fr-FR" sz="2800" b="1" baseline="30000" dirty="0">
                <a:solidFill>
                  <a:srgbClr val="4F81BD">
                    <a:lumMod val="75000"/>
                  </a:srgbClr>
                </a:solidFill>
              </a:rPr>
              <a:t>e</a:t>
            </a:r>
            <a:r>
              <a:rPr lang="fr-FR" sz="2800" b="1" dirty="0">
                <a:solidFill>
                  <a:srgbClr val="4F81BD">
                    <a:lumMod val="75000"/>
                  </a:srgbClr>
                </a:solidFill>
              </a:rPr>
              <a:t> trimestre 2023</a:t>
            </a:r>
            <a:endParaRPr lang="fr-FR" sz="2800" dirty="0">
              <a:solidFill>
                <a:srgbClr val="FF0000"/>
              </a:solidFill>
            </a:endParaRPr>
          </a:p>
        </p:txBody>
      </p:sp>
      <p:cxnSp>
        <p:nvCxnSpPr>
          <p:cNvPr id="6" name="Connecteur droit 5"/>
          <p:cNvCxnSpPr/>
          <p:nvPr/>
        </p:nvCxnSpPr>
        <p:spPr>
          <a:xfrm>
            <a:off x="183663" y="9541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2" y="6568767"/>
            <a:ext cx="4574017"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76845254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74928"/>
            <a:ext cx="8724881" cy="523220"/>
          </a:xfrm>
          <a:prstGeom prst="rect">
            <a:avLst/>
          </a:prstGeom>
          <a:noFill/>
        </p:spPr>
        <p:txBody>
          <a:bodyPr wrap="square" rtlCol="0">
            <a:spAutoFit/>
          </a:bodyPr>
          <a:lstStyle/>
          <a:p>
            <a:r>
              <a:rPr lang="fr-FR" sz="2800" b="1" dirty="0" smtClean="0">
                <a:solidFill>
                  <a:schemeClr val="accent1">
                    <a:lumMod val="75000"/>
                  </a:schemeClr>
                </a:solidFill>
              </a:rPr>
              <a:t>La diminution est plus marquée chez les hommes</a:t>
            </a:r>
            <a:endParaRPr lang="fr-FR" sz="2800" b="1"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6616601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60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555865"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2" name="ZoneTexte 11"/>
          <p:cNvSpPr txBox="1"/>
          <p:nvPr/>
        </p:nvSpPr>
        <p:spPr>
          <a:xfrm>
            <a:off x="119153" y="0"/>
            <a:ext cx="8855507" cy="954107"/>
          </a:xfrm>
          <a:prstGeom prst="rect">
            <a:avLst/>
          </a:prstGeom>
          <a:noFill/>
        </p:spPr>
        <p:txBody>
          <a:bodyPr wrap="square" rtlCol="0">
            <a:spAutoFit/>
          </a:bodyPr>
          <a:lstStyle/>
          <a:p>
            <a:r>
              <a:rPr lang="fr-FR" sz="2800" b="1" dirty="0" smtClean="0">
                <a:solidFill>
                  <a:schemeClr val="accent1">
                    <a:lumMod val="75000"/>
                  </a:schemeClr>
                </a:solidFill>
              </a:rPr>
              <a:t>Seule la demande d’emploi des jeunes continue d’augmenter</a:t>
            </a:r>
            <a:endParaRPr lang="fr-FR" sz="2800"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195985499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4" y="36982"/>
            <a:ext cx="8896561" cy="954107"/>
          </a:xfrm>
          <a:prstGeom prst="rect">
            <a:avLst/>
          </a:prstGeom>
          <a:noFill/>
        </p:spPr>
        <p:txBody>
          <a:bodyPr wrap="square" rtlCol="0">
            <a:spAutoFit/>
          </a:bodyPr>
          <a:lstStyle/>
          <a:p>
            <a:r>
              <a:rPr lang="fr-FR" sz="2800" b="1" dirty="0" smtClean="0">
                <a:solidFill>
                  <a:schemeClr val="accent1">
                    <a:lumMod val="75000"/>
                  </a:schemeClr>
                </a:solidFill>
              </a:rPr>
              <a:t>La demande d’emploi de longue durée poursuit sa baisse, mais devrait repartir à la hausse au 3</a:t>
            </a:r>
            <a:r>
              <a:rPr lang="fr-FR" sz="2800" b="1" baseline="30000" dirty="0" smtClean="0">
                <a:solidFill>
                  <a:schemeClr val="accent1">
                    <a:lumMod val="75000"/>
                  </a:schemeClr>
                </a:solidFill>
              </a:rPr>
              <a:t>e</a:t>
            </a:r>
            <a:r>
              <a:rPr lang="fr-FR" sz="2800" b="1" dirty="0" smtClean="0">
                <a:solidFill>
                  <a:schemeClr val="accent1">
                    <a:lumMod val="75000"/>
                  </a:schemeClr>
                </a:solidFill>
              </a:rPr>
              <a:t> trimestre</a:t>
            </a:r>
            <a:endParaRPr lang="fr-FR" sz="2800" dirty="0">
              <a:solidFill>
                <a:schemeClr val="accent1">
                  <a:lumMod val="75000"/>
                </a:schemeClr>
              </a:solidFill>
            </a:endParaRPr>
          </a:p>
        </p:txBody>
      </p:sp>
      <p:cxnSp>
        <p:nvCxnSpPr>
          <p:cNvPr id="6" name="Connecteur droit 5"/>
          <p:cNvCxnSpPr/>
          <p:nvPr/>
        </p:nvCxnSpPr>
        <p:spPr>
          <a:xfrm>
            <a:off x="146855" y="94712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518996"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3538594104"/>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9" name="ZoneTexte 8"/>
          <p:cNvSpPr txBox="1"/>
          <p:nvPr/>
        </p:nvSpPr>
        <p:spPr>
          <a:xfrm>
            <a:off x="63201" y="-16958"/>
            <a:ext cx="8995113" cy="892552"/>
          </a:xfrm>
          <a:prstGeom prst="rect">
            <a:avLst/>
          </a:prstGeom>
          <a:noFill/>
        </p:spPr>
        <p:txBody>
          <a:bodyPr wrap="square" rtlCol="0">
            <a:spAutoFit/>
          </a:bodyPr>
          <a:lstStyle/>
          <a:p>
            <a:r>
              <a:rPr lang="fr-FR" sz="2600" b="1" dirty="0">
                <a:solidFill>
                  <a:srgbClr val="376092"/>
                </a:solidFill>
              </a:rPr>
              <a:t>Sur un an, baisse du nombre de foyers bénéficiaires du RSA et de l’ASS ; hausse pour l’AAH et la PA</a:t>
            </a:r>
          </a:p>
        </p:txBody>
      </p:sp>
      <p:graphicFrame>
        <p:nvGraphicFramePr>
          <p:cNvPr id="4" name="Graphique 3">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1980371374"/>
              </p:ext>
            </p:extLst>
          </p:nvPr>
        </p:nvGraphicFramePr>
        <p:xfrm>
          <a:off x="509047" y="1191577"/>
          <a:ext cx="8135332" cy="5228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1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8EE3E56-63B8-A95A-B5AA-5D919B96CD2B}"/>
              </a:ext>
            </a:extLst>
          </p:cNvPr>
          <p:cNvPicPr>
            <a:picLocks noChangeAspect="1"/>
          </p:cNvPicPr>
          <p:nvPr/>
        </p:nvPicPr>
        <p:blipFill>
          <a:blip r:embed="rId3"/>
          <a:stretch>
            <a:fillRect/>
          </a:stretch>
        </p:blipFill>
        <p:spPr>
          <a:xfrm>
            <a:off x="29852" y="1689426"/>
            <a:ext cx="9144000" cy="3479147"/>
          </a:xfrm>
          <a:prstGeom prst="rect">
            <a:avLst/>
          </a:prstGeom>
        </p:spPr>
      </p:pic>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Un repli du nombre de foyers bénéficiaires du </a:t>
            </a:r>
            <a:r>
              <a:rPr lang="fr-FR" sz="2800" b="1">
                <a:solidFill>
                  <a:srgbClr val="376092"/>
                </a:solidFill>
              </a:rPr>
              <a:t>RSA moins </a:t>
            </a:r>
            <a:r>
              <a:rPr lang="fr-FR" sz="2800" b="1" dirty="0">
                <a:solidFill>
                  <a:srgbClr val="376092"/>
                </a:solidFill>
              </a:rPr>
              <a:t>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Vaucluse</a:t>
            </a:r>
            <a:endParaRPr lang="fr-FR" dirty="0"/>
          </a:p>
        </p:txBody>
      </p:sp>
      <p:sp>
        <p:nvSpPr>
          <p:cNvPr id="3" name="Espace réservé de la date 2"/>
          <p:cNvSpPr>
            <a:spLocks noGrp="1"/>
          </p:cNvSpPr>
          <p:nvPr>
            <p:ph type="dt" sz="half" idx="10"/>
          </p:nvPr>
        </p:nvSpPr>
        <p:spPr/>
        <p:txBody>
          <a:bodyPr/>
          <a:lstStyle/>
          <a:p>
            <a:r>
              <a:rPr lang="fr-FR"/>
              <a:t>Edition septembre 2023</a:t>
            </a:r>
            <a:endParaRPr lang="fr-FR" dirty="0"/>
          </a:p>
        </p:txBody>
      </p:sp>
      <p:sp>
        <p:nvSpPr>
          <p:cNvPr id="2" name="Rectangle 1"/>
          <p:cNvSpPr/>
          <p:nvPr/>
        </p:nvSpPr>
        <p:spPr>
          <a:xfrm>
            <a:off x="108254" y="3899308"/>
            <a:ext cx="898719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806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Tree>
    <p:extLst>
      <p:ext uri="{BB962C8B-B14F-4D97-AF65-F5344CB8AC3E}">
        <p14:creationId xmlns:p14="http://schemas.microsoft.com/office/powerpoint/2010/main" val="253803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57473"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63385" y="90917"/>
            <a:ext cx="8928324" cy="954107"/>
          </a:xfrm>
          <a:prstGeom prst="rect">
            <a:avLst/>
          </a:prstGeom>
          <a:noFill/>
        </p:spPr>
        <p:txBody>
          <a:bodyPr wrap="square" rtlCol="0">
            <a:spAutoFit/>
          </a:bodyPr>
          <a:lstStyle/>
          <a:p>
            <a:r>
              <a:rPr lang="fr-FR" sz="2800" b="1" dirty="0">
                <a:solidFill>
                  <a:schemeClr val="accent1">
                    <a:lumMod val="75000"/>
                  </a:schemeClr>
                </a:solidFill>
              </a:rPr>
              <a:t>La croissance de l’emploi salarié se maintient au même rythme qu’en début d’année</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septembre 2023</a:t>
            </a:r>
          </a:p>
        </p:txBody>
      </p:sp>
      <p:sp>
        <p:nvSpPr>
          <p:cNvPr id="12" name="ZoneTexte 11"/>
          <p:cNvSpPr txBox="1"/>
          <p:nvPr/>
        </p:nvSpPr>
        <p:spPr>
          <a:xfrm>
            <a:off x="7908641" y="2161722"/>
            <a:ext cx="891727" cy="615553"/>
          </a:xfrm>
          <a:prstGeom prst="rect">
            <a:avLst/>
          </a:prstGeom>
          <a:noFill/>
        </p:spPr>
        <p:txBody>
          <a:bodyPr wrap="square" rtlCol="0">
            <a:spAutoFit/>
          </a:bodyPr>
          <a:lstStyle/>
          <a:p>
            <a:pPr algn="ctr"/>
            <a:r>
              <a:rPr lang="fr-FR" sz="1600" b="1" dirty="0">
                <a:solidFill>
                  <a:srgbClr val="FF0000"/>
                </a:solidFill>
              </a:rPr>
              <a:t>+0,1 % </a:t>
            </a:r>
          </a:p>
          <a:p>
            <a:pPr algn="ctr"/>
            <a:endParaRPr lang="fr-FR" b="1" dirty="0">
              <a:solidFill>
                <a:srgbClr val="FF0000"/>
              </a:solidFill>
            </a:endParaRPr>
          </a:p>
        </p:txBody>
      </p:sp>
      <p:sp>
        <p:nvSpPr>
          <p:cNvPr id="14" name="ZoneTexte 13"/>
          <p:cNvSpPr txBox="1"/>
          <p:nvPr/>
        </p:nvSpPr>
        <p:spPr>
          <a:xfrm>
            <a:off x="7908640" y="2766560"/>
            <a:ext cx="891727" cy="615553"/>
          </a:xfrm>
          <a:prstGeom prst="rect">
            <a:avLst/>
          </a:prstGeom>
          <a:noFill/>
        </p:spPr>
        <p:txBody>
          <a:bodyPr wrap="square" rtlCol="0">
            <a:spAutoFit/>
          </a:bodyPr>
          <a:lstStyle/>
          <a:p>
            <a:pPr algn="ctr"/>
            <a:r>
              <a:rPr lang="fr-FR" sz="1600" b="1" dirty="0">
                <a:solidFill>
                  <a:schemeClr val="accent1">
                    <a:lumMod val="75000"/>
                  </a:schemeClr>
                </a:solidFill>
              </a:rPr>
              <a:t>+0,1 % </a:t>
            </a:r>
          </a:p>
          <a:p>
            <a:pPr algn="ctr"/>
            <a:endParaRPr lang="fr-FR" b="1" dirty="0">
              <a:solidFill>
                <a:srgbClr val="FF0000"/>
              </a:solidFill>
            </a:endParaRPr>
          </a:p>
        </p:txBody>
      </p:sp>
      <p:sp>
        <p:nvSpPr>
          <p:cNvPr id="15" name="ZoneTexte 14"/>
          <p:cNvSpPr txBox="1"/>
          <p:nvPr/>
        </p:nvSpPr>
        <p:spPr>
          <a:xfrm>
            <a:off x="7908641" y="2483499"/>
            <a:ext cx="844083" cy="369332"/>
          </a:xfrm>
          <a:prstGeom prst="rect">
            <a:avLst/>
          </a:prstGeom>
          <a:noFill/>
        </p:spPr>
        <p:txBody>
          <a:bodyPr wrap="square" rtlCol="0">
            <a:spAutoFit/>
          </a:bodyPr>
          <a:lstStyle/>
          <a:p>
            <a:pPr algn="ctr"/>
            <a:r>
              <a:rPr lang="fr-FR" sz="1600" b="1" dirty="0">
                <a:solidFill>
                  <a:schemeClr val="accent3">
                    <a:lumMod val="75000"/>
                  </a:schemeClr>
                </a:solidFill>
              </a:rPr>
              <a:t>+0,2 %</a:t>
            </a:r>
            <a:r>
              <a:rPr lang="fr-FR" b="1" dirty="0">
                <a:solidFill>
                  <a:schemeClr val="accent3">
                    <a:lumMod val="75000"/>
                  </a:schemeClr>
                </a:solidFill>
              </a:rPr>
              <a:t> </a:t>
            </a:r>
          </a:p>
        </p:txBody>
      </p:sp>
      <p:sp>
        <p:nvSpPr>
          <p:cNvPr id="16" name="ZoneTexte 15"/>
          <p:cNvSpPr txBox="1"/>
          <p:nvPr/>
        </p:nvSpPr>
        <p:spPr>
          <a:xfrm>
            <a:off x="7681415" y="1602551"/>
            <a:ext cx="1346180" cy="338554"/>
          </a:xfrm>
          <a:prstGeom prst="rect">
            <a:avLst/>
          </a:prstGeom>
          <a:noFill/>
        </p:spPr>
        <p:txBody>
          <a:bodyPr wrap="square" rtlCol="0">
            <a:spAutoFit/>
          </a:bodyPr>
          <a:lstStyle/>
          <a:p>
            <a:pPr algn="ctr"/>
            <a:r>
              <a:rPr lang="fr-FR" sz="1600" b="1" dirty="0"/>
              <a:t>Au T2 2023 :</a:t>
            </a:r>
            <a:endParaRPr lang="fr-FR" b="1" dirty="0"/>
          </a:p>
        </p:txBody>
      </p:sp>
      <p:graphicFrame>
        <p:nvGraphicFramePr>
          <p:cNvPr id="17" name="Graphique 16"/>
          <p:cNvGraphicFramePr>
            <a:graphicFrameLocks/>
          </p:cNvGraphicFramePr>
          <p:nvPr>
            <p:extLst>
              <p:ext uri="{D42A27DB-BD31-4B8C-83A1-F6EECF244321}">
                <p14:modId xmlns:p14="http://schemas.microsoft.com/office/powerpoint/2010/main" val="3847877446"/>
              </p:ext>
            </p:extLst>
          </p:nvPr>
        </p:nvGraphicFramePr>
        <p:xfrm>
          <a:off x="406400" y="1402227"/>
          <a:ext cx="8137236" cy="4296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4" y="81208"/>
            <a:ext cx="8827805" cy="954107"/>
          </a:xfrm>
          <a:prstGeom prst="rect">
            <a:avLst/>
          </a:prstGeom>
          <a:noFill/>
        </p:spPr>
        <p:txBody>
          <a:bodyPr wrap="square" rtlCol="0">
            <a:spAutoFit/>
          </a:bodyPr>
          <a:lstStyle/>
          <a:p>
            <a:r>
              <a:rPr lang="fr-FR" sz="2800" b="1" dirty="0">
                <a:solidFill>
                  <a:schemeClr val="accent1">
                    <a:lumMod val="75000"/>
                  </a:schemeClr>
                </a:solidFill>
              </a:rPr>
              <a:t>Les créations d’emploi hors intérim plus nombreuses que les destructions d’emploi hors intérim </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Vaucluse</a:t>
            </a:r>
            <a:endParaRPr lang="fr-FR" dirty="0"/>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3" name="ZoneTexte 12"/>
          <p:cNvSpPr txBox="1"/>
          <p:nvPr/>
        </p:nvSpPr>
        <p:spPr>
          <a:xfrm>
            <a:off x="7773438" y="2926297"/>
            <a:ext cx="1383663" cy="3139321"/>
          </a:xfrm>
          <a:prstGeom prst="rect">
            <a:avLst/>
          </a:prstGeom>
          <a:noFill/>
        </p:spPr>
        <p:txBody>
          <a:bodyPr wrap="square" rtlCol="0">
            <a:spAutoFit/>
          </a:bodyPr>
          <a:lstStyle/>
          <a:p>
            <a:pPr algn="ctr"/>
            <a:r>
              <a:rPr lang="fr-FR" b="1" dirty="0">
                <a:solidFill>
                  <a:srgbClr val="00B0F0"/>
                </a:solidFill>
              </a:rPr>
              <a:t>+600</a:t>
            </a: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a:solidFill>
                  <a:schemeClr val="accent6">
                    <a:lumMod val="75000"/>
                  </a:schemeClr>
                </a:solidFill>
              </a:rPr>
              <a:t>-260</a:t>
            </a: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rgbClr val="00B0F0"/>
              </a:solidFill>
            </a:endParaRPr>
          </a:p>
        </p:txBody>
      </p:sp>
      <p:sp>
        <p:nvSpPr>
          <p:cNvPr id="11" name="ZoneTexte 10"/>
          <p:cNvSpPr txBox="1"/>
          <p:nvPr/>
        </p:nvSpPr>
        <p:spPr>
          <a:xfrm>
            <a:off x="7908494" y="2372200"/>
            <a:ext cx="1346180" cy="338554"/>
          </a:xfrm>
          <a:prstGeom prst="rect">
            <a:avLst/>
          </a:prstGeom>
          <a:noFill/>
        </p:spPr>
        <p:txBody>
          <a:bodyPr wrap="square" rtlCol="0">
            <a:spAutoFit/>
          </a:bodyPr>
          <a:lstStyle/>
          <a:p>
            <a:pPr algn="ctr"/>
            <a:r>
              <a:rPr lang="fr-FR" sz="1600" b="1" dirty="0"/>
              <a:t>Au T2 2023 :</a:t>
            </a:r>
            <a:endParaRPr lang="fr-FR" b="1" dirty="0"/>
          </a:p>
        </p:txBody>
      </p:sp>
      <p:graphicFrame>
        <p:nvGraphicFramePr>
          <p:cNvPr id="12" name="Graphique 11">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1309536665"/>
              </p:ext>
            </p:extLst>
          </p:nvPr>
        </p:nvGraphicFramePr>
        <p:xfrm>
          <a:off x="386499" y="1206633"/>
          <a:ext cx="8078771" cy="5235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5" y="198638"/>
            <a:ext cx="8930356" cy="769441"/>
          </a:xfrm>
          <a:prstGeom prst="rect">
            <a:avLst/>
          </a:prstGeom>
          <a:noFill/>
        </p:spPr>
        <p:txBody>
          <a:bodyPr wrap="square" rtlCol="0">
            <a:spAutoFit/>
          </a:bodyPr>
          <a:lstStyle/>
          <a:p>
            <a:r>
              <a:rPr lang="fr-FR" sz="2200" b="1" dirty="0">
                <a:solidFill>
                  <a:schemeClr val="accent1">
                    <a:lumMod val="75000"/>
                  </a:schemeClr>
                </a:solidFill>
              </a:rPr>
              <a:t>Forte croissance dans le tertiaire marchand, plus modérée dans le tertiaire non </a:t>
            </a:r>
            <a:r>
              <a:rPr lang="fr-FR" sz="2200" b="1" dirty="0" smtClean="0">
                <a:solidFill>
                  <a:schemeClr val="accent1">
                    <a:lumMod val="75000"/>
                  </a:schemeClr>
                </a:solidFill>
              </a:rPr>
              <a:t>marchand ; </a:t>
            </a:r>
            <a:r>
              <a:rPr lang="fr-FR" sz="2200" b="1" dirty="0">
                <a:solidFill>
                  <a:schemeClr val="accent1">
                    <a:lumMod val="75000"/>
                  </a:schemeClr>
                </a:solidFill>
              </a:rPr>
              <a:t>léger recul dans l’industrie et très vif dans la construction</a:t>
            </a:r>
            <a:endParaRPr lang="fr-FR" sz="22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133600" y="6555759"/>
            <a:ext cx="4797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graphicFrame>
        <p:nvGraphicFramePr>
          <p:cNvPr id="9" name="Graphique 8">
            <a:extLst>
              <a:ext uri="{FF2B5EF4-FFF2-40B4-BE49-F238E27FC236}">
                <a16:creationId xmlns:a16="http://schemas.microsoft.com/office/drawing/2014/main" id="{00000000-0008-0000-0800-0000026C0000}"/>
              </a:ext>
            </a:extLst>
          </p:cNvPr>
          <p:cNvGraphicFramePr>
            <a:graphicFrameLocks/>
          </p:cNvGraphicFramePr>
          <p:nvPr>
            <p:extLst>
              <p:ext uri="{D42A27DB-BD31-4B8C-83A1-F6EECF244321}">
                <p14:modId xmlns:p14="http://schemas.microsoft.com/office/powerpoint/2010/main" val="1626783354"/>
              </p:ext>
            </p:extLst>
          </p:nvPr>
        </p:nvGraphicFramePr>
        <p:xfrm>
          <a:off x="518474" y="1249679"/>
          <a:ext cx="7927942" cy="5207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1864" y="95083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153353" y="6508442"/>
            <a:ext cx="4705349"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3" name="ZoneTexte 12"/>
          <p:cNvSpPr txBox="1"/>
          <p:nvPr/>
        </p:nvSpPr>
        <p:spPr>
          <a:xfrm>
            <a:off x="101864" y="-3275"/>
            <a:ext cx="8612177" cy="954107"/>
          </a:xfrm>
          <a:prstGeom prst="rect">
            <a:avLst/>
          </a:prstGeom>
          <a:noFill/>
        </p:spPr>
        <p:txBody>
          <a:bodyPr wrap="square" rtlCol="0">
            <a:spAutoFit/>
          </a:bodyPr>
          <a:lstStyle/>
          <a:p>
            <a:r>
              <a:rPr lang="fr-FR" sz="2800" b="1" dirty="0">
                <a:solidFill>
                  <a:schemeClr val="accent1">
                    <a:lumMod val="75000"/>
                  </a:schemeClr>
                </a:solidFill>
              </a:rPr>
              <a:t>La baisse des effectifs industriels due au recul de l’intérim</a:t>
            </a:r>
          </a:p>
        </p:txBody>
      </p:sp>
      <p:graphicFrame>
        <p:nvGraphicFramePr>
          <p:cNvPr id="2" name="Graphique 1">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1395340959"/>
              </p:ext>
            </p:extLst>
          </p:nvPr>
        </p:nvGraphicFramePr>
        <p:xfrm>
          <a:off x="763571" y="1206634"/>
          <a:ext cx="7975827" cy="4807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3" name="ZoneTexte 12"/>
          <p:cNvSpPr txBox="1"/>
          <p:nvPr/>
        </p:nvSpPr>
        <p:spPr>
          <a:xfrm>
            <a:off x="127221" y="101728"/>
            <a:ext cx="8612177" cy="954107"/>
          </a:xfrm>
          <a:prstGeom prst="rect">
            <a:avLst/>
          </a:prstGeom>
          <a:noFill/>
        </p:spPr>
        <p:txBody>
          <a:bodyPr wrap="square" rtlCol="0">
            <a:spAutoFit/>
          </a:bodyPr>
          <a:lstStyle/>
          <a:p>
            <a:r>
              <a:rPr lang="fr-FR" sz="2800" b="1" dirty="0">
                <a:solidFill>
                  <a:schemeClr val="accent1">
                    <a:lumMod val="75000"/>
                  </a:schemeClr>
                </a:solidFill>
              </a:rPr>
              <a:t>Sur un an, la croissance de l’emploi salarié s’affaisse dans la construction</a:t>
            </a:r>
            <a:endParaRPr lang="fr-FR" sz="2800" b="1" dirty="0">
              <a:solidFill>
                <a:srgbClr val="FF0000"/>
              </a:solidFill>
            </a:endParaRPr>
          </a:p>
        </p:txBody>
      </p:sp>
      <p:pic>
        <p:nvPicPr>
          <p:cNvPr id="2" name="Image 1">
            <a:extLst>
              <a:ext uri="{FF2B5EF4-FFF2-40B4-BE49-F238E27FC236}">
                <a16:creationId xmlns:a16="http://schemas.microsoft.com/office/drawing/2014/main" id="{63CB9B04-F61D-D3F4-477E-F49B0074D8B1}"/>
              </a:ext>
            </a:extLst>
          </p:cNvPr>
          <p:cNvPicPr>
            <a:picLocks noChangeAspect="1"/>
          </p:cNvPicPr>
          <p:nvPr/>
        </p:nvPicPr>
        <p:blipFill>
          <a:blip r:embed="rId3"/>
          <a:stretch>
            <a:fillRect/>
          </a:stretch>
        </p:blipFill>
        <p:spPr>
          <a:xfrm>
            <a:off x="234658" y="1498862"/>
            <a:ext cx="8785778" cy="3591611"/>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82227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291379" y="6540192"/>
            <a:ext cx="4566621" cy="365125"/>
          </a:xfrm>
        </p:spPr>
        <p:txBody>
          <a:bodyPr/>
          <a:lstStyle/>
          <a:p>
            <a:r>
              <a:rPr lang="fr-FR" dirty="0"/>
              <a:t>Les éclairages conjoncturels départementaux - Vaucluse</a:t>
            </a:r>
          </a:p>
        </p:txBody>
      </p:sp>
      <p:sp>
        <p:nvSpPr>
          <p:cNvPr id="8" name="Espace réservé de la date 7"/>
          <p:cNvSpPr>
            <a:spLocks noGrp="1"/>
          </p:cNvSpPr>
          <p:nvPr>
            <p:ph type="dt" sz="half" idx="10"/>
          </p:nvPr>
        </p:nvSpPr>
        <p:spPr/>
        <p:txBody>
          <a:bodyPr/>
          <a:lstStyle/>
          <a:p>
            <a:r>
              <a:rPr lang="fr-FR"/>
              <a:t>Edition septembre 2023</a:t>
            </a:r>
            <a:endParaRPr lang="fr-FR" dirty="0"/>
          </a:p>
        </p:txBody>
      </p:sp>
      <p:sp>
        <p:nvSpPr>
          <p:cNvPr id="13" name="ZoneTexte 12"/>
          <p:cNvSpPr txBox="1"/>
          <p:nvPr/>
        </p:nvSpPr>
        <p:spPr>
          <a:xfrm>
            <a:off x="213645" y="247640"/>
            <a:ext cx="8533960" cy="523220"/>
          </a:xfrm>
          <a:prstGeom prst="rect">
            <a:avLst/>
          </a:prstGeom>
          <a:noFill/>
        </p:spPr>
        <p:txBody>
          <a:bodyPr wrap="square" rtlCol="0">
            <a:spAutoFit/>
          </a:bodyPr>
          <a:lstStyle/>
          <a:p>
            <a:r>
              <a:rPr lang="fr-FR" sz="2800" b="1" dirty="0">
                <a:solidFill>
                  <a:schemeClr val="accent1">
                    <a:lumMod val="75000"/>
                  </a:schemeClr>
                </a:solidFill>
              </a:rPr>
              <a:t>Les embauches restent stables</a:t>
            </a:r>
          </a:p>
        </p:txBody>
      </p:sp>
      <p:pic>
        <p:nvPicPr>
          <p:cNvPr id="9" name="Image 8">
            <a:extLst>
              <a:ext uri="{FF2B5EF4-FFF2-40B4-BE49-F238E27FC236}">
                <a16:creationId xmlns:a16="http://schemas.microsoft.com/office/drawing/2014/main" id="{B6F6A8B4-952B-03E4-B503-6D786777C0AE}"/>
              </a:ext>
            </a:extLst>
          </p:cNvPr>
          <p:cNvPicPr>
            <a:picLocks noChangeAspect="1"/>
          </p:cNvPicPr>
          <p:nvPr/>
        </p:nvPicPr>
        <p:blipFill>
          <a:blip r:embed="rId3"/>
          <a:stretch>
            <a:fillRect/>
          </a:stretch>
        </p:blipFill>
        <p:spPr>
          <a:xfrm>
            <a:off x="717452" y="5589633"/>
            <a:ext cx="6791739" cy="876300"/>
          </a:xfrm>
          <a:prstGeom prst="rect">
            <a:avLst/>
          </a:prstGeom>
        </p:spPr>
      </p:pic>
      <p:graphicFrame>
        <p:nvGraphicFramePr>
          <p:cNvPr id="4" name="Graphique 3">
            <a:extLst>
              <a:ext uri="{FF2B5EF4-FFF2-40B4-BE49-F238E27FC236}">
                <a16:creationId xmlns:a16="http://schemas.microsoft.com/office/drawing/2014/main" id="{4ECCB29F-303F-435D-9642-BEA36C4A4F78}"/>
              </a:ext>
            </a:extLst>
          </p:cNvPr>
          <p:cNvGraphicFramePr>
            <a:graphicFrameLocks/>
          </p:cNvGraphicFramePr>
          <p:nvPr>
            <p:extLst>
              <p:ext uri="{D42A27DB-BD31-4B8C-83A1-F6EECF244321}">
                <p14:modId xmlns:p14="http://schemas.microsoft.com/office/powerpoint/2010/main" val="4201609593"/>
              </p:ext>
            </p:extLst>
          </p:nvPr>
        </p:nvGraphicFramePr>
        <p:xfrm>
          <a:off x="717452" y="1120580"/>
          <a:ext cx="7781925" cy="4366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772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a:t>Les éclairages conjoncturels départementaux - Vaucluse</a:t>
            </a:r>
            <a:endParaRPr lang="fr-FR" dirty="0"/>
          </a:p>
        </p:txBody>
      </p:sp>
      <p:sp>
        <p:nvSpPr>
          <p:cNvPr id="12" name="ZoneTexte 11"/>
          <p:cNvSpPr txBox="1"/>
          <p:nvPr/>
        </p:nvSpPr>
        <p:spPr>
          <a:xfrm>
            <a:off x="177640" y="16700"/>
            <a:ext cx="8931970" cy="954107"/>
          </a:xfrm>
          <a:prstGeom prst="rect">
            <a:avLst/>
          </a:prstGeom>
          <a:noFill/>
        </p:spPr>
        <p:txBody>
          <a:bodyPr wrap="square" rtlCol="0">
            <a:spAutoFit/>
          </a:bodyPr>
          <a:lstStyle/>
          <a:p>
            <a:r>
              <a:rPr lang="fr-FR" sz="2800" b="1" dirty="0">
                <a:solidFill>
                  <a:srgbClr val="376092"/>
                </a:solidFill>
              </a:rPr>
              <a:t>Légère augmentation du nombre de bénéficiaires de contrat aidé</a:t>
            </a:r>
          </a:p>
        </p:txBody>
      </p:sp>
      <p:sp>
        <p:nvSpPr>
          <p:cNvPr id="3" name="Espace réservé de la date 2"/>
          <p:cNvSpPr>
            <a:spLocks noGrp="1"/>
          </p:cNvSpPr>
          <p:nvPr>
            <p:ph type="dt" sz="half" idx="10"/>
          </p:nvPr>
        </p:nvSpPr>
        <p:spPr/>
        <p:txBody>
          <a:bodyPr/>
          <a:lstStyle/>
          <a:p>
            <a:r>
              <a:rPr lang="fr-FR"/>
              <a:t>Edition septembre 2023</a:t>
            </a:r>
            <a:endParaRPr lang="fr-FR" dirty="0"/>
          </a:p>
        </p:txBody>
      </p:sp>
      <p:cxnSp>
        <p:nvCxnSpPr>
          <p:cNvPr id="6" name="Connecteur droit 5"/>
          <p:cNvCxnSpPr/>
          <p:nvPr/>
        </p:nvCxnSpPr>
        <p:spPr>
          <a:xfrm>
            <a:off x="182549" y="97080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pSp>
        <p:nvGrpSpPr>
          <p:cNvPr id="4" name="Groupe 3">
            <a:extLst>
              <a:ext uri="{FF2B5EF4-FFF2-40B4-BE49-F238E27FC236}">
                <a16:creationId xmlns:a16="http://schemas.microsoft.com/office/drawing/2014/main" id="{8055593C-2B7B-B35C-1DDE-7253E7FAC78C}"/>
              </a:ext>
            </a:extLst>
          </p:cNvPr>
          <p:cNvGrpSpPr>
            <a:grpSpLocks/>
          </p:cNvGrpSpPr>
          <p:nvPr/>
        </p:nvGrpSpPr>
        <p:grpSpPr bwMode="auto">
          <a:xfrm>
            <a:off x="177640" y="1129243"/>
            <a:ext cx="8931970" cy="5281086"/>
            <a:chOff x="0" y="0"/>
            <a:chExt cx="9492499" cy="6042212"/>
          </a:xfrm>
        </p:grpSpPr>
        <p:graphicFrame>
          <p:nvGraphicFramePr>
            <p:cNvPr id="11" name="Graphique 10">
              <a:extLst>
                <a:ext uri="{FF2B5EF4-FFF2-40B4-BE49-F238E27FC236}">
                  <a16:creationId xmlns:a16="http://schemas.microsoft.com/office/drawing/2014/main" id="{609D5D77-9C59-4923-7AEA-0E2811F93823}"/>
                </a:ext>
              </a:extLst>
            </p:cNvPr>
            <p:cNvGraphicFramePr>
              <a:graphicFrameLocks/>
            </p:cNvGraphicFramePr>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26">
              <a:extLst>
                <a:ext uri="{FF2B5EF4-FFF2-40B4-BE49-F238E27FC236}">
                  <a16:creationId xmlns:a16="http://schemas.microsoft.com/office/drawing/2014/main" id="{CB5234D3-E3E6-FEAD-B442-46A7ECC13571}"/>
                </a:ext>
              </a:extLst>
            </p:cNvPr>
            <p:cNvSpPr txBox="1"/>
            <p:nvPr/>
          </p:nvSpPr>
          <p:spPr>
            <a:xfrm>
              <a:off x="8825220" y="2183915"/>
              <a:ext cx="667279" cy="263129"/>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 </a:t>
              </a:r>
              <a:r>
                <a:rPr lang="fr-FR" sz="1100" b="1" dirty="0" smtClean="0"/>
                <a:t>200</a:t>
              </a:r>
              <a:endParaRPr lang="fr-FR" sz="1100" b="1" dirty="0"/>
            </a:p>
          </p:txBody>
        </p:sp>
        <p:sp>
          <p:nvSpPr>
            <p:cNvPr id="14" name="Flèche vers le bas 27">
              <a:extLst>
                <a:ext uri="{FF2B5EF4-FFF2-40B4-BE49-F238E27FC236}">
                  <a16:creationId xmlns:a16="http://schemas.microsoft.com/office/drawing/2014/main" id="{FB632AE7-5AB4-A9C8-7D0B-B024E92C083C}"/>
                </a:ext>
              </a:extLst>
            </p:cNvPr>
            <p:cNvSpPr/>
            <p:nvPr/>
          </p:nvSpPr>
          <p:spPr>
            <a:xfrm>
              <a:off x="9099054" y="2613638"/>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
        <p:nvSpPr>
          <p:cNvPr id="23" name="ZoneTexte 1"/>
          <p:cNvSpPr txBox="1"/>
          <p:nvPr/>
        </p:nvSpPr>
        <p:spPr>
          <a:xfrm>
            <a:off x="457199" y="5795250"/>
            <a:ext cx="8899814" cy="456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a:effectLst/>
                <a:latin typeface="+mn-lt"/>
                <a:ea typeface="+mn-ea"/>
                <a:cs typeface="+mn-cs"/>
              </a:rPr>
              <a:t>Dares</a:t>
            </a:r>
            <a:endParaRPr lang="fr-FR" sz="900" dirty="0">
              <a:effectLst/>
            </a:endParaRPr>
          </a:p>
          <a:p>
            <a:pPr marL="0" marR="0" indent="0" defTabSz="914400" rtl="0" eaLnBrk="1" fontAlgn="auto" latinLnBrk="0" hangingPunct="1">
              <a:lnSpc>
                <a:spcPts val="1200"/>
              </a:lnSpc>
              <a:spcBef>
                <a:spcPts val="0"/>
              </a:spcBef>
              <a:spcAft>
                <a:spcPts val="0"/>
              </a:spcAft>
              <a:buClrTx/>
              <a:buSzTx/>
              <a:buFontTx/>
              <a:buNone/>
              <a:tabLst/>
              <a:defRPr/>
            </a:pPr>
            <a:endParaRPr lang="fr-FR" sz="1100" i="1" dirty="0"/>
          </a:p>
        </p:txBody>
      </p:sp>
    </p:spTree>
    <p:extLst>
      <p:ext uri="{BB962C8B-B14F-4D97-AF65-F5344CB8AC3E}">
        <p14:creationId xmlns:p14="http://schemas.microsoft.com/office/powerpoint/2010/main" val="262272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212029" y="123594"/>
            <a:ext cx="8931970" cy="954107"/>
          </a:xfrm>
          <a:prstGeom prst="rect">
            <a:avLst/>
          </a:prstGeom>
          <a:noFill/>
        </p:spPr>
        <p:txBody>
          <a:bodyPr wrap="square" rtlCol="0">
            <a:spAutoFit/>
          </a:bodyPr>
          <a:lstStyle/>
          <a:p>
            <a:r>
              <a:rPr lang="fr-FR" sz="2800" b="1">
                <a:solidFill>
                  <a:schemeClr val="accent1">
                    <a:lumMod val="75000"/>
                  </a:schemeClr>
                </a:solidFill>
              </a:rPr>
              <a:t>La croissance annuelle du nombre d’apprentis ralentit légèrement</a:t>
            </a:r>
            <a:endParaRPr lang="fr-FR" sz="2800" b="1" dirty="0">
              <a:solidFill>
                <a:srgbClr val="376092"/>
              </a:solidFill>
            </a:endParaRPr>
          </a:p>
        </p:txBody>
      </p:sp>
      <p:sp>
        <p:nvSpPr>
          <p:cNvPr id="3" name="Espace réservé de la date 2"/>
          <p:cNvSpPr>
            <a:spLocks noGrp="1"/>
          </p:cNvSpPr>
          <p:nvPr>
            <p:ph type="dt" sz="half" idx="10"/>
          </p:nvPr>
        </p:nvSpPr>
        <p:spPr/>
        <p:txBody>
          <a:bodyPr/>
          <a:lstStyle/>
          <a:p>
            <a:r>
              <a:rPr lang="fr-FR"/>
              <a:t>Edition septembre 2023</a:t>
            </a:r>
            <a:endParaRPr lang="fr-FR" dirty="0"/>
          </a:p>
        </p:txBody>
      </p:sp>
      <p:cxnSp>
        <p:nvCxnSpPr>
          <p:cNvPr id="6" name="Connecteur droit 5"/>
          <p:cNvCxnSpPr/>
          <p:nvPr/>
        </p:nvCxnSpPr>
        <p:spPr>
          <a:xfrm>
            <a:off x="212029" y="107770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aphicFrame>
        <p:nvGraphicFramePr>
          <p:cNvPr id="8" name="Graphique 7">
            <a:extLst>
              <a:ext uri="{FF2B5EF4-FFF2-40B4-BE49-F238E27FC236}">
                <a16:creationId xmlns:a16="http://schemas.microsoft.com/office/drawing/2014/main" id="{6A2D6751-E752-6C81-0318-404F38D1DF26}"/>
              </a:ext>
            </a:extLst>
          </p:cNvPr>
          <p:cNvGraphicFramePr>
            <a:graphicFrameLocks/>
          </p:cNvGraphicFramePr>
          <p:nvPr>
            <p:extLst>
              <p:ext uri="{D42A27DB-BD31-4B8C-83A1-F6EECF244321}">
                <p14:modId xmlns:p14="http://schemas.microsoft.com/office/powerpoint/2010/main" val="308839870"/>
              </p:ext>
            </p:extLst>
          </p:nvPr>
        </p:nvGraphicFramePr>
        <p:xfrm>
          <a:off x="333605" y="1219199"/>
          <a:ext cx="8688817" cy="5490167"/>
        </p:xfrm>
        <a:graphic>
          <a:graphicData uri="http://schemas.openxmlformats.org/drawingml/2006/chart">
            <c:chart xmlns:c="http://schemas.openxmlformats.org/drawingml/2006/chart" xmlns:r="http://schemas.openxmlformats.org/officeDocument/2006/relationships" r:id="rId3"/>
          </a:graphicData>
        </a:graphic>
      </p:graphicFrame>
      <p:sp>
        <p:nvSpPr>
          <p:cNvPr id="4" name="Flèche vers le bas 27">
            <a:extLst>
              <a:ext uri="{FF2B5EF4-FFF2-40B4-BE49-F238E27FC236}">
                <a16:creationId xmlns:a16="http://schemas.microsoft.com/office/drawing/2014/main" id="{95A8BD54-0906-7D26-53D1-D05476C92B65}"/>
              </a:ext>
            </a:extLst>
          </p:cNvPr>
          <p:cNvSpPr/>
          <p:nvPr/>
        </p:nvSpPr>
        <p:spPr bwMode="auto">
          <a:xfrm>
            <a:off x="8586617" y="1907564"/>
            <a:ext cx="138988" cy="517112"/>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7" name="Espace réservé du pied de page 6"/>
          <p:cNvSpPr>
            <a:spLocks noGrp="1"/>
          </p:cNvSpPr>
          <p:nvPr>
            <p:ph type="ftr" sz="quarter" idx="11"/>
          </p:nvPr>
        </p:nvSpPr>
        <p:spPr>
          <a:xfrm>
            <a:off x="1664897" y="6568767"/>
            <a:ext cx="5840083" cy="365125"/>
          </a:xfrm>
        </p:spPr>
        <p:txBody>
          <a:bodyPr/>
          <a:lstStyle/>
          <a:p>
            <a:r>
              <a:rPr lang="fr-FR" dirty="0"/>
              <a:t>Les éclairages conjoncturels départementaux - Vaucluse</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Tree>
    <p:extLst>
      <p:ext uri="{BB962C8B-B14F-4D97-AF65-F5344CB8AC3E}">
        <p14:creationId xmlns:p14="http://schemas.microsoft.com/office/powerpoint/2010/main" val="393124480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5A013-2665-47DA-9765-AD20C70A5351}">
  <ds:schemaRefs>
    <ds:schemaRef ds:uri="http://purl.org/dc/dcmitype/"/>
    <ds:schemaRef ds:uri="http://schemas.microsoft.com/office/infopath/2007/PartnerControls"/>
    <ds:schemaRef ds:uri="http://purl.org/dc/elements/1.1/"/>
    <ds:schemaRef ds:uri="http://schemas.microsoft.com/office/2006/metadata/properties"/>
    <ds:schemaRef ds:uri="ab994d58-9349-46a1-8cee-b96a64c5dc7e"/>
    <ds:schemaRef ds:uri="http://schemas.microsoft.com/office/2006/documentManagement/types"/>
    <ds:schemaRef ds:uri="http://purl.org/dc/terms/"/>
    <ds:schemaRef ds:uri="http://schemas.openxmlformats.org/package/2006/metadata/core-properties"/>
    <ds:schemaRef ds:uri="2ff91c20-40e6-4ab5-a5ac-9b5646c66526"/>
    <ds:schemaRef ds:uri="http://www.w3.org/XML/1998/namespace"/>
  </ds:schemaRefs>
</ds:datastoreItem>
</file>

<file path=customXml/itemProps2.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9370</TotalTime>
  <Words>1773</Words>
  <Application>Microsoft Office PowerPoint</Application>
  <PresentationFormat>Affichage à l'écran (4:3)</PresentationFormat>
  <Paragraphs>288</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MS Gothic</vt:lpstr>
      <vt:lpstr>Arial</vt:lpstr>
      <vt:lpstr>Calibri</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(DREETS-PACA)</cp:lastModifiedBy>
  <cp:revision>840</cp:revision>
  <cp:lastPrinted>2018-10-09T12:30:48Z</cp:lastPrinted>
  <dcterms:created xsi:type="dcterms:W3CDTF">2018-05-30T13:27:07Z</dcterms:created>
  <dcterms:modified xsi:type="dcterms:W3CDTF">2023-09-28T14:36:24Z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