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5.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theme/themeOverride2.xml" ContentType="application/vnd.openxmlformats-officedocument.themeOverride+xml"/>
  <Override PartName="/ppt/drawings/drawing6.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drawings/drawing8.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notesSlides/notesSlide12.xml" ContentType="application/vnd.openxmlformats-officedocument.presentationml.notesSlide+xml"/>
  <Override PartName="/ppt/charts/chart10.xml" ContentType="application/vnd.openxmlformats-officedocument.drawingml.chart+xml"/>
  <Override PartName="/ppt/drawings/drawing10.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drawings/drawing11.xml" ContentType="application/vnd.openxmlformats-officedocument.drawingml.chartshapes+xml"/>
  <Override PartName="/ppt/notesSlides/notesSlide14.xml" ContentType="application/vnd.openxmlformats-officedocument.presentationml.notesSlide+xml"/>
  <Override PartName="/ppt/charts/chart12.xml" ContentType="application/vnd.openxmlformats-officedocument.drawingml.chart+xml"/>
  <Override PartName="/ppt/drawings/drawing12.xml" ContentType="application/vnd.openxmlformats-officedocument.drawingml.chartshapes+xml"/>
  <Override PartName="/ppt/notesSlides/notesSlide15.xml" ContentType="application/vnd.openxmlformats-officedocument.presentationml.notesSlide+xml"/>
  <Override PartName="/ppt/charts/chart13.xml" ContentType="application/vnd.openxmlformats-officedocument.drawingml.chart+xml"/>
  <Override PartName="/ppt/drawings/drawing13.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3"/>
  </p:notesMasterIdLst>
  <p:sldIdLst>
    <p:sldId id="300" r:id="rId6"/>
    <p:sldId id="299" r:id="rId7"/>
    <p:sldId id="264" r:id="rId8"/>
    <p:sldId id="290" r:id="rId9"/>
    <p:sldId id="292" r:id="rId10"/>
    <p:sldId id="293" r:id="rId11"/>
    <p:sldId id="303" r:id="rId12"/>
    <p:sldId id="316" r:id="rId13"/>
    <p:sldId id="306" r:id="rId14"/>
    <p:sldId id="302" r:id="rId15"/>
    <p:sldId id="296" r:id="rId16"/>
    <p:sldId id="305" r:id="rId17"/>
    <p:sldId id="271" r:id="rId18"/>
    <p:sldId id="272" r:id="rId19"/>
    <p:sldId id="319" r:id="rId20"/>
    <p:sldId id="320" r:id="rId21"/>
    <p:sldId id="317" r:id="rId22"/>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94306" autoAdjust="0"/>
  </p:normalViewPr>
  <p:slideViewPr>
    <p:cSldViewPr snapToGrid="0" snapToObjects="1">
      <p:cViewPr varScale="1">
        <p:scale>
          <a:sx n="81" d="100"/>
          <a:sy n="81" d="100"/>
        </p:scale>
        <p:origin x="143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polaris.social.gouv.fr\DREETS-PACA$\Users\Cab-SESE\10%20-%20Notes%20de%20conjoncture\01%20-%20Notes\2024\2024-T2\01%20-%20Fichiers%20de%20travail\DEFM-Ch&#244;mage\2024_T2_Demandeurs%20d'emploi_ABC_not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polaris.social.gouv.fr\DREETS-PACA$\Users\Cab-SESE\10%20-%20Notes%20de%20conjoncture\01%20-%20Notes\2024\2024-T2\01%20-%20Fichiers%20de%20travail\DEFM-Ch&#244;mage\2024_T2_Demandeurs%20d'emploi_ABC_note.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polaris.social.gouv.fr\DREETS-PACA$\Users\Cab-SESE\10%20-%20Notes%20de%20conjoncture\01%20-%20Notes\2024\2024-T2\01%20-%20Fichiers%20de%20travail\DEFM-Ch&#244;mage\2024_T2_Demandeurs%20d'emploi_ABC_note.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polaris.social.gouv.fr\DREETS-PACA$\Users\Cab-SESE\10%20-%20Notes%20de%20conjoncture\01%20-%20Notes\2024\2024-T2\01%20-%20Fichiers%20de%20travail\Prestations%20sociales\2024-T2%20-%20Prestations%20sociale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polaris.social.gouv.fr\DREETS-PACA$\Users\Cab-SESE\10%20-%20Notes%20de%20conjoncture\01%20-%20Notes\2024\2024-T2\01%20-%20Fichiers%20de%20travail\Politiques%20emploi\2024_T1_Politiques%20de%20l'emploi_note_V2_VM.xls"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polaris.social.gouv.fr\DREETS-PACA$\Users\Cab-SESE\10%20-%20Notes%20de%20conjoncture\01%20-%20Notes\2024\2024-T2\01%20-%20Fichiers%20de%20travail\Politiques%20emploi\2024_T1_Politiques%20de%20l'emploi_note_V2_VM.xls" TargetMode="External"/><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polaris.social.gouv.fr\DREETS-PACA$\Users\Cab-SESE\10%20-%20Tableau%20de%20bord%20conjoncturel\01%20-%20Indicateurs\Taux%20de%20ch&#244;mage.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polaris.social.gouv.fr\DREETS-PACA$\Users\Cab-SESE\10%20-%20Notes%20de%20conjoncture\01%20-%20Notes\2024\2024-T2\01%20-%20Fichiers%20de%20travail\DEFM-Ch&#244;mage\Tx%20ch&#244;mage%20-%20d&#233;p%20comparables\T201_&#233;clairages_d&#233;p.xls"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polaris.social.gouv.fr\DREETS-PACA$\Users\Cab-SESE\10%20-%20Notes%20de%20conjoncture\01%20-%20Notes\2024\2024-T2\01%20-%20Fichiers%20de%20travail\DEFM-Ch&#244;mage\2024_T2_Demandeurs%20d'emploi_ABC_no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Evolution de l'emploi salarié dans le Vaucluse </a:t>
            </a:r>
          </a:p>
          <a:p>
            <a:pPr>
              <a:defRPr sz="1000" b="0" i="0" u="none" strike="noStrike" baseline="0">
                <a:solidFill>
                  <a:srgbClr val="000000"/>
                </a:solidFill>
                <a:latin typeface="Calibri"/>
                <a:ea typeface="Calibri"/>
                <a:cs typeface="Calibri"/>
              </a:defRPr>
            </a:pPr>
            <a:r>
              <a:rPr lang="fr-FR" sz="1100" b="0" i="1" u="none" strike="noStrike" baseline="0">
                <a:solidFill>
                  <a:srgbClr val="000000"/>
                </a:solidFill>
                <a:latin typeface="Calibri"/>
              </a:rPr>
              <a:t>(en indice base 100 au 1</a:t>
            </a:r>
            <a:r>
              <a:rPr lang="fr-FR" sz="1100" b="0" i="1" u="none" strike="noStrike" baseline="30000">
                <a:solidFill>
                  <a:srgbClr val="000000"/>
                </a:solidFill>
                <a:latin typeface="Calibri"/>
              </a:rPr>
              <a:t>er </a:t>
            </a:r>
            <a:r>
              <a:rPr lang="fr-FR" sz="1100" b="0" i="1" u="none" strike="noStrike" baseline="0">
                <a:solidFill>
                  <a:srgbClr val="000000"/>
                </a:solidFill>
                <a:latin typeface="Calibri"/>
              </a:rPr>
              <a:t>trimestre 2014)</a:t>
            </a:r>
          </a:p>
        </c:rich>
      </c:tx>
      <c:layout>
        <c:manualLayout>
          <c:xMode val="edge"/>
          <c:yMode val="edge"/>
          <c:x val="0.18746375911425131"/>
          <c:y val="1.0109929892715665E-2"/>
        </c:manualLayout>
      </c:layout>
      <c:overlay val="0"/>
      <c:spPr>
        <a:noFill/>
        <a:ln w="25400">
          <a:noFill/>
        </a:ln>
      </c:spPr>
    </c:title>
    <c:autoTitleDeleted val="0"/>
    <c:plotArea>
      <c:layout>
        <c:manualLayout>
          <c:layoutTarget val="inner"/>
          <c:xMode val="edge"/>
          <c:yMode val="edge"/>
          <c:x val="8.1896608162074974E-2"/>
          <c:y val="0.22450065094648314"/>
          <c:w val="0.83764367816093033"/>
          <c:h val="0.50651294582871997"/>
        </c:manualLayout>
      </c:layout>
      <c:lineChart>
        <c:grouping val="standard"/>
        <c:varyColors val="0"/>
        <c:ser>
          <c:idx val="0"/>
          <c:order val="0"/>
          <c:tx>
            <c:v>Provence-Alpes-Côte d'Azur</c:v>
          </c:tx>
          <c:spPr>
            <a:ln w="28575">
              <a:solidFill>
                <a:srgbClr val="FF0000"/>
              </a:solidFill>
              <a:prstDash val="solid"/>
            </a:ln>
          </c:spPr>
          <c:marker>
            <c:symbol val="none"/>
          </c:marker>
          <c:cat>
            <c:multiLvlStrRef>
              <c:f>'Données graph 1 et 3'!$A$10:$B$51</c:f>
              <c:multiLvlStrCache>
                <c:ptCount val="4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3'!$E$10:$E$51</c:f>
              <c:numCache>
                <c:formatCode>#\ ##0.0</c:formatCode>
                <c:ptCount val="42"/>
                <c:pt idx="0">
                  <c:v>100</c:v>
                </c:pt>
                <c:pt idx="1">
                  <c:v>99.927524727103417</c:v>
                </c:pt>
                <c:pt idx="2">
                  <c:v>99.962063289129361</c:v>
                </c:pt>
                <c:pt idx="3">
                  <c:v>100.13949122469828</c:v>
                </c:pt>
                <c:pt idx="4">
                  <c:v>100.07147254045037</c:v>
                </c:pt>
                <c:pt idx="5">
                  <c:v>100.4442661808983</c:v>
                </c:pt>
                <c:pt idx="6">
                  <c:v>100.37257081101538</c:v>
                </c:pt>
                <c:pt idx="7">
                  <c:v>100.81070918252213</c:v>
                </c:pt>
                <c:pt idx="8">
                  <c:v>101.19659405212522</c:v>
                </c:pt>
                <c:pt idx="9">
                  <c:v>101.59295190505225</c:v>
                </c:pt>
                <c:pt idx="10">
                  <c:v>101.77946013999251</c:v>
                </c:pt>
                <c:pt idx="11">
                  <c:v>101.84614184764584</c:v>
                </c:pt>
                <c:pt idx="12">
                  <c:v>102.29380617738886</c:v>
                </c:pt>
                <c:pt idx="13">
                  <c:v>102.72119302878116</c:v>
                </c:pt>
                <c:pt idx="14">
                  <c:v>102.82831827841964</c:v>
                </c:pt>
                <c:pt idx="15">
                  <c:v>103.17704634016572</c:v>
                </c:pt>
                <c:pt idx="16">
                  <c:v>103.70147540937933</c:v>
                </c:pt>
                <c:pt idx="17">
                  <c:v>103.6057144607946</c:v>
                </c:pt>
                <c:pt idx="18">
                  <c:v>103.82447725607821</c:v>
                </c:pt>
                <c:pt idx="19">
                  <c:v>103.97616839220206</c:v>
                </c:pt>
                <c:pt idx="20">
                  <c:v>104.6304513131616</c:v>
                </c:pt>
                <c:pt idx="21">
                  <c:v>104.8976238026398</c:v>
                </c:pt>
                <c:pt idx="22">
                  <c:v>105.29782546327611</c:v>
                </c:pt>
                <c:pt idx="23">
                  <c:v>105.7772986944979</c:v>
                </c:pt>
                <c:pt idx="24">
                  <c:v>103.67061353298838</c:v>
                </c:pt>
                <c:pt idx="25">
                  <c:v>102.54666187583365</c:v>
                </c:pt>
                <c:pt idx="26">
                  <c:v>105.22702141112292</c:v>
                </c:pt>
                <c:pt idx="27">
                  <c:v>105.64627498823174</c:v>
                </c:pt>
                <c:pt idx="28">
                  <c:v>106.3589392204868</c:v>
                </c:pt>
                <c:pt idx="29">
                  <c:v>107.74917204939003</c:v>
                </c:pt>
                <c:pt idx="30">
                  <c:v>108.8038237530603</c:v>
                </c:pt>
                <c:pt idx="31">
                  <c:v>109.79664028923257</c:v>
                </c:pt>
                <c:pt idx="32">
                  <c:v>110.36206997401233</c:v>
                </c:pt>
                <c:pt idx="33">
                  <c:v>110.74589367136547</c:v>
                </c:pt>
                <c:pt idx="34">
                  <c:v>110.91529974736703</c:v>
                </c:pt>
                <c:pt idx="35">
                  <c:v>111.41493904222321</c:v>
                </c:pt>
                <c:pt idx="36">
                  <c:v>111.69275163709978</c:v>
                </c:pt>
                <c:pt idx="37">
                  <c:v>111.9804801417194</c:v>
                </c:pt>
                <c:pt idx="38">
                  <c:v>112.33945835735695</c:v>
                </c:pt>
                <c:pt idx="39">
                  <c:v>112.46479991309626</c:v>
                </c:pt>
                <c:pt idx="40">
                  <c:v>112.84305287463879</c:v>
                </c:pt>
                <c:pt idx="41">
                  <c:v>112.94945392862211</c:v>
                </c:pt>
              </c:numCache>
            </c:numRef>
          </c:val>
          <c:smooth val="0"/>
          <c:extLst>
            <c:ext xmlns:c16="http://schemas.microsoft.com/office/drawing/2014/chart" uri="{C3380CC4-5D6E-409C-BE32-E72D297353CC}">
              <c16:uniqueId val="{00000000-B8DA-4339-969E-FCCB64D9032B}"/>
            </c:ext>
          </c:extLst>
        </c:ser>
        <c:ser>
          <c:idx val="1"/>
          <c:order val="1"/>
          <c:tx>
            <c:v>France métropolitaine</c:v>
          </c:tx>
          <c:spPr>
            <a:ln w="28575">
              <a:solidFill>
                <a:srgbClr val="0000FF"/>
              </a:solidFill>
              <a:prstDash val="solid"/>
            </a:ln>
          </c:spPr>
          <c:marker>
            <c:symbol val="none"/>
          </c:marker>
          <c:cat>
            <c:multiLvlStrRef>
              <c:f>'Données graph 1 et 3'!$A$10:$B$51</c:f>
              <c:multiLvlStrCache>
                <c:ptCount val="4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3'!$C$10:$C$51</c:f>
              <c:numCache>
                <c:formatCode>#\ ##0.0</c:formatCode>
                <c:ptCount val="42"/>
                <c:pt idx="0">
                  <c:v>100</c:v>
                </c:pt>
                <c:pt idx="1">
                  <c:v>100.05455334619535</c:v>
                </c:pt>
                <c:pt idx="2">
                  <c:v>99.923365830784633</c:v>
                </c:pt>
                <c:pt idx="3">
                  <c:v>100.01421865407079</c:v>
                </c:pt>
                <c:pt idx="4">
                  <c:v>99.941903815421796</c:v>
                </c:pt>
                <c:pt idx="5">
                  <c:v>100.16887907795847</c:v>
                </c:pt>
                <c:pt idx="6">
                  <c:v>100.26305359042684</c:v>
                </c:pt>
                <c:pt idx="7">
                  <c:v>100.40417155684558</c:v>
                </c:pt>
                <c:pt idx="8">
                  <c:v>100.59070997362531</c:v>
                </c:pt>
                <c:pt idx="9">
                  <c:v>100.80805864121764</c:v>
                </c:pt>
                <c:pt idx="10">
                  <c:v>101.14144735067656</c:v>
                </c:pt>
                <c:pt idx="11">
                  <c:v>101.17623368999573</c:v>
                </c:pt>
                <c:pt idx="12">
                  <c:v>101.61533965043836</c:v>
                </c:pt>
                <c:pt idx="13">
                  <c:v>102.05655146877587</c:v>
                </c:pt>
                <c:pt idx="14">
                  <c:v>102.1094686566191</c:v>
                </c:pt>
                <c:pt idx="15">
                  <c:v>102.50758666085464</c:v>
                </c:pt>
                <c:pt idx="16">
                  <c:v>102.73885302533819</c:v>
                </c:pt>
                <c:pt idx="17">
                  <c:v>102.76688650767132</c:v>
                </c:pt>
                <c:pt idx="18">
                  <c:v>102.86810706521645</c:v>
                </c:pt>
                <c:pt idx="19">
                  <c:v>103.13816277515457</c:v>
                </c:pt>
                <c:pt idx="20">
                  <c:v>103.78582413685015</c:v>
                </c:pt>
                <c:pt idx="21">
                  <c:v>103.94695011686572</c:v>
                </c:pt>
                <c:pt idx="22">
                  <c:v>104.20533267065566</c:v>
                </c:pt>
                <c:pt idx="23">
                  <c:v>104.62692160243809</c:v>
                </c:pt>
                <c:pt idx="24">
                  <c:v>102.67083328559927</c:v>
                </c:pt>
                <c:pt idx="25">
                  <c:v>102.10027505473542</c:v>
                </c:pt>
                <c:pt idx="26">
                  <c:v>104.25059248203274</c:v>
                </c:pt>
                <c:pt idx="27">
                  <c:v>104.3104420561551</c:v>
                </c:pt>
                <c:pt idx="28">
                  <c:v>104.9929403594257</c:v>
                </c:pt>
                <c:pt idx="29">
                  <c:v>106.07993358937003</c:v>
                </c:pt>
                <c:pt idx="30">
                  <c:v>107.01922991952446</c:v>
                </c:pt>
                <c:pt idx="31">
                  <c:v>107.58898249884126</c:v>
                </c:pt>
                <c:pt idx="32">
                  <c:v>108.05535671937288</c:v>
                </c:pt>
                <c:pt idx="33">
                  <c:v>108.25372571745365</c:v>
                </c:pt>
                <c:pt idx="34">
                  <c:v>108.54679953886475</c:v>
                </c:pt>
                <c:pt idx="35">
                  <c:v>108.9155163785295</c:v>
                </c:pt>
                <c:pt idx="36">
                  <c:v>109.08846315968377</c:v>
                </c:pt>
                <c:pt idx="37">
                  <c:v>109.34270541783535</c:v>
                </c:pt>
                <c:pt idx="38">
                  <c:v>109.55504422178626</c:v>
                </c:pt>
                <c:pt idx="39">
                  <c:v>109.60271994676734</c:v>
                </c:pt>
                <c:pt idx="40">
                  <c:v>109.91888638475325</c:v>
                </c:pt>
                <c:pt idx="41">
                  <c:v>109.86714840806786</c:v>
                </c:pt>
              </c:numCache>
            </c:numRef>
          </c:val>
          <c:smooth val="0"/>
          <c:extLst>
            <c:ext xmlns:c16="http://schemas.microsoft.com/office/drawing/2014/chart" uri="{C3380CC4-5D6E-409C-BE32-E72D297353CC}">
              <c16:uniqueId val="{00000001-B8DA-4339-969E-FCCB64D9032B}"/>
            </c:ext>
          </c:extLst>
        </c:ser>
        <c:ser>
          <c:idx val="2"/>
          <c:order val="2"/>
          <c:tx>
            <c:strRef>
              <c:f>'Données graph 1 et 3'!$L$8:$L$9</c:f>
              <c:strCache>
                <c:ptCount val="2"/>
                <c:pt idx="0">
                  <c:v>Vaucluse</c:v>
                </c:pt>
              </c:strCache>
            </c:strRef>
          </c:tx>
          <c:spPr>
            <a:ln w="28575"/>
          </c:spPr>
          <c:marker>
            <c:symbol val="none"/>
          </c:marker>
          <c:cat>
            <c:multiLvlStrRef>
              <c:f>'Données graph 1 et 3'!$A$10:$B$51</c:f>
              <c:multiLvlStrCache>
                <c:ptCount val="4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3'!$L$10:$L$51</c:f>
              <c:numCache>
                <c:formatCode>#\ ##0.0</c:formatCode>
                <c:ptCount val="42"/>
                <c:pt idx="0">
                  <c:v>100</c:v>
                </c:pt>
                <c:pt idx="1">
                  <c:v>99.659905075790519</c:v>
                </c:pt>
                <c:pt idx="2">
                  <c:v>99.667656455753416</c:v>
                </c:pt>
                <c:pt idx="3">
                  <c:v>99.622864115961747</c:v>
                </c:pt>
                <c:pt idx="4">
                  <c:v>99.617295820015286</c:v>
                </c:pt>
                <c:pt idx="5">
                  <c:v>99.658607789740287</c:v>
                </c:pt>
                <c:pt idx="6">
                  <c:v>99.491739075894245</c:v>
                </c:pt>
                <c:pt idx="7">
                  <c:v>99.947738586382357</c:v>
                </c:pt>
                <c:pt idx="8">
                  <c:v>100.17576386621587</c:v>
                </c:pt>
                <c:pt idx="9">
                  <c:v>100.98075905621582</c:v>
                </c:pt>
                <c:pt idx="10">
                  <c:v>100.99055072757434</c:v>
                </c:pt>
                <c:pt idx="11">
                  <c:v>100.81792494131069</c:v>
                </c:pt>
                <c:pt idx="12">
                  <c:v>102.04466514711916</c:v>
                </c:pt>
                <c:pt idx="13">
                  <c:v>102.42291688578081</c:v>
                </c:pt>
                <c:pt idx="14">
                  <c:v>102.18723855481164</c:v>
                </c:pt>
                <c:pt idx="15">
                  <c:v>102.83801253300764</c:v>
                </c:pt>
                <c:pt idx="16">
                  <c:v>103.53914911196699</c:v>
                </c:pt>
                <c:pt idx="17">
                  <c:v>103.45215970705736</c:v>
                </c:pt>
                <c:pt idx="18">
                  <c:v>103.78192736795313</c:v>
                </c:pt>
                <c:pt idx="19">
                  <c:v>103.59383945054428</c:v>
                </c:pt>
                <c:pt idx="20">
                  <c:v>104.32218532534799</c:v>
                </c:pt>
                <c:pt idx="21">
                  <c:v>104.82526438951602</c:v>
                </c:pt>
                <c:pt idx="22">
                  <c:v>105.16020199773062</c:v>
                </c:pt>
                <c:pt idx="23">
                  <c:v>105.000281084496</c:v>
                </c:pt>
                <c:pt idx="24">
                  <c:v>102.92683111245793</c:v>
                </c:pt>
                <c:pt idx="25">
                  <c:v>101.58001622445138</c:v>
                </c:pt>
                <c:pt idx="26">
                  <c:v>104.45289348023191</c:v>
                </c:pt>
                <c:pt idx="27">
                  <c:v>105.50336465865794</c:v>
                </c:pt>
                <c:pt idx="28">
                  <c:v>106.18757781816204</c:v>
                </c:pt>
                <c:pt idx="29">
                  <c:v>107.20795479161154</c:v>
                </c:pt>
                <c:pt idx="30">
                  <c:v>108.39250940670296</c:v>
                </c:pt>
                <c:pt idx="31">
                  <c:v>109.39642866137429</c:v>
                </c:pt>
                <c:pt idx="32">
                  <c:v>109.87846708682727</c:v>
                </c:pt>
                <c:pt idx="33">
                  <c:v>109.77121136950261</c:v>
                </c:pt>
                <c:pt idx="34">
                  <c:v>109.20385554543695</c:v>
                </c:pt>
                <c:pt idx="35">
                  <c:v>109.6996455345983</c:v>
                </c:pt>
                <c:pt idx="36">
                  <c:v>109.5936161797451</c:v>
                </c:pt>
                <c:pt idx="37">
                  <c:v>109.72758375805256</c:v>
                </c:pt>
                <c:pt idx="38">
                  <c:v>109.96401934479326</c:v>
                </c:pt>
                <c:pt idx="39">
                  <c:v>109.98634235863372</c:v>
                </c:pt>
                <c:pt idx="40">
                  <c:v>110.19768047197125</c:v>
                </c:pt>
                <c:pt idx="41">
                  <c:v>110.08834070780888</c:v>
                </c:pt>
              </c:numCache>
            </c:numRef>
          </c:val>
          <c:smooth val="0"/>
          <c:extLst>
            <c:ext xmlns:c16="http://schemas.microsoft.com/office/drawing/2014/chart" uri="{C3380CC4-5D6E-409C-BE32-E72D297353CC}">
              <c16:uniqueId val="{00000002-B8DA-4339-969E-FCCB64D9032B}"/>
            </c:ext>
          </c:extLst>
        </c:ser>
        <c:dLbls>
          <c:showLegendKey val="0"/>
          <c:showVal val="0"/>
          <c:showCatName val="0"/>
          <c:showSerName val="0"/>
          <c:showPercent val="0"/>
          <c:showBubbleSize val="0"/>
        </c:dLbls>
        <c:smooth val="0"/>
        <c:axId val="212072704"/>
        <c:axId val="212140032"/>
      </c:lineChart>
      <c:catAx>
        <c:axId val="21207270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140032"/>
        <c:crossesAt val="100"/>
        <c:auto val="0"/>
        <c:lblAlgn val="ctr"/>
        <c:lblOffset val="100"/>
        <c:tickLblSkip val="1"/>
        <c:tickMarkSkip val="1"/>
        <c:noMultiLvlLbl val="0"/>
      </c:catAx>
      <c:valAx>
        <c:axId val="212140032"/>
        <c:scaling>
          <c:orientation val="minMax"/>
          <c:max val="114"/>
          <c:min val="98"/>
        </c:scaling>
        <c:delete val="0"/>
        <c:axPos val="l"/>
        <c:majorGridlines>
          <c:spPr>
            <a:ln>
              <a:prstDash val="sysDash"/>
            </a:ln>
          </c:spPr>
        </c:majorGridlines>
        <c:numFmt formatCode="#,##0" sourceLinked="0"/>
        <c:majorTickMark val="out"/>
        <c:minorTickMark val="none"/>
        <c:tickLblPos val="nextTo"/>
        <c:txPr>
          <a:bodyPr/>
          <a:lstStyle/>
          <a:p>
            <a:pPr>
              <a:defRPr sz="1000"/>
            </a:pPr>
            <a:endParaRPr lang="fr-FR"/>
          </a:p>
        </c:txPr>
        <c:crossAx val="212072704"/>
        <c:crosses val="autoZero"/>
        <c:crossBetween val="midCat"/>
        <c:majorUnit val="2"/>
      </c:valAx>
    </c:plotArea>
    <c:legend>
      <c:legendPos val="r"/>
      <c:layout>
        <c:manualLayout>
          <c:xMode val="edge"/>
          <c:yMode val="edge"/>
          <c:x val="2.7935606060606088E-2"/>
          <c:y val="0.14765694076038904"/>
          <c:w val="0.91903409090909094"/>
          <c:h val="5.3050397877984094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052226974166298E-2"/>
          <c:y val="0.27474751284831911"/>
          <c:w val="0.86471641552420164"/>
          <c:h val="0.44330907738329117"/>
        </c:manualLayout>
      </c:layout>
      <c:barChart>
        <c:barDir val="col"/>
        <c:grouping val="clustered"/>
        <c:varyColors val="0"/>
        <c:ser>
          <c:idx val="1"/>
          <c:order val="0"/>
          <c:tx>
            <c:v>Hommes</c:v>
          </c:tx>
          <c:spPr>
            <a:solidFill>
              <a:srgbClr val="00B0F0"/>
            </a:solidFill>
            <a:ln w="28575">
              <a:noFill/>
              <a:prstDash val="solid"/>
            </a:ln>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dep84_trim!$BH$107:$BH$124</c:f>
              <c:numCache>
                <c:formatCode>#\ ##0.0</c:formatCode>
                <c:ptCount val="18"/>
                <c:pt idx="0">
                  <c:v>3.3726812816192719E-2</c:v>
                </c:pt>
                <c:pt idx="1">
                  <c:v>7.091481231737462</c:v>
                </c:pt>
                <c:pt idx="2">
                  <c:v>-0.94448525553573193</c:v>
                </c:pt>
                <c:pt idx="3">
                  <c:v>-1.1759720309354793</c:v>
                </c:pt>
                <c:pt idx="4">
                  <c:v>0.20368782161235277</c:v>
                </c:pt>
                <c:pt idx="5">
                  <c:v>-8.5588959024285316E-2</c:v>
                </c:pt>
                <c:pt idx="6">
                  <c:v>-2.1201413427561877</c:v>
                </c:pt>
                <c:pt idx="7">
                  <c:v>-3.4022535827590072</c:v>
                </c:pt>
                <c:pt idx="8">
                  <c:v>-2.7406568516421204</c:v>
                </c:pt>
                <c:pt idx="9">
                  <c:v>-2.084303679552868</c:v>
                </c:pt>
                <c:pt idx="10">
                  <c:v>0.36865263408252247</c:v>
                </c:pt>
                <c:pt idx="11">
                  <c:v>-0.35545023696682554</c:v>
                </c:pt>
                <c:pt idx="12">
                  <c:v>0.2259215219976296</c:v>
                </c:pt>
                <c:pt idx="13">
                  <c:v>-0.21354846363744739</c:v>
                </c:pt>
                <c:pt idx="14">
                  <c:v>0.4280109380573105</c:v>
                </c:pt>
                <c:pt idx="15">
                  <c:v>1.7994554279625818</c:v>
                </c:pt>
                <c:pt idx="16">
                  <c:v>0.24421444353994737</c:v>
                </c:pt>
                <c:pt idx="17">
                  <c:v>-4.6403712296982924E-2</c:v>
                </c:pt>
              </c:numCache>
            </c:numRef>
          </c:val>
          <c:extLst>
            <c:ext xmlns:c16="http://schemas.microsoft.com/office/drawing/2014/chart" uri="{C3380CC4-5D6E-409C-BE32-E72D297353CC}">
              <c16:uniqueId val="{00000000-F4CD-4ACF-806D-7F209928CFB0}"/>
            </c:ext>
          </c:extLst>
        </c:ser>
        <c:ser>
          <c:idx val="0"/>
          <c:order val="1"/>
          <c:tx>
            <c:v>Femmes</c:v>
          </c:tx>
          <c:spPr>
            <a:solidFill>
              <a:schemeClr val="accent6">
                <a:lumMod val="75000"/>
              </a:schemeClr>
            </a:solidFill>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dep84_trim!$BI$107:$BI$124</c:f>
              <c:numCache>
                <c:formatCode>#\ ##0.0</c:formatCode>
                <c:ptCount val="18"/>
                <c:pt idx="0">
                  <c:v>-0.31393888656341407</c:v>
                </c:pt>
                <c:pt idx="1">
                  <c:v>4.4509762754566307</c:v>
                </c:pt>
                <c:pt idx="2">
                  <c:v>-0.71356783919597211</c:v>
                </c:pt>
                <c:pt idx="3">
                  <c:v>-1.3159226642372679</c:v>
                </c:pt>
                <c:pt idx="4">
                  <c:v>0.36926864293773676</c:v>
                </c:pt>
                <c:pt idx="5">
                  <c:v>0.31681144609094769</c:v>
                </c:pt>
                <c:pt idx="6">
                  <c:v>-2.2921760391198087</c:v>
                </c:pt>
                <c:pt idx="7">
                  <c:v>-2.9923886977374692</c:v>
                </c:pt>
                <c:pt idx="8">
                  <c:v>-1.6981943250214848</c:v>
                </c:pt>
                <c:pt idx="9">
                  <c:v>-0.85283183905532356</c:v>
                </c:pt>
                <c:pt idx="10">
                  <c:v>-9.9250110277904202E-2</c:v>
                </c:pt>
                <c:pt idx="11">
                  <c:v>-0.25389115796445871</c:v>
                </c:pt>
                <c:pt idx="12">
                  <c:v>0.48694112439133796</c:v>
                </c:pt>
                <c:pt idx="13">
                  <c:v>7.7092511013221454E-2</c:v>
                </c:pt>
                <c:pt idx="14">
                  <c:v>0.53923186970397108</c:v>
                </c:pt>
                <c:pt idx="15">
                  <c:v>0.84281961471104339</c:v>
                </c:pt>
                <c:pt idx="16">
                  <c:v>0.3581895148160319</c:v>
                </c:pt>
                <c:pt idx="17">
                  <c:v>-0.17304780445597245</c:v>
                </c:pt>
              </c:numCache>
            </c:numRef>
          </c:val>
          <c:extLst>
            <c:ext xmlns:c16="http://schemas.microsoft.com/office/drawing/2014/chart" uri="{C3380CC4-5D6E-409C-BE32-E72D297353CC}">
              <c16:uniqueId val="{00000001-F4CD-4ACF-806D-7F209928CFB0}"/>
            </c:ext>
          </c:extLst>
        </c:ser>
        <c:dLbls>
          <c:showLegendKey val="0"/>
          <c:showVal val="0"/>
          <c:showCatName val="0"/>
          <c:showSerName val="0"/>
          <c:showPercent val="0"/>
          <c:showBubbleSize val="0"/>
        </c:dLbls>
        <c:gapWidth val="150"/>
        <c:axId val="172605824"/>
        <c:axId val="172607360"/>
      </c:barChart>
      <c:catAx>
        <c:axId val="17260582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2607360"/>
        <c:crosses val="autoZero"/>
        <c:auto val="0"/>
        <c:lblAlgn val="ctr"/>
        <c:lblOffset val="100"/>
        <c:tickLblSkip val="1"/>
        <c:tickMarkSkip val="1"/>
        <c:noMultiLvlLbl val="0"/>
      </c:catAx>
      <c:valAx>
        <c:axId val="172607360"/>
        <c:scaling>
          <c:orientation val="minMax"/>
          <c:max val="8"/>
          <c:min val="-4"/>
        </c:scaling>
        <c:delete val="0"/>
        <c:axPos val="l"/>
        <c:majorGridlines>
          <c:spPr>
            <a:ln>
              <a:prstDash val="sysDash"/>
            </a:ln>
          </c:spPr>
        </c:majorGridlines>
        <c:numFmt formatCode="[Blue][&lt;0]\-&quot;&quot;0&quot;&quot;;[Red][&gt;0]\+&quot;&quot;0&quot;&quot;;0" sourceLinked="0"/>
        <c:majorTickMark val="out"/>
        <c:minorTickMark val="none"/>
        <c:tickLblPos val="nextTo"/>
        <c:crossAx val="172605824"/>
        <c:crosses val="autoZero"/>
        <c:crossBetween val="between"/>
        <c:majorUnit val="2"/>
      </c:valAx>
    </c:plotArea>
    <c:legend>
      <c:legendPos val="t"/>
      <c:layout>
        <c:manualLayout>
          <c:xMode val="edge"/>
          <c:yMode val="edge"/>
          <c:x val="0.36531382815726715"/>
          <c:y val="0.21556886227544911"/>
          <c:w val="0.33028591603714508"/>
          <c:h val="5.456698152251925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976084842186616E-2"/>
          <c:y val="0.23748869714638965"/>
          <c:w val="0.86471641552420164"/>
          <c:h val="0.48056789308522063"/>
        </c:manualLayout>
      </c:layout>
      <c:barChart>
        <c:barDir val="col"/>
        <c:grouping val="clustered"/>
        <c:varyColors val="0"/>
        <c:ser>
          <c:idx val="1"/>
          <c:order val="0"/>
          <c:tx>
            <c:v>Moins de 25 ans</c:v>
          </c:tx>
          <c:spPr>
            <a:solidFill>
              <a:srgbClr val="00B0F0"/>
            </a:solidFill>
            <a:ln w="28575">
              <a:noFill/>
              <a:prstDash val="solid"/>
            </a:ln>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dep84_trim!$BJ$107:$BJ$124</c:f>
              <c:numCache>
                <c:formatCode>#\ ##0.0</c:formatCode>
                <c:ptCount val="18"/>
                <c:pt idx="0">
                  <c:v>-1.5585509688289756</c:v>
                </c:pt>
                <c:pt idx="1">
                  <c:v>11.852802738553713</c:v>
                </c:pt>
                <c:pt idx="2">
                  <c:v>-3.7490436113236547</c:v>
                </c:pt>
                <c:pt idx="3">
                  <c:v>-4.0540540540540455</c:v>
                </c:pt>
                <c:pt idx="4">
                  <c:v>-0.53852526926264632</c:v>
                </c:pt>
                <c:pt idx="5">
                  <c:v>-0.33319450229070124</c:v>
                </c:pt>
                <c:pt idx="6">
                  <c:v>-5.8086084412870997</c:v>
                </c:pt>
                <c:pt idx="7">
                  <c:v>-5.9893522626441875</c:v>
                </c:pt>
                <c:pt idx="8">
                  <c:v>-2.0764511562057497</c:v>
                </c:pt>
                <c:pt idx="9">
                  <c:v>-1.7349397590361471</c:v>
                </c:pt>
                <c:pt idx="10">
                  <c:v>-0.39234919077979491</c:v>
                </c:pt>
                <c:pt idx="11">
                  <c:v>-0.2461841457410241</c:v>
                </c:pt>
                <c:pt idx="12">
                  <c:v>1.4313919052319823</c:v>
                </c:pt>
                <c:pt idx="13">
                  <c:v>0.82725060827251173</c:v>
                </c:pt>
                <c:pt idx="14">
                  <c:v>1.8339768339768359</c:v>
                </c:pt>
                <c:pt idx="15">
                  <c:v>2.4170616113744048</c:v>
                </c:pt>
                <c:pt idx="16">
                  <c:v>-0.18509949097639256</c:v>
                </c:pt>
                <c:pt idx="17">
                  <c:v>-1.2053778395920256</c:v>
                </c:pt>
              </c:numCache>
            </c:numRef>
          </c:val>
          <c:extLst>
            <c:ext xmlns:c16="http://schemas.microsoft.com/office/drawing/2014/chart" uri="{C3380CC4-5D6E-409C-BE32-E72D297353CC}">
              <c16:uniqueId val="{00000000-9294-4FAB-87B0-E35283989346}"/>
            </c:ext>
          </c:extLst>
        </c:ser>
        <c:ser>
          <c:idx val="0"/>
          <c:order val="1"/>
          <c:tx>
            <c:v>25 à 49 ans</c:v>
          </c:tx>
          <c:spPr>
            <a:solidFill>
              <a:schemeClr val="accent6">
                <a:lumMod val="75000"/>
              </a:schemeClr>
            </a:solidFill>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dep84_trim!$BK$107:$BK$124</c:f>
              <c:numCache>
                <c:formatCode>#\ ##0.0</c:formatCode>
                <c:ptCount val="18"/>
                <c:pt idx="0">
                  <c:v>-0.12638801119437826</c:v>
                </c:pt>
                <c:pt idx="1">
                  <c:v>5.5138750790924673</c:v>
                </c:pt>
                <c:pt idx="2">
                  <c:v>-0.7538764670607434</c:v>
                </c:pt>
                <c:pt idx="3">
                  <c:v>-1.2170910660336598</c:v>
                </c:pt>
                <c:pt idx="4">
                  <c:v>0.36700454386577874</c:v>
                </c:pt>
                <c:pt idx="5">
                  <c:v>-8.7062510882640609E-3</c:v>
                </c:pt>
                <c:pt idx="6">
                  <c:v>-2.2289943404440682</c:v>
                </c:pt>
                <c:pt idx="7">
                  <c:v>-3.2059845044082325</c:v>
                </c:pt>
                <c:pt idx="8">
                  <c:v>-2.5485325236912382</c:v>
                </c:pt>
                <c:pt idx="9">
                  <c:v>-1.8693353474320218</c:v>
                </c:pt>
                <c:pt idx="10">
                  <c:v>-0.14431402732345555</c:v>
                </c:pt>
                <c:pt idx="11">
                  <c:v>-0.21196647075825137</c:v>
                </c:pt>
                <c:pt idx="12">
                  <c:v>0.19310611180842763</c:v>
                </c:pt>
                <c:pt idx="13">
                  <c:v>-0.32764768237448783</c:v>
                </c:pt>
                <c:pt idx="14">
                  <c:v>0.4060717393406188</c:v>
                </c:pt>
                <c:pt idx="15">
                  <c:v>1.0303322099181722</c:v>
                </c:pt>
                <c:pt idx="16">
                  <c:v>0.25733892489516741</c:v>
                </c:pt>
                <c:pt idx="17">
                  <c:v>-9.5066070919358481E-3</c:v>
                </c:pt>
              </c:numCache>
            </c:numRef>
          </c:val>
          <c:extLst>
            <c:ext xmlns:c16="http://schemas.microsoft.com/office/drawing/2014/chart" uri="{C3380CC4-5D6E-409C-BE32-E72D297353CC}">
              <c16:uniqueId val="{00000001-9294-4FAB-87B0-E35283989346}"/>
            </c:ext>
          </c:extLst>
        </c:ser>
        <c:ser>
          <c:idx val="2"/>
          <c:order val="2"/>
          <c:tx>
            <c:v>50 ans ou plus</c:v>
          </c:tx>
          <c:spPr>
            <a:solidFill>
              <a:srgbClr val="92D050"/>
            </a:solidFill>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dep84_trim!$BL$107:$BL$124</c:f>
              <c:numCache>
                <c:formatCode>#\ ##0.0</c:formatCode>
                <c:ptCount val="18"/>
                <c:pt idx="0">
                  <c:v>0.47999999999999154</c:v>
                </c:pt>
                <c:pt idx="1">
                  <c:v>3.3439490445859921</c:v>
                </c:pt>
                <c:pt idx="2">
                  <c:v>0.48151001540830407</c:v>
                </c:pt>
                <c:pt idx="3">
                  <c:v>3.8336208548983564E-2</c:v>
                </c:pt>
                <c:pt idx="4">
                  <c:v>0.49817972791721399</c:v>
                </c:pt>
                <c:pt idx="5">
                  <c:v>0.61010486177313084</c:v>
                </c:pt>
                <c:pt idx="6">
                  <c:v>-0.53060451013833276</c:v>
                </c:pt>
                <c:pt idx="7">
                  <c:v>-1.9622785292436773</c:v>
                </c:pt>
                <c:pt idx="8">
                  <c:v>-1.535172949863961</c:v>
                </c:pt>
                <c:pt idx="9">
                  <c:v>-0.45391750542728149</c:v>
                </c:pt>
                <c:pt idx="10">
                  <c:v>0.89214908802537352</c:v>
                </c:pt>
                <c:pt idx="11">
                  <c:v>-0.5109058754175555</c:v>
                </c:pt>
                <c:pt idx="12">
                  <c:v>0.2765158996642203</c:v>
                </c:pt>
                <c:pt idx="13">
                  <c:v>0.11818002757533197</c:v>
                </c:pt>
                <c:pt idx="14">
                  <c:v>9.8367106039742858E-2</c:v>
                </c:pt>
                <c:pt idx="15">
                  <c:v>1.3954402515723441</c:v>
                </c:pt>
                <c:pt idx="16">
                  <c:v>0.60089164566776709</c:v>
                </c:pt>
                <c:pt idx="17">
                  <c:v>0.13487475915221481</c:v>
                </c:pt>
              </c:numCache>
            </c:numRef>
          </c:val>
          <c:extLst>
            <c:ext xmlns:c16="http://schemas.microsoft.com/office/drawing/2014/chart" uri="{C3380CC4-5D6E-409C-BE32-E72D297353CC}">
              <c16:uniqueId val="{00000002-9294-4FAB-87B0-E35283989346}"/>
            </c:ext>
          </c:extLst>
        </c:ser>
        <c:dLbls>
          <c:showLegendKey val="0"/>
          <c:showVal val="0"/>
          <c:showCatName val="0"/>
          <c:showSerName val="0"/>
          <c:showPercent val="0"/>
          <c:showBubbleSize val="0"/>
        </c:dLbls>
        <c:gapWidth val="150"/>
        <c:axId val="171361792"/>
        <c:axId val="171363328"/>
      </c:barChart>
      <c:catAx>
        <c:axId val="171361792"/>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1363328"/>
        <c:crosses val="autoZero"/>
        <c:auto val="0"/>
        <c:lblAlgn val="ctr"/>
        <c:lblOffset val="100"/>
        <c:tickLblSkip val="1"/>
        <c:tickMarkSkip val="1"/>
        <c:noMultiLvlLbl val="0"/>
      </c:catAx>
      <c:valAx>
        <c:axId val="171363328"/>
        <c:scaling>
          <c:orientation val="minMax"/>
          <c:max val="12"/>
          <c:min val="-8"/>
        </c:scaling>
        <c:delete val="0"/>
        <c:axPos val="l"/>
        <c:majorGridlines>
          <c:spPr>
            <a:ln>
              <a:prstDash val="sysDash"/>
            </a:ln>
          </c:spPr>
        </c:majorGridlines>
        <c:numFmt formatCode="[Blue][&lt;0]\-&quot;&quot;0&quot;&quot;;[Red][&gt;0]\+&quot;&quot;0&quot;&quot;;0" sourceLinked="0"/>
        <c:majorTickMark val="out"/>
        <c:minorTickMark val="none"/>
        <c:tickLblPos val="nextTo"/>
        <c:crossAx val="171361792"/>
        <c:crosses val="autoZero"/>
        <c:crossBetween val="between"/>
        <c:majorUnit val="2"/>
      </c:valAx>
    </c:plotArea>
    <c:legend>
      <c:legendPos val="t"/>
      <c:layout>
        <c:manualLayout>
          <c:xMode val="edge"/>
          <c:yMode val="edge"/>
          <c:x val="0.27433563824826468"/>
          <c:y val="0.17564870259481039"/>
          <c:w val="0.49532195531396139"/>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439705823574093E-2"/>
          <c:y val="0.27208616886960985"/>
          <c:w val="0.86471641552420164"/>
          <c:h val="0.44330907738329117"/>
        </c:manualLayout>
      </c:layout>
      <c:barChart>
        <c:barDir val="col"/>
        <c:grouping val="clustered"/>
        <c:varyColors val="0"/>
        <c:ser>
          <c:idx val="1"/>
          <c:order val="0"/>
          <c:tx>
            <c:v>Moins d'un an</c:v>
          </c:tx>
          <c:spPr>
            <a:solidFill>
              <a:srgbClr val="00B0F0"/>
            </a:solidFill>
            <a:ln w="28575">
              <a:noFill/>
              <a:prstDash val="solid"/>
            </a:ln>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dep84_trim!$BS$107:$BS$124</c:f>
              <c:numCache>
                <c:formatCode>#\ ##0.0</c:formatCode>
                <c:ptCount val="18"/>
                <c:pt idx="0">
                  <c:v>0.60752068712686125</c:v>
                </c:pt>
                <c:pt idx="1">
                  <c:v>6.2051015096304063</c:v>
                </c:pt>
                <c:pt idx="2">
                  <c:v>-3.4506420939123705</c:v>
                </c:pt>
                <c:pt idx="3">
                  <c:v>-3.2592141334145563</c:v>
                </c:pt>
                <c:pt idx="4">
                  <c:v>-0.74517212426532531</c:v>
                </c:pt>
                <c:pt idx="5">
                  <c:v>2.0831130379612928</c:v>
                </c:pt>
                <c:pt idx="6">
                  <c:v>-0.98404806297908154</c:v>
                </c:pt>
                <c:pt idx="7">
                  <c:v>-2.9187153467935989</c:v>
                </c:pt>
                <c:pt idx="8">
                  <c:v>-1.0775862068956865E-2</c:v>
                </c:pt>
                <c:pt idx="9">
                  <c:v>0.48496605237633439</c:v>
                </c:pt>
                <c:pt idx="10">
                  <c:v>2.0163020163020295</c:v>
                </c:pt>
                <c:pt idx="11">
                  <c:v>1.3036164844407061</c:v>
                </c:pt>
                <c:pt idx="12">
                  <c:v>1.8161062681610662</c:v>
                </c:pt>
                <c:pt idx="13">
                  <c:v>0.37712771379063703</c:v>
                </c:pt>
                <c:pt idx="14">
                  <c:v>-7.1080422420777278E-2</c:v>
                </c:pt>
                <c:pt idx="15">
                  <c:v>0.61985570572093973</c:v>
                </c:pt>
                <c:pt idx="16">
                  <c:v>-0.44435467582305543</c:v>
                </c:pt>
                <c:pt idx="17">
                  <c:v>0.17244877257049929</c:v>
                </c:pt>
              </c:numCache>
            </c:numRef>
          </c:val>
          <c:extLst>
            <c:ext xmlns:c16="http://schemas.microsoft.com/office/drawing/2014/chart" uri="{C3380CC4-5D6E-409C-BE32-E72D297353CC}">
              <c16:uniqueId val="{00000000-F45F-4279-B17E-8A0D87A43951}"/>
            </c:ext>
          </c:extLst>
        </c:ser>
        <c:ser>
          <c:idx val="0"/>
          <c:order val="1"/>
          <c:tx>
            <c:v>Un an ou plus</c:v>
          </c:tx>
          <c:spPr>
            <a:solidFill>
              <a:schemeClr val="accent6">
                <a:lumMod val="75000"/>
              </a:schemeClr>
            </a:solidFill>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dep84_trim!$BT$107:$BT$124</c:f>
              <c:numCache>
                <c:formatCode>#\ ##0.0</c:formatCode>
                <c:ptCount val="18"/>
                <c:pt idx="0">
                  <c:v>-0.95462713387240994</c:v>
                </c:pt>
                <c:pt idx="1">
                  <c:v>5.2046717314888413</c:v>
                </c:pt>
                <c:pt idx="2">
                  <c:v>2.0586333261478629</c:v>
                </c:pt>
                <c:pt idx="3">
                  <c:v>0.84486218185659823</c:v>
                </c:pt>
                <c:pt idx="4">
                  <c:v>1.3195098963242113</c:v>
                </c:pt>
                <c:pt idx="5">
                  <c:v>-1.7984496124030969</c:v>
                </c:pt>
                <c:pt idx="6">
                  <c:v>-3.4522681822965917</c:v>
                </c:pt>
                <c:pt idx="7">
                  <c:v>-3.4775972964133928</c:v>
                </c:pt>
                <c:pt idx="8">
                  <c:v>-4.506437768240346</c:v>
                </c:pt>
                <c:pt idx="9">
                  <c:v>-3.5718509757539874</c:v>
                </c:pt>
                <c:pt idx="10">
                  <c:v>-2.0360603458849602</c:v>
                </c:pt>
                <c:pt idx="11">
                  <c:v>-2.2161011643921369</c:v>
                </c:pt>
                <c:pt idx="12">
                  <c:v>-1.4340588988476233</c:v>
                </c:pt>
                <c:pt idx="13">
                  <c:v>-0.62353858144972296</c:v>
                </c:pt>
                <c:pt idx="14">
                  <c:v>1.2026143790849764</c:v>
                </c:pt>
                <c:pt idx="15">
                  <c:v>2.1699819168173651</c:v>
                </c:pt>
                <c:pt idx="16">
                  <c:v>1.2389380530973382</c:v>
                </c:pt>
                <c:pt idx="17">
                  <c:v>-0.46203796203795333</c:v>
                </c:pt>
              </c:numCache>
            </c:numRef>
          </c:val>
          <c:extLst>
            <c:ext xmlns:c16="http://schemas.microsoft.com/office/drawing/2014/chart" uri="{C3380CC4-5D6E-409C-BE32-E72D297353CC}">
              <c16:uniqueId val="{00000001-F45F-4279-B17E-8A0D87A43951}"/>
            </c:ext>
          </c:extLst>
        </c:ser>
        <c:dLbls>
          <c:showLegendKey val="0"/>
          <c:showVal val="0"/>
          <c:showCatName val="0"/>
          <c:showSerName val="0"/>
          <c:showPercent val="0"/>
          <c:showBubbleSize val="0"/>
        </c:dLbls>
        <c:gapWidth val="150"/>
        <c:axId val="171748736"/>
        <c:axId val="171750528"/>
      </c:barChart>
      <c:catAx>
        <c:axId val="171748736"/>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1750528"/>
        <c:crosses val="autoZero"/>
        <c:auto val="0"/>
        <c:lblAlgn val="ctr"/>
        <c:lblOffset val="100"/>
        <c:tickLblSkip val="1"/>
        <c:tickMarkSkip val="1"/>
        <c:noMultiLvlLbl val="0"/>
      </c:catAx>
      <c:valAx>
        <c:axId val="171750528"/>
        <c:scaling>
          <c:orientation val="minMax"/>
          <c:max val="8"/>
          <c:min val="-6"/>
        </c:scaling>
        <c:delete val="0"/>
        <c:axPos val="l"/>
        <c:majorGridlines>
          <c:spPr>
            <a:ln>
              <a:prstDash val="sysDash"/>
            </a:ln>
          </c:spPr>
        </c:majorGridlines>
        <c:numFmt formatCode="[Blue][&lt;0]\-&quot;&quot;0&quot;&quot;;[Red][&gt;0]\+&quot;&quot;0&quot;&quot;;0" sourceLinked="0"/>
        <c:majorTickMark val="out"/>
        <c:minorTickMark val="none"/>
        <c:tickLblPos val="nextTo"/>
        <c:crossAx val="171748736"/>
        <c:crosses val="autoZero"/>
        <c:crossBetween val="between"/>
        <c:majorUnit val="2"/>
      </c:valAx>
    </c:plotArea>
    <c:legend>
      <c:legendPos val="t"/>
      <c:layout>
        <c:manualLayout>
          <c:xMode val="edge"/>
          <c:yMode val="edge"/>
          <c:x val="0.334856975365389"/>
          <c:y val="0.20758483033932135"/>
          <c:w val="0.33028591603714508"/>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500" b="1" i="0" u="none" strike="noStrike" baseline="0">
                <a:effectLst/>
              </a:rPr>
              <a:t>Evolution du nombre de bénéficiaires* des principales prestations sociales </a:t>
            </a:r>
            <a:r>
              <a:rPr lang="fr-FR" sz="1500" baseline="0"/>
              <a:t>en Vaucluse</a:t>
            </a:r>
          </a:p>
          <a:p>
            <a:pPr>
              <a:defRPr/>
            </a:pPr>
            <a:r>
              <a:rPr lang="fr-FR" sz="1100" b="0" i="1"/>
              <a:t>(données brutes, base 100 à</a:t>
            </a:r>
            <a:r>
              <a:rPr lang="fr-FR" sz="1100" b="0" i="1" baseline="0"/>
              <a:t> fin </a:t>
            </a:r>
            <a:r>
              <a:rPr lang="fr-FR" sz="1100" b="0" i="1"/>
              <a:t>février 2020)</a:t>
            </a:r>
          </a:p>
        </c:rich>
      </c:tx>
      <c:overlay val="0"/>
    </c:title>
    <c:autoTitleDeleted val="0"/>
    <c:plotArea>
      <c:layout>
        <c:manualLayout>
          <c:layoutTarget val="inner"/>
          <c:xMode val="edge"/>
          <c:yMode val="edge"/>
          <c:x val="8.0097557036139702E-2"/>
          <c:y val="0.17568576934018218"/>
          <c:w val="0.88312922262587745"/>
          <c:h val="0.508974660376042"/>
        </c:manualLayout>
      </c:layout>
      <c:lineChart>
        <c:grouping val="standard"/>
        <c:varyColors val="0"/>
        <c:ser>
          <c:idx val="1"/>
          <c:order val="0"/>
          <c:tx>
            <c:v>RSA</c:v>
          </c:tx>
          <c:spPr>
            <a:ln>
              <a:solidFill>
                <a:schemeClr val="accent2">
                  <a:lumMod val="75000"/>
                </a:schemeClr>
              </a:solidFill>
            </a:ln>
          </c:spPr>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pt idx="38">
                  <c:v>45017</c:v>
                </c:pt>
                <c:pt idx="39">
                  <c:v>45047</c:v>
                </c:pt>
                <c:pt idx="40">
                  <c:v>45078</c:v>
                </c:pt>
                <c:pt idx="41">
                  <c:v>45108</c:v>
                </c:pt>
                <c:pt idx="42">
                  <c:v>45139</c:v>
                </c:pt>
                <c:pt idx="43">
                  <c:v>45170</c:v>
                </c:pt>
                <c:pt idx="44">
                  <c:v>45200</c:v>
                </c:pt>
                <c:pt idx="45">
                  <c:v>45231</c:v>
                </c:pt>
                <c:pt idx="46">
                  <c:v>45261</c:v>
                </c:pt>
                <c:pt idx="47">
                  <c:v>45292</c:v>
                </c:pt>
                <c:pt idx="48">
                  <c:v>45323</c:v>
                </c:pt>
                <c:pt idx="49">
                  <c:v>45352</c:v>
                </c:pt>
                <c:pt idx="50">
                  <c:v>45383</c:v>
                </c:pt>
                <c:pt idx="51">
                  <c:v>45413</c:v>
                </c:pt>
                <c:pt idx="52">
                  <c:v>45444</c:v>
                </c:pt>
              </c:numCache>
            </c:numRef>
          </c:cat>
          <c:val>
            <c:numRef>
              <c:f>RSA!$AW$40:$AW$92</c:f>
              <c:numCache>
                <c:formatCode>0.0</c:formatCode>
                <c:ptCount val="53"/>
                <c:pt idx="0">
                  <c:v>100</c:v>
                </c:pt>
                <c:pt idx="1">
                  <c:v>101.06323447118075</c:v>
                </c:pt>
                <c:pt idx="2">
                  <c:v>102.57414661443759</c:v>
                </c:pt>
                <c:pt idx="3">
                  <c:v>103.91717963066591</c:v>
                </c:pt>
                <c:pt idx="4">
                  <c:v>105.9317291550084</c:v>
                </c:pt>
                <c:pt idx="5">
                  <c:v>106.60324566312256</c:v>
                </c:pt>
                <c:pt idx="6">
                  <c:v>106.77112479015109</c:v>
                </c:pt>
                <c:pt idx="7">
                  <c:v>106.54728595411305</c:v>
                </c:pt>
                <c:pt idx="8">
                  <c:v>107.10688304420816</c:v>
                </c:pt>
                <c:pt idx="9">
                  <c:v>107.83435926133184</c:v>
                </c:pt>
                <c:pt idx="10">
                  <c:v>107.77839955232234</c:v>
                </c:pt>
                <c:pt idx="11">
                  <c:v>107.10688304420816</c:v>
                </c:pt>
                <c:pt idx="12">
                  <c:v>106.26748740906547</c:v>
                </c:pt>
                <c:pt idx="13">
                  <c:v>105.37213206491327</c:v>
                </c:pt>
                <c:pt idx="14">
                  <c:v>103.97313933967543</c:v>
                </c:pt>
                <c:pt idx="15">
                  <c:v>102.29434806939004</c:v>
                </c:pt>
                <c:pt idx="16">
                  <c:v>100.61555679910465</c:v>
                </c:pt>
                <c:pt idx="17">
                  <c:v>101.67879127028539</c:v>
                </c:pt>
                <c:pt idx="18">
                  <c:v>101.17515388919978</c:v>
                </c:pt>
                <c:pt idx="19">
                  <c:v>100.50363738108561</c:v>
                </c:pt>
                <c:pt idx="20">
                  <c:v>99.664241745942917</c:v>
                </c:pt>
                <c:pt idx="21">
                  <c:v>100.27979854504756</c:v>
                </c:pt>
                <c:pt idx="22">
                  <c:v>99.776161163961945</c:v>
                </c:pt>
                <c:pt idx="23">
                  <c:v>98.768886401790709</c:v>
                </c:pt>
                <c:pt idx="24">
                  <c:v>97.369893676552877</c:v>
                </c:pt>
                <c:pt idx="25">
                  <c:v>97.537772803581419</c:v>
                </c:pt>
                <c:pt idx="26">
                  <c:v>95.467263570229434</c:v>
                </c:pt>
                <c:pt idx="27">
                  <c:v>94.068270844991602</c:v>
                </c:pt>
                <c:pt idx="28">
                  <c:v>92.613318410744256</c:v>
                </c:pt>
                <c:pt idx="29">
                  <c:v>91.438164521544479</c:v>
                </c:pt>
                <c:pt idx="30">
                  <c:v>90.822607722439841</c:v>
                </c:pt>
                <c:pt idx="31">
                  <c:v>91.214325685506438</c:v>
                </c:pt>
                <c:pt idx="32">
                  <c:v>92.165640738668159</c:v>
                </c:pt>
                <c:pt idx="33">
                  <c:v>93.060996082820367</c:v>
                </c:pt>
                <c:pt idx="34">
                  <c:v>91.88584219362059</c:v>
                </c:pt>
                <c:pt idx="35">
                  <c:v>91.494124230553993</c:v>
                </c:pt>
                <c:pt idx="36">
                  <c:v>90.430889759373258</c:v>
                </c:pt>
                <c:pt idx="37">
                  <c:v>90.598768886401785</c:v>
                </c:pt>
                <c:pt idx="38">
                  <c:v>90.318970341354216</c:v>
                </c:pt>
                <c:pt idx="39">
                  <c:v>89.87129266927812</c:v>
                </c:pt>
                <c:pt idx="40">
                  <c:v>89.423614997202023</c:v>
                </c:pt>
                <c:pt idx="41">
                  <c:v>87.800783435926135</c:v>
                </c:pt>
                <c:pt idx="42">
                  <c:v>86.233911583659761</c:v>
                </c:pt>
                <c:pt idx="43">
                  <c:v>86.233911583659761</c:v>
                </c:pt>
                <c:pt idx="44">
                  <c:v>86.681589255735872</c:v>
                </c:pt>
                <c:pt idx="45">
                  <c:v>87.29714605484051</c:v>
                </c:pt>
                <c:pt idx="46">
                  <c:v>87.912702853945163</c:v>
                </c:pt>
                <c:pt idx="47">
                  <c:v>86.569669837716845</c:v>
                </c:pt>
                <c:pt idx="48">
                  <c:v>85.226636821488526</c:v>
                </c:pt>
                <c:pt idx="49">
                  <c:v>83.491885842193625</c:v>
                </c:pt>
                <c:pt idx="50">
                  <c:v>82.652490207050917</c:v>
                </c:pt>
                <c:pt idx="51">
                  <c:v>80.805819809736988</c:v>
                </c:pt>
                <c:pt idx="52">
                  <c:v>79.742585338556239</c:v>
                </c:pt>
              </c:numCache>
            </c:numRef>
          </c:val>
          <c:smooth val="0"/>
          <c:extLst>
            <c:ext xmlns:c16="http://schemas.microsoft.com/office/drawing/2014/chart" uri="{C3380CC4-5D6E-409C-BE32-E72D297353CC}">
              <c16:uniqueId val="{00000000-5CE5-40E4-98B3-B8555355E52E}"/>
            </c:ext>
          </c:extLst>
        </c:ser>
        <c:ser>
          <c:idx val="0"/>
          <c:order val="1"/>
          <c:tx>
            <c:v>ASS**</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pt idx="38">
                  <c:v>45017</c:v>
                </c:pt>
                <c:pt idx="39">
                  <c:v>45047</c:v>
                </c:pt>
                <c:pt idx="40">
                  <c:v>45078</c:v>
                </c:pt>
                <c:pt idx="41">
                  <c:v>45108</c:v>
                </c:pt>
                <c:pt idx="42">
                  <c:v>45139</c:v>
                </c:pt>
                <c:pt idx="43">
                  <c:v>45170</c:v>
                </c:pt>
                <c:pt idx="44">
                  <c:v>45200</c:v>
                </c:pt>
                <c:pt idx="45">
                  <c:v>45231</c:v>
                </c:pt>
                <c:pt idx="46">
                  <c:v>45261</c:v>
                </c:pt>
                <c:pt idx="47">
                  <c:v>45292</c:v>
                </c:pt>
                <c:pt idx="48">
                  <c:v>45323</c:v>
                </c:pt>
                <c:pt idx="49">
                  <c:v>45352</c:v>
                </c:pt>
                <c:pt idx="50">
                  <c:v>45383</c:v>
                </c:pt>
                <c:pt idx="51">
                  <c:v>45413</c:v>
                </c:pt>
                <c:pt idx="52">
                  <c:v>45444</c:v>
                </c:pt>
              </c:numCache>
            </c:numRef>
          </c:cat>
          <c:val>
            <c:numRef>
              <c:f>ASS!$AW$40:$AW$91</c:f>
              <c:numCache>
                <c:formatCode>0.0</c:formatCode>
                <c:ptCount val="52"/>
                <c:pt idx="0">
                  <c:v>100</c:v>
                </c:pt>
                <c:pt idx="1">
                  <c:v>99.742930591259636</c:v>
                </c:pt>
                <c:pt idx="2">
                  <c:v>99.742930591259636</c:v>
                </c:pt>
                <c:pt idx="3">
                  <c:v>97.429305912596391</c:v>
                </c:pt>
                <c:pt idx="4">
                  <c:v>105.1413881748072</c:v>
                </c:pt>
                <c:pt idx="5">
                  <c:v>107.7120822622108</c:v>
                </c:pt>
                <c:pt idx="6">
                  <c:v>108.74035989717224</c:v>
                </c:pt>
                <c:pt idx="7">
                  <c:v>109.51156812339332</c:v>
                </c:pt>
                <c:pt idx="8">
                  <c:v>107.45501285347044</c:v>
                </c:pt>
                <c:pt idx="9">
                  <c:v>104.37017994858613</c:v>
                </c:pt>
                <c:pt idx="10">
                  <c:v>100.25706940874035</c:v>
                </c:pt>
                <c:pt idx="11">
                  <c:v>97.686375321336754</c:v>
                </c:pt>
                <c:pt idx="12">
                  <c:v>94.85861182519281</c:v>
                </c:pt>
                <c:pt idx="13">
                  <c:v>93.059125964010278</c:v>
                </c:pt>
                <c:pt idx="14">
                  <c:v>89.717223650385606</c:v>
                </c:pt>
                <c:pt idx="15">
                  <c:v>87.146529562981996</c:v>
                </c:pt>
                <c:pt idx="16">
                  <c:v>84.575835475578415</c:v>
                </c:pt>
                <c:pt idx="17">
                  <c:v>102.05655526992288</c:v>
                </c:pt>
                <c:pt idx="18">
                  <c:v>101.02827763496146</c:v>
                </c:pt>
                <c:pt idx="19">
                  <c:v>99.485861182519272</c:v>
                </c:pt>
                <c:pt idx="20">
                  <c:v>94.087403598971719</c:v>
                </c:pt>
                <c:pt idx="21">
                  <c:v>92.287917737789201</c:v>
                </c:pt>
                <c:pt idx="22">
                  <c:v>88.431876606683801</c:v>
                </c:pt>
                <c:pt idx="23">
                  <c:v>87.146529562981996</c:v>
                </c:pt>
                <c:pt idx="24">
                  <c:v>86.118251928020555</c:v>
                </c:pt>
                <c:pt idx="25">
                  <c:v>85.604113110539842</c:v>
                </c:pt>
                <c:pt idx="26">
                  <c:v>84.575835475578415</c:v>
                </c:pt>
                <c:pt idx="27">
                  <c:v>83.033419023136247</c:v>
                </c:pt>
                <c:pt idx="28">
                  <c:v>81.748071979434442</c:v>
                </c:pt>
                <c:pt idx="29">
                  <c:v>82.005141388174806</c:v>
                </c:pt>
                <c:pt idx="30">
                  <c:v>81.491002570694079</c:v>
                </c:pt>
                <c:pt idx="31">
                  <c:v>78.920308483290498</c:v>
                </c:pt>
                <c:pt idx="32">
                  <c:v>77.892030848329057</c:v>
                </c:pt>
                <c:pt idx="33">
                  <c:v>77.892030848329057</c:v>
                </c:pt>
                <c:pt idx="34">
                  <c:v>77.377892030848329</c:v>
                </c:pt>
                <c:pt idx="35">
                  <c:v>75.835475578406175</c:v>
                </c:pt>
                <c:pt idx="36">
                  <c:v>75.321336760925448</c:v>
                </c:pt>
                <c:pt idx="37">
                  <c:v>74.293059125964007</c:v>
                </c:pt>
                <c:pt idx="38">
                  <c:v>73.52185089974293</c:v>
                </c:pt>
                <c:pt idx="39">
                  <c:v>71.722365038560412</c:v>
                </c:pt>
                <c:pt idx="40">
                  <c:v>70.694087403598971</c:v>
                </c:pt>
                <c:pt idx="41">
                  <c:v>71.465295629820048</c:v>
                </c:pt>
                <c:pt idx="42">
                  <c:v>71.722365038560412</c:v>
                </c:pt>
                <c:pt idx="43">
                  <c:v>70.179948586118257</c:v>
                </c:pt>
                <c:pt idx="44">
                  <c:v>71.465295629820048</c:v>
                </c:pt>
                <c:pt idx="45">
                  <c:v>71.979434447300775</c:v>
                </c:pt>
                <c:pt idx="46">
                  <c:v>71.722365038560412</c:v>
                </c:pt>
                <c:pt idx="47">
                  <c:v>71.465295629820048</c:v>
                </c:pt>
                <c:pt idx="48">
                  <c:v>71.208226221079698</c:v>
                </c:pt>
                <c:pt idx="49">
                  <c:v>70.951156812339335</c:v>
                </c:pt>
                <c:pt idx="50">
                  <c:v>70.179948586118257</c:v>
                </c:pt>
                <c:pt idx="51">
                  <c:v>69.151670951156802</c:v>
                </c:pt>
              </c:numCache>
            </c:numRef>
          </c:val>
          <c:smooth val="0"/>
          <c:extLst>
            <c:ext xmlns:c16="http://schemas.microsoft.com/office/drawing/2014/chart" uri="{C3380CC4-5D6E-409C-BE32-E72D297353CC}">
              <c16:uniqueId val="{00000001-5CE5-40E4-98B3-B8555355E52E}"/>
            </c:ext>
          </c:extLst>
        </c:ser>
        <c:ser>
          <c:idx val="2"/>
          <c:order val="2"/>
          <c:tx>
            <c:v>AAH</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pt idx="38">
                  <c:v>45017</c:v>
                </c:pt>
                <c:pt idx="39">
                  <c:v>45047</c:v>
                </c:pt>
                <c:pt idx="40">
                  <c:v>45078</c:v>
                </c:pt>
                <c:pt idx="41">
                  <c:v>45108</c:v>
                </c:pt>
                <c:pt idx="42">
                  <c:v>45139</c:v>
                </c:pt>
                <c:pt idx="43">
                  <c:v>45170</c:v>
                </c:pt>
                <c:pt idx="44">
                  <c:v>45200</c:v>
                </c:pt>
                <c:pt idx="45">
                  <c:v>45231</c:v>
                </c:pt>
                <c:pt idx="46">
                  <c:v>45261</c:v>
                </c:pt>
                <c:pt idx="47">
                  <c:v>45292</c:v>
                </c:pt>
                <c:pt idx="48">
                  <c:v>45323</c:v>
                </c:pt>
                <c:pt idx="49">
                  <c:v>45352</c:v>
                </c:pt>
                <c:pt idx="50">
                  <c:v>45383</c:v>
                </c:pt>
                <c:pt idx="51">
                  <c:v>45413</c:v>
                </c:pt>
                <c:pt idx="52">
                  <c:v>45444</c:v>
                </c:pt>
              </c:numCache>
            </c:numRef>
          </c:cat>
          <c:val>
            <c:numRef>
              <c:f>AAH!$AW$40:$AW$92</c:f>
              <c:numCache>
                <c:formatCode>0.0</c:formatCode>
                <c:ptCount val="53"/>
                <c:pt idx="0">
                  <c:v>100</c:v>
                </c:pt>
                <c:pt idx="1">
                  <c:v>100.30456852791878</c:v>
                </c:pt>
                <c:pt idx="2">
                  <c:v>100.81218274111674</c:v>
                </c:pt>
                <c:pt idx="3">
                  <c:v>100.91370558375634</c:v>
                </c:pt>
                <c:pt idx="4">
                  <c:v>101.11675126903555</c:v>
                </c:pt>
                <c:pt idx="5">
                  <c:v>101.11675126903555</c:v>
                </c:pt>
                <c:pt idx="6">
                  <c:v>101.01522842639594</c:v>
                </c:pt>
                <c:pt idx="7">
                  <c:v>100.71065989847716</c:v>
                </c:pt>
                <c:pt idx="8">
                  <c:v>100.1015228426396</c:v>
                </c:pt>
                <c:pt idx="9">
                  <c:v>100.20304568527918</c:v>
                </c:pt>
                <c:pt idx="10">
                  <c:v>100.40609137055839</c:v>
                </c:pt>
                <c:pt idx="11">
                  <c:v>99.390862944162436</c:v>
                </c:pt>
                <c:pt idx="12">
                  <c:v>99.390862944162436</c:v>
                </c:pt>
                <c:pt idx="13">
                  <c:v>99.898477157360404</c:v>
                </c:pt>
                <c:pt idx="14">
                  <c:v>100.30456852791878</c:v>
                </c:pt>
                <c:pt idx="15">
                  <c:v>100.30456852791878</c:v>
                </c:pt>
                <c:pt idx="16">
                  <c:v>100.71065989847716</c:v>
                </c:pt>
                <c:pt idx="17">
                  <c:v>100.60913705583756</c:v>
                </c:pt>
                <c:pt idx="18">
                  <c:v>100.50761421319795</c:v>
                </c:pt>
                <c:pt idx="19">
                  <c:v>100.40609137055839</c:v>
                </c:pt>
                <c:pt idx="20">
                  <c:v>100.40609137055839</c:v>
                </c:pt>
                <c:pt idx="21">
                  <c:v>100.40609137055839</c:v>
                </c:pt>
                <c:pt idx="22">
                  <c:v>100.40609137055839</c:v>
                </c:pt>
                <c:pt idx="23">
                  <c:v>99.390862944162436</c:v>
                </c:pt>
                <c:pt idx="24">
                  <c:v>100</c:v>
                </c:pt>
                <c:pt idx="25">
                  <c:v>100.1015228426396</c:v>
                </c:pt>
                <c:pt idx="26">
                  <c:v>100.91370558375634</c:v>
                </c:pt>
                <c:pt idx="27">
                  <c:v>101.11675126903555</c:v>
                </c:pt>
                <c:pt idx="28">
                  <c:v>101.42131979695432</c:v>
                </c:pt>
                <c:pt idx="29">
                  <c:v>101.7258883248731</c:v>
                </c:pt>
                <c:pt idx="30">
                  <c:v>101.5228426395939</c:v>
                </c:pt>
                <c:pt idx="31">
                  <c:v>101.6243654822335</c:v>
                </c:pt>
                <c:pt idx="32">
                  <c:v>101.82741116751268</c:v>
                </c:pt>
                <c:pt idx="33">
                  <c:v>101.92893401015229</c:v>
                </c:pt>
                <c:pt idx="34">
                  <c:v>102.03045685279189</c:v>
                </c:pt>
                <c:pt idx="35">
                  <c:v>101.21827411167513</c:v>
                </c:pt>
                <c:pt idx="36">
                  <c:v>101.5228426395939</c:v>
                </c:pt>
                <c:pt idx="37">
                  <c:v>102.23350253807106</c:v>
                </c:pt>
                <c:pt idx="38">
                  <c:v>103.1472081218274</c:v>
                </c:pt>
                <c:pt idx="39">
                  <c:v>103.65482233502539</c:v>
                </c:pt>
                <c:pt idx="40">
                  <c:v>103.75634517766497</c:v>
                </c:pt>
                <c:pt idx="41">
                  <c:v>103.95939086294416</c:v>
                </c:pt>
                <c:pt idx="42">
                  <c:v>104.36548223350255</c:v>
                </c:pt>
                <c:pt idx="43">
                  <c:v>104.87309644670052</c:v>
                </c:pt>
                <c:pt idx="44">
                  <c:v>106.59898477157361</c:v>
                </c:pt>
                <c:pt idx="45">
                  <c:v>105.98984771573603</c:v>
                </c:pt>
                <c:pt idx="46">
                  <c:v>106.09137055837563</c:v>
                </c:pt>
                <c:pt idx="47">
                  <c:v>105.48223350253807</c:v>
                </c:pt>
                <c:pt idx="48">
                  <c:v>106.49746192893402</c:v>
                </c:pt>
                <c:pt idx="49">
                  <c:v>107.20812182741118</c:v>
                </c:pt>
                <c:pt idx="50">
                  <c:v>108.02030456852792</c:v>
                </c:pt>
                <c:pt idx="51">
                  <c:v>108.22335025380711</c:v>
                </c:pt>
                <c:pt idx="52">
                  <c:v>108.22335025380711</c:v>
                </c:pt>
              </c:numCache>
            </c:numRef>
          </c:val>
          <c:smooth val="0"/>
          <c:extLst>
            <c:ext xmlns:c16="http://schemas.microsoft.com/office/drawing/2014/chart" uri="{C3380CC4-5D6E-409C-BE32-E72D297353CC}">
              <c16:uniqueId val="{00000002-5CE5-40E4-98B3-B8555355E52E}"/>
            </c:ext>
          </c:extLst>
        </c:ser>
        <c:ser>
          <c:idx val="3"/>
          <c:order val="3"/>
          <c:tx>
            <c:v>PA</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pt idx="38">
                  <c:v>45017</c:v>
                </c:pt>
                <c:pt idx="39">
                  <c:v>45047</c:v>
                </c:pt>
                <c:pt idx="40">
                  <c:v>45078</c:v>
                </c:pt>
                <c:pt idx="41">
                  <c:v>45108</c:v>
                </c:pt>
                <c:pt idx="42">
                  <c:v>45139</c:v>
                </c:pt>
                <c:pt idx="43">
                  <c:v>45170</c:v>
                </c:pt>
                <c:pt idx="44">
                  <c:v>45200</c:v>
                </c:pt>
                <c:pt idx="45">
                  <c:v>45231</c:v>
                </c:pt>
                <c:pt idx="46">
                  <c:v>45261</c:v>
                </c:pt>
                <c:pt idx="47">
                  <c:v>45292</c:v>
                </c:pt>
                <c:pt idx="48">
                  <c:v>45323</c:v>
                </c:pt>
                <c:pt idx="49">
                  <c:v>45352</c:v>
                </c:pt>
                <c:pt idx="50">
                  <c:v>45383</c:v>
                </c:pt>
                <c:pt idx="51">
                  <c:v>45413</c:v>
                </c:pt>
                <c:pt idx="52">
                  <c:v>45444</c:v>
                </c:pt>
              </c:numCache>
            </c:numRef>
          </c:cat>
          <c:val>
            <c:numRef>
              <c:f>PA!$AW$40:$AW$92</c:f>
              <c:numCache>
                <c:formatCode>0.0</c:formatCode>
                <c:ptCount val="53"/>
                <c:pt idx="0">
                  <c:v>100</c:v>
                </c:pt>
                <c:pt idx="1">
                  <c:v>100.30884623869403</c:v>
                </c:pt>
                <c:pt idx="2">
                  <c:v>100.44120891242004</c:v>
                </c:pt>
                <c:pt idx="3">
                  <c:v>101.03684094418708</c:v>
                </c:pt>
                <c:pt idx="4">
                  <c:v>101.34568718288108</c:v>
                </c:pt>
                <c:pt idx="5">
                  <c:v>99.426428413853955</c:v>
                </c:pt>
                <c:pt idx="6">
                  <c:v>99.139642620780947</c:v>
                </c:pt>
                <c:pt idx="7">
                  <c:v>99.889697771894987</c:v>
                </c:pt>
                <c:pt idx="8">
                  <c:v>101.47804985660711</c:v>
                </c:pt>
                <c:pt idx="9">
                  <c:v>103.48555040811824</c:v>
                </c:pt>
                <c:pt idx="10">
                  <c:v>104.2356055592323</c:v>
                </c:pt>
                <c:pt idx="11">
                  <c:v>103.24288550628722</c:v>
                </c:pt>
                <c:pt idx="12">
                  <c:v>102.13986322523716</c:v>
                </c:pt>
                <c:pt idx="13">
                  <c:v>101.4339289653651</c:v>
                </c:pt>
                <c:pt idx="14">
                  <c:v>100.198544010589</c:v>
                </c:pt>
                <c:pt idx="15">
                  <c:v>100.02206044562101</c:v>
                </c:pt>
                <c:pt idx="16">
                  <c:v>100.41914846679903</c:v>
                </c:pt>
                <c:pt idx="17">
                  <c:v>99.867637326273993</c:v>
                </c:pt>
                <c:pt idx="18">
                  <c:v>100.92653871608206</c:v>
                </c:pt>
                <c:pt idx="19">
                  <c:v>102.00750055151113</c:v>
                </c:pt>
                <c:pt idx="20">
                  <c:v>103.17670416942421</c:v>
                </c:pt>
                <c:pt idx="21">
                  <c:v>104.19148466799028</c:v>
                </c:pt>
                <c:pt idx="22">
                  <c:v>104.56651224354732</c:v>
                </c:pt>
                <c:pt idx="23">
                  <c:v>103.22082506066623</c:v>
                </c:pt>
                <c:pt idx="24">
                  <c:v>102.22810500772115</c:v>
                </c:pt>
                <c:pt idx="25">
                  <c:v>102.00750055151113</c:v>
                </c:pt>
                <c:pt idx="26">
                  <c:v>101.50011030222809</c:v>
                </c:pt>
                <c:pt idx="27">
                  <c:v>101.96337966026914</c:v>
                </c:pt>
                <c:pt idx="28">
                  <c:v>102.6472534745202</c:v>
                </c:pt>
                <c:pt idx="29">
                  <c:v>102.82373703948819</c:v>
                </c:pt>
                <c:pt idx="30">
                  <c:v>104.25766600485329</c:v>
                </c:pt>
                <c:pt idx="31">
                  <c:v>105.6695345245974</c:v>
                </c:pt>
                <c:pt idx="32">
                  <c:v>106.48577101257446</c:v>
                </c:pt>
                <c:pt idx="33">
                  <c:v>107.14758438120451</c:v>
                </c:pt>
                <c:pt idx="34">
                  <c:v>106.94904037061548</c:v>
                </c:pt>
                <c:pt idx="35">
                  <c:v>105.82395764394441</c:v>
                </c:pt>
                <c:pt idx="36">
                  <c:v>104.69887491727332</c:v>
                </c:pt>
                <c:pt idx="37">
                  <c:v>104.3679682329583</c:v>
                </c:pt>
                <c:pt idx="38">
                  <c:v>103.11052283256122</c:v>
                </c:pt>
                <c:pt idx="39">
                  <c:v>103.30906684315022</c:v>
                </c:pt>
                <c:pt idx="40">
                  <c:v>103.35318773439224</c:v>
                </c:pt>
                <c:pt idx="41">
                  <c:v>102.86785793073021</c:v>
                </c:pt>
                <c:pt idx="42">
                  <c:v>102.91197882197221</c:v>
                </c:pt>
                <c:pt idx="43">
                  <c:v>103.50761085373925</c:v>
                </c:pt>
                <c:pt idx="44">
                  <c:v>103.13258327818222</c:v>
                </c:pt>
                <c:pt idx="45">
                  <c:v>103.0222810500772</c:v>
                </c:pt>
                <c:pt idx="46">
                  <c:v>101.96337966026914</c:v>
                </c:pt>
                <c:pt idx="47">
                  <c:v>100.02206044562101</c:v>
                </c:pt>
                <c:pt idx="48">
                  <c:v>99.51467019633796</c:v>
                </c:pt>
                <c:pt idx="49">
                  <c:v>98.544010589013894</c:v>
                </c:pt>
                <c:pt idx="50">
                  <c:v>98.411647915287887</c:v>
                </c:pt>
                <c:pt idx="51">
                  <c:v>98.985219501433932</c:v>
                </c:pt>
                <c:pt idx="52">
                  <c:v>99.33818663136995</c:v>
                </c:pt>
              </c:numCache>
            </c:numRef>
          </c:val>
          <c:smooth val="0"/>
          <c:extLst>
            <c:ext xmlns:c16="http://schemas.microsoft.com/office/drawing/2014/chart" uri="{C3380CC4-5D6E-409C-BE32-E72D297353CC}">
              <c16:uniqueId val="{00000003-5CE5-40E4-98B3-B8555355E52E}"/>
            </c:ext>
          </c:extLst>
        </c:ser>
        <c:dLbls>
          <c:showLegendKey val="0"/>
          <c:showVal val="0"/>
          <c:showCatName val="0"/>
          <c:showSerName val="0"/>
          <c:showPercent val="0"/>
          <c:showBubbleSize val="0"/>
        </c:dLbls>
        <c:smooth val="0"/>
        <c:axId val="231201408"/>
        <c:axId val="231211392"/>
      </c:lineChart>
      <c:dateAx>
        <c:axId val="231201408"/>
        <c:scaling>
          <c:orientation val="minMax"/>
          <c:max val="45444"/>
        </c:scaling>
        <c:delete val="0"/>
        <c:axPos val="b"/>
        <c:numFmt formatCode="mmm\-yy" sourceLinked="1"/>
        <c:majorTickMark val="out"/>
        <c:minorTickMark val="none"/>
        <c:tickLblPos val="low"/>
        <c:spPr>
          <a:ln w="19050"/>
        </c:spPr>
        <c:txPr>
          <a:bodyPr/>
          <a:lstStyle/>
          <a:p>
            <a:pPr>
              <a:defRPr sz="570" baseline="0"/>
            </a:pPr>
            <a:endParaRPr lang="fr-FR"/>
          </a:p>
        </c:txPr>
        <c:crossAx val="231211392"/>
        <c:crossesAt val="100"/>
        <c:auto val="1"/>
        <c:lblOffset val="100"/>
        <c:baseTimeUnit val="months"/>
      </c:dateAx>
      <c:valAx>
        <c:axId val="231211392"/>
        <c:scaling>
          <c:orientation val="minMax"/>
          <c:max val="112"/>
          <c:min val="66"/>
        </c:scaling>
        <c:delete val="0"/>
        <c:axPos val="l"/>
        <c:majorGridlines/>
        <c:numFmt formatCode="0" sourceLinked="0"/>
        <c:majorTickMark val="out"/>
        <c:minorTickMark val="none"/>
        <c:tickLblPos val="nextTo"/>
        <c:crossAx val="231201408"/>
        <c:crossesAt val="43862"/>
        <c:crossBetween val="midCat"/>
        <c:majorUnit val="4"/>
      </c:valAx>
    </c:plotArea>
    <c:legend>
      <c:legendPos val="b"/>
      <c:layout>
        <c:manualLayout>
          <c:xMode val="edge"/>
          <c:yMode val="edge"/>
          <c:x val="0.30065624873813851"/>
          <c:y val="0.74277485252993691"/>
          <c:w val="0.38285612759943466"/>
          <c:h val="6.4813309626619256E-2"/>
        </c:manualLayout>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124E-2"/>
          <c:y val="0.27208624345685795"/>
          <c:w val="0.83764367816092966"/>
          <c:h val="0.49121318168562289"/>
        </c:manualLayout>
      </c:layout>
      <c:barChart>
        <c:barDir val="col"/>
        <c:grouping val="stacked"/>
        <c:varyColors val="0"/>
        <c:ser>
          <c:idx val="1"/>
          <c:order val="0"/>
          <c:tx>
            <c:strRef>
              <c:f>'Données Graph2'!$G$7:$G$8</c:f>
              <c:strCache>
                <c:ptCount val="2"/>
                <c:pt idx="0">
                  <c:v>Emploi hors intérim</c:v>
                </c:pt>
              </c:strCache>
            </c:strRef>
          </c:tx>
          <c:spPr>
            <a:solidFill>
              <a:srgbClr val="00B0F0"/>
            </a:solidFill>
            <a:ln w="28575">
              <a:noFill/>
              <a:prstDash val="solid"/>
            </a:ln>
          </c:spPr>
          <c:invertIfNegative val="0"/>
          <c:cat>
            <c:multiLvlStrRef>
              <c:f>'Données Graph2'!$A$10:$B$50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Graph2'!$V$10:$V$51</c:f>
              <c:numCache>
                <c:formatCode>#,##0</c:formatCode>
                <c:ptCount val="42"/>
                <c:pt idx="0">
                  <c:v>-146.87194170826115</c:v>
                </c:pt>
                <c:pt idx="1">
                  <c:v>-708.14937042325619</c:v>
                </c:pt>
                <c:pt idx="2">
                  <c:v>268.56405710612307</c:v>
                </c:pt>
                <c:pt idx="3">
                  <c:v>-267.19899017032003</c:v>
                </c:pt>
                <c:pt idx="4">
                  <c:v>-131.50118734678836</c:v>
                </c:pt>
                <c:pt idx="5">
                  <c:v>107.5678804841009</c:v>
                </c:pt>
                <c:pt idx="6">
                  <c:v>-554.24257797020255</c:v>
                </c:pt>
                <c:pt idx="7">
                  <c:v>804.39657660498051</c:v>
                </c:pt>
                <c:pt idx="8">
                  <c:v>283.07512210696586</c:v>
                </c:pt>
                <c:pt idx="9">
                  <c:v>1378.3260722549167</c:v>
                </c:pt>
                <c:pt idx="10">
                  <c:v>-92.595935721532442</c:v>
                </c:pt>
                <c:pt idx="11">
                  <c:v>-293.75639642990427</c:v>
                </c:pt>
                <c:pt idx="12">
                  <c:v>1873.0009302909311</c:v>
                </c:pt>
                <c:pt idx="13">
                  <c:v>410.10848229186377</c:v>
                </c:pt>
                <c:pt idx="14">
                  <c:v>-783.06722133621224</c:v>
                </c:pt>
                <c:pt idx="15">
                  <c:v>1256.9634283865453</c:v>
                </c:pt>
                <c:pt idx="16">
                  <c:v>1318.1417015093029</c:v>
                </c:pt>
                <c:pt idx="17">
                  <c:v>0.32403098366921768</c:v>
                </c:pt>
                <c:pt idx="18">
                  <c:v>608.99355866332189</c:v>
                </c:pt>
                <c:pt idx="19">
                  <c:v>-345.10798022800009</c:v>
                </c:pt>
                <c:pt idx="20">
                  <c:v>1209.2617397130234</c:v>
                </c:pt>
                <c:pt idx="21">
                  <c:v>838.66249137680279</c:v>
                </c:pt>
                <c:pt idx="22">
                  <c:v>677.37286538208718</c:v>
                </c:pt>
                <c:pt idx="23">
                  <c:v>-283.12276903880411</c:v>
                </c:pt>
                <c:pt idx="24">
                  <c:v>-1703.8715840817604</c:v>
                </c:pt>
                <c:pt idx="25">
                  <c:v>-3834.1001834663039</c:v>
                </c:pt>
                <c:pt idx="26">
                  <c:v>4863.3574385367974</c:v>
                </c:pt>
                <c:pt idx="27">
                  <c:v>2008.8896077795071</c:v>
                </c:pt>
                <c:pt idx="28">
                  <c:v>1101.3691546012706</c:v>
                </c:pt>
                <c:pt idx="29">
                  <c:v>1861.0453246726538</c:v>
                </c:pt>
                <c:pt idx="30">
                  <c:v>2177.0027244766243</c:v>
                </c:pt>
                <c:pt idx="31">
                  <c:v>1936.6264047781879</c:v>
                </c:pt>
                <c:pt idx="32">
                  <c:v>1062.5167744487408</c:v>
                </c:pt>
                <c:pt idx="33">
                  <c:v>-329.12059402055456</c:v>
                </c:pt>
                <c:pt idx="34">
                  <c:v>-919.11797709262464</c:v>
                </c:pt>
                <c:pt idx="35">
                  <c:v>1005.1968117189535</c:v>
                </c:pt>
                <c:pt idx="36">
                  <c:v>248.20533938985318</c:v>
                </c:pt>
                <c:pt idx="37">
                  <c:v>507.87301193681196</c:v>
                </c:pt>
                <c:pt idx="38">
                  <c:v>359.33212436031317</c:v>
                </c:pt>
                <c:pt idx="39">
                  <c:v>80.808859570330242</c:v>
                </c:pt>
                <c:pt idx="40">
                  <c:v>242.74677680205787</c:v>
                </c:pt>
                <c:pt idx="41">
                  <c:v>-174.38244255183963</c:v>
                </c:pt>
              </c:numCache>
            </c:numRef>
          </c:val>
          <c:extLst>
            <c:ext xmlns:c16="http://schemas.microsoft.com/office/drawing/2014/chart" uri="{C3380CC4-5D6E-409C-BE32-E72D297353CC}">
              <c16:uniqueId val="{00000000-B7A0-4CBF-A335-1F47BA3B7C8F}"/>
            </c:ext>
          </c:extLst>
        </c:ser>
        <c:ser>
          <c:idx val="2"/>
          <c:order val="1"/>
          <c:tx>
            <c:strRef>
              <c:f>'Données Graph2'!$H$7:$H$8</c:f>
              <c:strCache>
                <c:ptCount val="2"/>
                <c:pt idx="0">
                  <c:v>Intérim</c:v>
                </c:pt>
              </c:strCache>
            </c:strRef>
          </c:tx>
          <c:spPr>
            <a:solidFill>
              <a:schemeClr val="accent6">
                <a:lumMod val="75000"/>
              </a:schemeClr>
            </a:solidFill>
            <a:ln w="28575">
              <a:noFill/>
            </a:ln>
          </c:spPr>
          <c:invertIfNegative val="0"/>
          <c:cat>
            <c:multiLvlStrRef>
              <c:f>'Données Graph2'!$A$10:$B$50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Graph2'!$W$10:$W$51</c:f>
              <c:numCache>
                <c:formatCode>#,##0</c:formatCode>
                <c:ptCount val="42"/>
                <c:pt idx="0">
                  <c:v>-481.71766868499981</c:v>
                </c:pt>
                <c:pt idx="1">
                  <c:v>49.325833433998923</c:v>
                </c:pt>
                <c:pt idx="2">
                  <c:v>-253.548274157999</c:v>
                </c:pt>
                <c:pt idx="3">
                  <c:v>180.4283692909994</c:v>
                </c:pt>
                <c:pt idx="4">
                  <c:v>120.7144211549994</c:v>
                </c:pt>
                <c:pt idx="5">
                  <c:v>-27.53934704600033</c:v>
                </c:pt>
                <c:pt idx="6">
                  <c:v>230.98860255600084</c:v>
                </c:pt>
                <c:pt idx="7">
                  <c:v>78.954479172999527</c:v>
                </c:pt>
                <c:pt idx="8">
                  <c:v>158.64985139000055</c:v>
                </c:pt>
                <c:pt idx="9">
                  <c:v>181.09084514800088</c:v>
                </c:pt>
                <c:pt idx="10">
                  <c:v>111.56412106699918</c:v>
                </c:pt>
                <c:pt idx="11">
                  <c:v>-40.650038321000466</c:v>
                </c:pt>
                <c:pt idx="12">
                  <c:v>503.41007683099997</c:v>
                </c:pt>
                <c:pt idx="13">
                  <c:v>322.63149880800029</c:v>
                </c:pt>
                <c:pt idx="14">
                  <c:v>326.51694508099899</c:v>
                </c:pt>
                <c:pt idx="15">
                  <c:v>3.6999440300014612</c:v>
                </c:pt>
                <c:pt idx="16">
                  <c:v>40.082864576999782</c:v>
                </c:pt>
                <c:pt idx="17">
                  <c:v>-168.83777036499941</c:v>
                </c:pt>
                <c:pt idx="18">
                  <c:v>29.824257394999222</c:v>
                </c:pt>
                <c:pt idx="19">
                  <c:v>-19.251315342999987</c:v>
                </c:pt>
                <c:pt idx="20">
                  <c:v>201.67200622600012</c:v>
                </c:pt>
                <c:pt idx="21">
                  <c:v>135.88991986800011</c:v>
                </c:pt>
                <c:pt idx="22">
                  <c:v>-28.539954312999726</c:v>
                </c:pt>
                <c:pt idx="23">
                  <c:v>-26.672097617001782</c:v>
                </c:pt>
                <c:pt idx="24">
                  <c:v>-2312.7647933169983</c:v>
                </c:pt>
                <c:pt idx="25">
                  <c:v>1225.0834501269983</c:v>
                </c:pt>
                <c:pt idx="26">
                  <c:v>701.90984496900091</c:v>
                </c:pt>
                <c:pt idx="27">
                  <c:v>26.057367346999854</c:v>
                </c:pt>
                <c:pt idx="28">
                  <c:v>224.07177882899941</c:v>
                </c:pt>
                <c:pt idx="29">
                  <c:v>115.60389546200167</c:v>
                </c:pt>
                <c:pt idx="30">
                  <c:v>117.68739207099952</c:v>
                </c:pt>
                <c:pt idx="31">
                  <c:v>8.1413266179997663</c:v>
                </c:pt>
                <c:pt idx="32">
                  <c:v>-128.72377192199929</c:v>
                </c:pt>
                <c:pt idx="33">
                  <c:v>121.34745181799917</c:v>
                </c:pt>
                <c:pt idx="34">
                  <c:v>-179.94979526899988</c:v>
                </c:pt>
                <c:pt idx="35">
                  <c:v>-44.76461761200062</c:v>
                </c:pt>
                <c:pt idx="36">
                  <c:v>-453.6028023229992</c:v>
                </c:pt>
                <c:pt idx="37">
                  <c:v>-248.35430848200031</c:v>
                </c:pt>
                <c:pt idx="38">
                  <c:v>98.685089182999945</c:v>
                </c:pt>
                <c:pt idx="39">
                  <c:v>-37.565265244999864</c:v>
                </c:pt>
                <c:pt idx="40">
                  <c:v>166.65222747100051</c:v>
                </c:pt>
                <c:pt idx="41">
                  <c:v>-12.081628349000312</c:v>
                </c:pt>
              </c:numCache>
            </c:numRef>
          </c:val>
          <c:extLst>
            <c:ext xmlns:c16="http://schemas.microsoft.com/office/drawing/2014/chart" uri="{C3380CC4-5D6E-409C-BE32-E72D297353CC}">
              <c16:uniqueId val="{00000001-B7A0-4CBF-A335-1F47BA3B7C8F}"/>
            </c:ext>
          </c:extLst>
        </c:ser>
        <c:dLbls>
          <c:showLegendKey val="0"/>
          <c:showVal val="0"/>
          <c:showCatName val="0"/>
          <c:showSerName val="0"/>
          <c:showPercent val="0"/>
          <c:showBubbleSize val="0"/>
        </c:dLbls>
        <c:gapWidth val="150"/>
        <c:overlap val="100"/>
        <c:axId val="212256640"/>
        <c:axId val="212258176"/>
      </c:barChart>
      <c:lineChart>
        <c:grouping val="standard"/>
        <c:varyColors val="0"/>
        <c:ser>
          <c:idx val="0"/>
          <c:order val="2"/>
          <c:tx>
            <c:strRef>
              <c:f>'Données Graph2'!$F$7:$F$8</c:f>
              <c:strCache>
                <c:ptCount val="2"/>
                <c:pt idx="0">
                  <c:v>Emploi total</c:v>
                </c:pt>
              </c:strCache>
            </c:strRef>
          </c:tx>
          <c:spPr>
            <a:ln w="28575">
              <a:solidFill>
                <a:srgbClr val="002060"/>
              </a:solidFill>
              <a:prstDash val="solid"/>
            </a:ln>
          </c:spPr>
          <c:marker>
            <c:symbol val="none"/>
          </c:marker>
          <c:cat>
            <c:multiLvlStrRef>
              <c:f>'Données Graph2'!$A$10:$B$51</c:f>
              <c:multiLvlStrCache>
                <c:ptCount val="4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Graph2'!$U$10:$U$51</c:f>
              <c:numCache>
                <c:formatCode>#,##0</c:formatCode>
                <c:ptCount val="42"/>
                <c:pt idx="0">
                  <c:v>-628.5896103932464</c:v>
                </c:pt>
                <c:pt idx="1">
                  <c:v>-658.82353698927909</c:v>
                </c:pt>
                <c:pt idx="2">
                  <c:v>15.015782948146807</c:v>
                </c:pt>
                <c:pt idx="3">
                  <c:v>-86.770620879338821</c:v>
                </c:pt>
                <c:pt idx="4">
                  <c:v>-10.786766191769857</c:v>
                </c:pt>
                <c:pt idx="5">
                  <c:v>80.028533438075101</c:v>
                </c:pt>
                <c:pt idx="6">
                  <c:v>-323.25397541417624</c:v>
                </c:pt>
                <c:pt idx="7">
                  <c:v>883.35105577795184</c:v>
                </c:pt>
                <c:pt idx="8">
                  <c:v>441.72497349698097</c:v>
                </c:pt>
                <c:pt idx="9">
                  <c:v>1559.4169174029084</c:v>
                </c:pt>
                <c:pt idx="10">
                  <c:v>18.968185345467646</c:v>
                </c:pt>
                <c:pt idx="11">
                  <c:v>-334.40643475088291</c:v>
                </c:pt>
                <c:pt idx="12">
                  <c:v>2376.4110071219038</c:v>
                </c:pt>
                <c:pt idx="13">
                  <c:v>732.73998109987588</c:v>
                </c:pt>
                <c:pt idx="14">
                  <c:v>-456.55027625520597</c:v>
                </c:pt>
                <c:pt idx="15">
                  <c:v>1260.663372416544</c:v>
                </c:pt>
                <c:pt idx="16">
                  <c:v>1358.2245660863118</c:v>
                </c:pt>
                <c:pt idx="17">
                  <c:v>-168.51373938133474</c:v>
                </c:pt>
                <c:pt idx="18">
                  <c:v>638.81781605831929</c:v>
                </c:pt>
                <c:pt idx="19">
                  <c:v>-364.35929557101917</c:v>
                </c:pt>
                <c:pt idx="20">
                  <c:v>1410.9337459390517</c:v>
                </c:pt>
                <c:pt idx="21">
                  <c:v>974.5524112447747</c:v>
                </c:pt>
                <c:pt idx="22">
                  <c:v>648.83291106909746</c:v>
                </c:pt>
                <c:pt idx="23">
                  <c:v>-309.79486665580771</c:v>
                </c:pt>
                <c:pt idx="24">
                  <c:v>-4016.6363773987396</c:v>
                </c:pt>
                <c:pt idx="25">
                  <c:v>-2609.0167333393183</c:v>
                </c:pt>
                <c:pt idx="26">
                  <c:v>5565.2672835057892</c:v>
                </c:pt>
                <c:pt idx="27">
                  <c:v>2034.9469751265133</c:v>
                </c:pt>
                <c:pt idx="28">
                  <c:v>1325.4409334302763</c:v>
                </c:pt>
                <c:pt idx="29">
                  <c:v>1976.6492201346555</c:v>
                </c:pt>
                <c:pt idx="30">
                  <c:v>2294.6901165476302</c:v>
                </c:pt>
                <c:pt idx="31">
                  <c:v>1944.7677313961904</c:v>
                </c:pt>
                <c:pt idx="32">
                  <c:v>933.79300252674147</c:v>
                </c:pt>
                <c:pt idx="33">
                  <c:v>-207.77314220258268</c:v>
                </c:pt>
                <c:pt idx="34">
                  <c:v>-1099.0677723616245</c:v>
                </c:pt>
                <c:pt idx="35">
                  <c:v>960.4321941069793</c:v>
                </c:pt>
                <c:pt idx="36">
                  <c:v>-205.39746293314965</c:v>
                </c:pt>
                <c:pt idx="37">
                  <c:v>259.51870345481439</c:v>
                </c:pt>
                <c:pt idx="38">
                  <c:v>458.01721354329493</c:v>
                </c:pt>
                <c:pt idx="39">
                  <c:v>43.243594325351296</c:v>
                </c:pt>
                <c:pt idx="40">
                  <c:v>409.39900427305838</c:v>
                </c:pt>
                <c:pt idx="41">
                  <c:v>-186.46407090086723</c:v>
                </c:pt>
              </c:numCache>
            </c:numRef>
          </c:val>
          <c:smooth val="0"/>
          <c:extLst>
            <c:ext xmlns:c16="http://schemas.microsoft.com/office/drawing/2014/chart" uri="{C3380CC4-5D6E-409C-BE32-E72D297353CC}">
              <c16:uniqueId val="{00000002-B7A0-4CBF-A335-1F47BA3B7C8F}"/>
            </c:ext>
          </c:extLst>
        </c:ser>
        <c:dLbls>
          <c:showLegendKey val="0"/>
          <c:showVal val="0"/>
          <c:showCatName val="0"/>
          <c:showSerName val="0"/>
          <c:showPercent val="0"/>
          <c:showBubbleSize val="0"/>
        </c:dLbls>
        <c:marker val="1"/>
        <c:smooth val="0"/>
        <c:axId val="212256640"/>
        <c:axId val="212258176"/>
      </c:lineChart>
      <c:catAx>
        <c:axId val="21225664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258176"/>
        <c:crosses val="autoZero"/>
        <c:auto val="0"/>
        <c:lblAlgn val="ctr"/>
        <c:lblOffset val="100"/>
        <c:tickLblSkip val="1"/>
        <c:tickMarkSkip val="1"/>
        <c:noMultiLvlLbl val="0"/>
      </c:catAx>
      <c:valAx>
        <c:axId val="212258176"/>
        <c:scaling>
          <c:orientation val="minMax"/>
          <c:max val="6000"/>
          <c:min val="-5000"/>
        </c:scaling>
        <c:delete val="0"/>
        <c:axPos val="l"/>
        <c:majorGridlines>
          <c:spPr>
            <a:ln>
              <a:prstDash val="sysDash"/>
            </a:ln>
          </c:spPr>
        </c:majorGridlines>
        <c:numFmt formatCode="[Red][&lt;0]\-&quot;&quot;0&quot;&quot;;[Blue][&gt;0]\+&quot;&quot;0&quot;&quot;;0" sourceLinked="0"/>
        <c:majorTickMark val="out"/>
        <c:minorTickMark val="none"/>
        <c:tickLblPos val="nextTo"/>
        <c:crossAx val="212256640"/>
        <c:crosses val="autoZero"/>
        <c:crossBetween val="between"/>
        <c:majorUnit val="1000"/>
      </c:valAx>
    </c:plotArea>
    <c:legend>
      <c:legendPos val="t"/>
      <c:layout>
        <c:manualLayout>
          <c:xMode val="edge"/>
          <c:yMode val="edge"/>
          <c:x val="0.21627906807801803"/>
          <c:y val="0.21335807050092764"/>
          <c:w val="0.58264258622806397"/>
          <c:h val="6.3399948383075486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57958052898516E-2"/>
          <c:y val="0.24595686858608862"/>
          <c:w val="0.90516390406154157"/>
          <c:h val="0.46558558534083427"/>
        </c:manualLayout>
      </c:layout>
      <c:barChart>
        <c:barDir val="col"/>
        <c:grouping val="stacked"/>
        <c:varyColors val="0"/>
        <c:ser>
          <c:idx val="0"/>
          <c:order val="0"/>
          <c:tx>
            <c:v>Emploi hors intérim</c:v>
          </c:tx>
          <c:spPr>
            <a:solidFill>
              <a:srgbClr val="00B0F0"/>
            </a:solidFill>
          </c:spPr>
          <c:invertIfNegative val="0"/>
          <c:dPt>
            <c:idx val="4"/>
            <c:invertIfNegative val="0"/>
            <c:bubble3D val="0"/>
            <c:extLst>
              <c:ext xmlns:c16="http://schemas.microsoft.com/office/drawing/2014/chart" uri="{C3380CC4-5D6E-409C-BE32-E72D297353CC}">
                <c16:uniqueId val="{00000000-1212-475C-AF2D-4B27DB32AE4E}"/>
              </c:ext>
            </c:extLst>
          </c:dPt>
          <c:dLbls>
            <c:dLbl>
              <c:idx val="1"/>
              <c:layout>
                <c:manualLayout>
                  <c:x val="-1.8451889386298876E-3"/>
                  <c:y val="-8.6256488763224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212-475C-AF2D-4B27DB32AE4E}"/>
                </c:ext>
              </c:extLst>
            </c:dLbl>
            <c:dLbl>
              <c:idx val="2"/>
              <c:layout>
                <c:manualLayout>
                  <c:x val="3.8026223770279048E-3"/>
                  <c:y val="1.53265159428817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212-475C-AF2D-4B27DB32AE4E}"/>
                </c:ext>
              </c:extLst>
            </c:dLbl>
            <c:dLbl>
              <c:idx val="3"/>
              <c:layout>
                <c:manualLayout>
                  <c:x val="1.7993704753625093E-3"/>
                  <c:y val="-1.805837570332776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212-475C-AF2D-4B27DB32AE4E}"/>
                </c:ext>
              </c:extLst>
            </c:dLbl>
            <c:dLbl>
              <c:idx val="4"/>
              <c:layout>
                <c:manualLayout>
                  <c:x val="0"/>
                  <c:y val="3.350700964378557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212-475C-AF2D-4B27DB32AE4E}"/>
                </c:ext>
              </c:extLst>
            </c:dLbl>
            <c:numFmt formatCode="[&lt;0]\-&quot;&quot;#,###&quot;&quot;;[&gt;0]\+&quot;&quot;#,###&quot;&quot;;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graph4'!$DG$54:$DK$54</c:f>
              <c:numCache>
                <c:formatCode>#,##0</c:formatCode>
                <c:ptCount val="5"/>
                <c:pt idx="0">
                  <c:v>-170</c:v>
                </c:pt>
                <c:pt idx="1">
                  <c:v>-220</c:v>
                </c:pt>
                <c:pt idx="2">
                  <c:v>360</c:v>
                </c:pt>
                <c:pt idx="3">
                  <c:v>30</c:v>
                </c:pt>
                <c:pt idx="4">
                  <c:v>-140</c:v>
                </c:pt>
              </c:numCache>
            </c:numRef>
          </c:val>
          <c:extLst>
            <c:ext xmlns:c16="http://schemas.microsoft.com/office/drawing/2014/chart" uri="{C3380CC4-5D6E-409C-BE32-E72D297353CC}">
              <c16:uniqueId val="{00000004-1212-475C-AF2D-4B27DB32AE4E}"/>
            </c:ext>
          </c:extLst>
        </c:ser>
        <c:ser>
          <c:idx val="1"/>
          <c:order val="1"/>
          <c:tx>
            <c:v>Intérim</c:v>
          </c:tx>
          <c:spPr>
            <a:solidFill>
              <a:schemeClr val="accent6">
                <a:lumMod val="75000"/>
              </a:schemeClr>
            </a:solidFill>
          </c:spPr>
          <c:invertIfNegative val="0"/>
          <c:dPt>
            <c:idx val="4"/>
            <c:invertIfNegative val="0"/>
            <c:bubble3D val="0"/>
            <c:extLst>
              <c:ext xmlns:c16="http://schemas.microsoft.com/office/drawing/2014/chart" uri="{C3380CC4-5D6E-409C-BE32-E72D297353CC}">
                <c16:uniqueId val="{00000005-1212-475C-AF2D-4B27DB32AE4E}"/>
              </c:ext>
            </c:extLst>
          </c:dPt>
          <c:dLbls>
            <c:dLbl>
              <c:idx val="0"/>
              <c:layout>
                <c:manualLayout>
                  <c:x val="-3.7316403700606328E-3"/>
                  <c:y val="-7.86066022663496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212-475C-AF2D-4B27DB32AE4E}"/>
                </c:ext>
              </c:extLst>
            </c:dLbl>
            <c:dLbl>
              <c:idx val="1"/>
              <c:layout>
                <c:manualLayout>
                  <c:x val="-1.9143472012116062E-3"/>
                  <c:y val="-5.116073840082281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212-475C-AF2D-4B27DB32AE4E}"/>
                </c:ext>
              </c:extLst>
            </c:dLbl>
            <c:dLbl>
              <c:idx val="2"/>
              <c:layout>
                <c:manualLayout>
                  <c:x val="2.0031102189508E-3"/>
                  <c:y val="7.1384806305060662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212-475C-AF2D-4B27DB32AE4E}"/>
                </c:ext>
              </c:extLst>
            </c:dLbl>
            <c:dLbl>
              <c:idx val="3"/>
              <c:layout>
                <c:manualLayout>
                  <c:x val="1.8910391917057805E-3"/>
                  <c:y val="-4.2413607999813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212-475C-AF2D-4B27DB32AE4E}"/>
                </c:ext>
              </c:extLst>
            </c:dLbl>
            <c:dLbl>
              <c:idx val="4"/>
              <c:layout>
                <c:manualLayout>
                  <c:x val="0"/>
                  <c:y val="-2.54601534641036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212-475C-AF2D-4B27DB32AE4E}"/>
                </c:ext>
              </c:extLst>
            </c:dLbl>
            <c:numFmt formatCode="[&lt;0]\-&quot;&quot;#,###&quot;&quot;;[&gt;0]\+&quot;&quot;#,###&quot;&quot;;0" sourceLinked="0"/>
            <c:spPr>
              <a:noFill/>
              <a:ln>
                <a:noFill/>
              </a:ln>
              <a:effectLst/>
            </c:spPr>
            <c:txPr>
              <a:bodyPr/>
              <a:lstStyle/>
              <a:p>
                <a:pPr>
                  <a:defRPr sz="1100" b="0"/>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graph4'!$DM$54:$DQ$54</c:f>
              <c:numCache>
                <c:formatCode>#,##0</c:formatCode>
                <c:ptCount val="5"/>
                <c:pt idx="0">
                  <c:v>-10</c:v>
                </c:pt>
                <c:pt idx="1">
                  <c:v>30</c:v>
                </c:pt>
                <c:pt idx="2">
                  <c:v>20</c:v>
                </c:pt>
                <c:pt idx="3">
                  <c:v>-100</c:v>
                </c:pt>
                <c:pt idx="4">
                  <c:v>20</c:v>
                </c:pt>
              </c:numCache>
            </c:numRef>
          </c:val>
          <c:extLst>
            <c:ext xmlns:c16="http://schemas.microsoft.com/office/drawing/2014/chart" uri="{C3380CC4-5D6E-409C-BE32-E72D297353CC}">
              <c16:uniqueId val="{0000000A-1212-475C-AF2D-4B27DB32AE4E}"/>
            </c:ext>
          </c:extLst>
        </c:ser>
        <c:ser>
          <c:idx val="2"/>
          <c:order val="2"/>
          <c:tx>
            <c:v>Total</c:v>
          </c:tx>
          <c:spPr>
            <a:noFill/>
          </c:spPr>
          <c:invertIfNegative val="0"/>
          <c:dLbls>
            <c:dLbl>
              <c:idx val="0"/>
              <c:layout>
                <c:manualLayout>
                  <c:x val="-4.8455488391635337E-5"/>
                  <c:y val="1.767269029013408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212-475C-AF2D-4B27DB32AE4E}"/>
                </c:ext>
              </c:extLst>
            </c:dLbl>
            <c:dLbl>
              <c:idx val="1"/>
              <c:layout>
                <c:manualLayout>
                  <c:x val="1.6846074765401761E-3"/>
                  <c:y val="3.766727277742297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212-475C-AF2D-4B27DB32AE4E}"/>
                </c:ext>
              </c:extLst>
            </c:dLbl>
            <c:dLbl>
              <c:idx val="2"/>
              <c:layout>
                <c:manualLayout>
                  <c:x val="3.344845526169865E-3"/>
                  <c:y val="8.894693030009201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212-475C-AF2D-4B27DB32AE4E}"/>
                </c:ext>
              </c:extLst>
            </c:dLbl>
            <c:dLbl>
              <c:idx val="3"/>
              <c:layout>
                <c:manualLayout>
                  <c:x val="3.6399706206721697E-3"/>
                  <c:y val="1.284596464848994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212-475C-AF2D-4B27DB32AE4E}"/>
                </c:ext>
              </c:extLst>
            </c:dLbl>
            <c:dLbl>
              <c:idx val="4"/>
              <c:layout>
                <c:manualLayout>
                  <c:x val="1.8451339921768473E-3"/>
                  <c:y val="1.979584605494047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212-475C-AF2D-4B27DB32AE4E}"/>
                </c:ext>
              </c:extLst>
            </c:dLbl>
            <c:numFmt formatCode="[&lt;0]\-&quot;&quot;#,###&quot;&quot;;[&gt;0]\+&quot;&quot;#,###&quot;&quot;;0" sourceLinked="0"/>
            <c:spPr>
              <a:noFill/>
              <a:ln>
                <a:noFill/>
              </a:ln>
              <a:effectLst/>
            </c:spPr>
            <c:txPr>
              <a:bodyPr/>
              <a:lstStyle/>
              <a:p>
                <a:pPr>
                  <a:defRPr sz="12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graph4'!$DA$54:$DE$54</c:f>
              <c:numCache>
                <c:formatCode>#,##0</c:formatCode>
                <c:ptCount val="5"/>
                <c:pt idx="0">
                  <c:v>-190</c:v>
                </c:pt>
                <c:pt idx="1">
                  <c:v>-190</c:v>
                </c:pt>
                <c:pt idx="2">
                  <c:v>380</c:v>
                </c:pt>
                <c:pt idx="3">
                  <c:v>-70</c:v>
                </c:pt>
                <c:pt idx="4">
                  <c:v>-120</c:v>
                </c:pt>
              </c:numCache>
            </c:numRef>
          </c:val>
          <c:extLst>
            <c:ext xmlns:c16="http://schemas.microsoft.com/office/drawing/2014/chart" uri="{C3380CC4-5D6E-409C-BE32-E72D297353CC}">
              <c16:uniqueId val="{00000010-1212-475C-AF2D-4B27DB32AE4E}"/>
            </c:ext>
          </c:extLst>
        </c:ser>
        <c:dLbls>
          <c:showLegendKey val="0"/>
          <c:showVal val="0"/>
          <c:showCatName val="0"/>
          <c:showSerName val="0"/>
          <c:showPercent val="0"/>
          <c:showBubbleSize val="0"/>
        </c:dLbls>
        <c:gapWidth val="150"/>
        <c:overlap val="100"/>
        <c:axId val="212311040"/>
        <c:axId val="212329216"/>
      </c:barChart>
      <c:catAx>
        <c:axId val="212311040"/>
        <c:scaling>
          <c:orientation val="minMax"/>
        </c:scaling>
        <c:delete val="0"/>
        <c:axPos val="b"/>
        <c:numFmt formatCode="General" sourceLinked="0"/>
        <c:majorTickMark val="out"/>
        <c:minorTickMark val="none"/>
        <c:tickLblPos val="low"/>
        <c:spPr>
          <a:ln w="22225" cmpd="sng"/>
        </c:spPr>
        <c:txPr>
          <a:bodyPr rot="0" vert="horz"/>
          <a:lstStyle/>
          <a:p>
            <a:pPr>
              <a:defRPr sz="1000" b="0" baseline="0"/>
            </a:pPr>
            <a:endParaRPr lang="fr-FR"/>
          </a:p>
        </c:txPr>
        <c:crossAx val="212329216"/>
        <c:crosses val="autoZero"/>
        <c:auto val="1"/>
        <c:lblAlgn val="ctr"/>
        <c:lblOffset val="100"/>
        <c:noMultiLvlLbl val="0"/>
      </c:catAx>
      <c:valAx>
        <c:axId val="212329216"/>
        <c:scaling>
          <c:orientation val="minMax"/>
          <c:max val="400"/>
          <c:min val="-400"/>
        </c:scaling>
        <c:delete val="0"/>
        <c:axPos val="l"/>
        <c:majorGridlines>
          <c:spPr>
            <a:ln>
              <a:prstDash val="sysDot"/>
            </a:ln>
          </c:spPr>
        </c:majorGridlines>
        <c:numFmt formatCode="[Red][&lt;0]\-&quot;&quot;0&quot;&quot;;[Blue][&gt;0]\+&quot;&quot;0&quot;&quot;;0" sourceLinked="0"/>
        <c:majorTickMark val="out"/>
        <c:minorTickMark val="none"/>
        <c:tickLblPos val="nextTo"/>
        <c:crossAx val="212311040"/>
        <c:crosses val="autoZero"/>
        <c:crossBetween val="between"/>
        <c:majorUnit val="200"/>
      </c:valAx>
    </c:plotArea>
    <c:legend>
      <c:legendPos val="r"/>
      <c:legendEntry>
        <c:idx val="0"/>
        <c:delete val="1"/>
      </c:legendEntry>
      <c:layout>
        <c:manualLayout>
          <c:xMode val="edge"/>
          <c:yMode val="edge"/>
          <c:x val="0.29484852984348031"/>
          <c:y val="0.16900871540589266"/>
          <c:w val="0.4416481968830514"/>
          <c:h val="5.7485996694990923E-2"/>
        </c:manualLayout>
      </c:layout>
      <c:overlay val="0"/>
      <c:txPr>
        <a:bodyPr/>
        <a:lstStyle/>
        <a:p>
          <a:pPr>
            <a:defRPr sz="1200" baseline="0"/>
          </a:pPr>
          <a:endParaRPr lang="fr-FR"/>
        </a:p>
      </c:txPr>
    </c:legend>
    <c:plotVisOnly val="1"/>
    <c:dispBlanksAs val="gap"/>
    <c:showDLblsOverMax val="0"/>
  </c:chart>
  <c:spPr>
    <a:ln>
      <a:solidFill>
        <a:schemeClr val="tx1">
          <a:tint val="75000"/>
          <a:shade val="95000"/>
          <a:satMod val="105000"/>
        </a:schemeClr>
      </a:solid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415E-2"/>
          <c:y val="0.27208624345685839"/>
          <c:w val="0.83764367816093055"/>
          <c:h val="0.49287174439733517"/>
        </c:manualLayout>
      </c:layout>
      <c:lineChart>
        <c:grouping val="standard"/>
        <c:varyColors val="0"/>
        <c:ser>
          <c:idx val="0"/>
          <c:order val="0"/>
          <c:tx>
            <c:strRef>
              <c:f>'Données graph 1 et 3'!$AS$8:$AS$9</c:f>
              <c:strCache>
                <c:ptCount val="2"/>
                <c:pt idx="0">
                  <c:v>Construction </c:v>
                </c:pt>
              </c:strCache>
            </c:strRef>
          </c:tx>
          <c:spPr>
            <a:ln w="28575">
              <a:solidFill>
                <a:srgbClr val="00B050"/>
              </a:solidFill>
              <a:prstDash val="solid"/>
            </a:ln>
          </c:spPr>
          <c:marker>
            <c:symbol val="none"/>
          </c:marker>
          <c:cat>
            <c:multiLvlStrRef>
              <c:f>'Données graph 1 et 3'!$A$10:$B$51</c:f>
              <c:multiLvlStrCache>
                <c:ptCount val="4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3'!$AS$10:$AS$51</c:f>
              <c:numCache>
                <c:formatCode>#\ ##0.0</c:formatCode>
                <c:ptCount val="42"/>
                <c:pt idx="0">
                  <c:v>100</c:v>
                </c:pt>
                <c:pt idx="1">
                  <c:v>98.31946120901172</c:v>
                </c:pt>
                <c:pt idx="2">
                  <c:v>96.17131061708622</c:v>
                </c:pt>
                <c:pt idx="3">
                  <c:v>94.926293862825119</c:v>
                </c:pt>
                <c:pt idx="4">
                  <c:v>93.130724165673811</c:v>
                </c:pt>
                <c:pt idx="5">
                  <c:v>92.428757103323804</c:v>
                </c:pt>
                <c:pt idx="6">
                  <c:v>92.550096242702722</c:v>
                </c:pt>
                <c:pt idx="7">
                  <c:v>92.771372329339357</c:v>
                </c:pt>
                <c:pt idx="8">
                  <c:v>93.448746533245341</c:v>
                </c:pt>
                <c:pt idx="9">
                  <c:v>94.280388181624488</c:v>
                </c:pt>
                <c:pt idx="10">
                  <c:v>94.762539556187647</c:v>
                </c:pt>
                <c:pt idx="11">
                  <c:v>94.872883832610597</c:v>
                </c:pt>
                <c:pt idx="12">
                  <c:v>96.038217107465158</c:v>
                </c:pt>
                <c:pt idx="13">
                  <c:v>97.796127338324752</c:v>
                </c:pt>
                <c:pt idx="14">
                  <c:v>99.262957013350388</c:v>
                </c:pt>
                <c:pt idx="15">
                  <c:v>98.811836983008092</c:v>
                </c:pt>
                <c:pt idx="16">
                  <c:v>101.21766465585674</c:v>
                </c:pt>
                <c:pt idx="17">
                  <c:v>100.77568828473832</c:v>
                </c:pt>
                <c:pt idx="18">
                  <c:v>101.77389353993382</c:v>
                </c:pt>
                <c:pt idx="19">
                  <c:v>102.66941365245832</c:v>
                </c:pt>
                <c:pt idx="20">
                  <c:v>103.84505411384313</c:v>
                </c:pt>
                <c:pt idx="21">
                  <c:v>105.06293313178172</c:v>
                </c:pt>
                <c:pt idx="22">
                  <c:v>106.2436872309265</c:v>
                </c:pt>
                <c:pt idx="23">
                  <c:v>106.56197185645844</c:v>
                </c:pt>
                <c:pt idx="24">
                  <c:v>99.802888976463777</c:v>
                </c:pt>
                <c:pt idx="25">
                  <c:v>103.75453143393274</c:v>
                </c:pt>
                <c:pt idx="26">
                  <c:v>106.77416374235598</c:v>
                </c:pt>
                <c:pt idx="27">
                  <c:v>108.11549163198518</c:v>
                </c:pt>
                <c:pt idx="28">
                  <c:v>109.69256001375581</c:v>
                </c:pt>
                <c:pt idx="29">
                  <c:v>111.04779328912973</c:v>
                </c:pt>
                <c:pt idx="30">
                  <c:v>111.85563552041549</c:v>
                </c:pt>
                <c:pt idx="31">
                  <c:v>111.83225473050867</c:v>
                </c:pt>
                <c:pt idx="32">
                  <c:v>110.98224987294105</c:v>
                </c:pt>
                <c:pt idx="33">
                  <c:v>111.05564128037675</c:v>
                </c:pt>
                <c:pt idx="34">
                  <c:v>110.43309842402881</c:v>
                </c:pt>
                <c:pt idx="35">
                  <c:v>109.80573654821842</c:v>
                </c:pt>
                <c:pt idx="36">
                  <c:v>110.08298683069033</c:v>
                </c:pt>
                <c:pt idx="37">
                  <c:v>108.64660395649399</c:v>
                </c:pt>
                <c:pt idx="38">
                  <c:v>108.33905879530464</c:v>
                </c:pt>
                <c:pt idx="39">
                  <c:v>107.54434963102493</c:v>
                </c:pt>
                <c:pt idx="40">
                  <c:v>105.38902300647528</c:v>
                </c:pt>
                <c:pt idx="41">
                  <c:v>104.50867469905809</c:v>
                </c:pt>
              </c:numCache>
            </c:numRef>
          </c:val>
          <c:smooth val="0"/>
          <c:extLst>
            <c:ext xmlns:c16="http://schemas.microsoft.com/office/drawing/2014/chart" uri="{C3380CC4-5D6E-409C-BE32-E72D297353CC}">
              <c16:uniqueId val="{00000000-5A39-429A-B420-AB8ACF4AD5E1}"/>
            </c:ext>
          </c:extLst>
        </c:ser>
        <c:ser>
          <c:idx val="1"/>
          <c:order val="1"/>
          <c:tx>
            <c:strRef>
              <c:f>'Données graph 1 et 3'!$AR$8:$AR$9</c:f>
              <c:strCache>
                <c:ptCount val="2"/>
                <c:pt idx="0">
                  <c:v>Industrie </c:v>
                </c:pt>
              </c:strCache>
            </c:strRef>
          </c:tx>
          <c:spPr>
            <a:ln w="28575">
              <a:solidFill>
                <a:srgbClr val="0070C0"/>
              </a:solidFill>
              <a:prstDash val="solid"/>
            </a:ln>
          </c:spPr>
          <c:marker>
            <c:symbol val="none"/>
          </c:marker>
          <c:cat>
            <c:multiLvlStrRef>
              <c:f>'Données graph 1 et 3'!$A$10:$B$51</c:f>
              <c:multiLvlStrCache>
                <c:ptCount val="4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3'!$AR$10:$AR$51</c:f>
              <c:numCache>
                <c:formatCode>#\ ##0.0</c:formatCode>
                <c:ptCount val="42"/>
                <c:pt idx="0">
                  <c:v>100</c:v>
                </c:pt>
                <c:pt idx="1">
                  <c:v>100.09844043356676</c:v>
                </c:pt>
                <c:pt idx="2">
                  <c:v>99.724844760281826</c:v>
                </c:pt>
                <c:pt idx="3">
                  <c:v>99.28886683303746</c:v>
                </c:pt>
                <c:pt idx="4">
                  <c:v>100.06104179318869</c:v>
                </c:pt>
                <c:pt idx="5">
                  <c:v>99.650745334520622</c:v>
                </c:pt>
                <c:pt idx="6">
                  <c:v>99.264335659106337</c:v>
                </c:pt>
                <c:pt idx="7">
                  <c:v>98.584487501101918</c:v>
                </c:pt>
                <c:pt idx="8">
                  <c:v>97.326656656756043</c:v>
                </c:pt>
                <c:pt idx="9">
                  <c:v>98.057850417314299</c:v>
                </c:pt>
                <c:pt idx="10">
                  <c:v>97.780648322474732</c:v>
                </c:pt>
                <c:pt idx="11">
                  <c:v>97.26151698069279</c:v>
                </c:pt>
                <c:pt idx="12">
                  <c:v>97.273753281664156</c:v>
                </c:pt>
                <c:pt idx="13">
                  <c:v>97.887824450145118</c:v>
                </c:pt>
                <c:pt idx="14">
                  <c:v>98.246325253286798</c:v>
                </c:pt>
                <c:pt idx="15">
                  <c:v>99.495162980507033</c:v>
                </c:pt>
                <c:pt idx="16">
                  <c:v>100.39377200998393</c:v>
                </c:pt>
                <c:pt idx="17">
                  <c:v>100.20822632990212</c:v>
                </c:pt>
                <c:pt idx="18">
                  <c:v>100.31372045097784</c:v>
                </c:pt>
                <c:pt idx="19">
                  <c:v>100.17733829104851</c:v>
                </c:pt>
                <c:pt idx="20">
                  <c:v>101.55913952775626</c:v>
                </c:pt>
                <c:pt idx="21">
                  <c:v>100.91707646064887</c:v>
                </c:pt>
                <c:pt idx="22">
                  <c:v>100.03240339815986</c:v>
                </c:pt>
                <c:pt idx="23">
                  <c:v>100.70082919703016</c:v>
                </c:pt>
                <c:pt idx="24">
                  <c:v>97.684753714531723</c:v>
                </c:pt>
                <c:pt idx="25">
                  <c:v>98.864590562288967</c:v>
                </c:pt>
                <c:pt idx="26">
                  <c:v>101.45847962991108</c:v>
                </c:pt>
                <c:pt idx="27">
                  <c:v>101.33539775867658</c:v>
                </c:pt>
                <c:pt idx="28">
                  <c:v>102.15516626348094</c:v>
                </c:pt>
                <c:pt idx="29">
                  <c:v>102.14613036789852</c:v>
                </c:pt>
                <c:pt idx="30">
                  <c:v>102.87499048659552</c:v>
                </c:pt>
                <c:pt idx="31">
                  <c:v>104.68198585855933</c:v>
                </c:pt>
                <c:pt idx="32">
                  <c:v>104.68679822742479</c:v>
                </c:pt>
                <c:pt idx="33">
                  <c:v>105.47057632209193</c:v>
                </c:pt>
                <c:pt idx="34">
                  <c:v>105.98416137580008</c:v>
                </c:pt>
                <c:pt idx="35">
                  <c:v>105.77276210206084</c:v>
                </c:pt>
                <c:pt idx="36">
                  <c:v>106.00904122124928</c:v>
                </c:pt>
                <c:pt idx="37">
                  <c:v>105.74474482997122</c:v>
                </c:pt>
                <c:pt idx="38">
                  <c:v>106.04548820832413</c:v>
                </c:pt>
                <c:pt idx="39">
                  <c:v>105.82915593596833</c:v>
                </c:pt>
                <c:pt idx="40">
                  <c:v>106.87144439833325</c:v>
                </c:pt>
                <c:pt idx="41">
                  <c:v>106.53737659769718</c:v>
                </c:pt>
              </c:numCache>
            </c:numRef>
          </c:val>
          <c:smooth val="0"/>
          <c:extLst>
            <c:ext xmlns:c16="http://schemas.microsoft.com/office/drawing/2014/chart" uri="{C3380CC4-5D6E-409C-BE32-E72D297353CC}">
              <c16:uniqueId val="{00000001-5A39-429A-B420-AB8ACF4AD5E1}"/>
            </c:ext>
          </c:extLst>
        </c:ser>
        <c:ser>
          <c:idx val="2"/>
          <c:order val="2"/>
          <c:tx>
            <c:strRef>
              <c:f>'Données graph 1 et 3'!$AT$8:$AT$9</c:f>
              <c:strCache>
                <c:ptCount val="2"/>
                <c:pt idx="0">
                  <c:v>Tertiaire marchand </c:v>
                </c:pt>
              </c:strCache>
            </c:strRef>
          </c:tx>
          <c:spPr>
            <a:ln w="28575">
              <a:solidFill>
                <a:srgbClr val="FF0000"/>
              </a:solidFill>
            </a:ln>
          </c:spPr>
          <c:marker>
            <c:symbol val="none"/>
          </c:marker>
          <c:cat>
            <c:multiLvlStrRef>
              <c:f>'Données graph 1 et 3'!$A$10:$B$51</c:f>
              <c:multiLvlStrCache>
                <c:ptCount val="4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3'!$AT$10:$AT$51</c:f>
              <c:numCache>
                <c:formatCode>#\ ##0.0</c:formatCode>
                <c:ptCount val="42"/>
                <c:pt idx="0">
                  <c:v>100</c:v>
                </c:pt>
                <c:pt idx="1">
                  <c:v>100.02308585398281</c:v>
                </c:pt>
                <c:pt idx="2">
                  <c:v>99.424295948271919</c:v>
                </c:pt>
                <c:pt idx="3">
                  <c:v>99.477412046199134</c:v>
                </c:pt>
                <c:pt idx="4">
                  <c:v>99.622034627952218</c:v>
                </c:pt>
                <c:pt idx="5">
                  <c:v>99.925243577381096</c:v>
                </c:pt>
                <c:pt idx="6">
                  <c:v>100.08127466443769</c:v>
                </c:pt>
                <c:pt idx="7">
                  <c:v>99.999066462940959</c:v>
                </c:pt>
                <c:pt idx="8">
                  <c:v>100.54142915444422</c:v>
                </c:pt>
                <c:pt idx="9">
                  <c:v>101.42534648900354</c:v>
                </c:pt>
                <c:pt idx="10">
                  <c:v>101.66634059553424</c:v>
                </c:pt>
                <c:pt idx="11">
                  <c:v>102.05092383598662</c:v>
                </c:pt>
                <c:pt idx="12">
                  <c:v>103.22563406973853</c:v>
                </c:pt>
                <c:pt idx="13">
                  <c:v>104.13245662819956</c:v>
                </c:pt>
                <c:pt idx="14">
                  <c:v>103.904297874519</c:v>
                </c:pt>
                <c:pt idx="15">
                  <c:v>104.94191335374823</c:v>
                </c:pt>
                <c:pt idx="16">
                  <c:v>105.80873381323721</c:v>
                </c:pt>
                <c:pt idx="17">
                  <c:v>105.70542651833803</c:v>
                </c:pt>
                <c:pt idx="18">
                  <c:v>105.94098575318405</c:v>
                </c:pt>
                <c:pt idx="19">
                  <c:v>105.49418750217114</c:v>
                </c:pt>
                <c:pt idx="20">
                  <c:v>106.74279645261772</c:v>
                </c:pt>
                <c:pt idx="21">
                  <c:v>107.11365457637018</c:v>
                </c:pt>
                <c:pt idx="22">
                  <c:v>106.72446408812229</c:v>
                </c:pt>
                <c:pt idx="23">
                  <c:v>107.57979163952996</c:v>
                </c:pt>
                <c:pt idx="24">
                  <c:v>104.74514162155721</c:v>
                </c:pt>
                <c:pt idx="25">
                  <c:v>102.29692380598993</c:v>
                </c:pt>
                <c:pt idx="26">
                  <c:v>106.17273365243298</c:v>
                </c:pt>
                <c:pt idx="27">
                  <c:v>106.80003845445636</c:v>
                </c:pt>
                <c:pt idx="28">
                  <c:v>107.71792678556089</c:v>
                </c:pt>
                <c:pt idx="29">
                  <c:v>109.55809247584082</c:v>
                </c:pt>
                <c:pt idx="30">
                  <c:v>111.61804058995024</c:v>
                </c:pt>
                <c:pt idx="31">
                  <c:v>112.94064153410868</c:v>
                </c:pt>
                <c:pt idx="32">
                  <c:v>113.67177912144577</c:v>
                </c:pt>
                <c:pt idx="33">
                  <c:v>113.41570107044198</c:v>
                </c:pt>
                <c:pt idx="34">
                  <c:v>113.77513571670636</c:v>
                </c:pt>
                <c:pt idx="35">
                  <c:v>114.13021711431384</c:v>
                </c:pt>
                <c:pt idx="36">
                  <c:v>113.68076839167615</c:v>
                </c:pt>
                <c:pt idx="37">
                  <c:v>114.31145713369619</c:v>
                </c:pt>
                <c:pt idx="38">
                  <c:v>114.53723327287533</c:v>
                </c:pt>
                <c:pt idx="39">
                  <c:v>114.13173558404213</c:v>
                </c:pt>
                <c:pt idx="40">
                  <c:v>114.7286614891033</c:v>
                </c:pt>
                <c:pt idx="41">
                  <c:v>114.51521682462808</c:v>
                </c:pt>
              </c:numCache>
            </c:numRef>
          </c:val>
          <c:smooth val="0"/>
          <c:extLst>
            <c:ext xmlns:c16="http://schemas.microsoft.com/office/drawing/2014/chart" uri="{C3380CC4-5D6E-409C-BE32-E72D297353CC}">
              <c16:uniqueId val="{00000002-5A39-429A-B420-AB8ACF4AD5E1}"/>
            </c:ext>
          </c:extLst>
        </c:ser>
        <c:ser>
          <c:idx val="3"/>
          <c:order val="3"/>
          <c:tx>
            <c:strRef>
              <c:f>'Données graph 1 et 3'!$AU$8:$AU$9</c:f>
              <c:strCache>
                <c:ptCount val="2"/>
                <c:pt idx="0">
                  <c:v>Tertiaire non marchand </c:v>
                </c:pt>
              </c:strCache>
            </c:strRef>
          </c:tx>
          <c:spPr>
            <a:ln w="28575">
              <a:solidFill>
                <a:schemeClr val="accent6">
                  <a:lumMod val="75000"/>
                </a:schemeClr>
              </a:solidFill>
              <a:prstDash val="solid"/>
            </a:ln>
          </c:spPr>
          <c:marker>
            <c:symbol val="none"/>
          </c:marker>
          <c:cat>
            <c:multiLvlStrRef>
              <c:f>'Données graph 1 et 3'!$A$10:$B$51</c:f>
              <c:multiLvlStrCache>
                <c:ptCount val="4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3'!$AU$10:$AU$51</c:f>
              <c:numCache>
                <c:formatCode>#\ ##0.0</c:formatCode>
                <c:ptCount val="42"/>
                <c:pt idx="0">
                  <c:v>100</c:v>
                </c:pt>
                <c:pt idx="1">
                  <c:v>99.300445580087981</c:v>
                </c:pt>
                <c:pt idx="2">
                  <c:v>99.953723250291617</c:v>
                </c:pt>
                <c:pt idx="3">
                  <c:v>100.53556521567653</c:v>
                </c:pt>
                <c:pt idx="4">
                  <c:v>100.01696489834447</c:v>
                </c:pt>
                <c:pt idx="5">
                  <c:v>100.36512001342518</c:v>
                </c:pt>
                <c:pt idx="6">
                  <c:v>100.47328494708658</c:v>
                </c:pt>
                <c:pt idx="7">
                  <c:v>101.21040226730909</c:v>
                </c:pt>
                <c:pt idx="8">
                  <c:v>101.45118098853764</c:v>
                </c:pt>
                <c:pt idx="9">
                  <c:v>101.59253698730018</c:v>
                </c:pt>
                <c:pt idx="10">
                  <c:v>101.7948409643451</c:v>
                </c:pt>
                <c:pt idx="11">
                  <c:v>101.47060328140245</c:v>
                </c:pt>
                <c:pt idx="12">
                  <c:v>102.28057439042961</c:v>
                </c:pt>
                <c:pt idx="13">
                  <c:v>102.39161166660686</c:v>
                </c:pt>
                <c:pt idx="14">
                  <c:v>101.75552971917037</c:v>
                </c:pt>
                <c:pt idx="15">
                  <c:v>101.094971932097</c:v>
                </c:pt>
                <c:pt idx="16">
                  <c:v>100.87072044444507</c:v>
                </c:pt>
                <c:pt idx="17">
                  <c:v>100.41475088053038</c:v>
                </c:pt>
                <c:pt idx="18">
                  <c:v>100.47254950608122</c:v>
                </c:pt>
                <c:pt idx="19">
                  <c:v>100.83370964506008</c:v>
                </c:pt>
                <c:pt idx="20">
                  <c:v>100.79274667435314</c:v>
                </c:pt>
                <c:pt idx="21">
                  <c:v>101.08537603118532</c:v>
                </c:pt>
                <c:pt idx="22">
                  <c:v>101.31650039590308</c:v>
                </c:pt>
                <c:pt idx="23">
                  <c:v>100.91020497129794</c:v>
                </c:pt>
                <c:pt idx="24">
                  <c:v>101.18263065592916</c:v>
                </c:pt>
                <c:pt idx="25">
                  <c:v>99.922678147019212</c:v>
                </c:pt>
                <c:pt idx="26">
                  <c:v>102.01888596354549</c:v>
                </c:pt>
                <c:pt idx="27">
                  <c:v>102.75211462190703</c:v>
                </c:pt>
                <c:pt idx="28">
                  <c:v>103.42419737816758</c:v>
                </c:pt>
                <c:pt idx="29">
                  <c:v>103.69787827794646</c:v>
                </c:pt>
                <c:pt idx="30">
                  <c:v>103.73562339932325</c:v>
                </c:pt>
                <c:pt idx="31">
                  <c:v>104.03611960486199</c:v>
                </c:pt>
                <c:pt idx="32">
                  <c:v>104.55903831643514</c:v>
                </c:pt>
                <c:pt idx="33">
                  <c:v>103.76666996430109</c:v>
                </c:pt>
                <c:pt idx="34">
                  <c:v>103.12898367921531</c:v>
                </c:pt>
                <c:pt idx="35">
                  <c:v>103.72070068010481</c:v>
                </c:pt>
                <c:pt idx="36">
                  <c:v>103.65114123419423</c:v>
                </c:pt>
                <c:pt idx="37">
                  <c:v>103.9647600630107</c:v>
                </c:pt>
                <c:pt idx="38">
                  <c:v>104.48583600188741</c:v>
                </c:pt>
                <c:pt idx="39">
                  <c:v>105.14754201292249</c:v>
                </c:pt>
                <c:pt idx="40">
                  <c:v>104.85393055436374</c:v>
                </c:pt>
                <c:pt idx="41">
                  <c:v>105.44055607450453</c:v>
                </c:pt>
              </c:numCache>
            </c:numRef>
          </c:val>
          <c:smooth val="0"/>
          <c:extLst>
            <c:ext xmlns:c16="http://schemas.microsoft.com/office/drawing/2014/chart" uri="{C3380CC4-5D6E-409C-BE32-E72D297353CC}">
              <c16:uniqueId val="{00000003-5A39-429A-B420-AB8ACF4AD5E1}"/>
            </c:ext>
          </c:extLst>
        </c:ser>
        <c:dLbls>
          <c:showLegendKey val="0"/>
          <c:showVal val="0"/>
          <c:showCatName val="0"/>
          <c:showSerName val="0"/>
          <c:showPercent val="0"/>
          <c:showBubbleSize val="0"/>
        </c:dLbls>
        <c:smooth val="0"/>
        <c:axId val="212177664"/>
        <c:axId val="212179200"/>
      </c:lineChart>
      <c:catAx>
        <c:axId val="21217766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179200"/>
        <c:crossesAt val="100"/>
        <c:auto val="0"/>
        <c:lblAlgn val="ctr"/>
        <c:lblOffset val="100"/>
        <c:tickLblSkip val="1"/>
        <c:tickMarkSkip val="1"/>
        <c:noMultiLvlLbl val="0"/>
      </c:catAx>
      <c:valAx>
        <c:axId val="212179200"/>
        <c:scaling>
          <c:orientation val="minMax"/>
          <c:max val="116"/>
          <c:min val="90"/>
        </c:scaling>
        <c:delete val="0"/>
        <c:axPos val="l"/>
        <c:majorGridlines>
          <c:spPr>
            <a:ln>
              <a:prstDash val="sysDash"/>
            </a:ln>
          </c:spPr>
        </c:majorGridlines>
        <c:numFmt formatCode="#,##0" sourceLinked="0"/>
        <c:majorTickMark val="out"/>
        <c:minorTickMark val="none"/>
        <c:tickLblPos val="nextTo"/>
        <c:crossAx val="212177664"/>
        <c:crosses val="autoZero"/>
        <c:crossBetween val="midCat"/>
        <c:majorUnit val="5"/>
      </c:valAx>
    </c:plotArea>
    <c:legend>
      <c:legendPos val="r"/>
      <c:layout>
        <c:manualLayout>
          <c:xMode val="edge"/>
          <c:yMode val="edge"/>
          <c:x val="3.2670454545454551E-2"/>
          <c:y val="0.18066157760814217"/>
          <c:w val="0.95596590909090906"/>
          <c:h val="8.142493638676846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cs typeface="Calibri"/>
              </a:rPr>
              <a:t>Stock de bénéficiaires des principaux contrats aidés, dans le Vaucluse</a:t>
            </a:r>
          </a:p>
          <a:p>
            <a:pPr>
              <a:defRPr sz="1000" b="0" i="0" u="none" strike="noStrike" baseline="0">
                <a:solidFill>
                  <a:srgbClr val="000000"/>
                </a:solidFill>
                <a:latin typeface="Calibri"/>
                <a:ea typeface="Calibri"/>
                <a:cs typeface="Calibri"/>
              </a:defRPr>
            </a:pPr>
            <a:r>
              <a:rPr lang="fr-FR" sz="1000" b="0" i="1" u="none" strike="noStrike" baseline="0">
                <a:solidFill>
                  <a:srgbClr val="000000"/>
                </a:solidFill>
                <a:latin typeface="Calibri"/>
                <a:cs typeface="Calibri"/>
              </a:rPr>
              <a:t>(données brutes, en nombre)</a:t>
            </a:r>
          </a:p>
        </c:rich>
      </c:tx>
      <c:layout>
        <c:manualLayout>
          <c:xMode val="edge"/>
          <c:yMode val="edge"/>
          <c:x val="0.18118668417238304"/>
          <c:y val="2.3602676938130371E-3"/>
        </c:manualLayout>
      </c:layout>
      <c:overlay val="0"/>
      <c:spPr>
        <a:noFill/>
        <a:ln w="25400">
          <a:noFill/>
        </a:ln>
      </c:spPr>
    </c:title>
    <c:autoTitleDeleted val="0"/>
    <c:plotArea>
      <c:layout>
        <c:manualLayout>
          <c:layoutTarget val="inner"/>
          <c:xMode val="edge"/>
          <c:yMode val="edge"/>
          <c:x val="5.2094879587940811E-2"/>
          <c:y val="0.17791309936205024"/>
          <c:w val="0.93016067977190131"/>
          <c:h val="0.50499133191202406"/>
        </c:manualLayout>
      </c:layout>
      <c:areaChart>
        <c:grouping val="stacked"/>
        <c:varyColors val="0"/>
        <c:ser>
          <c:idx val="1"/>
          <c:order val="0"/>
          <c:tx>
            <c:strRef>
              <c:f>'Données GRAPHIQUE_stocks_bénéf'!$BQ$2</c:f>
              <c:strCache>
                <c:ptCount val="1"/>
                <c:pt idx="0">
                  <c:v>CUI-CAE / PEC</c:v>
                </c:pt>
              </c:strCache>
            </c:strRef>
          </c:tx>
          <c:spPr>
            <a:solidFill>
              <a:srgbClr val="1F497D">
                <a:lumMod val="20000"/>
                <a:lumOff val="80000"/>
                <a:alpha val="70000"/>
              </a:srgbClr>
            </a:solidFill>
            <a:ln w="28575">
              <a:noFill/>
              <a:prstDash val="solid"/>
            </a:ln>
          </c:spPr>
          <c:cat>
            <c:multiLvlStrRef>
              <c:f>'Données GRAPHIQUE_stocks_bénéf'!$BO$3:$BP$44</c:f>
              <c:multiLvlStrCache>
                <c:ptCount val="4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GRAPHIQUE_stocks_bénéf'!$BQ$3:$BQ$44</c:f>
              <c:numCache>
                <c:formatCode>#,##0</c:formatCode>
                <c:ptCount val="42"/>
                <c:pt idx="0">
                  <c:v>2276</c:v>
                </c:pt>
                <c:pt idx="1">
                  <c:v>2386</c:v>
                </c:pt>
                <c:pt idx="2">
                  <c:v>2117</c:v>
                </c:pt>
                <c:pt idx="3">
                  <c:v>1927</c:v>
                </c:pt>
                <c:pt idx="4">
                  <c:v>2049</c:v>
                </c:pt>
                <c:pt idx="5">
                  <c:v>2106</c:v>
                </c:pt>
                <c:pt idx="6">
                  <c:v>2070</c:v>
                </c:pt>
                <c:pt idx="7">
                  <c:v>2193</c:v>
                </c:pt>
                <c:pt idx="8">
                  <c:v>2349</c:v>
                </c:pt>
                <c:pt idx="9">
                  <c:v>2414</c:v>
                </c:pt>
                <c:pt idx="10">
                  <c:v>2444</c:v>
                </c:pt>
                <c:pt idx="11">
                  <c:v>2427</c:v>
                </c:pt>
                <c:pt idx="12">
                  <c:v>2501</c:v>
                </c:pt>
                <c:pt idx="13">
                  <c:v>2383</c:v>
                </c:pt>
                <c:pt idx="14">
                  <c:v>1674</c:v>
                </c:pt>
                <c:pt idx="15">
                  <c:v>1198</c:v>
                </c:pt>
                <c:pt idx="16">
                  <c:v>871</c:v>
                </c:pt>
                <c:pt idx="17">
                  <c:v>731</c:v>
                </c:pt>
                <c:pt idx="18">
                  <c:v>882</c:v>
                </c:pt>
                <c:pt idx="19">
                  <c:v>980</c:v>
                </c:pt>
                <c:pt idx="20">
                  <c:v>1068</c:v>
                </c:pt>
                <c:pt idx="21">
                  <c:v>1174</c:v>
                </c:pt>
                <c:pt idx="22">
                  <c:v>1164</c:v>
                </c:pt>
                <c:pt idx="23">
                  <c:v>1103</c:v>
                </c:pt>
                <c:pt idx="24">
                  <c:v>1040</c:v>
                </c:pt>
                <c:pt idx="25">
                  <c:v>869</c:v>
                </c:pt>
                <c:pt idx="26">
                  <c:v>870</c:v>
                </c:pt>
                <c:pt idx="27">
                  <c:v>872</c:v>
                </c:pt>
                <c:pt idx="28">
                  <c:v>887</c:v>
                </c:pt>
                <c:pt idx="29">
                  <c:v>891</c:v>
                </c:pt>
                <c:pt idx="30">
                  <c:v>857</c:v>
                </c:pt>
                <c:pt idx="31">
                  <c:v>863</c:v>
                </c:pt>
                <c:pt idx="32">
                  <c:v>879</c:v>
                </c:pt>
                <c:pt idx="33">
                  <c:v>844</c:v>
                </c:pt>
                <c:pt idx="34">
                  <c:v>715</c:v>
                </c:pt>
                <c:pt idx="35">
                  <c:v>501</c:v>
                </c:pt>
                <c:pt idx="36">
                  <c:v>461</c:v>
                </c:pt>
                <c:pt idx="37">
                  <c:v>468</c:v>
                </c:pt>
                <c:pt idx="38">
                  <c:v>454</c:v>
                </c:pt>
                <c:pt idx="39">
                  <c:v>486</c:v>
                </c:pt>
                <c:pt idx="40">
                  <c:v>479</c:v>
                </c:pt>
                <c:pt idx="41">
                  <c:v>444</c:v>
                </c:pt>
              </c:numCache>
            </c:numRef>
          </c:val>
          <c:extLst>
            <c:ext xmlns:c16="http://schemas.microsoft.com/office/drawing/2014/chart" uri="{C3380CC4-5D6E-409C-BE32-E72D297353CC}">
              <c16:uniqueId val="{00000000-C7C2-4F53-A347-AEAC87557D9A}"/>
            </c:ext>
          </c:extLst>
        </c:ser>
        <c:ser>
          <c:idx val="3"/>
          <c:order val="1"/>
          <c:tx>
            <c:strRef>
              <c:f>'Données GRAPHIQUE_stocks_bénéf'!$BT$2</c:f>
              <c:strCache>
                <c:ptCount val="1"/>
                <c:pt idx="0">
                  <c:v>CUI-CIE</c:v>
                </c:pt>
              </c:strCache>
            </c:strRef>
          </c:tx>
          <c:spPr>
            <a:solidFill>
              <a:srgbClr val="1F497D">
                <a:alpha val="80000"/>
              </a:srgbClr>
            </a:solidFill>
            <a:ln w="25400">
              <a:noFill/>
            </a:ln>
          </c:spPr>
          <c:cat>
            <c:multiLvlStrRef>
              <c:f>'Données GRAPHIQUE_stocks_bénéf'!$BO$3:$BP$44</c:f>
              <c:multiLvlStrCache>
                <c:ptCount val="4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GRAPHIQUE_stocks_bénéf'!$BT$3:$BT$44</c:f>
              <c:numCache>
                <c:formatCode>#,##0</c:formatCode>
                <c:ptCount val="42"/>
                <c:pt idx="0">
                  <c:v>258</c:v>
                </c:pt>
                <c:pt idx="1">
                  <c:v>233</c:v>
                </c:pt>
                <c:pt idx="2">
                  <c:v>204</c:v>
                </c:pt>
                <c:pt idx="3">
                  <c:v>203</c:v>
                </c:pt>
                <c:pt idx="4">
                  <c:v>230</c:v>
                </c:pt>
                <c:pt idx="5">
                  <c:v>322</c:v>
                </c:pt>
                <c:pt idx="6">
                  <c:v>414</c:v>
                </c:pt>
                <c:pt idx="7">
                  <c:v>484</c:v>
                </c:pt>
                <c:pt idx="8">
                  <c:v>642</c:v>
                </c:pt>
                <c:pt idx="9">
                  <c:v>605</c:v>
                </c:pt>
                <c:pt idx="10">
                  <c:v>392</c:v>
                </c:pt>
                <c:pt idx="11">
                  <c:v>274</c:v>
                </c:pt>
                <c:pt idx="12">
                  <c:v>203</c:v>
                </c:pt>
                <c:pt idx="13">
                  <c:v>208</c:v>
                </c:pt>
                <c:pt idx="14">
                  <c:v>175</c:v>
                </c:pt>
                <c:pt idx="15">
                  <c:v>113</c:v>
                </c:pt>
                <c:pt idx="16">
                  <c:v>57</c:v>
                </c:pt>
                <c:pt idx="17">
                  <c:v>3</c:v>
                </c:pt>
                <c:pt idx="18">
                  <c:v>0</c:v>
                </c:pt>
                <c:pt idx="19">
                  <c:v>0</c:v>
                </c:pt>
                <c:pt idx="20">
                  <c:v>0</c:v>
                </c:pt>
                <c:pt idx="21">
                  <c:v>0</c:v>
                </c:pt>
                <c:pt idx="22">
                  <c:v>0</c:v>
                </c:pt>
                <c:pt idx="23">
                  <c:v>0</c:v>
                </c:pt>
                <c:pt idx="24">
                  <c:v>0</c:v>
                </c:pt>
                <c:pt idx="25">
                  <c:v>0</c:v>
                </c:pt>
                <c:pt idx="26">
                  <c:v>0</c:v>
                </c:pt>
                <c:pt idx="27">
                  <c:v>16</c:v>
                </c:pt>
                <c:pt idx="28">
                  <c:v>88</c:v>
                </c:pt>
                <c:pt idx="29">
                  <c:v>222</c:v>
                </c:pt>
                <c:pt idx="30">
                  <c:v>320</c:v>
                </c:pt>
                <c:pt idx="31">
                  <c:v>472</c:v>
                </c:pt>
                <c:pt idx="32">
                  <c:v>541</c:v>
                </c:pt>
                <c:pt idx="33">
                  <c:v>513</c:v>
                </c:pt>
                <c:pt idx="34">
                  <c:v>331</c:v>
                </c:pt>
                <c:pt idx="35">
                  <c:v>173</c:v>
                </c:pt>
                <c:pt idx="36">
                  <c:v>132</c:v>
                </c:pt>
                <c:pt idx="37">
                  <c:v>137</c:v>
                </c:pt>
                <c:pt idx="38">
                  <c:v>152</c:v>
                </c:pt>
                <c:pt idx="39">
                  <c:v>187</c:v>
                </c:pt>
                <c:pt idx="40">
                  <c:v>196</c:v>
                </c:pt>
                <c:pt idx="41">
                  <c:v>136</c:v>
                </c:pt>
              </c:numCache>
            </c:numRef>
          </c:val>
          <c:extLst>
            <c:ext xmlns:c16="http://schemas.microsoft.com/office/drawing/2014/chart" uri="{C3380CC4-5D6E-409C-BE32-E72D297353CC}">
              <c16:uniqueId val="{00000001-C7C2-4F53-A347-AEAC87557D9A}"/>
            </c:ext>
          </c:extLst>
        </c:ser>
        <c:ser>
          <c:idx val="2"/>
          <c:order val="2"/>
          <c:tx>
            <c:strRef>
              <c:f>'Données GRAPHIQUE_stocks_bénéf'!$BW$2</c:f>
              <c:strCache>
                <c:ptCount val="1"/>
                <c:pt idx="0">
                  <c:v>Emploi d'avenir</c:v>
                </c:pt>
              </c:strCache>
            </c:strRef>
          </c:tx>
          <c:spPr>
            <a:solidFill>
              <a:srgbClr val="F79646">
                <a:lumMod val="75000"/>
                <a:alpha val="70000"/>
              </a:srgbClr>
            </a:solidFill>
            <a:ln w="25400">
              <a:noFill/>
            </a:ln>
          </c:spPr>
          <c:cat>
            <c:multiLvlStrRef>
              <c:f>'Données GRAPHIQUE_stocks_bénéf'!$BO$3:$BP$44</c:f>
              <c:multiLvlStrCache>
                <c:ptCount val="4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GRAPHIQUE_stocks_bénéf'!$BW$3:$BW$44</c:f>
              <c:numCache>
                <c:formatCode>General</c:formatCode>
                <c:ptCount val="42"/>
                <c:pt idx="0">
                  <c:v>850</c:v>
                </c:pt>
                <c:pt idx="1">
                  <c:v>948</c:v>
                </c:pt>
                <c:pt idx="2">
                  <c:v>1041</c:v>
                </c:pt>
                <c:pt idx="3">
                  <c:v>1091</c:v>
                </c:pt>
                <c:pt idx="4">
                  <c:v>1143</c:v>
                </c:pt>
                <c:pt idx="5">
                  <c:v>1210</c:v>
                </c:pt>
                <c:pt idx="6">
                  <c:v>1258</c:v>
                </c:pt>
                <c:pt idx="7">
                  <c:v>1337</c:v>
                </c:pt>
                <c:pt idx="8">
                  <c:v>1337</c:v>
                </c:pt>
                <c:pt idx="9">
                  <c:v>1336</c:v>
                </c:pt>
                <c:pt idx="10">
                  <c:v>1238</c:v>
                </c:pt>
                <c:pt idx="11">
                  <c:v>1157</c:v>
                </c:pt>
                <c:pt idx="12">
                  <c:v>1147</c:v>
                </c:pt>
                <c:pt idx="13">
                  <c:v>1036</c:v>
                </c:pt>
                <c:pt idx="14">
                  <c:v>834</c:v>
                </c:pt>
                <c:pt idx="15">
                  <c:v>709</c:v>
                </c:pt>
                <c:pt idx="16">
                  <c:v>583</c:v>
                </c:pt>
                <c:pt idx="17">
                  <c:v>473</c:v>
                </c:pt>
                <c:pt idx="18">
                  <c:v>368</c:v>
                </c:pt>
                <c:pt idx="19">
                  <c:v>277</c:v>
                </c:pt>
                <c:pt idx="20">
                  <c:v>209</c:v>
                </c:pt>
                <c:pt idx="21">
                  <c:v>156</c:v>
                </c:pt>
                <c:pt idx="22">
                  <c:v>93</c:v>
                </c:pt>
                <c:pt idx="23">
                  <c:v>60</c:v>
                </c:pt>
                <c:pt idx="24">
                  <c:v>22</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numCache>
            </c:numRef>
          </c:val>
          <c:extLst>
            <c:ext xmlns:c16="http://schemas.microsoft.com/office/drawing/2014/chart" uri="{C3380CC4-5D6E-409C-BE32-E72D297353CC}">
              <c16:uniqueId val="{00000002-C7C2-4F53-A347-AEAC87557D9A}"/>
            </c:ext>
          </c:extLst>
        </c:ser>
        <c:ser>
          <c:idx val="0"/>
          <c:order val="3"/>
          <c:tx>
            <c:strRef>
              <c:f>'Données GRAPHIQUE_stocks_bénéf'!$BX$2</c:f>
              <c:strCache>
                <c:ptCount val="1"/>
                <c:pt idx="0">
                  <c:v>CDDI</c:v>
                </c:pt>
              </c:strCache>
            </c:strRef>
          </c:tx>
          <c:spPr>
            <a:solidFill>
              <a:srgbClr val="FFFF00">
                <a:alpha val="70000"/>
              </a:srgbClr>
            </a:solidFill>
            <a:ln w="25400">
              <a:noFill/>
            </a:ln>
          </c:spPr>
          <c:cat>
            <c:multiLvlStrRef>
              <c:f>'Données GRAPHIQUE_stocks_bénéf'!$BO$3:$BP$44</c:f>
              <c:multiLvlStrCache>
                <c:ptCount val="4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GRAPHIQUE_stocks_bénéf'!$BX$3:$BX$44</c:f>
              <c:numCache>
                <c:formatCode>General</c:formatCode>
                <c:ptCount val="42"/>
                <c:pt idx="0">
                  <c:v>0</c:v>
                </c:pt>
                <c:pt idx="1">
                  <c:v>0</c:v>
                </c:pt>
                <c:pt idx="2">
                  <c:v>285</c:v>
                </c:pt>
                <c:pt idx="3">
                  <c:v>489</c:v>
                </c:pt>
                <c:pt idx="4">
                  <c:v>481</c:v>
                </c:pt>
                <c:pt idx="5">
                  <c:v>492</c:v>
                </c:pt>
                <c:pt idx="6">
                  <c:v>461</c:v>
                </c:pt>
                <c:pt idx="7">
                  <c:v>443</c:v>
                </c:pt>
                <c:pt idx="8">
                  <c:v>426</c:v>
                </c:pt>
                <c:pt idx="9">
                  <c:v>448</c:v>
                </c:pt>
                <c:pt idx="10">
                  <c:v>480</c:v>
                </c:pt>
                <c:pt idx="11">
                  <c:v>530</c:v>
                </c:pt>
                <c:pt idx="12">
                  <c:v>526</c:v>
                </c:pt>
                <c:pt idx="13">
                  <c:v>524</c:v>
                </c:pt>
                <c:pt idx="14">
                  <c:v>549</c:v>
                </c:pt>
                <c:pt idx="15">
                  <c:v>684</c:v>
                </c:pt>
                <c:pt idx="16">
                  <c:v>611</c:v>
                </c:pt>
                <c:pt idx="17">
                  <c:v>548</c:v>
                </c:pt>
                <c:pt idx="18">
                  <c:v>512</c:v>
                </c:pt>
                <c:pt idx="19">
                  <c:v>518</c:v>
                </c:pt>
                <c:pt idx="20">
                  <c:v>522</c:v>
                </c:pt>
                <c:pt idx="21">
                  <c:v>526</c:v>
                </c:pt>
                <c:pt idx="22">
                  <c:v>525</c:v>
                </c:pt>
                <c:pt idx="23">
                  <c:v>530</c:v>
                </c:pt>
                <c:pt idx="24">
                  <c:v>562</c:v>
                </c:pt>
                <c:pt idx="25">
                  <c:v>534</c:v>
                </c:pt>
                <c:pt idx="26">
                  <c:v>576</c:v>
                </c:pt>
                <c:pt idx="27">
                  <c:v>568</c:v>
                </c:pt>
                <c:pt idx="28">
                  <c:v>620</c:v>
                </c:pt>
                <c:pt idx="29">
                  <c:v>611</c:v>
                </c:pt>
                <c:pt idx="30">
                  <c:v>630</c:v>
                </c:pt>
                <c:pt idx="31">
                  <c:v>630</c:v>
                </c:pt>
                <c:pt idx="32">
                  <c:v>632</c:v>
                </c:pt>
                <c:pt idx="33">
                  <c:v>642</c:v>
                </c:pt>
                <c:pt idx="34">
                  <c:v>627</c:v>
                </c:pt>
                <c:pt idx="35">
                  <c:v>633</c:v>
                </c:pt>
                <c:pt idx="36">
                  <c:v>603</c:v>
                </c:pt>
                <c:pt idx="37">
                  <c:v>619</c:v>
                </c:pt>
                <c:pt idx="38">
                  <c:v>577</c:v>
                </c:pt>
                <c:pt idx="39">
                  <c:v>626</c:v>
                </c:pt>
                <c:pt idx="40">
                  <c:v>637</c:v>
                </c:pt>
                <c:pt idx="41">
                  <c:v>608</c:v>
                </c:pt>
              </c:numCache>
            </c:numRef>
          </c:val>
          <c:extLst>
            <c:ext xmlns:c16="http://schemas.microsoft.com/office/drawing/2014/chart" uri="{C3380CC4-5D6E-409C-BE32-E72D297353CC}">
              <c16:uniqueId val="{00000003-C7C2-4F53-A347-AEAC87557D9A}"/>
            </c:ext>
          </c:extLst>
        </c:ser>
        <c:dLbls>
          <c:showLegendKey val="0"/>
          <c:showVal val="0"/>
          <c:showCatName val="0"/>
          <c:showSerName val="0"/>
          <c:showPercent val="0"/>
          <c:showBubbleSize val="0"/>
        </c:dLbls>
        <c:axId val="1778066943"/>
        <c:axId val="1"/>
      </c:areaChart>
      <c:catAx>
        <c:axId val="1778066943"/>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
        <c:crossesAt val="0"/>
        <c:auto val="0"/>
        <c:lblAlgn val="ctr"/>
        <c:lblOffset val="100"/>
        <c:tickLblSkip val="1"/>
        <c:noMultiLvlLbl val="0"/>
      </c:catAx>
      <c:valAx>
        <c:axId val="1"/>
        <c:scaling>
          <c:orientation val="minMax"/>
          <c:max val="5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1778066943"/>
        <c:crosses val="autoZero"/>
        <c:crossBetween val="between"/>
        <c:majorUnit val="1000"/>
      </c:valAx>
    </c:plotArea>
    <c:legend>
      <c:legendPos val="b"/>
      <c:layout>
        <c:manualLayout>
          <c:xMode val="edge"/>
          <c:yMode val="edge"/>
          <c:x val="0.30011000890749684"/>
          <c:y val="8.7099527894476447E-2"/>
          <c:w val="0.39376855838639502"/>
          <c:h val="3.5485061172465263E-2"/>
        </c:manualLayout>
      </c:layout>
      <c:overlay val="0"/>
      <c:spPr>
        <a:noFill/>
      </c:spPr>
      <c:txPr>
        <a:bodyPr/>
        <a:lstStyle/>
        <a:p>
          <a:pPr>
            <a:defRPr sz="110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b="0" i="0" u="none" strike="noStrike" baseline="0">
                <a:solidFill>
                  <a:srgbClr val="000000"/>
                </a:solidFill>
                <a:latin typeface="Calibri"/>
                <a:ea typeface="Calibri"/>
                <a:cs typeface="Calibri"/>
              </a:defRPr>
            </a:pPr>
            <a:r>
              <a:rPr lang="fr-FR" sz="1400" b="1" i="0" baseline="0">
                <a:effectLst/>
              </a:rPr>
              <a:t>Stock de bénéficiaires de contrats d'apprentissage dans le Vaucluse</a:t>
            </a:r>
          </a:p>
          <a:p>
            <a:pPr>
              <a:defRPr sz="1400" b="0" i="0" u="none" strike="noStrike" baseline="0">
                <a:solidFill>
                  <a:srgbClr val="000000"/>
                </a:solidFill>
                <a:latin typeface="Calibri"/>
                <a:ea typeface="Calibri"/>
                <a:cs typeface="Calibri"/>
              </a:defRPr>
            </a:pPr>
            <a:r>
              <a:rPr lang="fr-FR" sz="1400" b="0" i="0" baseline="0">
                <a:effectLst/>
              </a:rPr>
              <a:t>(données brutes, en nombre)</a:t>
            </a:r>
            <a:endParaRPr lang="fr-FR" sz="1400" b="0">
              <a:effectLst/>
            </a:endParaRPr>
          </a:p>
        </c:rich>
      </c:tx>
      <c:layout>
        <c:manualLayout>
          <c:xMode val="edge"/>
          <c:yMode val="edge"/>
          <c:x val="0.2407860061474916"/>
          <c:y val="2.0435813944309593E-2"/>
        </c:manualLayout>
      </c:layout>
      <c:overlay val="0"/>
      <c:spPr>
        <a:noFill/>
        <a:ln w="25400">
          <a:noFill/>
        </a:ln>
      </c:spPr>
    </c:title>
    <c:autoTitleDeleted val="0"/>
    <c:plotArea>
      <c:layout>
        <c:manualLayout>
          <c:layoutTarget val="inner"/>
          <c:xMode val="edge"/>
          <c:yMode val="edge"/>
          <c:x val="5.2094879587940811E-2"/>
          <c:y val="0.17791309936205024"/>
          <c:w val="0.93016067977190131"/>
          <c:h val="0.50499133191202406"/>
        </c:manualLayout>
      </c:layout>
      <c:areaChart>
        <c:grouping val="stacked"/>
        <c:varyColors val="0"/>
        <c:ser>
          <c:idx val="0"/>
          <c:order val="0"/>
          <c:tx>
            <c:v>Secteur privé</c:v>
          </c:tx>
          <c:spPr>
            <a:ln w="25400">
              <a:noFill/>
            </a:ln>
          </c:spPr>
          <c:cat>
            <c:multiLvlStrRef>
              <c:f>'Graph appr'!$A$3:$B$28</c:f>
              <c:multiLvlStrCache>
                <c:ptCount val="2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lvl>
                <c:lvl>
                  <c:pt idx="0">
                    <c:v>2018</c:v>
                  </c:pt>
                  <c:pt idx="4">
                    <c:v>2019</c:v>
                  </c:pt>
                  <c:pt idx="8">
                    <c:v>2020</c:v>
                  </c:pt>
                  <c:pt idx="12">
                    <c:v>2021</c:v>
                  </c:pt>
                  <c:pt idx="16">
                    <c:v>2022</c:v>
                  </c:pt>
                  <c:pt idx="20">
                    <c:v>2023</c:v>
                  </c:pt>
                  <c:pt idx="24">
                    <c:v>2024</c:v>
                  </c:pt>
                </c:lvl>
              </c:multiLvlStrCache>
            </c:multiLvlStrRef>
          </c:cat>
          <c:val>
            <c:numRef>
              <c:f>'Graph appr'!$T$3:$T$28</c:f>
              <c:numCache>
                <c:formatCode>#,##0</c:formatCode>
                <c:ptCount val="26"/>
                <c:pt idx="0">
                  <c:v>3202</c:v>
                </c:pt>
                <c:pt idx="1">
                  <c:v>3080</c:v>
                </c:pt>
                <c:pt idx="2">
                  <c:v>3240</c:v>
                </c:pt>
                <c:pt idx="3">
                  <c:v>3467</c:v>
                </c:pt>
                <c:pt idx="4">
                  <c:v>3303</c:v>
                </c:pt>
                <c:pt idx="5">
                  <c:v>3173</c:v>
                </c:pt>
                <c:pt idx="6">
                  <c:v>3589</c:v>
                </c:pt>
                <c:pt idx="7">
                  <c:v>3830</c:v>
                </c:pt>
                <c:pt idx="8">
                  <c:v>3734</c:v>
                </c:pt>
                <c:pt idx="9">
                  <c:v>3611</c:v>
                </c:pt>
                <c:pt idx="10">
                  <c:v>4549</c:v>
                </c:pt>
                <c:pt idx="11">
                  <c:v>5202</c:v>
                </c:pt>
                <c:pt idx="12">
                  <c:v>5303</c:v>
                </c:pt>
                <c:pt idx="13">
                  <c:v>5100</c:v>
                </c:pt>
                <c:pt idx="14">
                  <c:v>6095</c:v>
                </c:pt>
                <c:pt idx="15">
                  <c:v>6532</c:v>
                </c:pt>
                <c:pt idx="16">
                  <c:v>6371</c:v>
                </c:pt>
                <c:pt idx="17">
                  <c:v>6100</c:v>
                </c:pt>
                <c:pt idx="18">
                  <c:v>6874</c:v>
                </c:pt>
                <c:pt idx="19">
                  <c:v>7254</c:v>
                </c:pt>
                <c:pt idx="20">
                  <c:v>7030</c:v>
                </c:pt>
                <c:pt idx="21">
                  <c:v>6694</c:v>
                </c:pt>
                <c:pt idx="22">
                  <c:v>7210</c:v>
                </c:pt>
                <c:pt idx="23">
                  <c:v>7574</c:v>
                </c:pt>
                <c:pt idx="24">
                  <c:v>7321</c:v>
                </c:pt>
                <c:pt idx="25">
                  <c:v>6970</c:v>
                </c:pt>
              </c:numCache>
            </c:numRef>
          </c:val>
          <c:extLst>
            <c:ext xmlns:c16="http://schemas.microsoft.com/office/drawing/2014/chart" uri="{C3380CC4-5D6E-409C-BE32-E72D297353CC}">
              <c16:uniqueId val="{00000000-CDAE-4D4C-A615-9F5FECFD277C}"/>
            </c:ext>
          </c:extLst>
        </c:ser>
        <c:ser>
          <c:idx val="1"/>
          <c:order val="1"/>
          <c:tx>
            <c:v>Secteur public</c:v>
          </c:tx>
          <c:spPr>
            <a:ln w="25400">
              <a:noFill/>
            </a:ln>
          </c:spPr>
          <c:cat>
            <c:multiLvlStrRef>
              <c:f>'Graph appr'!$A$3:$B$28</c:f>
              <c:multiLvlStrCache>
                <c:ptCount val="2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lvl>
                <c:lvl>
                  <c:pt idx="0">
                    <c:v>2018</c:v>
                  </c:pt>
                  <c:pt idx="4">
                    <c:v>2019</c:v>
                  </c:pt>
                  <c:pt idx="8">
                    <c:v>2020</c:v>
                  </c:pt>
                  <c:pt idx="12">
                    <c:v>2021</c:v>
                  </c:pt>
                  <c:pt idx="16">
                    <c:v>2022</c:v>
                  </c:pt>
                  <c:pt idx="20">
                    <c:v>2023</c:v>
                  </c:pt>
                  <c:pt idx="24">
                    <c:v>2024</c:v>
                  </c:pt>
                </c:lvl>
              </c:multiLvlStrCache>
            </c:multiLvlStrRef>
          </c:cat>
          <c:val>
            <c:numRef>
              <c:f>'Graph appr'!$U$3:$U$28</c:f>
              <c:numCache>
                <c:formatCode>#,##0</c:formatCode>
                <c:ptCount val="26"/>
                <c:pt idx="0">
                  <c:v>52</c:v>
                </c:pt>
                <c:pt idx="1">
                  <c:v>51</c:v>
                </c:pt>
                <c:pt idx="2">
                  <c:v>59</c:v>
                </c:pt>
                <c:pt idx="3">
                  <c:v>71</c:v>
                </c:pt>
                <c:pt idx="4">
                  <c:v>71</c:v>
                </c:pt>
                <c:pt idx="5">
                  <c:v>70</c:v>
                </c:pt>
                <c:pt idx="6">
                  <c:v>58</c:v>
                </c:pt>
                <c:pt idx="7">
                  <c:v>67</c:v>
                </c:pt>
                <c:pt idx="8">
                  <c:v>69</c:v>
                </c:pt>
                <c:pt idx="9">
                  <c:v>69</c:v>
                </c:pt>
                <c:pt idx="10">
                  <c:v>66</c:v>
                </c:pt>
                <c:pt idx="11">
                  <c:v>79</c:v>
                </c:pt>
                <c:pt idx="12">
                  <c:v>81</c:v>
                </c:pt>
                <c:pt idx="13">
                  <c:v>79</c:v>
                </c:pt>
                <c:pt idx="14">
                  <c:v>86</c:v>
                </c:pt>
                <c:pt idx="15">
                  <c:v>98</c:v>
                </c:pt>
                <c:pt idx="16">
                  <c:v>98</c:v>
                </c:pt>
                <c:pt idx="17">
                  <c:v>99</c:v>
                </c:pt>
                <c:pt idx="18">
                  <c:v>113</c:v>
                </c:pt>
                <c:pt idx="19">
                  <c:v>133</c:v>
                </c:pt>
                <c:pt idx="20">
                  <c:v>127</c:v>
                </c:pt>
                <c:pt idx="21">
                  <c:v>124</c:v>
                </c:pt>
                <c:pt idx="22">
                  <c:v>122</c:v>
                </c:pt>
                <c:pt idx="23">
                  <c:v>129</c:v>
                </c:pt>
                <c:pt idx="24">
                  <c:v>126</c:v>
                </c:pt>
                <c:pt idx="25">
                  <c:v>118</c:v>
                </c:pt>
              </c:numCache>
            </c:numRef>
          </c:val>
          <c:extLst>
            <c:ext xmlns:c16="http://schemas.microsoft.com/office/drawing/2014/chart" uri="{C3380CC4-5D6E-409C-BE32-E72D297353CC}">
              <c16:uniqueId val="{00000001-CDAE-4D4C-A615-9F5FECFD277C}"/>
            </c:ext>
          </c:extLst>
        </c:ser>
        <c:dLbls>
          <c:showLegendKey val="0"/>
          <c:showVal val="0"/>
          <c:showCatName val="0"/>
          <c:showSerName val="0"/>
          <c:showPercent val="0"/>
          <c:showBubbleSize val="0"/>
        </c:dLbls>
        <c:axId val="1775771183"/>
        <c:axId val="1"/>
      </c:areaChart>
      <c:catAx>
        <c:axId val="1775771183"/>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
        <c:crossesAt val="100"/>
        <c:auto val="0"/>
        <c:lblAlgn val="ctr"/>
        <c:lblOffset val="100"/>
        <c:tickLblSkip val="1"/>
        <c:noMultiLvlLbl val="0"/>
      </c:catAx>
      <c:valAx>
        <c:axId val="1"/>
        <c:scaling>
          <c:orientation val="minMax"/>
          <c:max val="8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1775771183"/>
        <c:crosses val="autoZero"/>
        <c:crossBetween val="between"/>
        <c:majorUnit val="1000"/>
      </c:valAx>
    </c:plotArea>
    <c:legend>
      <c:legendPos val="b"/>
      <c:layout>
        <c:manualLayout>
          <c:xMode val="edge"/>
          <c:yMode val="edge"/>
          <c:x val="0.36003569116750783"/>
          <c:y val="0.1296011539638478"/>
          <c:w val="0.28321197322965586"/>
          <c:h val="3.4056795532137432E-2"/>
        </c:manualLayout>
      </c:layout>
      <c:overlay val="0"/>
      <c:spPr>
        <a:noFill/>
      </c:spPr>
      <c:txPr>
        <a:bodyPr/>
        <a:lstStyle/>
        <a:p>
          <a:pPr>
            <a:defRPr sz="110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Taux de chômage dans le Vaucluse </a:t>
            </a:r>
            <a:r>
              <a:rPr lang="fr-FR" sz="1500" b="0" i="1" u="none" strike="noStrike" baseline="0">
                <a:solidFill>
                  <a:srgbClr val="000000"/>
                </a:solidFill>
                <a:latin typeface="Calibri"/>
              </a:rPr>
              <a:t>(en %)</a:t>
            </a:r>
          </a:p>
        </c:rich>
      </c:tx>
      <c:layout>
        <c:manualLayout>
          <c:xMode val="edge"/>
          <c:yMode val="edge"/>
          <c:x val="0.27938931639226944"/>
          <c:y val="2.4256627684853017E-2"/>
        </c:manualLayout>
      </c:layout>
      <c:overlay val="0"/>
      <c:spPr>
        <a:noFill/>
        <a:ln w="25400">
          <a:noFill/>
        </a:ln>
      </c:spPr>
    </c:title>
    <c:autoTitleDeleted val="0"/>
    <c:plotArea>
      <c:layout>
        <c:manualLayout>
          <c:layoutTarget val="inner"/>
          <c:xMode val="edge"/>
          <c:yMode val="edge"/>
          <c:x val="8.7438260558339295E-2"/>
          <c:y val="0.18816505924925064"/>
          <c:w val="0.83764367816092833"/>
          <c:h val="0.53603068847163338"/>
        </c:manualLayout>
      </c:layout>
      <c:lineChart>
        <c:grouping val="standard"/>
        <c:varyColors val="0"/>
        <c:ser>
          <c:idx val="0"/>
          <c:order val="0"/>
          <c:tx>
            <c:v>Provence-Alpes-Côte d'Azur</c:v>
          </c:tx>
          <c:spPr>
            <a:ln w="25400">
              <a:solidFill>
                <a:srgbClr val="FF0000"/>
              </a:solidFill>
              <a:prstDash val="solid"/>
            </a:ln>
          </c:spPr>
          <c:marker>
            <c:symbol val="none"/>
          </c:marker>
          <c:cat>
            <c:multiLvlStrRef>
              <c:f>'dates trim'!$B$130:$C$300</c:f>
              <c:multiLvlStrCache>
                <c:ptCount val="55"/>
                <c:lvl>
                  <c:pt idx="0">
                    <c:v>T2</c:v>
                  </c:pt>
                  <c:pt idx="1">
                    <c:v>T3</c:v>
                  </c:pt>
                  <c:pt idx="2">
                    <c:v>T4</c:v>
                  </c:pt>
                  <c:pt idx="3">
                    <c:v>T1</c:v>
                  </c:pt>
                  <c:pt idx="4">
                    <c:v>T2</c:v>
                  </c:pt>
                  <c:pt idx="5">
                    <c:v>T3</c:v>
                  </c:pt>
                  <c:pt idx="6">
                    <c:v>T4</c:v>
                  </c:pt>
                  <c:pt idx="7">
                    <c:v>T1</c:v>
                  </c:pt>
                  <c:pt idx="8">
                    <c:v>T2</c:v>
                  </c:pt>
                  <c:pt idx="9">
                    <c:v>T3</c:v>
                  </c:pt>
                  <c:pt idx="10">
                    <c:v>T4</c:v>
                  </c:pt>
                  <c:pt idx="11">
                    <c:v>T1</c:v>
                  </c:pt>
                  <c:pt idx="12">
                    <c:v>T2</c:v>
                  </c:pt>
                  <c:pt idx="13">
                    <c:v>T3</c:v>
                  </c:pt>
                  <c:pt idx="14">
                    <c:v>T4</c:v>
                  </c:pt>
                  <c:pt idx="15">
                    <c:v>T1</c:v>
                  </c:pt>
                  <c:pt idx="16">
                    <c:v>T2</c:v>
                  </c:pt>
                  <c:pt idx="17">
                    <c:v>T3</c:v>
                  </c:pt>
                  <c:pt idx="18">
                    <c:v>T4</c:v>
                  </c:pt>
                  <c:pt idx="19">
                    <c:v>T1</c:v>
                  </c:pt>
                  <c:pt idx="20">
                    <c:v>T2</c:v>
                  </c:pt>
                  <c:pt idx="21">
                    <c:v>T3</c:v>
                  </c:pt>
                  <c:pt idx="22">
                    <c:v>T4</c:v>
                  </c:pt>
                  <c:pt idx="23">
                    <c:v>T1</c:v>
                  </c:pt>
                  <c:pt idx="24">
                    <c:v>T2</c:v>
                  </c:pt>
                  <c:pt idx="25">
                    <c:v>T3</c:v>
                  </c:pt>
                  <c:pt idx="26">
                    <c:v>T4</c:v>
                  </c:pt>
                  <c:pt idx="27">
                    <c:v>T1</c:v>
                  </c:pt>
                  <c:pt idx="28">
                    <c:v>T2</c:v>
                  </c:pt>
                  <c:pt idx="29">
                    <c:v>T3</c:v>
                  </c:pt>
                  <c:pt idx="30">
                    <c:v>T4</c:v>
                  </c:pt>
                  <c:pt idx="31">
                    <c:v>T1</c:v>
                  </c:pt>
                  <c:pt idx="32">
                    <c:v>T2</c:v>
                  </c:pt>
                  <c:pt idx="33">
                    <c:v>T3</c:v>
                  </c:pt>
                  <c:pt idx="34">
                    <c:v>T4</c:v>
                  </c:pt>
                  <c:pt idx="35">
                    <c:v>T1</c:v>
                  </c:pt>
                  <c:pt idx="36">
                    <c:v>T2</c:v>
                  </c:pt>
                  <c:pt idx="37">
                    <c:v>T3</c:v>
                  </c:pt>
                  <c:pt idx="38">
                    <c:v>T4</c:v>
                  </c:pt>
                  <c:pt idx="39">
                    <c:v>T1</c:v>
                  </c:pt>
                  <c:pt idx="40">
                    <c:v>T2</c:v>
                  </c:pt>
                  <c:pt idx="41">
                    <c:v>T3</c:v>
                  </c:pt>
                  <c:pt idx="42">
                    <c:v>T4</c:v>
                  </c:pt>
                  <c:pt idx="43">
                    <c:v>T1</c:v>
                  </c:pt>
                  <c:pt idx="44">
                    <c:v>T2</c:v>
                  </c:pt>
                  <c:pt idx="45">
                    <c:v>T3</c:v>
                  </c:pt>
                  <c:pt idx="46">
                    <c:v>T4</c:v>
                  </c:pt>
                  <c:pt idx="47">
                    <c:v>T1</c:v>
                  </c:pt>
                  <c:pt idx="48">
                    <c:v>T2</c:v>
                  </c:pt>
                  <c:pt idx="49">
                    <c:v>T3</c:v>
                  </c:pt>
                  <c:pt idx="50">
                    <c:v>T4</c:v>
                  </c:pt>
                  <c:pt idx="51">
                    <c:v>T1</c:v>
                  </c:pt>
                  <c:pt idx="52">
                    <c:v>T2</c:v>
                  </c:pt>
                  <c:pt idx="53">
                    <c:v>T3</c:v>
                  </c:pt>
                  <c:pt idx="54">
                    <c:v>T4</c:v>
                  </c:pt>
                </c:lvl>
                <c:lvl>
                  <c:pt idx="3">
                    <c:v>2015</c:v>
                  </c:pt>
                  <c:pt idx="7">
                    <c:v>2016</c:v>
                  </c:pt>
                  <c:pt idx="11">
                    <c:v>2017</c:v>
                  </c:pt>
                  <c:pt idx="15">
                    <c:v>2018</c:v>
                  </c:pt>
                  <c:pt idx="19">
                    <c:v>2019</c:v>
                  </c:pt>
                  <c:pt idx="23">
                    <c:v>2020</c:v>
                  </c:pt>
                  <c:pt idx="27">
                    <c:v>2021</c:v>
                  </c:pt>
                  <c:pt idx="31">
                    <c:v>2022</c:v>
                  </c:pt>
                  <c:pt idx="35">
                    <c:v>2023</c:v>
                  </c:pt>
                  <c:pt idx="39">
                    <c:v>2024</c:v>
                  </c:pt>
                  <c:pt idx="43">
                    <c:v>2025</c:v>
                  </c:pt>
                  <c:pt idx="47">
                    <c:v>2026</c:v>
                  </c:pt>
                  <c:pt idx="51">
                    <c:v>2027</c:v>
                  </c:pt>
                </c:lvl>
              </c:multiLvlStrCache>
            </c:multiLvlStrRef>
          </c:cat>
          <c:val>
            <c:numRef>
              <c:f>Données!$C$138:$C$178</c:f>
              <c:numCache>
                <c:formatCode>#\ ##0.0</c:formatCode>
                <c:ptCount val="41"/>
                <c:pt idx="0">
                  <c:v>11.2</c:v>
                </c:pt>
                <c:pt idx="1">
                  <c:v>11.4</c:v>
                </c:pt>
                <c:pt idx="2">
                  <c:v>11.6</c:v>
                </c:pt>
                <c:pt idx="3">
                  <c:v>11.4</c:v>
                </c:pt>
                <c:pt idx="4">
                  <c:v>11.7</c:v>
                </c:pt>
                <c:pt idx="5">
                  <c:v>11.5</c:v>
                </c:pt>
                <c:pt idx="6">
                  <c:v>11.4</c:v>
                </c:pt>
                <c:pt idx="7">
                  <c:v>11.3</c:v>
                </c:pt>
                <c:pt idx="8">
                  <c:v>11.1</c:v>
                </c:pt>
                <c:pt idx="9">
                  <c:v>11</c:v>
                </c:pt>
                <c:pt idx="10">
                  <c:v>11.4</c:v>
                </c:pt>
                <c:pt idx="11">
                  <c:v>10.9</c:v>
                </c:pt>
                <c:pt idx="12">
                  <c:v>10.8</c:v>
                </c:pt>
                <c:pt idx="13">
                  <c:v>10.8</c:v>
                </c:pt>
                <c:pt idx="14">
                  <c:v>10.3</c:v>
                </c:pt>
                <c:pt idx="15">
                  <c:v>10.6</c:v>
                </c:pt>
                <c:pt idx="16">
                  <c:v>10.4</c:v>
                </c:pt>
                <c:pt idx="17">
                  <c:v>10.199999999999999</c:v>
                </c:pt>
                <c:pt idx="18">
                  <c:v>10</c:v>
                </c:pt>
                <c:pt idx="19">
                  <c:v>10.1</c:v>
                </c:pt>
                <c:pt idx="20">
                  <c:v>9.6</c:v>
                </c:pt>
                <c:pt idx="21">
                  <c:v>9.5</c:v>
                </c:pt>
                <c:pt idx="22">
                  <c:v>9.1999999999999993</c:v>
                </c:pt>
                <c:pt idx="23">
                  <c:v>8.9</c:v>
                </c:pt>
                <c:pt idx="24">
                  <c:v>8.1999999999999993</c:v>
                </c:pt>
                <c:pt idx="25">
                  <c:v>10.199999999999999</c:v>
                </c:pt>
                <c:pt idx="26">
                  <c:v>9.1</c:v>
                </c:pt>
                <c:pt idx="27">
                  <c:v>9.1999999999999993</c:v>
                </c:pt>
                <c:pt idx="28">
                  <c:v>9.1</c:v>
                </c:pt>
                <c:pt idx="29">
                  <c:v>8.9</c:v>
                </c:pt>
                <c:pt idx="30">
                  <c:v>8.3000000000000007</c:v>
                </c:pt>
                <c:pt idx="31">
                  <c:v>8.1999999999999993</c:v>
                </c:pt>
                <c:pt idx="32">
                  <c:v>8.1999999999999993</c:v>
                </c:pt>
                <c:pt idx="33">
                  <c:v>8.1999999999999993</c:v>
                </c:pt>
                <c:pt idx="34">
                  <c:v>8</c:v>
                </c:pt>
                <c:pt idx="35">
                  <c:v>7.9</c:v>
                </c:pt>
                <c:pt idx="36">
                  <c:v>7.9</c:v>
                </c:pt>
                <c:pt idx="37">
                  <c:v>8.1</c:v>
                </c:pt>
                <c:pt idx="38">
                  <c:v>8.1</c:v>
                </c:pt>
                <c:pt idx="39">
                  <c:v>8.1</c:v>
                </c:pt>
                <c:pt idx="40">
                  <c:v>7.8</c:v>
                </c:pt>
              </c:numCache>
            </c:numRef>
          </c:val>
          <c:smooth val="0"/>
          <c:extLst>
            <c:ext xmlns:c16="http://schemas.microsoft.com/office/drawing/2014/chart" uri="{C3380CC4-5D6E-409C-BE32-E72D297353CC}">
              <c16:uniqueId val="{00000000-E518-4649-95F2-2329F9B531B6}"/>
            </c:ext>
          </c:extLst>
        </c:ser>
        <c:ser>
          <c:idx val="1"/>
          <c:order val="1"/>
          <c:tx>
            <c:v>France métropolitaine</c:v>
          </c:tx>
          <c:spPr>
            <a:ln w="25400">
              <a:solidFill>
                <a:srgbClr val="0000FF"/>
              </a:solidFill>
              <a:prstDash val="solid"/>
            </a:ln>
          </c:spPr>
          <c:marker>
            <c:symbol val="none"/>
          </c:marker>
          <c:cat>
            <c:multiLvlStrRef>
              <c:f>'dates trim'!$B$130:$C$300</c:f>
              <c:multiLvlStrCache>
                <c:ptCount val="55"/>
                <c:lvl>
                  <c:pt idx="0">
                    <c:v>T2</c:v>
                  </c:pt>
                  <c:pt idx="1">
                    <c:v>T3</c:v>
                  </c:pt>
                  <c:pt idx="2">
                    <c:v>T4</c:v>
                  </c:pt>
                  <c:pt idx="3">
                    <c:v>T1</c:v>
                  </c:pt>
                  <c:pt idx="4">
                    <c:v>T2</c:v>
                  </c:pt>
                  <c:pt idx="5">
                    <c:v>T3</c:v>
                  </c:pt>
                  <c:pt idx="6">
                    <c:v>T4</c:v>
                  </c:pt>
                  <c:pt idx="7">
                    <c:v>T1</c:v>
                  </c:pt>
                  <c:pt idx="8">
                    <c:v>T2</c:v>
                  </c:pt>
                  <c:pt idx="9">
                    <c:v>T3</c:v>
                  </c:pt>
                  <c:pt idx="10">
                    <c:v>T4</c:v>
                  </c:pt>
                  <c:pt idx="11">
                    <c:v>T1</c:v>
                  </c:pt>
                  <c:pt idx="12">
                    <c:v>T2</c:v>
                  </c:pt>
                  <c:pt idx="13">
                    <c:v>T3</c:v>
                  </c:pt>
                  <c:pt idx="14">
                    <c:v>T4</c:v>
                  </c:pt>
                  <c:pt idx="15">
                    <c:v>T1</c:v>
                  </c:pt>
                  <c:pt idx="16">
                    <c:v>T2</c:v>
                  </c:pt>
                  <c:pt idx="17">
                    <c:v>T3</c:v>
                  </c:pt>
                  <c:pt idx="18">
                    <c:v>T4</c:v>
                  </c:pt>
                  <c:pt idx="19">
                    <c:v>T1</c:v>
                  </c:pt>
                  <c:pt idx="20">
                    <c:v>T2</c:v>
                  </c:pt>
                  <c:pt idx="21">
                    <c:v>T3</c:v>
                  </c:pt>
                  <c:pt idx="22">
                    <c:v>T4</c:v>
                  </c:pt>
                  <c:pt idx="23">
                    <c:v>T1</c:v>
                  </c:pt>
                  <c:pt idx="24">
                    <c:v>T2</c:v>
                  </c:pt>
                  <c:pt idx="25">
                    <c:v>T3</c:v>
                  </c:pt>
                  <c:pt idx="26">
                    <c:v>T4</c:v>
                  </c:pt>
                  <c:pt idx="27">
                    <c:v>T1</c:v>
                  </c:pt>
                  <c:pt idx="28">
                    <c:v>T2</c:v>
                  </c:pt>
                  <c:pt idx="29">
                    <c:v>T3</c:v>
                  </c:pt>
                  <c:pt idx="30">
                    <c:v>T4</c:v>
                  </c:pt>
                  <c:pt idx="31">
                    <c:v>T1</c:v>
                  </c:pt>
                  <c:pt idx="32">
                    <c:v>T2</c:v>
                  </c:pt>
                  <c:pt idx="33">
                    <c:v>T3</c:v>
                  </c:pt>
                  <c:pt idx="34">
                    <c:v>T4</c:v>
                  </c:pt>
                  <c:pt idx="35">
                    <c:v>T1</c:v>
                  </c:pt>
                  <c:pt idx="36">
                    <c:v>T2</c:v>
                  </c:pt>
                  <c:pt idx="37">
                    <c:v>T3</c:v>
                  </c:pt>
                  <c:pt idx="38">
                    <c:v>T4</c:v>
                  </c:pt>
                  <c:pt idx="39">
                    <c:v>T1</c:v>
                  </c:pt>
                  <c:pt idx="40">
                    <c:v>T2</c:v>
                  </c:pt>
                  <c:pt idx="41">
                    <c:v>T3</c:v>
                  </c:pt>
                  <c:pt idx="42">
                    <c:v>T4</c:v>
                  </c:pt>
                  <c:pt idx="43">
                    <c:v>T1</c:v>
                  </c:pt>
                  <c:pt idx="44">
                    <c:v>T2</c:v>
                  </c:pt>
                  <c:pt idx="45">
                    <c:v>T3</c:v>
                  </c:pt>
                  <c:pt idx="46">
                    <c:v>T4</c:v>
                  </c:pt>
                  <c:pt idx="47">
                    <c:v>T1</c:v>
                  </c:pt>
                  <c:pt idx="48">
                    <c:v>T2</c:v>
                  </c:pt>
                  <c:pt idx="49">
                    <c:v>T3</c:v>
                  </c:pt>
                  <c:pt idx="50">
                    <c:v>T4</c:v>
                  </c:pt>
                  <c:pt idx="51">
                    <c:v>T1</c:v>
                  </c:pt>
                  <c:pt idx="52">
                    <c:v>T2</c:v>
                  </c:pt>
                  <c:pt idx="53">
                    <c:v>T3</c:v>
                  </c:pt>
                  <c:pt idx="54">
                    <c:v>T4</c:v>
                  </c:pt>
                </c:lvl>
                <c:lvl>
                  <c:pt idx="3">
                    <c:v>2015</c:v>
                  </c:pt>
                  <c:pt idx="7">
                    <c:v>2016</c:v>
                  </c:pt>
                  <c:pt idx="11">
                    <c:v>2017</c:v>
                  </c:pt>
                  <c:pt idx="15">
                    <c:v>2018</c:v>
                  </c:pt>
                  <c:pt idx="19">
                    <c:v>2019</c:v>
                  </c:pt>
                  <c:pt idx="23">
                    <c:v>2020</c:v>
                  </c:pt>
                  <c:pt idx="27">
                    <c:v>2021</c:v>
                  </c:pt>
                  <c:pt idx="31">
                    <c:v>2022</c:v>
                  </c:pt>
                  <c:pt idx="35">
                    <c:v>2023</c:v>
                  </c:pt>
                  <c:pt idx="39">
                    <c:v>2024</c:v>
                  </c:pt>
                  <c:pt idx="43">
                    <c:v>2025</c:v>
                  </c:pt>
                  <c:pt idx="47">
                    <c:v>2026</c:v>
                  </c:pt>
                  <c:pt idx="51">
                    <c:v>2027</c:v>
                  </c:pt>
                </c:lvl>
              </c:multiLvlStrCache>
            </c:multiLvlStrRef>
          </c:cat>
          <c:val>
            <c:numRef>
              <c:f>Données!$B$138:$B$178</c:f>
              <c:numCache>
                <c:formatCode>#\ ##0.0</c:formatCode>
                <c:ptCount val="41"/>
                <c:pt idx="0">
                  <c:v>9.8000000000000007</c:v>
                </c:pt>
                <c:pt idx="1">
                  <c:v>9.9</c:v>
                </c:pt>
                <c:pt idx="2">
                  <c:v>10.1</c:v>
                </c:pt>
                <c:pt idx="3">
                  <c:v>10</c:v>
                </c:pt>
                <c:pt idx="4">
                  <c:v>10.199999999999999</c:v>
                </c:pt>
                <c:pt idx="5">
                  <c:v>10</c:v>
                </c:pt>
                <c:pt idx="6">
                  <c:v>9.9</c:v>
                </c:pt>
                <c:pt idx="7">
                  <c:v>9.9</c:v>
                </c:pt>
                <c:pt idx="8">
                  <c:v>9.6999999999999993</c:v>
                </c:pt>
                <c:pt idx="9">
                  <c:v>9.6</c:v>
                </c:pt>
                <c:pt idx="10">
                  <c:v>9.6999999999999993</c:v>
                </c:pt>
                <c:pt idx="11">
                  <c:v>9.3000000000000007</c:v>
                </c:pt>
                <c:pt idx="12">
                  <c:v>9.1999999999999993</c:v>
                </c:pt>
                <c:pt idx="13">
                  <c:v>9.1999999999999993</c:v>
                </c:pt>
                <c:pt idx="14">
                  <c:v>8.6999999999999993</c:v>
                </c:pt>
                <c:pt idx="15">
                  <c:v>9</c:v>
                </c:pt>
                <c:pt idx="16">
                  <c:v>8.8000000000000007</c:v>
                </c:pt>
                <c:pt idx="17">
                  <c:v>8.6</c:v>
                </c:pt>
                <c:pt idx="18">
                  <c:v>8.4</c:v>
                </c:pt>
                <c:pt idx="19">
                  <c:v>8.5</c:v>
                </c:pt>
                <c:pt idx="20">
                  <c:v>8.1999999999999993</c:v>
                </c:pt>
                <c:pt idx="21">
                  <c:v>8.1</c:v>
                </c:pt>
                <c:pt idx="22">
                  <c:v>7.9</c:v>
                </c:pt>
                <c:pt idx="23">
                  <c:v>7.7</c:v>
                </c:pt>
                <c:pt idx="24">
                  <c:v>7.1</c:v>
                </c:pt>
                <c:pt idx="25">
                  <c:v>8.8000000000000007</c:v>
                </c:pt>
                <c:pt idx="26">
                  <c:v>7.8</c:v>
                </c:pt>
                <c:pt idx="27">
                  <c:v>8</c:v>
                </c:pt>
                <c:pt idx="28">
                  <c:v>7.7</c:v>
                </c:pt>
                <c:pt idx="29">
                  <c:v>7.7</c:v>
                </c:pt>
                <c:pt idx="30">
                  <c:v>7.2</c:v>
                </c:pt>
                <c:pt idx="31">
                  <c:v>7.1</c:v>
                </c:pt>
                <c:pt idx="32">
                  <c:v>7.2</c:v>
                </c:pt>
                <c:pt idx="33">
                  <c:v>7</c:v>
                </c:pt>
                <c:pt idx="34">
                  <c:v>6.9</c:v>
                </c:pt>
                <c:pt idx="35">
                  <c:v>6.9</c:v>
                </c:pt>
                <c:pt idx="36">
                  <c:v>7</c:v>
                </c:pt>
                <c:pt idx="37">
                  <c:v>7.2</c:v>
                </c:pt>
                <c:pt idx="38">
                  <c:v>7.3</c:v>
                </c:pt>
                <c:pt idx="39">
                  <c:v>7.2</c:v>
                </c:pt>
                <c:pt idx="40">
                  <c:v>7.1</c:v>
                </c:pt>
              </c:numCache>
            </c:numRef>
          </c:val>
          <c:smooth val="0"/>
          <c:extLst>
            <c:ext xmlns:c16="http://schemas.microsoft.com/office/drawing/2014/chart" uri="{C3380CC4-5D6E-409C-BE32-E72D297353CC}">
              <c16:uniqueId val="{00000001-E518-4649-95F2-2329F9B531B6}"/>
            </c:ext>
          </c:extLst>
        </c:ser>
        <c:ser>
          <c:idx val="2"/>
          <c:order val="2"/>
          <c:tx>
            <c:strRef>
              <c:f>Données!$I$8</c:f>
              <c:strCache>
                <c:ptCount val="1"/>
                <c:pt idx="0">
                  <c:v>Vaucluse</c:v>
                </c:pt>
              </c:strCache>
            </c:strRef>
          </c:tx>
          <c:marker>
            <c:symbol val="none"/>
          </c:marker>
          <c:cat>
            <c:multiLvlStrRef>
              <c:f>'dates trim'!$B$130:$C$300</c:f>
              <c:multiLvlStrCache>
                <c:ptCount val="55"/>
                <c:lvl>
                  <c:pt idx="0">
                    <c:v>T2</c:v>
                  </c:pt>
                  <c:pt idx="1">
                    <c:v>T3</c:v>
                  </c:pt>
                  <c:pt idx="2">
                    <c:v>T4</c:v>
                  </c:pt>
                  <c:pt idx="3">
                    <c:v>T1</c:v>
                  </c:pt>
                  <c:pt idx="4">
                    <c:v>T2</c:v>
                  </c:pt>
                  <c:pt idx="5">
                    <c:v>T3</c:v>
                  </c:pt>
                  <c:pt idx="6">
                    <c:v>T4</c:v>
                  </c:pt>
                  <c:pt idx="7">
                    <c:v>T1</c:v>
                  </c:pt>
                  <c:pt idx="8">
                    <c:v>T2</c:v>
                  </c:pt>
                  <c:pt idx="9">
                    <c:v>T3</c:v>
                  </c:pt>
                  <c:pt idx="10">
                    <c:v>T4</c:v>
                  </c:pt>
                  <c:pt idx="11">
                    <c:v>T1</c:v>
                  </c:pt>
                  <c:pt idx="12">
                    <c:v>T2</c:v>
                  </c:pt>
                  <c:pt idx="13">
                    <c:v>T3</c:v>
                  </c:pt>
                  <c:pt idx="14">
                    <c:v>T4</c:v>
                  </c:pt>
                  <c:pt idx="15">
                    <c:v>T1</c:v>
                  </c:pt>
                  <c:pt idx="16">
                    <c:v>T2</c:v>
                  </c:pt>
                  <c:pt idx="17">
                    <c:v>T3</c:v>
                  </c:pt>
                  <c:pt idx="18">
                    <c:v>T4</c:v>
                  </c:pt>
                  <c:pt idx="19">
                    <c:v>T1</c:v>
                  </c:pt>
                  <c:pt idx="20">
                    <c:v>T2</c:v>
                  </c:pt>
                  <c:pt idx="21">
                    <c:v>T3</c:v>
                  </c:pt>
                  <c:pt idx="22">
                    <c:v>T4</c:v>
                  </c:pt>
                  <c:pt idx="23">
                    <c:v>T1</c:v>
                  </c:pt>
                  <c:pt idx="24">
                    <c:v>T2</c:v>
                  </c:pt>
                  <c:pt idx="25">
                    <c:v>T3</c:v>
                  </c:pt>
                  <c:pt idx="26">
                    <c:v>T4</c:v>
                  </c:pt>
                  <c:pt idx="27">
                    <c:v>T1</c:v>
                  </c:pt>
                  <c:pt idx="28">
                    <c:v>T2</c:v>
                  </c:pt>
                  <c:pt idx="29">
                    <c:v>T3</c:v>
                  </c:pt>
                  <c:pt idx="30">
                    <c:v>T4</c:v>
                  </c:pt>
                  <c:pt idx="31">
                    <c:v>T1</c:v>
                  </c:pt>
                  <c:pt idx="32">
                    <c:v>T2</c:v>
                  </c:pt>
                  <c:pt idx="33">
                    <c:v>T3</c:v>
                  </c:pt>
                  <c:pt idx="34">
                    <c:v>T4</c:v>
                  </c:pt>
                  <c:pt idx="35">
                    <c:v>T1</c:v>
                  </c:pt>
                  <c:pt idx="36">
                    <c:v>T2</c:v>
                  </c:pt>
                  <c:pt idx="37">
                    <c:v>T3</c:v>
                  </c:pt>
                  <c:pt idx="38">
                    <c:v>T4</c:v>
                  </c:pt>
                  <c:pt idx="39">
                    <c:v>T1</c:v>
                  </c:pt>
                  <c:pt idx="40">
                    <c:v>T2</c:v>
                  </c:pt>
                  <c:pt idx="41">
                    <c:v>T3</c:v>
                  </c:pt>
                  <c:pt idx="42">
                    <c:v>T4</c:v>
                  </c:pt>
                  <c:pt idx="43">
                    <c:v>T1</c:v>
                  </c:pt>
                  <c:pt idx="44">
                    <c:v>T2</c:v>
                  </c:pt>
                  <c:pt idx="45">
                    <c:v>T3</c:v>
                  </c:pt>
                  <c:pt idx="46">
                    <c:v>T4</c:v>
                  </c:pt>
                  <c:pt idx="47">
                    <c:v>T1</c:v>
                  </c:pt>
                  <c:pt idx="48">
                    <c:v>T2</c:v>
                  </c:pt>
                  <c:pt idx="49">
                    <c:v>T3</c:v>
                  </c:pt>
                  <c:pt idx="50">
                    <c:v>T4</c:v>
                  </c:pt>
                  <c:pt idx="51">
                    <c:v>T1</c:v>
                  </c:pt>
                  <c:pt idx="52">
                    <c:v>T2</c:v>
                  </c:pt>
                  <c:pt idx="53">
                    <c:v>T3</c:v>
                  </c:pt>
                  <c:pt idx="54">
                    <c:v>T4</c:v>
                  </c:pt>
                </c:lvl>
                <c:lvl>
                  <c:pt idx="3">
                    <c:v>2015</c:v>
                  </c:pt>
                  <c:pt idx="7">
                    <c:v>2016</c:v>
                  </c:pt>
                  <c:pt idx="11">
                    <c:v>2017</c:v>
                  </c:pt>
                  <c:pt idx="15">
                    <c:v>2018</c:v>
                  </c:pt>
                  <c:pt idx="19">
                    <c:v>2019</c:v>
                  </c:pt>
                  <c:pt idx="23">
                    <c:v>2020</c:v>
                  </c:pt>
                  <c:pt idx="27">
                    <c:v>2021</c:v>
                  </c:pt>
                  <c:pt idx="31">
                    <c:v>2022</c:v>
                  </c:pt>
                  <c:pt idx="35">
                    <c:v>2023</c:v>
                  </c:pt>
                  <c:pt idx="39">
                    <c:v>2024</c:v>
                  </c:pt>
                  <c:pt idx="43">
                    <c:v>2025</c:v>
                  </c:pt>
                  <c:pt idx="47">
                    <c:v>2026</c:v>
                  </c:pt>
                  <c:pt idx="51">
                    <c:v>2027</c:v>
                  </c:pt>
                </c:lvl>
              </c:multiLvlStrCache>
            </c:multiLvlStrRef>
          </c:cat>
          <c:val>
            <c:numRef>
              <c:f>Données!$I$138:$I$178</c:f>
              <c:numCache>
                <c:formatCode>#\ ##0.0</c:formatCode>
                <c:ptCount val="41"/>
                <c:pt idx="0">
                  <c:v>12.6</c:v>
                </c:pt>
                <c:pt idx="1">
                  <c:v>12.8</c:v>
                </c:pt>
                <c:pt idx="2">
                  <c:v>13</c:v>
                </c:pt>
                <c:pt idx="3">
                  <c:v>12.9</c:v>
                </c:pt>
                <c:pt idx="4">
                  <c:v>13.1</c:v>
                </c:pt>
                <c:pt idx="5">
                  <c:v>12.9</c:v>
                </c:pt>
                <c:pt idx="6">
                  <c:v>13</c:v>
                </c:pt>
                <c:pt idx="7">
                  <c:v>13</c:v>
                </c:pt>
                <c:pt idx="8">
                  <c:v>12.8</c:v>
                </c:pt>
                <c:pt idx="9">
                  <c:v>12.6</c:v>
                </c:pt>
                <c:pt idx="10">
                  <c:v>12.9</c:v>
                </c:pt>
                <c:pt idx="11">
                  <c:v>12.2</c:v>
                </c:pt>
                <c:pt idx="12">
                  <c:v>12</c:v>
                </c:pt>
                <c:pt idx="13">
                  <c:v>12</c:v>
                </c:pt>
                <c:pt idx="14">
                  <c:v>11.7</c:v>
                </c:pt>
                <c:pt idx="15">
                  <c:v>11.9</c:v>
                </c:pt>
                <c:pt idx="16">
                  <c:v>11.7</c:v>
                </c:pt>
                <c:pt idx="17">
                  <c:v>11.5</c:v>
                </c:pt>
                <c:pt idx="18">
                  <c:v>11.4</c:v>
                </c:pt>
                <c:pt idx="19">
                  <c:v>11.5</c:v>
                </c:pt>
                <c:pt idx="20">
                  <c:v>11</c:v>
                </c:pt>
                <c:pt idx="21">
                  <c:v>10.8</c:v>
                </c:pt>
                <c:pt idx="22">
                  <c:v>10.5</c:v>
                </c:pt>
                <c:pt idx="23">
                  <c:v>10.199999999999999</c:v>
                </c:pt>
                <c:pt idx="24">
                  <c:v>9.1999999999999993</c:v>
                </c:pt>
                <c:pt idx="25">
                  <c:v>11.4</c:v>
                </c:pt>
                <c:pt idx="26">
                  <c:v>10.199999999999999</c:v>
                </c:pt>
                <c:pt idx="27">
                  <c:v>10.4</c:v>
                </c:pt>
                <c:pt idx="28">
                  <c:v>10.199999999999999</c:v>
                </c:pt>
                <c:pt idx="29">
                  <c:v>10.3</c:v>
                </c:pt>
                <c:pt idx="30">
                  <c:v>9.6</c:v>
                </c:pt>
                <c:pt idx="31">
                  <c:v>9.5</c:v>
                </c:pt>
                <c:pt idx="32">
                  <c:v>9.5</c:v>
                </c:pt>
                <c:pt idx="33">
                  <c:v>9.6</c:v>
                </c:pt>
                <c:pt idx="34">
                  <c:v>9.4</c:v>
                </c:pt>
                <c:pt idx="35">
                  <c:v>9.4</c:v>
                </c:pt>
                <c:pt idx="36">
                  <c:v>9.5</c:v>
                </c:pt>
                <c:pt idx="37">
                  <c:v>9.8000000000000007</c:v>
                </c:pt>
                <c:pt idx="38">
                  <c:v>9.9</c:v>
                </c:pt>
                <c:pt idx="39">
                  <c:v>9.8000000000000007</c:v>
                </c:pt>
                <c:pt idx="40">
                  <c:v>9.6999999999999993</c:v>
                </c:pt>
              </c:numCache>
            </c:numRef>
          </c:val>
          <c:smooth val="0"/>
          <c:extLst>
            <c:ext xmlns:c16="http://schemas.microsoft.com/office/drawing/2014/chart" uri="{C3380CC4-5D6E-409C-BE32-E72D297353CC}">
              <c16:uniqueId val="{00000002-E518-4649-95F2-2329F9B531B6}"/>
            </c:ext>
          </c:extLst>
        </c:ser>
        <c:dLbls>
          <c:showLegendKey val="0"/>
          <c:showVal val="0"/>
          <c:showCatName val="0"/>
          <c:showSerName val="0"/>
          <c:showPercent val="0"/>
          <c:showBubbleSize val="0"/>
        </c:dLbls>
        <c:smooth val="0"/>
        <c:axId val="138919296"/>
        <c:axId val="138921088"/>
      </c:lineChart>
      <c:catAx>
        <c:axId val="138919296"/>
        <c:scaling>
          <c:orientation val="minMax"/>
        </c:scaling>
        <c:delete val="0"/>
        <c:axPos val="b"/>
        <c:majorGridlines>
          <c:spPr>
            <a:ln w="3175">
              <a:solidFill>
                <a:srgbClr val="969696"/>
              </a:solidFill>
              <a:prstDash val="sysDash"/>
            </a:ln>
          </c:spPr>
        </c:majorGridlines>
        <c:numFmt formatCode="General" sourceLinked="1"/>
        <c:majorTickMark val="cross"/>
        <c:minorTickMark val="none"/>
        <c:tickLblPos val="nextTo"/>
        <c:txPr>
          <a:bodyPr/>
          <a:lstStyle/>
          <a:p>
            <a:pPr>
              <a:defRPr sz="900"/>
            </a:pPr>
            <a:endParaRPr lang="fr-FR"/>
          </a:p>
        </c:txPr>
        <c:crossAx val="138921088"/>
        <c:crosses val="autoZero"/>
        <c:auto val="0"/>
        <c:lblAlgn val="ctr"/>
        <c:lblOffset val="100"/>
        <c:tickLblSkip val="1"/>
        <c:tickMarkSkip val="1"/>
        <c:noMultiLvlLbl val="0"/>
      </c:catAx>
      <c:valAx>
        <c:axId val="138921088"/>
        <c:scaling>
          <c:orientation val="minMax"/>
          <c:max val="14"/>
          <c:min val="6"/>
        </c:scaling>
        <c:delete val="0"/>
        <c:axPos val="l"/>
        <c:majorGridlines>
          <c:spPr>
            <a:ln>
              <a:prstDash val="sysDash"/>
            </a:ln>
          </c:spPr>
        </c:majorGridlines>
        <c:numFmt formatCode="#,##0" sourceLinked="0"/>
        <c:majorTickMark val="out"/>
        <c:minorTickMark val="none"/>
        <c:tickLblPos val="nextTo"/>
        <c:crossAx val="138919296"/>
        <c:crosses val="autoZero"/>
        <c:crossBetween val="midCat"/>
        <c:majorUnit val="1"/>
      </c:valAx>
    </c:plotArea>
    <c:legend>
      <c:legendPos val="r"/>
      <c:layout>
        <c:manualLayout>
          <c:xMode val="edge"/>
          <c:yMode val="edge"/>
          <c:x val="8.5245913863039841E-2"/>
          <c:y val="9.8718656477903358E-2"/>
          <c:w val="0.8415530303030303"/>
          <c:h val="8.382146018729921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06668268667008E-2"/>
          <c:y val="0.1861788714061014"/>
          <c:w val="0.87735585029537844"/>
          <c:h val="0.56676394323948942"/>
        </c:manualLayout>
      </c:layout>
      <c:barChart>
        <c:barDir val="col"/>
        <c:grouping val="clustered"/>
        <c:varyColors val="0"/>
        <c:ser>
          <c:idx val="0"/>
          <c:order val="0"/>
          <c:tx>
            <c:v>Taux de chômage, en % (échelle de gauche)</c:v>
          </c:tx>
          <c:spPr>
            <a:solidFill>
              <a:srgbClr val="00B0F0"/>
            </a:solidFill>
          </c:spPr>
          <c:invertIfNegative val="0"/>
          <c:dPt>
            <c:idx val="0"/>
            <c:invertIfNegative val="0"/>
            <c:bubble3D val="0"/>
            <c:spPr>
              <a:solidFill>
                <a:srgbClr val="92D050"/>
              </a:solidFill>
            </c:spPr>
            <c:extLst>
              <c:ext xmlns:c16="http://schemas.microsoft.com/office/drawing/2014/chart" uri="{C3380CC4-5D6E-409C-BE32-E72D297353CC}">
                <c16:uniqueId val="{00000001-4192-4C89-9351-18C2F4F5E873}"/>
              </c:ext>
            </c:extLst>
          </c:dPt>
          <c:dPt>
            <c:idx val="1"/>
            <c:invertIfNegative val="0"/>
            <c:bubble3D val="0"/>
            <c:extLst>
              <c:ext xmlns:c16="http://schemas.microsoft.com/office/drawing/2014/chart" uri="{C3380CC4-5D6E-409C-BE32-E72D297353CC}">
                <c16:uniqueId val="{00000002-4192-4C89-9351-18C2F4F5E873}"/>
              </c:ext>
            </c:extLst>
          </c:dPt>
          <c:dPt>
            <c:idx val="2"/>
            <c:invertIfNegative val="0"/>
            <c:bubble3D val="0"/>
            <c:spPr>
              <a:solidFill>
                <a:srgbClr val="FF0000"/>
              </a:solidFill>
            </c:spPr>
            <c:extLst>
              <c:ext xmlns:c16="http://schemas.microsoft.com/office/drawing/2014/chart" uri="{C3380CC4-5D6E-409C-BE32-E72D297353CC}">
                <c16:uniqueId val="{00000004-4192-4C89-9351-18C2F4F5E873}"/>
              </c:ext>
            </c:extLst>
          </c:dPt>
          <c:dPt>
            <c:idx val="3"/>
            <c:invertIfNegative val="0"/>
            <c:bubble3D val="0"/>
            <c:extLst>
              <c:ext xmlns:c16="http://schemas.microsoft.com/office/drawing/2014/chart" uri="{C3380CC4-5D6E-409C-BE32-E72D297353CC}">
                <c16:uniqueId val="{00000005-4192-4C89-9351-18C2F4F5E873}"/>
              </c:ext>
            </c:extLst>
          </c:dPt>
          <c:dPt>
            <c:idx val="4"/>
            <c:invertIfNegative val="0"/>
            <c:bubble3D val="0"/>
            <c:spPr>
              <a:solidFill>
                <a:srgbClr val="0070C0"/>
              </a:solidFill>
            </c:spPr>
            <c:extLst>
              <c:ext xmlns:c16="http://schemas.microsoft.com/office/drawing/2014/chart" uri="{C3380CC4-5D6E-409C-BE32-E72D297353CC}">
                <c16:uniqueId val="{00000007-4192-4C89-9351-18C2F4F5E873}"/>
              </c:ext>
            </c:extLst>
          </c:dPt>
          <c:dPt>
            <c:idx val="5"/>
            <c:invertIfNegative val="0"/>
            <c:bubble3D val="0"/>
            <c:extLst>
              <c:ext xmlns:c16="http://schemas.microsoft.com/office/drawing/2014/chart" uri="{C3380CC4-5D6E-409C-BE32-E72D297353CC}">
                <c16:uniqueId val="{00000008-4192-4C89-9351-18C2F4F5E873}"/>
              </c:ext>
            </c:extLst>
          </c:dPt>
          <c:dPt>
            <c:idx val="6"/>
            <c:invertIfNegative val="0"/>
            <c:bubble3D val="0"/>
            <c:extLst>
              <c:ext xmlns:c16="http://schemas.microsoft.com/office/drawing/2014/chart" uri="{C3380CC4-5D6E-409C-BE32-E72D297353CC}">
                <c16:uniqueId val="{00000009-4192-4C89-9351-18C2F4F5E873}"/>
              </c:ext>
            </c:extLst>
          </c:dPt>
          <c:dPt>
            <c:idx val="7"/>
            <c:invertIfNegative val="0"/>
            <c:bubble3D val="0"/>
            <c:extLst>
              <c:ext xmlns:c16="http://schemas.microsoft.com/office/drawing/2014/chart" uri="{C3380CC4-5D6E-409C-BE32-E72D297353CC}">
                <c16:uniqueId val="{0000000A-4192-4C89-9351-18C2F4F5E873}"/>
              </c:ext>
            </c:extLst>
          </c:dPt>
          <c:dPt>
            <c:idx val="8"/>
            <c:invertIfNegative val="0"/>
            <c:bubble3D val="0"/>
            <c:extLst>
              <c:ext xmlns:c16="http://schemas.microsoft.com/office/drawing/2014/chart" uri="{C3380CC4-5D6E-409C-BE32-E72D297353CC}">
                <c16:uniqueId val="{0000000B-4192-4C89-9351-18C2F4F5E873}"/>
              </c:ext>
            </c:extLst>
          </c:dPt>
          <c:dLbls>
            <c:dLbl>
              <c:idx val="0"/>
              <c:layout>
                <c:manualLayout>
                  <c:x val="-1.8340210912425662E-3"/>
                  <c:y val="-2.6827632461435525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192-4C89-9351-18C2F4F5E873}"/>
                </c:ext>
              </c:extLst>
            </c:dLbl>
            <c:dLbl>
              <c:idx val="1"/>
              <c:layout>
                <c:manualLayout>
                  <c:x val="0"/>
                  <c:y val="-2.1124120048374236E-7"/>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192-4C89-9351-18C2F4F5E873}"/>
                </c:ext>
              </c:extLst>
            </c:dLbl>
            <c:dLbl>
              <c:idx val="2"/>
              <c:layout>
                <c:manualLayout>
                  <c:x val="0"/>
                  <c:y val="-1.6096579476861168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192-4C89-9351-18C2F4F5E873}"/>
                </c:ext>
              </c:extLst>
            </c:dLbl>
            <c:dLbl>
              <c:idx val="3"/>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192-4C89-9351-18C2F4F5E873}"/>
                </c:ext>
              </c:extLst>
            </c:dLbl>
            <c:dLbl>
              <c:idx val="4"/>
              <c:layout>
                <c:manualLayout>
                  <c:x val="-6.7246663173035446E-17"/>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192-4C89-9351-18C2F4F5E873}"/>
                </c:ext>
              </c:extLst>
            </c:dLbl>
            <c:dLbl>
              <c:idx val="5"/>
              <c:layout>
                <c:manualLayout>
                  <c:x val="0"/>
                  <c:y val="1.0731052984574111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192-4C89-9351-18C2F4F5E873}"/>
                </c:ext>
              </c:extLst>
            </c:dLbl>
            <c:dLbl>
              <c:idx val="6"/>
              <c:layout>
                <c:manualLayout>
                  <c:x val="0"/>
                  <c:y val="5.3655264922870555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192-4C89-9351-18C2F4F5E873}"/>
                </c:ext>
              </c:extLst>
            </c:dLbl>
            <c:dLbl>
              <c:idx val="7"/>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192-4C89-9351-18C2F4F5E873}"/>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graphiques_trim'!$G$74:$G$81</c:f>
              <c:strCache>
                <c:ptCount val="8"/>
                <c:pt idx="0">
                  <c:v>Vaucluse</c:v>
                </c:pt>
                <c:pt idx="1">
                  <c:v>Drome</c:v>
                </c:pt>
                <c:pt idx="2">
                  <c:v>Paca</c:v>
                </c:pt>
                <c:pt idx="3">
                  <c:v>Marne</c:v>
                </c:pt>
                <c:pt idx="4">
                  <c:v>France métro.</c:v>
                </c:pt>
                <c:pt idx="5">
                  <c:v>Charente Maritime</c:v>
                </c:pt>
                <c:pt idx="6">
                  <c:v>Côtes d'armor</c:v>
                </c:pt>
                <c:pt idx="7">
                  <c:v>Côte d'or</c:v>
                </c:pt>
              </c:strCache>
            </c:strRef>
          </c:cat>
          <c:val>
            <c:numRef>
              <c:f>'données graphiques_trim'!$H$74:$H$81</c:f>
              <c:numCache>
                <c:formatCode>#\ ##0.0</c:formatCode>
                <c:ptCount val="8"/>
                <c:pt idx="0">
                  <c:v>9.6999999999999993</c:v>
                </c:pt>
                <c:pt idx="1">
                  <c:v>7.9</c:v>
                </c:pt>
                <c:pt idx="2">
                  <c:v>7.8</c:v>
                </c:pt>
                <c:pt idx="3">
                  <c:v>7.3</c:v>
                </c:pt>
                <c:pt idx="4">
                  <c:v>7.1</c:v>
                </c:pt>
                <c:pt idx="5">
                  <c:v>6.8</c:v>
                </c:pt>
                <c:pt idx="6">
                  <c:v>6.2</c:v>
                </c:pt>
                <c:pt idx="7">
                  <c:v>5.7</c:v>
                </c:pt>
              </c:numCache>
            </c:numRef>
          </c:val>
          <c:extLst>
            <c:ext xmlns:c16="http://schemas.microsoft.com/office/drawing/2014/chart" uri="{C3380CC4-5D6E-409C-BE32-E72D297353CC}">
              <c16:uniqueId val="{0000000C-4192-4C89-9351-18C2F4F5E873}"/>
            </c:ext>
          </c:extLst>
        </c:ser>
        <c:dLbls>
          <c:showLegendKey val="0"/>
          <c:showVal val="0"/>
          <c:showCatName val="0"/>
          <c:showSerName val="0"/>
          <c:showPercent val="0"/>
          <c:showBubbleSize val="0"/>
        </c:dLbls>
        <c:gapWidth val="150"/>
        <c:axId val="55876688"/>
        <c:axId val="1"/>
      </c:barChart>
      <c:scatterChart>
        <c:scatterStyle val="lineMarker"/>
        <c:varyColors val="0"/>
        <c:ser>
          <c:idx val="1"/>
          <c:order val="1"/>
          <c:tx>
            <c:v>Variation trimestrielle, en point (échelle de droite)</c:v>
          </c:tx>
          <c:spPr>
            <a:ln w="28575">
              <a:noFill/>
            </a:ln>
          </c:spPr>
          <c:marker>
            <c:spPr>
              <a:solidFill>
                <a:schemeClr val="accent6">
                  <a:lumMod val="75000"/>
                </a:schemeClr>
              </a:solidFill>
            </c:spPr>
          </c:marker>
          <c:xVal>
            <c:strRef>
              <c:f>'données graphiques_trim'!$G$74:$G$81</c:f>
              <c:strCache>
                <c:ptCount val="8"/>
                <c:pt idx="0">
                  <c:v>Vaucluse</c:v>
                </c:pt>
                <c:pt idx="1">
                  <c:v>Drome</c:v>
                </c:pt>
                <c:pt idx="2">
                  <c:v>Paca</c:v>
                </c:pt>
                <c:pt idx="3">
                  <c:v>Marne</c:v>
                </c:pt>
                <c:pt idx="4">
                  <c:v>France métro.</c:v>
                </c:pt>
                <c:pt idx="5">
                  <c:v>Charente Maritime</c:v>
                </c:pt>
                <c:pt idx="6">
                  <c:v>Côtes d'armor</c:v>
                </c:pt>
                <c:pt idx="7">
                  <c:v>Côte d'or</c:v>
                </c:pt>
              </c:strCache>
            </c:strRef>
          </c:xVal>
          <c:yVal>
            <c:numRef>
              <c:f>'données graphiques_trim'!$J$74:$J$81</c:f>
              <c:numCache>
                <c:formatCode>#\ ##0.0</c:formatCode>
                <c:ptCount val="8"/>
                <c:pt idx="0">
                  <c:v>-0.10000000000000142</c:v>
                </c:pt>
                <c:pt idx="1">
                  <c:v>-9.9999999999999645E-2</c:v>
                </c:pt>
                <c:pt idx="2">
                  <c:v>-0.29999999999999982</c:v>
                </c:pt>
                <c:pt idx="3">
                  <c:v>-0.10000000000000053</c:v>
                </c:pt>
                <c:pt idx="4">
                  <c:v>-0.10000000000000053</c:v>
                </c:pt>
                <c:pt idx="5">
                  <c:v>-0.20000000000000018</c:v>
                </c:pt>
                <c:pt idx="6">
                  <c:v>-9.9999999999999645E-2</c:v>
                </c:pt>
                <c:pt idx="7">
                  <c:v>-9.9999999999999645E-2</c:v>
                </c:pt>
              </c:numCache>
            </c:numRef>
          </c:yVal>
          <c:smooth val="0"/>
          <c:extLst>
            <c:ext xmlns:c16="http://schemas.microsoft.com/office/drawing/2014/chart" uri="{C3380CC4-5D6E-409C-BE32-E72D297353CC}">
              <c16:uniqueId val="{0000000D-4192-4C89-9351-18C2F4F5E873}"/>
            </c:ext>
          </c:extLst>
        </c:ser>
        <c:dLbls>
          <c:showLegendKey val="0"/>
          <c:showVal val="0"/>
          <c:showCatName val="0"/>
          <c:showSerName val="0"/>
          <c:showPercent val="0"/>
          <c:showBubbleSize val="0"/>
        </c:dLbls>
        <c:axId val="3"/>
        <c:axId val="4"/>
      </c:scatterChart>
      <c:catAx>
        <c:axId val="55876688"/>
        <c:scaling>
          <c:orientation val="minMax"/>
        </c:scaling>
        <c:delete val="0"/>
        <c:axPos val="b"/>
        <c:numFmt formatCode="General" sourceLinked="1"/>
        <c:majorTickMark val="out"/>
        <c:minorTickMark val="none"/>
        <c:tickLblPos val="nextTo"/>
        <c:txPr>
          <a:bodyPr/>
          <a:lstStyle/>
          <a:p>
            <a:pPr>
              <a:defRPr sz="1000"/>
            </a:pPr>
            <a:endParaRPr lang="fr-FR"/>
          </a:p>
        </c:txPr>
        <c:crossAx val="1"/>
        <c:crosses val="autoZero"/>
        <c:auto val="1"/>
        <c:lblAlgn val="ctr"/>
        <c:lblOffset val="100"/>
        <c:noMultiLvlLbl val="0"/>
      </c:catAx>
      <c:valAx>
        <c:axId val="1"/>
        <c:scaling>
          <c:orientation val="minMax"/>
          <c:max val="10"/>
          <c:min val="0"/>
        </c:scaling>
        <c:delete val="0"/>
        <c:axPos val="l"/>
        <c:majorGridlines/>
        <c:numFmt formatCode="#,##0" sourceLinked="0"/>
        <c:majorTickMark val="out"/>
        <c:minorTickMark val="none"/>
        <c:tickLblPos val="nextTo"/>
        <c:crossAx val="55876688"/>
        <c:crosses val="autoZero"/>
        <c:crossBetween val="between"/>
        <c:majorUnit val="1"/>
      </c:valAx>
      <c:valAx>
        <c:axId val="3"/>
        <c:scaling>
          <c:orientation val="minMax"/>
        </c:scaling>
        <c:delete val="1"/>
        <c:axPos val="b"/>
        <c:majorTickMark val="out"/>
        <c:minorTickMark val="none"/>
        <c:tickLblPos val="nextTo"/>
        <c:crossAx val="4"/>
        <c:crosses val="autoZero"/>
        <c:crossBetween val="midCat"/>
      </c:valAx>
      <c:valAx>
        <c:axId val="4"/>
        <c:scaling>
          <c:orientation val="minMax"/>
          <c:max val="-0.1"/>
          <c:min val="-0.30000000000000004"/>
        </c:scaling>
        <c:delete val="0"/>
        <c:axPos val="r"/>
        <c:numFmt formatCode="[Blue][&lt;0]\-&quot;&quot;0.0&quot;&quot;;[Red][&gt;0]\+&quot;&quot;0.0&quot;&quot;;0" sourceLinked="0"/>
        <c:majorTickMark val="out"/>
        <c:minorTickMark val="none"/>
        <c:tickLblPos val="nextTo"/>
        <c:crossAx val="3"/>
        <c:crosses val="max"/>
        <c:crossBetween val="midCat"/>
        <c:majorUnit val="0.1"/>
        <c:minorUnit val="0.1"/>
      </c:valAx>
    </c:plotArea>
    <c:legend>
      <c:legendPos val="r"/>
      <c:layout>
        <c:manualLayout>
          <c:xMode val="edge"/>
          <c:yMode val="edge"/>
          <c:x val="4.1266774252943283E-2"/>
          <c:y val="0.11469193111424453"/>
          <c:w val="0.90099174329481158"/>
          <c:h val="5.0303500794795009E-2"/>
        </c:manualLayout>
      </c:layout>
      <c:overlay val="0"/>
      <c:txPr>
        <a:bodyPr/>
        <a:lstStyle/>
        <a:p>
          <a:pPr>
            <a:defRPr sz="1100"/>
          </a:pPr>
          <a:endParaRPr lang="fr-FR"/>
        </a:p>
      </c:txPr>
    </c:legend>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16829375369994917"/>
          <c:w val="0.86471641552420164"/>
          <c:h val="0.52314939674456862"/>
        </c:manualLayout>
      </c:layout>
      <c:barChart>
        <c:barDir val="col"/>
        <c:grouping val="stacked"/>
        <c:varyColors val="0"/>
        <c:ser>
          <c:idx val="1"/>
          <c:order val="0"/>
          <c:spPr>
            <a:solidFill>
              <a:srgbClr val="00B0F0"/>
            </a:solidFill>
            <a:ln w="28575">
              <a:noFill/>
              <a:prstDash val="solid"/>
            </a:ln>
          </c:spPr>
          <c:invertIfNegative val="0"/>
          <c:cat>
            <c:multiLvlStrRef>
              <c:f>'dates trim'!$A$25:$B$100</c:f>
              <c:multiLvlStrCache>
                <c:ptCount val="7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pt idx="56">
                    <c:v>T1</c:v>
                  </c:pt>
                  <c:pt idx="57">
                    <c:v>T2</c:v>
                  </c:pt>
                  <c:pt idx="58">
                    <c:v>T3</c:v>
                  </c:pt>
                  <c:pt idx="59">
                    <c:v>T4</c:v>
                  </c:pt>
                  <c:pt idx="60">
                    <c:v>T1</c:v>
                  </c:pt>
                  <c:pt idx="61">
                    <c:v>T2</c:v>
                  </c:pt>
                  <c:pt idx="62">
                    <c:v>T3</c:v>
                  </c:pt>
                  <c:pt idx="63">
                    <c:v>T4</c:v>
                  </c:pt>
                  <c:pt idx="64">
                    <c:v>T1</c:v>
                  </c:pt>
                  <c:pt idx="65">
                    <c:v>T2</c:v>
                  </c:pt>
                  <c:pt idx="66">
                    <c:v>T3</c:v>
                  </c:pt>
                  <c:pt idx="67">
                    <c:v>T4</c:v>
                  </c:pt>
                  <c:pt idx="68">
                    <c:v>T1</c:v>
                  </c:pt>
                  <c:pt idx="69">
                    <c:v>T2</c:v>
                  </c:pt>
                  <c:pt idx="70">
                    <c:v>T3</c:v>
                  </c:pt>
                  <c:pt idx="71">
                    <c:v>T4</c:v>
                  </c:pt>
                  <c:pt idx="72">
                    <c:v>T1</c:v>
                  </c:pt>
                  <c:pt idx="73">
                    <c:v>T2</c:v>
                  </c:pt>
                  <c:pt idx="74">
                    <c:v>T3</c:v>
                  </c:pt>
                  <c:pt idx="75">
                    <c:v>T4</c:v>
                  </c:pt>
                </c:lvl>
                <c:lvl>
                  <c:pt idx="0">
                    <c:v>2014</c:v>
                  </c:pt>
                  <c:pt idx="4">
                    <c:v>2015</c:v>
                  </c:pt>
                  <c:pt idx="8">
                    <c:v>2016</c:v>
                  </c:pt>
                  <c:pt idx="12">
                    <c:v>2017</c:v>
                  </c:pt>
                  <c:pt idx="16">
                    <c:v>2018</c:v>
                  </c:pt>
                  <c:pt idx="20">
                    <c:v>2019</c:v>
                  </c:pt>
                  <c:pt idx="24">
                    <c:v>2020</c:v>
                  </c:pt>
                  <c:pt idx="28">
                    <c:v>2021</c:v>
                  </c:pt>
                  <c:pt idx="32">
                    <c:v>2022</c:v>
                  </c:pt>
                  <c:pt idx="36">
                    <c:v>2023</c:v>
                  </c:pt>
                  <c:pt idx="40">
                    <c:v>2024</c:v>
                  </c:pt>
                  <c:pt idx="44">
                    <c:v>2025</c:v>
                  </c:pt>
                  <c:pt idx="48">
                    <c:v>2026</c:v>
                  </c:pt>
                  <c:pt idx="52">
                    <c:v>2027</c:v>
                  </c:pt>
                  <c:pt idx="56">
                    <c:v>2028</c:v>
                  </c:pt>
                  <c:pt idx="60">
                    <c:v>2029</c:v>
                  </c:pt>
                  <c:pt idx="64">
                    <c:v>2030</c:v>
                  </c:pt>
                  <c:pt idx="68">
                    <c:v>2031</c:v>
                  </c:pt>
                  <c:pt idx="72">
                    <c:v>2032</c:v>
                  </c:pt>
                </c:lvl>
              </c:multiLvlStrCache>
            </c:multiLvlStrRef>
          </c:cat>
          <c:val>
            <c:numRef>
              <c:f>dep84_trim!$BG$83:$BG$124</c:f>
              <c:numCache>
                <c:formatCode>#\ ##0.0</c:formatCode>
                <c:ptCount val="42"/>
                <c:pt idx="0">
                  <c:v>1.6555237185609695</c:v>
                </c:pt>
                <c:pt idx="1">
                  <c:v>1.7287817099906011</c:v>
                </c:pt>
                <c:pt idx="2">
                  <c:v>1.1698787020503643</c:v>
                </c:pt>
                <c:pt idx="3">
                  <c:v>1.874505507881441</c:v>
                </c:pt>
                <c:pt idx="4">
                  <c:v>2.0431328036322416</c:v>
                </c:pt>
                <c:pt idx="5">
                  <c:v>2.2832386862595921</c:v>
                </c:pt>
                <c:pt idx="6">
                  <c:v>0.49224429053862373</c:v>
                </c:pt>
                <c:pt idx="7">
                  <c:v>1.0480150367374819</c:v>
                </c:pt>
                <c:pt idx="8">
                  <c:v>0.91313905642298465</c:v>
                </c:pt>
                <c:pt idx="9">
                  <c:v>0.22901189744737316</c:v>
                </c:pt>
                <c:pt idx="10">
                  <c:v>0.76348640213999008</c:v>
                </c:pt>
                <c:pt idx="11">
                  <c:v>3.8714672861028809E-2</c:v>
                </c:pt>
                <c:pt idx="12">
                  <c:v>0.24878372401593296</c:v>
                </c:pt>
                <c:pt idx="13">
                  <c:v>0.85479512491037912</c:v>
                </c:pt>
                <c:pt idx="14">
                  <c:v>0.82020997375327198</c:v>
                </c:pt>
                <c:pt idx="15">
                  <c:v>1.3775897602776865</c:v>
                </c:pt>
                <c:pt idx="16">
                  <c:v>0.29959340894500919</c:v>
                </c:pt>
                <c:pt idx="17">
                  <c:v>0.67740558992959166</c:v>
                </c:pt>
                <c:pt idx="18">
                  <c:v>-0.40264900662251302</c:v>
                </c:pt>
                <c:pt idx="19">
                  <c:v>0.64365125804564105</c:v>
                </c:pt>
                <c:pt idx="20">
                  <c:v>0.54968287526426796</c:v>
                </c:pt>
                <c:pt idx="21">
                  <c:v>-0.8410428931875602</c:v>
                </c:pt>
                <c:pt idx="22">
                  <c:v>-1.2033502968617382</c:v>
                </c:pt>
                <c:pt idx="23">
                  <c:v>-0.99801470193701114</c:v>
                </c:pt>
                <c:pt idx="24">
                  <c:v>-0.14633353205788513</c:v>
                </c:pt>
                <c:pt idx="25">
                  <c:v>5.7262266608771206</c:v>
                </c:pt>
                <c:pt idx="26">
                  <c:v>-0.82653113609527651</c:v>
                </c:pt>
                <c:pt idx="27">
                  <c:v>-1.2475411533285019</c:v>
                </c:pt>
                <c:pt idx="28">
                  <c:v>0.28830528909158382</c:v>
                </c:pt>
                <c:pt idx="29">
                  <c:v>0.12021743675516561</c:v>
                </c:pt>
                <c:pt idx="30">
                  <c:v>-2.2083007047768222</c:v>
                </c:pt>
                <c:pt idx="31">
                  <c:v>-3.1923980354473636</c:v>
                </c:pt>
                <c:pt idx="32">
                  <c:v>-2.2058012573067054</c:v>
                </c:pt>
                <c:pt idx="33">
                  <c:v>-1.4491936393368765</c:v>
                </c:pt>
                <c:pt idx="34">
                  <c:v>0.12587972764204203</c:v>
                </c:pt>
                <c:pt idx="35">
                  <c:v>-0.30287444996857094</c:v>
                </c:pt>
                <c:pt idx="36">
                  <c:v>0.3611142955405322</c:v>
                </c:pt>
                <c:pt idx="37">
                  <c:v>-6.2824832943064735E-2</c:v>
                </c:pt>
                <c:pt idx="38">
                  <c:v>0.48576980226311406</c:v>
                </c:pt>
                <c:pt idx="39">
                  <c:v>1.3023943581868869</c:v>
                </c:pt>
                <c:pt idx="40">
                  <c:v>0.30316640467100697</c:v>
                </c:pt>
                <c:pt idx="41">
                  <c:v>-0.11194447554013776</c:v>
                </c:pt>
              </c:numCache>
            </c:numRef>
          </c:val>
          <c:extLst>
            <c:ext xmlns:c16="http://schemas.microsoft.com/office/drawing/2014/chart" uri="{C3380CC4-5D6E-409C-BE32-E72D297353CC}">
              <c16:uniqueId val="{00000000-BD44-459D-A075-3B3E8DB42898}"/>
            </c:ext>
          </c:extLst>
        </c:ser>
        <c:dLbls>
          <c:showLegendKey val="0"/>
          <c:showVal val="0"/>
          <c:showCatName val="0"/>
          <c:showSerName val="0"/>
          <c:showPercent val="0"/>
          <c:showBubbleSize val="0"/>
        </c:dLbls>
        <c:gapWidth val="150"/>
        <c:overlap val="100"/>
        <c:axId val="171408768"/>
        <c:axId val="171410560"/>
      </c:barChart>
      <c:catAx>
        <c:axId val="171408768"/>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1410560"/>
        <c:crosses val="autoZero"/>
        <c:auto val="0"/>
        <c:lblAlgn val="ctr"/>
        <c:lblOffset val="100"/>
        <c:tickLblSkip val="1"/>
        <c:tickMarkSkip val="1"/>
        <c:noMultiLvlLbl val="0"/>
      </c:catAx>
      <c:valAx>
        <c:axId val="171410560"/>
        <c:scaling>
          <c:orientation val="minMax"/>
          <c:max val="6"/>
          <c:min val="-4"/>
        </c:scaling>
        <c:delete val="0"/>
        <c:axPos val="l"/>
        <c:majorGridlines>
          <c:spPr>
            <a:ln>
              <a:prstDash val="sysDash"/>
            </a:ln>
          </c:spPr>
        </c:majorGridlines>
        <c:numFmt formatCode="[Blue][&lt;0]\-&quot;&quot;0&quot;&quot;;[Red][&gt;0]\+&quot;&quot;0&quot;&quot;;0" sourceLinked="0"/>
        <c:majorTickMark val="out"/>
        <c:minorTickMark val="none"/>
        <c:tickLblPos val="nextTo"/>
        <c:crossAx val="171408768"/>
        <c:crosses val="autoZero"/>
        <c:crossBetween val="between"/>
        <c:majorUnit val="1"/>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0.02599</cdr:x>
      <cdr:y>0.86256</cdr:y>
    </cdr:from>
    <cdr:to>
      <cdr:x>1</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179317" y="2988945"/>
          <a:ext cx="6720593" cy="4762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0.02503</cdr:x>
      <cdr:y>0.86568</cdr:y>
    </cdr:from>
    <cdr:to>
      <cdr:x>0.99904</cdr:x>
      <cdr:y>0.99817</cdr:y>
    </cdr:to>
    <cdr:sp macro="" textlink="">
      <cdr:nvSpPr>
        <cdr:cNvPr id="3" name="Text Box 1"/>
        <cdr:cNvSpPr txBox="1">
          <a:spLocks xmlns:a="http://schemas.openxmlformats.org/drawingml/2006/main" noChangeArrowheads="1"/>
        </cdr:cNvSpPr>
      </cdr:nvSpPr>
      <cdr:spPr bwMode="auto">
        <a:xfrm xmlns:a="http://schemas.openxmlformats.org/drawingml/2006/main">
          <a:off x="172720" y="2999740"/>
          <a:ext cx="6720593" cy="45910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provisoires, corrigées des variations saisonnières  </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sexe,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0.92366</cdr:y>
    </cdr:to>
    <cdr:sp macro="" textlink="">
      <cdr:nvSpPr>
        <cdr:cNvPr id="2" name="Text Box 1"/>
        <cdr:cNvSpPr txBox="1">
          <a:spLocks xmlns:a="http://schemas.openxmlformats.org/drawingml/2006/main" noChangeArrowheads="1"/>
        </cdr:cNvSpPr>
      </cdr:nvSpPr>
      <cdr:spPr bwMode="auto">
        <a:xfrm xmlns:a="http://schemas.openxmlformats.org/drawingml/2006/main">
          <a:off x="142909" y="3924974"/>
          <a:ext cx="7362791" cy="33611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a:t>
          </a:r>
          <a:r>
            <a:rPr lang="fr-FR" sz="1000" i="1" baseline="0">
              <a:effectLst/>
              <a:latin typeface="+mn-lt"/>
              <a:ea typeface="+mn-ea"/>
              <a:cs typeface="+mn-cs"/>
            </a:rPr>
            <a:t> Travail</a:t>
          </a:r>
          <a:r>
            <a:rPr lang="fr-FR" sz="1000" i="1">
              <a:effectLst/>
              <a:latin typeface="+mn-lt"/>
              <a:ea typeface="+mn-ea"/>
              <a:cs typeface="+mn-cs"/>
            </a:rPr>
            <a:t>, Dares (STMT) - Calculs des CVS-CJO : Dares</a:t>
          </a:r>
          <a:endParaRPr lang="fr-FR" sz="1000" i="1">
            <a:effectLst/>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8" y="0"/>
          <a:ext cx="7197742"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âge,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0.92366</cdr:y>
    </cdr:to>
    <cdr:sp macro="" textlink="">
      <cdr:nvSpPr>
        <cdr:cNvPr id="2" name="Text Box 1"/>
        <cdr:cNvSpPr txBox="1">
          <a:spLocks xmlns:a="http://schemas.openxmlformats.org/drawingml/2006/main" noChangeArrowheads="1"/>
        </cdr:cNvSpPr>
      </cdr:nvSpPr>
      <cdr:spPr bwMode="auto">
        <a:xfrm xmlns:a="http://schemas.openxmlformats.org/drawingml/2006/main">
          <a:off x="142909" y="3924974"/>
          <a:ext cx="7362791" cy="33611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 Travail, Dares (STMT) - Calculs des CVS-CJO : Dares</a:t>
          </a:r>
          <a:endParaRPr lang="fr-FR" sz="1000" i="1">
            <a:effectLst/>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0.02067</cdr:x>
      <cdr:y>0</cdr:y>
    </cdr:from>
    <cdr:to>
      <cdr:x>0.97964</cdr:x>
      <cdr:y>0.18853</cdr:y>
    </cdr:to>
    <cdr:sp macro="" textlink="">
      <cdr:nvSpPr>
        <cdr:cNvPr id="5" name="ZoneTexte 1"/>
        <cdr:cNvSpPr txBox="1"/>
      </cdr:nvSpPr>
      <cdr:spPr>
        <a:xfrm xmlns:a="http://schemas.openxmlformats.org/drawingml/2006/main">
          <a:off x="155133"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ancienneté d'inscription,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0.92366</cdr:y>
    </cdr:to>
    <cdr:sp macro="" textlink="">
      <cdr:nvSpPr>
        <cdr:cNvPr id="2" name="Text Box 1"/>
        <cdr:cNvSpPr txBox="1">
          <a:spLocks xmlns:a="http://schemas.openxmlformats.org/drawingml/2006/main" noChangeArrowheads="1"/>
        </cdr:cNvSpPr>
      </cdr:nvSpPr>
      <cdr:spPr bwMode="auto">
        <a:xfrm xmlns:a="http://schemas.openxmlformats.org/drawingml/2006/main">
          <a:off x="142909" y="3924974"/>
          <a:ext cx="7362791" cy="33611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 Travail, Dares (STMT) - Calculs des CVS-CJO : Dares</a:t>
          </a:r>
          <a:endParaRPr lang="fr-FR" sz="1000" i="1">
            <a:effectLst/>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cdr:x>
      <cdr:y>0.80982</cdr:y>
    </cdr:from>
    <cdr:to>
      <cdr:x>0.96154</cdr:x>
      <cdr:y>1</cdr:y>
    </cdr:to>
    <cdr:sp macro="" textlink="">
      <cdr:nvSpPr>
        <cdr:cNvPr id="3" name="ZoneTexte 1"/>
        <cdr:cNvSpPr txBox="1"/>
      </cdr:nvSpPr>
      <cdr:spPr>
        <a:xfrm xmlns:a="http://schemas.openxmlformats.org/drawingml/2006/main">
          <a:off x="0" y="3771901"/>
          <a:ext cx="5953135" cy="8858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000" b="0" i="0">
              <a:effectLst/>
              <a:latin typeface="+mn-lt"/>
              <a:ea typeface="+mn-ea"/>
              <a:cs typeface="+mn-cs"/>
            </a:rPr>
            <a:t>* Pour le RSA et la PA, la notion de bénéficiaires renvoie à celle de foyer et non d’individu. Pour l’AAH et l’ASS, elle renvoie à l’individu qui perçoit l’allocation.</a:t>
          </a:r>
          <a:endParaRPr lang="fr-FR" sz="1000">
            <a:effectLst/>
          </a:endParaRPr>
        </a:p>
        <a:p xmlns:a="http://schemas.openxmlformats.org/drawingml/2006/main">
          <a:pPr eaLnBrk="1" fontAlgn="auto" latinLnBrk="0" hangingPunct="1"/>
          <a:r>
            <a:rPr lang="fr-FR" sz="1000" b="0" i="0">
              <a:effectLst/>
              <a:latin typeface="+mn-lt"/>
              <a:ea typeface="+mn-ea"/>
              <a:cs typeface="+mn-cs"/>
            </a:rPr>
            <a:t>** Données à fin mai</a:t>
          </a:r>
          <a:endParaRPr lang="fr-FR" sz="1000">
            <a:effectLst/>
          </a:endParaRPr>
        </a:p>
        <a:p xmlns:a="http://schemas.openxmlformats.org/drawingml/2006/main">
          <a:pPr eaLnBrk="1" fontAlgn="auto" latinLnBrk="0" hangingPunct="1"/>
          <a:r>
            <a:rPr lang="fr-FR" sz="1000" b="1" i="0">
              <a:effectLst/>
              <a:latin typeface="+mn-lt"/>
              <a:ea typeface="+mn-ea"/>
              <a:cs typeface="+mn-cs"/>
            </a:rPr>
            <a:t>Note : </a:t>
          </a:r>
          <a:r>
            <a:rPr lang="fr-FR" sz="1000" i="0">
              <a:effectLst/>
              <a:latin typeface="+mn-lt"/>
              <a:ea typeface="+mn-ea"/>
              <a:cs typeface="+mn-cs"/>
            </a:rPr>
            <a:t>données provisoires</a:t>
          </a:r>
        </a:p>
        <a:p xmlns:a="http://schemas.openxmlformats.org/drawingml/2006/main">
          <a:pPr eaLnBrk="1" fontAlgn="auto" latinLnBrk="0" hangingPunct="1"/>
          <a:r>
            <a:rPr lang="fr-FR" sz="1000" b="1" i="1">
              <a:effectLst/>
              <a:latin typeface="+mn-lt"/>
              <a:ea typeface="+mn-ea"/>
              <a:cs typeface="+mn-cs"/>
            </a:rPr>
            <a:t>Sources : </a:t>
          </a:r>
          <a:r>
            <a:rPr lang="fr-FR" sz="1000" i="1">
              <a:effectLst/>
              <a:latin typeface="+mn-lt"/>
              <a:ea typeface="+mn-ea"/>
              <a:cs typeface="+mn-cs"/>
            </a:rPr>
            <a:t>Cnaf, Allstat FR6 et FR2 ; MSA ;  France</a:t>
          </a:r>
          <a:r>
            <a:rPr lang="fr-FR" sz="1000" i="1" baseline="0">
              <a:effectLst/>
              <a:latin typeface="+mn-lt"/>
              <a:ea typeface="+mn-ea"/>
              <a:cs typeface="+mn-cs"/>
            </a:rPr>
            <a:t> Travail</a:t>
          </a:r>
          <a:r>
            <a:rPr lang="fr-FR" sz="1000" i="1">
              <a:effectLst/>
              <a:latin typeface="+mn-lt"/>
              <a:ea typeface="+mn-ea"/>
              <a:cs typeface="+mn-cs"/>
            </a:rPr>
            <a:t>, FNA - </a:t>
          </a:r>
          <a:r>
            <a:rPr lang="fr-FR" sz="1000" b="1" i="1">
              <a:effectLst/>
              <a:latin typeface="+mn-lt"/>
              <a:ea typeface="+mn-ea"/>
              <a:cs typeface="+mn-cs"/>
            </a:rPr>
            <a:t>Traitements : </a:t>
          </a:r>
          <a:r>
            <a:rPr lang="fr-FR" sz="1000" i="1">
              <a:effectLst/>
              <a:latin typeface="+mn-lt"/>
              <a:ea typeface="+mn-ea"/>
              <a:cs typeface="+mn-cs"/>
            </a:rPr>
            <a:t>Drees</a:t>
          </a:r>
          <a:endParaRPr lang="fr-FR" sz="1000">
            <a:effectLst/>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0.0149</cdr:x>
      <cdr:y>0</cdr:y>
    </cdr:from>
    <cdr:to>
      <cdr:x>0.97387</cdr:x>
      <cdr:y>0.18853</cdr:y>
    </cdr:to>
    <cdr:sp macro="" textlink="">
      <cdr:nvSpPr>
        <cdr:cNvPr id="5" name="ZoneTexte 1"/>
        <cdr:cNvSpPr txBox="1"/>
      </cdr:nvSpPr>
      <cdr:spPr>
        <a:xfrm xmlns:a="http://schemas.openxmlformats.org/drawingml/2006/main">
          <a:off x="102530" y="0"/>
          <a:ext cx="6600365" cy="774327"/>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Contribution de l'emploi hors intérim et de l'intérim </a:t>
          </a:r>
        </a:p>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à l'évolution de l'emploi salarié, dans le Vaucluse</a:t>
          </a: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(en nombre)</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0.01276</cdr:x>
      <cdr:y>0.8743</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85758" y="3590925"/>
          <a:ext cx="6619960" cy="5162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0.08904</cdr:x>
      <cdr:y>0.0018</cdr:y>
    </cdr:from>
    <cdr:to>
      <cdr:x>0.92491</cdr:x>
      <cdr:y>0.17788</cdr:y>
    </cdr:to>
    <cdr:sp macro="" textlink="">
      <cdr:nvSpPr>
        <cdr:cNvPr id="2" name="ZoneTexte 1"/>
        <cdr:cNvSpPr txBox="1"/>
      </cdr:nvSpPr>
      <cdr:spPr>
        <a:xfrm xmlns:a="http://schemas.openxmlformats.org/drawingml/2006/main">
          <a:off x="628438" y="7620"/>
          <a:ext cx="5899591" cy="74689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1500" b="1" i="0" baseline="0"/>
            <a:t>Evolution de la contribution de l'intérim et de l'emploi hors intérim </a:t>
          </a:r>
        </a:p>
        <a:p xmlns:a="http://schemas.openxmlformats.org/drawingml/2006/main">
          <a:pPr algn="ctr"/>
          <a:r>
            <a:rPr lang="fr-FR" sz="1500" b="1" i="0" baseline="0"/>
            <a:t>à l'emploi salarié, dans le Vaucluse</a:t>
          </a:r>
        </a:p>
        <a:p xmlns:a="http://schemas.openxmlformats.org/drawingml/2006/main">
          <a:pPr algn="ctr" eaLnBrk="1" fontAlgn="auto" latinLnBrk="0" hangingPunct="1"/>
          <a:r>
            <a:rPr lang="fr-FR" sz="1100" b="0" i="1" baseline="0">
              <a:effectLst/>
              <a:latin typeface="+mn-lt"/>
              <a:ea typeface="+mn-ea"/>
              <a:cs typeface="+mn-cs"/>
            </a:rPr>
            <a:t>(en nombre, entre le T1 2024 et le T2 2024) </a:t>
          </a:r>
          <a:endParaRPr lang="fr-FR">
            <a:effectLst/>
          </a:endParaRPr>
        </a:p>
        <a:p xmlns:a="http://schemas.openxmlformats.org/drawingml/2006/main">
          <a:pPr algn="ctr"/>
          <a:endParaRPr lang="fr-FR" sz="1400" b="1" i="0" baseline="0"/>
        </a:p>
        <a:p xmlns:a="http://schemas.openxmlformats.org/drawingml/2006/main">
          <a:pPr algn="ctr"/>
          <a:endParaRPr lang="fr-FR" sz="1400" b="1" i="0" baseline="0"/>
        </a:p>
      </cdr:txBody>
    </cdr:sp>
  </cdr:relSizeAnchor>
  <cdr:relSizeAnchor xmlns:cdr="http://schemas.openxmlformats.org/drawingml/2006/chartDrawing">
    <cdr:from>
      <cdr:x>0</cdr:x>
      <cdr:y>0.82202</cdr:y>
    </cdr:from>
    <cdr:to>
      <cdr:x>0.98564</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0" y="3630911"/>
          <a:ext cx="6783928" cy="7861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arrondies provisoires, corrigées des variations saisonnières ; l'addition des quatre sous-secteurs d'activité ne correspond pas au total de l'emploi salarié , car le secteur </a:t>
          </a:r>
          <a:r>
            <a:rPr lang="fr-FR" sz="900" b="0" i="1" baseline="0">
              <a:effectLst/>
              <a:latin typeface="+mn-lt"/>
              <a:ea typeface="+mn-ea"/>
              <a:cs typeface="+mn-cs"/>
            </a:rPr>
            <a:t>Agriculture, sylviculture et pêche </a:t>
          </a:r>
          <a:r>
            <a:rPr lang="fr-FR" sz="900" b="0" i="0" baseline="0">
              <a:effectLst/>
              <a:latin typeface="+mn-lt"/>
              <a:ea typeface="+mn-ea"/>
              <a:cs typeface="+mn-cs"/>
            </a:rPr>
            <a:t>qui représente 1 % de l'emploi salarié total n'est pas représenté</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0.26127</cdr:x>
      <cdr:y>0.24431</cdr:y>
    </cdr:from>
    <cdr:to>
      <cdr:x>0.26133</cdr:x>
      <cdr:y>0.70657</cdr:y>
    </cdr:to>
    <cdr:cxnSp macro="">
      <cdr:nvCxnSpPr>
        <cdr:cNvPr id="5" name="Connecteur droit 4">
          <a:extLst xmlns:a="http://schemas.openxmlformats.org/drawingml/2006/main">
            <a:ext uri="{FF2B5EF4-FFF2-40B4-BE49-F238E27FC236}">
              <a16:creationId xmlns:a16="http://schemas.microsoft.com/office/drawing/2014/main" id="{ED6AF696-F65B-193A-E71E-9AC14DCD0368}"/>
            </a:ext>
          </a:extLst>
        </cdr:cNvPr>
        <cdr:cNvCxnSpPr/>
      </cdr:nvCxnSpPr>
      <cdr:spPr>
        <a:xfrm xmlns:a="http://schemas.openxmlformats.org/drawingml/2006/main" flipH="1" flipV="1">
          <a:off x="1844040" y="1036320"/>
          <a:ext cx="449" cy="1960809"/>
        </a:xfrm>
        <a:prstGeom xmlns:a="http://schemas.openxmlformats.org/drawingml/2006/main" prst="line">
          <a:avLst/>
        </a:prstGeom>
        <a:ln xmlns:a="http://schemas.openxmlformats.org/drawingml/2006/main" w="12700">
          <a:solidFill>
            <a:sysClr val="windowText" lastClr="00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0.00758</cdr:x>
      <cdr:y>0.01282</cdr:y>
    </cdr:from>
    <cdr:to>
      <cdr:x>0.97841</cdr:x>
      <cdr:y>0.17355</cdr:y>
    </cdr:to>
    <cdr:sp macro="" textlink="">
      <cdr:nvSpPr>
        <cdr:cNvPr id="5" name="ZoneTexte 1"/>
        <cdr:cNvSpPr txBox="1"/>
      </cdr:nvSpPr>
      <cdr:spPr>
        <a:xfrm xmlns:a="http://schemas.openxmlformats.org/drawingml/2006/main">
          <a:off x="52171" y="56146"/>
          <a:ext cx="6682004" cy="703933"/>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u="none" strike="noStrike" kern="1200" baseline="0">
              <a:solidFill>
                <a:srgbClr val="000000"/>
              </a:solidFill>
              <a:latin typeface="+mn-lt"/>
              <a:ea typeface="Calibri"/>
              <a:cs typeface="Calibri"/>
            </a:rPr>
            <a:t>Evolution de l'emploi salarié par secteur d'activité y compris intérim, </a:t>
          </a:r>
        </a:p>
        <a:p xmlns:a="http://schemas.openxmlformats.org/drawingml/2006/main">
          <a:pPr algn="ctr" rtl="0"/>
          <a:r>
            <a:rPr lang="fr-FR" sz="1500" b="1" i="0" u="none" strike="noStrike" kern="1200" baseline="0">
              <a:solidFill>
                <a:srgbClr val="000000"/>
              </a:solidFill>
              <a:latin typeface="Calibri"/>
              <a:ea typeface="Calibri"/>
              <a:cs typeface="Calibri"/>
            </a:rPr>
            <a:t>dans le Vaucluse</a:t>
          </a:r>
        </a:p>
        <a:p xmlns:a="http://schemas.openxmlformats.org/drawingml/2006/main">
          <a:pPr algn="ctr" rtl="0"/>
          <a:r>
            <a:rPr lang="fr-FR" sz="1100" b="0" i="1" baseline="0">
              <a:effectLst/>
              <a:latin typeface="+mn-lt"/>
              <a:ea typeface="+mn-ea"/>
              <a:cs typeface="+mn-cs"/>
            </a:rPr>
            <a:t>(en indice base 100 au 1</a:t>
          </a:r>
          <a:r>
            <a:rPr lang="fr-FR" sz="1100" b="0" i="1" baseline="30000">
              <a:effectLst/>
              <a:latin typeface="+mn-lt"/>
              <a:ea typeface="+mn-ea"/>
              <a:cs typeface="+mn-cs"/>
            </a:rPr>
            <a:t>er</a:t>
          </a:r>
          <a:r>
            <a:rPr lang="fr-FR" sz="1100" b="0" i="1" baseline="0">
              <a:effectLst/>
              <a:latin typeface="+mn-lt"/>
              <a:ea typeface="+mn-ea"/>
              <a:cs typeface="+mn-cs"/>
            </a:rPr>
            <a:t> trimestre 2014)</a:t>
          </a:r>
          <a:endParaRPr lang="fr-FR">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cdr:x>
      <cdr:y>0.86827</cdr:y>
    </cdr:from>
    <cdr:to>
      <cdr:x>0.96651</cdr:x>
      <cdr:y>1</cdr:y>
    </cdr:to>
    <cdr:sp macro="" textlink="">
      <cdr:nvSpPr>
        <cdr:cNvPr id="7" name="Text Box 1"/>
        <cdr:cNvSpPr txBox="1">
          <a:spLocks xmlns:a="http://schemas.openxmlformats.org/drawingml/2006/main" noChangeArrowheads="1"/>
        </cdr:cNvSpPr>
      </cdr:nvSpPr>
      <cdr:spPr bwMode="auto">
        <a:xfrm xmlns:a="http://schemas.openxmlformats.org/drawingml/2006/main">
          <a:off x="0" y="3440430"/>
          <a:ext cx="6495759" cy="52197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endParaRPr lang="fr-FR" sz="900">
            <a:effectLst/>
          </a:endParaRPr>
        </a:p>
        <a:p xmlns:a="http://schemas.openxmlformats.org/drawingml/2006/main">
          <a:pPr rtl="0"/>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0.82046</cdr:y>
    </cdr:from>
    <cdr:to>
      <cdr:x>0</cdr:x>
      <cdr:y>0.82122</cdr:y>
    </cdr:to>
    <cdr:sp macro="" textlink="">
      <cdr:nvSpPr>
        <cdr:cNvPr id="3" name="ZoneTexte 1"/>
        <cdr:cNvSpPr txBox="1"/>
      </cdr:nvSpPr>
      <cdr:spPr>
        <a:xfrm xmlns:a="http://schemas.openxmlformats.org/drawingml/2006/main">
          <a:off x="0" y="4923864"/>
          <a:ext cx="9791140" cy="11183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900" b="0">
              <a:effectLst/>
              <a:latin typeface="+mn-lt"/>
              <a:ea typeface="+mn-ea"/>
              <a:cs typeface="+mn-cs"/>
            </a:rPr>
            <a:t>* A</a:t>
          </a:r>
          <a:r>
            <a:rPr lang="fr-FR" sz="900" b="0" i="0" baseline="0">
              <a:effectLst/>
              <a:latin typeface="+mn-lt"/>
              <a:ea typeface="+mn-ea"/>
              <a:cs typeface="+mn-cs"/>
            </a:rPr>
            <a:t> partir de janvier 2018, les CUI-CAE sont transformés en Parcours emploi compétences (PEC). Il n'y a ainsi plus d'embauches en CUI-CAE.</a:t>
          </a:r>
          <a:endParaRPr lang="fr-FR" sz="900">
            <a:effectLst/>
          </a:endParaRPr>
        </a:p>
        <a:p xmlns:a="http://schemas.openxmlformats.org/drawingml/2006/main">
          <a:r>
            <a:rPr lang="fr-FR" sz="900">
              <a:effectLst/>
              <a:latin typeface="+mn-lt"/>
              <a:ea typeface="+mn-ea"/>
              <a:cs typeface="+mn-cs"/>
            </a:rPr>
            <a:t>** Depuis janvier 2018, l</a:t>
          </a:r>
          <a:r>
            <a:rPr lang="fr-FR" sz="900" b="0" i="0" baseline="0">
              <a:effectLst/>
              <a:latin typeface="+mn-lt"/>
              <a:ea typeface="+mn-ea"/>
              <a:cs typeface="+mn-cs"/>
            </a:rPr>
            <a:t>e recours aux CUI-CIE n'est plus autorisé, sauf pour les Drom et les  Conseils départementaux qui les financent entièrement.</a:t>
          </a:r>
          <a:endParaRPr lang="fr-FR" sz="900">
            <a:effectLst/>
          </a:endParaRPr>
        </a:p>
        <a:p xmlns:a="http://schemas.openxmlformats.org/drawingml/2006/main">
          <a:pPr rtl="0" eaLnBrk="1" fontAlgn="auto" latinLnBrk="0" hangingPunct="1"/>
          <a:r>
            <a:rPr lang="fr-FR" sz="900">
              <a:effectLst/>
              <a:latin typeface="+mn-lt"/>
              <a:ea typeface="+mn-ea"/>
              <a:cs typeface="+mn-cs"/>
            </a:rPr>
            <a:t>*** Marchands et non marchands . Les Emplois  d'avenir ont débuté en novembre 2012. A compter de janvier</a:t>
          </a:r>
          <a:r>
            <a:rPr lang="fr-FR" sz="900" baseline="0">
              <a:effectLst/>
              <a:latin typeface="+mn-lt"/>
              <a:ea typeface="+mn-ea"/>
              <a:cs typeface="+mn-cs"/>
            </a:rPr>
            <a:t> 2018, l</a:t>
          </a:r>
          <a:r>
            <a:rPr lang="fr-FR" sz="900">
              <a:effectLst/>
              <a:latin typeface="+mn-lt"/>
              <a:ea typeface="+mn-ea"/>
              <a:cs typeface="+mn-cs"/>
            </a:rPr>
            <a:t>e dispositif est mis en </a:t>
          </a:r>
          <a:r>
            <a:rPr lang="fr-FR" sz="900" baseline="0">
              <a:effectLst/>
              <a:latin typeface="+mn-lt"/>
              <a:ea typeface="+mn-ea"/>
              <a:cs typeface="+mn-cs"/>
            </a:rPr>
            <a:t> extinction. E</a:t>
          </a:r>
          <a:r>
            <a:rPr lang="fr-FR" sz="900">
              <a:effectLst/>
              <a:latin typeface="+mn-lt"/>
              <a:ea typeface="+mn-ea"/>
              <a:cs typeface="+mn-cs"/>
            </a:rPr>
            <a:t>xcepté quelques cas particuliers de reconduction de contrat pour terminer une formation, il n’y a plus de nouveaux bénéficiaires.</a:t>
          </a:r>
          <a:endParaRPr lang="fr-FR" sz="900">
            <a:effectLst/>
          </a:endParaRPr>
        </a:p>
        <a:p xmlns:a="http://schemas.openxmlformats.org/drawingml/2006/main">
          <a:pPr rtl="0" eaLnBrk="1" fontAlgn="auto" latinLnBrk="0" hangingPunct="1"/>
          <a:r>
            <a:rPr lang="fr-FR" sz="900" b="0" i="0" baseline="0">
              <a:effectLst/>
              <a:latin typeface="+mn-lt"/>
              <a:ea typeface="+mn-ea"/>
              <a:cs typeface="+mn-cs"/>
            </a:rPr>
            <a:t>**** M</a:t>
          </a:r>
          <a:r>
            <a:rPr lang="fr-FR" sz="900">
              <a:effectLst/>
              <a:latin typeface="+mn-lt"/>
              <a:ea typeface="+mn-ea"/>
              <a:cs typeface="+mn-cs"/>
            </a:rPr>
            <a:t>archands et non marchands . Depuis juillet 2014, les  Ateliers et chantiers d’insertion  (ACI)</a:t>
          </a:r>
          <a:r>
            <a:rPr lang="fr-FR" sz="900" baseline="0">
              <a:effectLst/>
              <a:latin typeface="+mn-lt"/>
              <a:ea typeface="+mn-ea"/>
              <a:cs typeface="+mn-cs"/>
            </a:rPr>
            <a:t> </a:t>
          </a:r>
          <a:r>
            <a:rPr lang="fr-FR" sz="900">
              <a:effectLst/>
              <a:latin typeface="+mn-lt"/>
              <a:ea typeface="+mn-ea"/>
              <a:cs typeface="+mn-cs"/>
            </a:rPr>
            <a:t>doivent recruter leurs salariés en CDDI.</a:t>
          </a:r>
          <a:endParaRPr lang="fr-FR" sz="900">
            <a:effectLst/>
          </a:endParaRPr>
        </a:p>
        <a:p xmlns:a="http://schemas.openxmlformats.org/drawingml/2006/main">
          <a:r>
            <a:rPr lang="fr-FR" sz="900" b="1">
              <a:effectLst/>
              <a:latin typeface="+mn-lt"/>
              <a:ea typeface="+mn-ea"/>
              <a:cs typeface="+mn-cs"/>
            </a:rPr>
            <a:t>Note : </a:t>
          </a:r>
          <a:r>
            <a:rPr lang="fr-FR" sz="900">
              <a:effectLst/>
              <a:latin typeface="+mn-lt"/>
              <a:ea typeface="+mn-ea"/>
              <a:cs typeface="+mn-cs"/>
            </a:rPr>
            <a:t>données arrondies en fin de trimestre, provisoires</a:t>
          </a:r>
          <a:endParaRPr lang="fr-FR" sz="900">
            <a:effectLst/>
          </a:endParaRPr>
        </a:p>
        <a:p xmlns:a="http://schemas.openxmlformats.org/drawingml/2006/main">
          <a:r>
            <a:rPr lang="fr-FR" sz="900" b="1" i="1">
              <a:effectLst/>
              <a:latin typeface="+mn-lt"/>
              <a:ea typeface="+mn-ea"/>
              <a:cs typeface="+mn-cs"/>
            </a:rPr>
            <a:t>Source </a:t>
          </a:r>
          <a:r>
            <a:rPr lang="fr-FR" sz="900" i="1">
              <a:effectLst/>
              <a:latin typeface="+mn-lt"/>
              <a:ea typeface="+mn-ea"/>
              <a:cs typeface="+mn-cs"/>
            </a:rPr>
            <a:t>: ASP - </a:t>
          </a:r>
          <a:r>
            <a:rPr lang="fr-FR" sz="900" b="1" i="1">
              <a:effectLst/>
              <a:latin typeface="+mn-lt"/>
              <a:ea typeface="+mn-ea"/>
              <a:cs typeface="+mn-cs"/>
            </a:rPr>
            <a:t>Traitements : </a:t>
          </a:r>
          <a:r>
            <a:rPr lang="fr-FR" sz="900" i="1">
              <a:effectLst/>
              <a:latin typeface="+mn-lt"/>
              <a:ea typeface="+mn-ea"/>
              <a:cs typeface="+mn-cs"/>
            </a:rPr>
            <a:t>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900" i="1"/>
        </a:p>
      </cdr:txBody>
    </cdr:sp>
  </cdr:relSizeAnchor>
</c:userShapes>
</file>

<file path=ppt/drawings/drawing6.xml><?xml version="1.0" encoding="utf-8"?>
<c:userShapes xmlns:c="http://schemas.openxmlformats.org/drawingml/2006/chart">
  <cdr:relSizeAnchor xmlns:cdr="http://schemas.openxmlformats.org/drawingml/2006/chartDrawing">
    <cdr:from>
      <cdr:x>0</cdr:x>
      <cdr:y>0.85893</cdr:y>
    </cdr:from>
    <cdr:to>
      <cdr:x>1</cdr:x>
      <cdr:y>0.95688</cdr:y>
    </cdr:to>
    <cdr:sp macro="" textlink="">
      <cdr:nvSpPr>
        <cdr:cNvPr id="3" name="ZoneTexte 1"/>
        <cdr:cNvSpPr txBox="1"/>
      </cdr:nvSpPr>
      <cdr:spPr>
        <a:xfrm xmlns:a="http://schemas.openxmlformats.org/drawingml/2006/main">
          <a:off x="0" y="5243542"/>
          <a:ext cx="11227254" cy="634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100" b="1" i="0" baseline="0">
              <a:effectLst/>
              <a:latin typeface="+mn-lt"/>
              <a:ea typeface="+mn-ea"/>
              <a:cs typeface="+mn-cs"/>
            </a:rPr>
            <a:t>Note</a:t>
          </a:r>
          <a:r>
            <a:rPr lang="fr-FR" sz="1100" b="0" i="0" baseline="0">
              <a:effectLst/>
              <a:latin typeface="+mn-lt"/>
              <a:ea typeface="+mn-ea"/>
              <a:cs typeface="+mn-cs"/>
            </a:rPr>
            <a:t> : données provisoires</a:t>
          </a:r>
          <a:endParaRPr lang="fr-FR" sz="900">
            <a:effectLst/>
          </a:endParaRPr>
        </a:p>
        <a:p xmlns:a="http://schemas.openxmlformats.org/drawingml/2006/main">
          <a:pPr rtl="0"/>
          <a:r>
            <a:rPr lang="fr-FR" sz="1100" b="1" i="1" baseline="0">
              <a:effectLst/>
              <a:latin typeface="+mn-lt"/>
              <a:ea typeface="+mn-ea"/>
              <a:cs typeface="+mn-cs"/>
            </a:rPr>
            <a:t>Source : </a:t>
          </a:r>
          <a:r>
            <a:rPr lang="fr-FR" sz="1100" b="0" i="1" baseline="0">
              <a:effectLst/>
              <a:latin typeface="+mn-lt"/>
              <a:ea typeface="+mn-ea"/>
              <a:cs typeface="+mn-cs"/>
            </a:rPr>
            <a:t>Système d’information sur l’apprentissage de la Dares - </a:t>
          </a:r>
          <a:r>
            <a:rPr lang="fr-FR" sz="1100" b="1" i="1" baseline="0">
              <a:effectLst/>
              <a:latin typeface="+mn-lt"/>
              <a:ea typeface="+mn-ea"/>
              <a:cs typeface="+mn-cs"/>
            </a:rPr>
            <a:t>Traitements</a:t>
          </a:r>
          <a:r>
            <a:rPr lang="fr-FR" sz="1100" b="0" i="1" baseline="0">
              <a:effectLst/>
              <a:latin typeface="+mn-lt"/>
              <a:ea typeface="+mn-ea"/>
              <a:cs typeface="+mn-cs"/>
            </a:rPr>
            <a:t> : 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1100" i="1"/>
        </a:p>
      </cdr:txBody>
    </cdr:sp>
  </cdr:relSizeAnchor>
</c:userShapes>
</file>

<file path=ppt/drawings/drawing7.xml><?xml version="1.0" encoding="utf-8"?>
<c:userShapes xmlns:c="http://schemas.openxmlformats.org/drawingml/2006/chart">
  <cdr:relSizeAnchor xmlns:cdr="http://schemas.openxmlformats.org/drawingml/2006/chartDrawing">
    <cdr:from>
      <cdr:x>0.04877</cdr:x>
      <cdr:y>0.84911</cdr:y>
    </cdr:from>
    <cdr:to>
      <cdr:x>0.93183</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327025" y="2733677"/>
          <a:ext cx="5921432" cy="48577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a:t>
          </a:r>
        </a:p>
        <a:p xmlns:a="http://schemas.openxmlformats.org/drawingml/2006/main">
          <a:pPr algn="l" rtl="0">
            <a:defRPr sz="1000"/>
          </a:pPr>
          <a:r>
            <a:rPr lang="fr-FR" sz="1000" b="0" i="0" u="none" strike="noStrike" baseline="0">
              <a:solidFill>
                <a:srgbClr val="000000"/>
              </a:solidFill>
              <a:latin typeface="+mn-lt"/>
            </a:rPr>
            <a:t>niveau du taux de chômage national et de son évolution d’un trimestre à l’autre</a:t>
          </a:r>
        </a:p>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a:t>
          </a:r>
          <a:r>
            <a:rPr lang="fr-FR" sz="1000" b="0" i="1" baseline="0">
              <a:effectLst/>
              <a:latin typeface="+mn-lt"/>
              <a:ea typeface="+mn-ea"/>
              <a:cs typeface="+mn-cs"/>
            </a:rPr>
            <a:t>localisés (régional et départementaux)</a:t>
          </a:r>
          <a:endParaRPr lang="fr-FR">
            <a:effectLst/>
          </a:endParaRPr>
        </a:p>
        <a:p xmlns:a="http://schemas.openxmlformats.org/drawingml/2006/main">
          <a:pPr algn="l" rtl="0">
            <a:defRPr sz="1000"/>
          </a:pPr>
          <a:endParaRPr lang="fr-FR" sz="1000" b="0" i="1" u="none" strike="noStrike" baseline="0">
            <a:solidFill>
              <a:srgbClr val="000000"/>
            </a:solidFill>
            <a:latin typeface="Calibri"/>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0.84193</cdr:y>
    </cdr:from>
    <cdr:to>
      <cdr:x>0</cdr:x>
      <cdr:y>0.84217</cdr:y>
    </cdr:to>
    <cdr:sp macro="" textlink="">
      <cdr:nvSpPr>
        <cdr:cNvPr id="3" name="Text Box 1"/>
        <cdr:cNvSpPr txBox="1">
          <a:spLocks xmlns:a="http://schemas.openxmlformats.org/drawingml/2006/main" noChangeArrowheads="1"/>
        </cdr:cNvSpPr>
      </cdr:nvSpPr>
      <cdr:spPr bwMode="auto">
        <a:xfrm xmlns:a="http://schemas.openxmlformats.org/drawingml/2006/main">
          <a:off x="0" y="3952875"/>
          <a:ext cx="6924675" cy="7810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0" i="0" u="none" strike="noStrike" baseline="0">
              <a:solidFill>
                <a:srgbClr val="000000"/>
              </a:solidFill>
              <a:latin typeface="+mn-lt"/>
            </a:rPr>
            <a:t>* Pour évaluer la comparabilité avec le Vaucluse, les critères retenus sont le nombre total d'emplois (salariés et non salariés) du département, ainsi que le poids des secteurs de l'agriculture et du tertiaire dans l'emploi total </a:t>
          </a: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a:t>
          </a:r>
          <a:r>
            <a:rPr lang="fr-FR" sz="1000" b="0" i="1" baseline="0">
              <a:effectLst/>
              <a:latin typeface="+mn-lt"/>
              <a:ea typeface="+mn-ea"/>
              <a:cs typeface="+mn-cs"/>
            </a:rPr>
            <a:t> et départementaux</a:t>
          </a:r>
          <a:r>
            <a:rPr lang="fr-FR" sz="1000" b="0" i="1" u="none" strike="noStrike" baseline="0">
              <a:solidFill>
                <a:srgbClr val="000000"/>
              </a:solidFill>
              <a:latin typeface="Calibri"/>
            </a:rPr>
            <a:t>)</a:t>
          </a:r>
        </a:p>
      </cdr:txBody>
    </cdr:sp>
  </cdr:relSizeAnchor>
  <cdr:relSizeAnchor xmlns:cdr="http://schemas.openxmlformats.org/drawingml/2006/chartDrawing">
    <cdr:from>
      <cdr:x>0</cdr:x>
      <cdr:y>0</cdr:y>
    </cdr:from>
    <cdr:to>
      <cdr:x>0</cdr:x>
      <cdr:y>0.00171</cdr:y>
    </cdr:to>
    <cdr:sp macro="" textlink="">
      <cdr:nvSpPr>
        <cdr:cNvPr id="4" name="ZoneTexte 1"/>
        <cdr:cNvSpPr txBox="1"/>
      </cdr:nvSpPr>
      <cdr:spPr>
        <a:xfrm xmlns:a="http://schemas.openxmlformats.org/drawingml/2006/main">
          <a:off x="50800" y="50800"/>
          <a:ext cx="6886575" cy="3714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baseline="0">
              <a:effectLst/>
              <a:latin typeface="+mn-lt"/>
              <a:ea typeface="+mn-ea"/>
              <a:cs typeface="+mn-cs"/>
            </a:rPr>
            <a:t>Taux de chômage localisés dans les départements comparables* au T3 2023</a:t>
          </a:r>
          <a:endParaRPr lang="fr-FR" sz="1100"/>
        </a:p>
      </cdr:txBody>
    </cdr:sp>
  </cdr:relSizeAnchor>
  <cdr:relSizeAnchor xmlns:cdr="http://schemas.openxmlformats.org/drawingml/2006/chartDrawing">
    <cdr:from>
      <cdr:x>0.0055</cdr:x>
      <cdr:y>0.01073</cdr:y>
    </cdr:from>
    <cdr:to>
      <cdr:x>1</cdr:x>
      <cdr:y>0.0892</cdr:y>
    </cdr:to>
    <cdr:sp macro="" textlink="">
      <cdr:nvSpPr>
        <cdr:cNvPr id="2" name="ZoneTexte 1"/>
        <cdr:cNvSpPr txBox="1"/>
      </cdr:nvSpPr>
      <cdr:spPr>
        <a:xfrm xmlns:a="http://schemas.openxmlformats.org/drawingml/2006/main">
          <a:off x="50800" y="50800"/>
          <a:ext cx="6886589" cy="3714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baseline="0">
              <a:effectLst/>
              <a:latin typeface="+mn-lt"/>
              <a:ea typeface="+mn-ea"/>
              <a:cs typeface="+mn-cs"/>
            </a:rPr>
            <a:t>Taux de chômage localisés dans les départements comparables* au T2 2024</a:t>
          </a:r>
          <a:endParaRPr lang="fr-FR" sz="1100"/>
        </a:p>
      </cdr:txBody>
    </cdr:sp>
  </cdr:relSizeAnchor>
  <cdr:relSizeAnchor xmlns:cdr="http://schemas.openxmlformats.org/drawingml/2006/chartDrawing">
    <cdr:from>
      <cdr:x>0</cdr:x>
      <cdr:y>0.8216</cdr:y>
    </cdr:from>
    <cdr:to>
      <cdr:x>1</cdr:x>
      <cdr:y>0.98659</cdr:y>
    </cdr:to>
    <cdr:sp macro="" textlink="">
      <cdr:nvSpPr>
        <cdr:cNvPr id="5" name="Text Box 1"/>
        <cdr:cNvSpPr txBox="1">
          <a:spLocks xmlns:a="http://schemas.openxmlformats.org/drawingml/2006/main" noChangeArrowheads="1"/>
        </cdr:cNvSpPr>
      </cdr:nvSpPr>
      <cdr:spPr bwMode="auto">
        <a:xfrm xmlns:a="http://schemas.openxmlformats.org/drawingml/2006/main">
          <a:off x="0" y="3889375"/>
          <a:ext cx="6924675" cy="7810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0" i="0" u="none" strike="noStrike" baseline="0">
              <a:solidFill>
                <a:srgbClr val="000000"/>
              </a:solidFill>
              <a:latin typeface="+mn-lt"/>
            </a:rPr>
            <a:t>* Pour évaluer la comparabilité avec les Alpes-de-Haute-Provence, les critères retenus sont le nombre total d'emplois (salariés et non salariés) du département, ainsi que le poids des secteurs de l'agriculture et du tertiaire non marchand dans l'emploi total </a:t>
          </a: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 et départementaux)</a:t>
          </a:r>
        </a:p>
      </cdr:txBody>
    </cdr:sp>
  </cdr:relSizeAnchor>
</c:userShapes>
</file>

<file path=ppt/drawings/drawing9.xml><?xml version="1.0" encoding="utf-8"?>
<c:userShapes xmlns:c="http://schemas.openxmlformats.org/drawingml/2006/chart">
  <cdr:relSizeAnchor xmlns:cdr="http://schemas.openxmlformats.org/drawingml/2006/chartDrawing">
    <cdr:from>
      <cdr:x>0.02828</cdr:x>
      <cdr:y>0</cdr:y>
    </cdr:from>
    <cdr:to>
      <cdr:x>0.98725</cdr:x>
      <cdr:y>0.18853</cdr:y>
    </cdr:to>
    <cdr:sp macro="" textlink="">
      <cdr:nvSpPr>
        <cdr:cNvPr id="5" name="ZoneTexte 1"/>
        <cdr:cNvSpPr txBox="1"/>
      </cdr:nvSpPr>
      <cdr:spPr>
        <a:xfrm xmlns:a="http://schemas.openxmlformats.org/drawingml/2006/main">
          <a:off x="212232"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0.01276</cdr:x>
      <cdr:y>0.85629</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95773" y="4086226"/>
          <a:ext cx="7393039" cy="6857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 Travail, Dares (STMT) - Calculs des CVS-CJO : Dares</a:t>
          </a:r>
          <a:endParaRPr lang="fr-FR" sz="1000" i="1">
            <a:effectLst/>
          </a:endParaRPr>
        </a:p>
      </cdr:txBody>
    </cdr:sp>
  </cdr:relSizeAnchor>
  <cdr:relSizeAnchor xmlns:cdr="http://schemas.openxmlformats.org/drawingml/2006/chartDrawing">
    <cdr:from>
      <cdr:x>0.15353</cdr:x>
      <cdr:y>0.18489</cdr:y>
    </cdr:from>
    <cdr:to>
      <cdr:x>0.51184</cdr:x>
      <cdr:y>0.34617</cdr:y>
    </cdr:to>
    <cdr:sp macro="" textlink="">
      <cdr:nvSpPr>
        <cdr:cNvPr id="7" name="ZoneTexte 17"/>
        <cdr:cNvSpPr txBox="1"/>
      </cdr:nvSpPr>
      <cdr:spPr>
        <a:xfrm xmlns:a="http://schemas.openxmlformats.org/drawingml/2006/main">
          <a:off x="1152384" y="882290"/>
          <a:ext cx="2689367" cy="7696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1400" b="1" dirty="0">
              <a:solidFill>
                <a:srgbClr val="FF0000"/>
              </a:solidFill>
            </a:rPr>
            <a:t>59 500 demandeurs d’emploi catégories A,B,C en moyenne </a:t>
          </a:r>
        </a:p>
        <a:p xmlns:a="http://schemas.openxmlformats.org/drawingml/2006/main">
          <a:pPr algn="ctr"/>
          <a:r>
            <a:rPr lang="fr-FR" sz="1400" b="1" dirty="0">
              <a:solidFill>
                <a:srgbClr val="FF0000"/>
              </a:solidFill>
            </a:rPr>
            <a:t>au T2 2024</a:t>
          </a:r>
        </a:p>
        <a:p xmlns:a="http://schemas.openxmlformats.org/drawingml/2006/main">
          <a:pPr algn="ctr"/>
          <a:endParaRPr lang="fr-FR" sz="1400" b="1"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81BDC1-2E55-4A3B-A51F-0A4221669760}" type="datetimeFigureOut">
              <a:rPr lang="fr-FR" smtClean="0"/>
              <a:t>23/09/2024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C025E1C-9CFD-400D-8595-7A8158A95F2D}" type="slidenum">
              <a:rPr lang="fr-FR" smtClean="0"/>
              <a:t>‹N°›</a:t>
            </a:fld>
            <a:endParaRPr lang="fr-FR"/>
          </a:p>
        </p:txBody>
      </p:sp>
    </p:spTree>
    <p:extLst>
      <p:ext uri="{BB962C8B-B14F-4D97-AF65-F5344CB8AC3E}">
        <p14:creationId xmlns:p14="http://schemas.microsoft.com/office/powerpoint/2010/main" val="211058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a:p>
            <a:endParaRPr lang="fr-FR" baseline="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a:t>
            </a:fld>
            <a:endParaRPr lang="fr-FR"/>
          </a:p>
        </p:txBody>
      </p:sp>
    </p:spTree>
    <p:extLst>
      <p:ext uri="{BB962C8B-B14F-4D97-AF65-F5344CB8AC3E}">
        <p14:creationId xmlns:p14="http://schemas.microsoft.com/office/powerpoint/2010/main" val="388086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10</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11</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15</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26349453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16</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25890545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17</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4031257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6</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7</a:t>
            </a:fld>
            <a:endParaRPr lang="fr-FR"/>
          </a:p>
        </p:txBody>
      </p:sp>
      <p:sp>
        <p:nvSpPr>
          <p:cNvPr id="5" name="Espace réservé du pied de page 4"/>
          <p:cNvSpPr>
            <a:spLocks noGrp="1"/>
          </p:cNvSpPr>
          <p:nvPr>
            <p:ph type="ftr" sz="quarter" idx="11"/>
          </p:nvPr>
        </p:nvSpPr>
        <p:spPr/>
        <p:txBody>
          <a:bodyPr/>
          <a:lstStyle/>
          <a:p>
            <a:r>
              <a:rPr lang="fr-FR"/>
              <a:t>Edition avril 2019</a:t>
            </a:r>
          </a:p>
        </p:txBody>
      </p:sp>
    </p:spTree>
    <p:extLst>
      <p:ext uri="{BB962C8B-B14F-4D97-AF65-F5344CB8AC3E}">
        <p14:creationId xmlns:p14="http://schemas.microsoft.com/office/powerpoint/2010/main" val="3523062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8</a:t>
            </a:fld>
            <a:endParaRPr lang="fr-FR"/>
          </a:p>
        </p:txBody>
      </p:sp>
      <p:sp>
        <p:nvSpPr>
          <p:cNvPr id="5" name="Espace réservé du pied de page 4"/>
          <p:cNvSpPr>
            <a:spLocks noGrp="1"/>
          </p:cNvSpPr>
          <p:nvPr>
            <p:ph type="ftr" sz="quarter" idx="11"/>
          </p:nvPr>
        </p:nvSpPr>
        <p:spPr/>
        <p:txBody>
          <a:bodyPr/>
          <a:lstStyle/>
          <a:p>
            <a:r>
              <a:rPr lang="fr-FR"/>
              <a:t>Edition avril 2019</a:t>
            </a:r>
          </a:p>
        </p:txBody>
      </p:sp>
    </p:spTree>
    <p:extLst>
      <p:ext uri="{BB962C8B-B14F-4D97-AF65-F5344CB8AC3E}">
        <p14:creationId xmlns:p14="http://schemas.microsoft.com/office/powerpoint/2010/main" val="3523062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9</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352306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a:xfrm>
            <a:off x="0" y="6568767"/>
            <a:ext cx="2133600" cy="365125"/>
          </a:xfrm>
        </p:spPr>
        <p:txBody>
          <a:bodyPr/>
          <a:lstStyle>
            <a:lvl1pPr>
              <a:defRPr baseline="0"/>
            </a:lvl1pPr>
          </a:lstStyle>
          <a:p>
            <a:r>
              <a:rPr lang="fr-FR" sz="1500"/>
              <a:t>Edition septembre 2024</a:t>
            </a:r>
            <a:endParaRPr lang="fr-FR" sz="1500" dirty="0"/>
          </a:p>
        </p:txBody>
      </p:sp>
      <p:sp>
        <p:nvSpPr>
          <p:cNvPr id="5" name="Espace réservé du pied de page 4"/>
          <p:cNvSpPr>
            <a:spLocks noGrp="1"/>
          </p:cNvSpPr>
          <p:nvPr>
            <p:ph type="ftr" sz="quarter" idx="11"/>
          </p:nvPr>
        </p:nvSpPr>
        <p:spPr>
          <a:xfrm>
            <a:off x="3124200" y="6568767"/>
            <a:ext cx="2895600" cy="365125"/>
          </a:xfrm>
        </p:spPr>
        <p:txBody>
          <a:bodyPr/>
          <a:lstStyle>
            <a:lvl1pPr>
              <a:defRPr sz="1500" baseline="0"/>
            </a:lvl1pPr>
          </a:lstStyle>
          <a:p>
            <a:r>
              <a:rPr lang="fr-FR"/>
              <a:t>Les éclairages conjoncturels départementaux - Vaucluse</a:t>
            </a:r>
            <a:endParaRPr lang="fr-FR" dirty="0"/>
          </a:p>
        </p:txBody>
      </p:sp>
      <p:sp>
        <p:nvSpPr>
          <p:cNvPr id="6" name="Espace réservé du numéro de diapositive 5"/>
          <p:cNvSpPr>
            <a:spLocks noGrp="1"/>
          </p:cNvSpPr>
          <p:nvPr>
            <p:ph type="sldNum" sz="quarter" idx="12"/>
          </p:nvPr>
        </p:nvSpPr>
        <p:spPr>
          <a:xfrm>
            <a:off x="8739398" y="6568767"/>
            <a:ext cx="404601" cy="289233"/>
          </a:xfrm>
          <a:solidFill>
            <a:schemeClr val="accent6">
              <a:lumMod val="75000"/>
            </a:schemeClr>
          </a:solidFill>
        </p:spPr>
        <p:txBody>
          <a:bodyPr/>
          <a:lstStyle>
            <a:lvl1pPr>
              <a:defRPr sz="1700" baseline="0">
                <a:solidFill>
                  <a:schemeClr val="bg1"/>
                </a:solidFill>
              </a:defRPr>
            </a:lvl1pPr>
          </a:lstStyle>
          <a:p>
            <a:fld id="{3C7AC07C-28E4-BD4F-9FFB-37ABAC856C34}" type="slidenum">
              <a:rPr lang="fr-FR" smtClean="0"/>
              <a:pPr/>
              <a:t>‹N°›</a:t>
            </a:fld>
            <a:endParaRPr lang="fr-FR" dirty="0"/>
          </a:p>
        </p:txBody>
      </p:sp>
    </p:spTree>
    <p:extLst>
      <p:ext uri="{BB962C8B-B14F-4D97-AF65-F5344CB8AC3E}">
        <p14:creationId xmlns:p14="http://schemas.microsoft.com/office/powerpoint/2010/main" val="264005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septembre 2024</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1178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septembre 2024</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9498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septembre 2024</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848633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r>
              <a:rPr lang="fr-FR"/>
              <a:t>Edition septembre 2024</a:t>
            </a:r>
            <a:endParaRPr lang="fr-FR" dirty="0"/>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333947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r>
              <a:rPr lang="fr-FR"/>
              <a:t>Edition septembre 2024</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409481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r>
              <a:rPr lang="fr-FR"/>
              <a:t>Edition septembre 2024</a:t>
            </a:r>
          </a:p>
        </p:txBody>
      </p:sp>
      <p:sp>
        <p:nvSpPr>
          <p:cNvPr id="8" name="Espace réservé du pied de page 7"/>
          <p:cNvSpPr>
            <a:spLocks noGrp="1"/>
          </p:cNvSpPr>
          <p:nvPr>
            <p:ph type="ftr" sz="quarter" idx="11"/>
          </p:nvPr>
        </p:nvSpPr>
        <p:spPr/>
        <p:txBody>
          <a:bodyPr/>
          <a:lstStyle/>
          <a:p>
            <a:r>
              <a:rPr lang="fr-FR"/>
              <a:t>Les éclairages conjoncturels départementaux - Vaucluse</a:t>
            </a:r>
          </a:p>
        </p:txBody>
      </p:sp>
      <p:sp>
        <p:nvSpPr>
          <p:cNvPr id="9" name="Espace réservé du numéro de diapositive 8"/>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70695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r>
              <a:rPr lang="fr-FR"/>
              <a:t>Edition septembre 2024</a:t>
            </a:r>
          </a:p>
        </p:txBody>
      </p:sp>
      <p:sp>
        <p:nvSpPr>
          <p:cNvPr id="4" name="Espace réservé du pied de page 3"/>
          <p:cNvSpPr>
            <a:spLocks noGrp="1"/>
          </p:cNvSpPr>
          <p:nvPr>
            <p:ph type="ftr" sz="quarter" idx="11"/>
          </p:nvPr>
        </p:nvSpPr>
        <p:spPr/>
        <p:txBody>
          <a:bodyPr/>
          <a:lstStyle/>
          <a:p>
            <a:r>
              <a:rPr lang="fr-FR"/>
              <a:t>Les éclairages conjoncturels départementaux - Vaucluse</a:t>
            </a: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57385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Edition septembre 2024</a:t>
            </a:r>
          </a:p>
        </p:txBody>
      </p:sp>
      <p:sp>
        <p:nvSpPr>
          <p:cNvPr id="3" name="Espace réservé du pied de page 2"/>
          <p:cNvSpPr>
            <a:spLocks noGrp="1"/>
          </p:cNvSpPr>
          <p:nvPr>
            <p:ph type="ftr" sz="quarter" idx="11"/>
          </p:nvPr>
        </p:nvSpPr>
        <p:spPr/>
        <p:txBody>
          <a:bodyPr/>
          <a:lstStyle/>
          <a:p>
            <a:r>
              <a:rPr lang="fr-FR"/>
              <a:t>Les éclairages conjoncturels départementaux - Vaucluse</a:t>
            </a:r>
          </a:p>
        </p:txBody>
      </p:sp>
      <p:sp>
        <p:nvSpPr>
          <p:cNvPr id="4" name="Espace réservé du numéro de diapositive 3"/>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2725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r>
              <a:rPr lang="fr-FR"/>
              <a:t>Edition septembre 2024</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154010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r>
              <a:rPr lang="fr-FR"/>
              <a:t>Edition septembre 2024</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97035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Edition septembre 2024</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Les éclairages conjoncturels départementaux - Vaucluse</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AC07C-28E4-BD4F-9FFB-37ABAC856C34}" type="slidenum">
              <a:rPr lang="fr-FR" smtClean="0"/>
              <a:t>‹N°›</a:t>
            </a:fld>
            <a:endParaRPr lang="fr-FR"/>
          </a:p>
        </p:txBody>
      </p:sp>
    </p:spTree>
    <p:extLst>
      <p:ext uri="{BB962C8B-B14F-4D97-AF65-F5344CB8AC3E}">
        <p14:creationId xmlns:p14="http://schemas.microsoft.com/office/powerpoint/2010/main" val="249649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google.com/url?sa=i&amp;rct=j&amp;q=&amp;esrc=s&amp;source=images&amp;cd=&amp;cad=rja&amp;uact=8&amp;ved=2ahUKEwimsOizzOjgAhVWAGMBHXMQAxYQjRx6BAgBEAU&amp;url=https://www.ania.net/economie-export/ega-point-de-conjoncture&amp;psig=AOvVaw0wwhQEom1VbtCAOZvqCiu4&amp;ust=1551792264050881"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paca.dreets.gouv.fr/Les-publications-periodiques-9124"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paca.dreets.gouv.fr/Les-indicateurs-cles-de-la-Dreets-Paca" TargetMode="Externa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3C7AC07C-28E4-BD4F-9FFB-37ABAC856C34}" type="slidenum">
              <a:rPr lang="fr-FR" smtClean="0"/>
              <a:t>1</a:t>
            </a:fld>
            <a:endParaRPr lang="fr-FR"/>
          </a:p>
        </p:txBody>
      </p:sp>
      <p:sp>
        <p:nvSpPr>
          <p:cNvPr id="4" name="Espace réservé du pied de page 3"/>
          <p:cNvSpPr>
            <a:spLocks noGrp="1"/>
          </p:cNvSpPr>
          <p:nvPr>
            <p:ph type="ftr" sz="quarter" idx="11"/>
          </p:nvPr>
        </p:nvSpPr>
        <p:spPr>
          <a:xfrm>
            <a:off x="2388611" y="6520993"/>
            <a:ext cx="4507453" cy="365125"/>
          </a:xfrm>
        </p:spPr>
        <p:txBody>
          <a:bodyPr/>
          <a:lstStyle/>
          <a:p>
            <a:r>
              <a:rPr lang="fr-FR"/>
              <a:t>Les éclairages conjoncturels départementaux - Vaucluse</a:t>
            </a:r>
            <a:endParaRPr lang="fr-FR" dirty="0"/>
          </a:p>
        </p:txBody>
      </p:sp>
      <p:sp>
        <p:nvSpPr>
          <p:cNvPr id="5" name="Espace réservé de la date 4"/>
          <p:cNvSpPr>
            <a:spLocks noGrp="1"/>
          </p:cNvSpPr>
          <p:nvPr>
            <p:ph type="dt" sz="half" idx="10"/>
          </p:nvPr>
        </p:nvSpPr>
        <p:spPr/>
        <p:txBody>
          <a:bodyPr/>
          <a:lstStyle/>
          <a:p>
            <a:r>
              <a:rPr lang="fr-FR"/>
              <a:t>Edition septembre 2024</a:t>
            </a:r>
            <a:endParaRPr lang="fr-FR" dirty="0"/>
          </a:p>
        </p:txBody>
      </p:sp>
      <p:sp>
        <p:nvSpPr>
          <p:cNvPr id="9" name="ZoneTexte 8"/>
          <p:cNvSpPr txBox="1"/>
          <p:nvPr/>
        </p:nvSpPr>
        <p:spPr>
          <a:xfrm>
            <a:off x="3671392" y="6044209"/>
            <a:ext cx="5472608" cy="307777"/>
          </a:xfrm>
          <a:prstGeom prst="rect">
            <a:avLst/>
          </a:prstGeom>
          <a:noFill/>
        </p:spPr>
        <p:txBody>
          <a:bodyPr wrap="square" rtlCol="0">
            <a:spAutoFit/>
          </a:bodyPr>
          <a:lstStyle/>
          <a:p>
            <a:pPr algn="r"/>
            <a:r>
              <a:rPr lang="fr-FR" sz="1400" b="1" i="1" dirty="0"/>
              <a:t>Services études, statistiques, évaluation</a:t>
            </a: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916" y="4088186"/>
            <a:ext cx="2764133" cy="1956023"/>
          </a:xfrm>
          <a:prstGeom prst="rect">
            <a:avLst/>
          </a:prstGeom>
        </p:spPr>
      </p:pic>
      <p:pic>
        <p:nvPicPr>
          <p:cNvPr id="1031" name="Picture 7" descr="Résultat de recherche d'images pour &quot;conjoncture&quo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867" y="4231795"/>
            <a:ext cx="2409504" cy="1668804"/>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p:cNvSpPr txBox="1"/>
          <p:nvPr/>
        </p:nvSpPr>
        <p:spPr>
          <a:xfrm rot="5400000">
            <a:off x="8198848" y="5084074"/>
            <a:ext cx="1674047" cy="246223"/>
          </a:xfrm>
          <a:prstGeom prst="rect">
            <a:avLst/>
          </a:prstGeom>
          <a:noFill/>
        </p:spPr>
        <p:txBody>
          <a:bodyPr wrap="square" rtlCol="0">
            <a:spAutoFit/>
          </a:bodyPr>
          <a:lstStyle/>
          <a:p>
            <a:pPr algn="r"/>
            <a:r>
              <a:rPr lang="fr-FR" sz="1000" i="1" dirty="0"/>
              <a:t>Crédit photo : ©</a:t>
            </a:r>
            <a:r>
              <a:rPr lang="fr-FR" sz="1000" i="1" dirty="0" err="1"/>
              <a:t>Shutterstock</a:t>
            </a:r>
            <a:endParaRPr lang="fr-FR" sz="1000" i="1" dirty="0"/>
          </a:p>
        </p:txBody>
      </p:sp>
      <p:pic>
        <p:nvPicPr>
          <p:cNvPr id="7" name="Image 6"/>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953049" y="4370162"/>
            <a:ext cx="2443081" cy="1628721"/>
          </a:xfrm>
          <a:prstGeom prst="rect">
            <a:avLst/>
          </a:prstGeom>
        </p:spPr>
      </p:pic>
      <p:sp>
        <p:nvSpPr>
          <p:cNvPr id="13" name="Rectangle 12"/>
          <p:cNvSpPr/>
          <p:nvPr/>
        </p:nvSpPr>
        <p:spPr>
          <a:xfrm>
            <a:off x="878435" y="1627346"/>
            <a:ext cx="7385099" cy="489364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0" h="0" prst="angle"/>
              <a:contourClr>
                <a:schemeClr val="accent3">
                  <a:tint val="100000"/>
                  <a:shade val="100000"/>
                  <a:satMod val="100000"/>
                  <a:hueMod val="100000"/>
                </a:schemeClr>
              </a:contourClr>
            </a:sp3d>
          </a:bodyPr>
          <a:lstStyle/>
          <a:p>
            <a:pPr algn="ctr"/>
            <a:r>
              <a:rPr lang="fr-FR" sz="5000" b="1" dirty="0">
                <a:ln/>
                <a:solidFill>
                  <a:schemeClr val="accent1">
                    <a:lumMod val="75000"/>
                  </a:schemeClr>
                </a:solidFill>
              </a:rPr>
              <a:t>La situation conjoncturelle </a:t>
            </a:r>
          </a:p>
          <a:p>
            <a:pPr algn="ctr"/>
            <a:r>
              <a:rPr lang="fr-FR" sz="5000" b="1" dirty="0">
                <a:ln/>
                <a:solidFill>
                  <a:schemeClr val="accent1">
                    <a:lumMod val="75000"/>
                  </a:schemeClr>
                </a:solidFill>
              </a:rPr>
              <a:t>au 2</a:t>
            </a:r>
            <a:r>
              <a:rPr lang="fr-FR" sz="5000" b="1" baseline="30000" dirty="0">
                <a:ln/>
                <a:solidFill>
                  <a:schemeClr val="accent1">
                    <a:lumMod val="75000"/>
                  </a:schemeClr>
                </a:solidFill>
              </a:rPr>
              <a:t>e</a:t>
            </a:r>
            <a:r>
              <a:rPr lang="fr-FR" sz="5000" b="1" dirty="0">
                <a:ln/>
                <a:solidFill>
                  <a:schemeClr val="accent1">
                    <a:lumMod val="75000"/>
                  </a:schemeClr>
                </a:solidFill>
              </a:rPr>
              <a:t> trimestre 2024</a:t>
            </a:r>
          </a:p>
          <a:p>
            <a:pPr algn="ctr"/>
            <a:r>
              <a:rPr lang="fr-FR" sz="5000" b="1" dirty="0">
                <a:ln/>
                <a:solidFill>
                  <a:schemeClr val="accent1">
                    <a:lumMod val="75000"/>
                  </a:schemeClr>
                </a:solidFill>
              </a:rPr>
              <a:t>dans le Vaucluse</a:t>
            </a:r>
          </a:p>
          <a:p>
            <a:pPr algn="ctr"/>
            <a:endParaRPr lang="fr-FR" sz="5400" b="1" dirty="0">
              <a:ln/>
              <a:solidFill>
                <a:schemeClr val="accent3"/>
              </a:solidFill>
            </a:endParaRPr>
          </a:p>
          <a:p>
            <a:pPr algn="ctr"/>
            <a:endParaRPr lang="fr-FR" sz="5400" b="1" dirty="0">
              <a:ln/>
              <a:solidFill>
                <a:schemeClr val="accent3"/>
              </a:solidFill>
            </a:endParaRPr>
          </a:p>
          <a:p>
            <a:pPr algn="ctr"/>
            <a:endParaRPr lang="fr-FR" sz="5400" b="1" dirty="0">
              <a:ln/>
              <a:solidFill>
                <a:schemeClr val="accent3"/>
              </a:solidFill>
            </a:endParaRPr>
          </a:p>
        </p:txBody>
      </p:sp>
      <p:pic>
        <p:nvPicPr>
          <p:cNvPr id="14" name="Picture 4" descr="http://intranet.direccte.gouv.fr/paca/Etudes%20et%20statistiques/Les%20logos/Cartouche%20Pr%C3%A9fet%20de%20r%C3%A9gion%20%E2%80%93%20DREETS.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3054197" cy="1275992"/>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144447" y="1113942"/>
            <a:ext cx="9144000" cy="754053"/>
          </a:xfrm>
          <a:prstGeom prst="rect">
            <a:avLst/>
          </a:prstGeom>
          <a:noFill/>
        </p:spPr>
        <p:txBody>
          <a:bodyPr wrap="square" rtlCol="0">
            <a:spAutoFit/>
          </a:bodyPr>
          <a:lstStyle/>
          <a:p>
            <a:pPr algn="ctr"/>
            <a:r>
              <a:rPr lang="fr-FR" sz="2800" b="1" i="1" dirty="0">
                <a:solidFill>
                  <a:schemeClr val="bg1">
                    <a:lumMod val="65000"/>
                  </a:schemeClr>
                </a:solidFill>
              </a:rPr>
              <a:t>Les éclairages conjoncturels départementaux</a:t>
            </a:r>
          </a:p>
          <a:p>
            <a:pPr algn="ctr"/>
            <a:endParaRPr lang="fr-FR" sz="1500" i="1" dirty="0"/>
          </a:p>
        </p:txBody>
      </p:sp>
    </p:spTree>
    <p:extLst>
      <p:ext uri="{BB962C8B-B14F-4D97-AF65-F5344CB8AC3E}">
        <p14:creationId xmlns:p14="http://schemas.microsoft.com/office/powerpoint/2010/main" val="74073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16195" y="1"/>
            <a:ext cx="9044820" cy="954107"/>
          </a:xfrm>
          <a:prstGeom prst="rect">
            <a:avLst/>
          </a:prstGeom>
          <a:noFill/>
        </p:spPr>
        <p:txBody>
          <a:bodyPr wrap="square" rtlCol="0">
            <a:spAutoFit/>
          </a:bodyPr>
          <a:lstStyle/>
          <a:p>
            <a:r>
              <a:rPr lang="fr-FR" sz="2800" b="1" dirty="0">
                <a:solidFill>
                  <a:schemeClr val="accent1">
                    <a:lumMod val="75000"/>
                  </a:schemeClr>
                </a:solidFill>
              </a:rPr>
              <a:t>… mais reste supérieur à celui des départements comparables</a:t>
            </a:r>
            <a:endParaRPr lang="fr-FR" sz="2800" dirty="0">
              <a:solidFill>
                <a:schemeClr val="accent1">
                  <a:lumMod val="75000"/>
                </a:schemeClr>
              </a:solidFill>
            </a:endParaRPr>
          </a:p>
        </p:txBody>
      </p:sp>
      <p:cxnSp>
        <p:nvCxnSpPr>
          <p:cNvPr id="6" name="Connecteur droit 5"/>
          <p:cNvCxnSpPr/>
          <p:nvPr/>
        </p:nvCxnSpPr>
        <p:spPr>
          <a:xfrm>
            <a:off x="316195" y="95410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10</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septembre 2024</a:t>
            </a:r>
            <a:endParaRPr lang="fr-FR" dirty="0"/>
          </a:p>
        </p:txBody>
      </p:sp>
      <p:graphicFrame>
        <p:nvGraphicFramePr>
          <p:cNvPr id="2" name="Graphique 1">
            <a:extLst>
              <a:ext uri="{FF2B5EF4-FFF2-40B4-BE49-F238E27FC236}">
                <a16:creationId xmlns:a16="http://schemas.microsoft.com/office/drawing/2014/main" id="{78138FAC-B234-BB93-866A-D7A66FF27669}"/>
              </a:ext>
            </a:extLst>
          </p:cNvPr>
          <p:cNvGraphicFramePr>
            <a:graphicFrameLocks/>
          </p:cNvGraphicFramePr>
          <p:nvPr>
            <p:extLst>
              <p:ext uri="{D42A27DB-BD31-4B8C-83A1-F6EECF244321}">
                <p14:modId xmlns:p14="http://schemas.microsoft.com/office/powerpoint/2010/main" val="1988111342"/>
              </p:ext>
            </p:extLst>
          </p:nvPr>
        </p:nvGraphicFramePr>
        <p:xfrm>
          <a:off x="655782" y="1062037"/>
          <a:ext cx="7583054" cy="54311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0377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83663" y="59692"/>
            <a:ext cx="8827805" cy="954107"/>
          </a:xfrm>
          <a:prstGeom prst="rect">
            <a:avLst/>
          </a:prstGeom>
          <a:noFill/>
        </p:spPr>
        <p:txBody>
          <a:bodyPr wrap="square" rtlCol="0">
            <a:spAutoFit/>
          </a:bodyPr>
          <a:lstStyle/>
          <a:p>
            <a:pPr lvl="0"/>
            <a:r>
              <a:rPr lang="fr-FR" sz="2800" b="1" dirty="0">
                <a:solidFill>
                  <a:srgbClr val="4F81BD">
                    <a:lumMod val="75000"/>
                  </a:srgbClr>
                </a:solidFill>
              </a:rPr>
              <a:t>Après trois trimestres de hausse, la demande d’emploi est quasi-stable au 2</a:t>
            </a:r>
            <a:r>
              <a:rPr lang="fr-FR" sz="2800" b="1" baseline="30000" dirty="0">
                <a:solidFill>
                  <a:srgbClr val="4F81BD">
                    <a:lumMod val="75000"/>
                  </a:srgbClr>
                </a:solidFill>
              </a:rPr>
              <a:t>e</a:t>
            </a:r>
            <a:r>
              <a:rPr lang="fr-FR" sz="2800" b="1" dirty="0">
                <a:solidFill>
                  <a:srgbClr val="4F81BD">
                    <a:lumMod val="75000"/>
                  </a:srgbClr>
                </a:solidFill>
              </a:rPr>
              <a:t> trimestre 2024</a:t>
            </a:r>
            <a:endParaRPr lang="fr-FR" sz="2500" dirty="0">
              <a:solidFill>
                <a:schemeClr val="accent1">
                  <a:lumMod val="75000"/>
                </a:schemeClr>
              </a:solidFill>
            </a:endParaRPr>
          </a:p>
        </p:txBody>
      </p:sp>
      <p:cxnSp>
        <p:nvCxnSpPr>
          <p:cNvPr id="6" name="Connecteur droit 5"/>
          <p:cNvCxnSpPr/>
          <p:nvPr/>
        </p:nvCxnSpPr>
        <p:spPr>
          <a:xfrm>
            <a:off x="183663" y="95410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11</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septembre 2024</a:t>
            </a:r>
            <a:endParaRPr lang="fr-FR" dirty="0"/>
          </a:p>
        </p:txBody>
      </p:sp>
      <p:graphicFrame>
        <p:nvGraphicFramePr>
          <p:cNvPr id="3" name="Graphique 2">
            <a:extLst>
              <a:ext uri="{FF2B5EF4-FFF2-40B4-BE49-F238E27FC236}">
                <a16:creationId xmlns:a16="http://schemas.microsoft.com/office/drawing/2014/main" id="{3578B118-BD4E-4AD0-83AB-AEED970E8746}"/>
              </a:ext>
            </a:extLst>
          </p:cNvPr>
          <p:cNvGraphicFramePr>
            <a:graphicFrameLocks/>
          </p:cNvGraphicFramePr>
          <p:nvPr>
            <p:extLst>
              <p:ext uri="{D42A27DB-BD31-4B8C-83A1-F6EECF244321}">
                <p14:modId xmlns:p14="http://schemas.microsoft.com/office/powerpoint/2010/main" val="1377973177"/>
              </p:ext>
            </p:extLst>
          </p:nvPr>
        </p:nvGraphicFramePr>
        <p:xfrm>
          <a:off x="341745" y="1042987"/>
          <a:ext cx="8128000" cy="53393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447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6" y="16461"/>
            <a:ext cx="8724881" cy="954107"/>
          </a:xfrm>
          <a:prstGeom prst="rect">
            <a:avLst/>
          </a:prstGeom>
          <a:noFill/>
        </p:spPr>
        <p:txBody>
          <a:bodyPr wrap="square" rtlCol="0">
            <a:spAutoFit/>
          </a:bodyPr>
          <a:lstStyle/>
          <a:p>
            <a:r>
              <a:rPr lang="fr-FR" sz="2800" b="1" dirty="0">
                <a:solidFill>
                  <a:schemeClr val="accent1">
                    <a:lumMod val="75000"/>
                  </a:schemeClr>
                </a:solidFill>
              </a:rPr>
              <a:t>La stabilité prévaut pour les hommes comme pour les femmes</a:t>
            </a: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12</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septembre 2024</a:t>
            </a:r>
            <a:endParaRPr lang="fr-FR" dirty="0"/>
          </a:p>
        </p:txBody>
      </p:sp>
      <p:graphicFrame>
        <p:nvGraphicFramePr>
          <p:cNvPr id="3" name="Graphique 2">
            <a:extLst>
              <a:ext uri="{FF2B5EF4-FFF2-40B4-BE49-F238E27FC236}">
                <a16:creationId xmlns:a16="http://schemas.microsoft.com/office/drawing/2014/main" id="{A4A6D152-2E49-47D2-8050-C498F5DD131E}"/>
              </a:ext>
            </a:extLst>
          </p:cNvPr>
          <p:cNvGraphicFramePr>
            <a:graphicFrameLocks/>
          </p:cNvGraphicFramePr>
          <p:nvPr>
            <p:extLst>
              <p:ext uri="{D42A27DB-BD31-4B8C-83A1-F6EECF244321}">
                <p14:modId xmlns:p14="http://schemas.microsoft.com/office/powerpoint/2010/main" val="3338820927"/>
              </p:ext>
            </p:extLst>
          </p:nvPr>
        </p:nvGraphicFramePr>
        <p:xfrm>
          <a:off x="591127" y="1042987"/>
          <a:ext cx="7733723" cy="49168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3606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13</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septembre 2024</a:t>
            </a:r>
            <a:endParaRPr lang="fr-FR" dirty="0"/>
          </a:p>
        </p:txBody>
      </p:sp>
      <p:sp>
        <p:nvSpPr>
          <p:cNvPr id="12" name="ZoneTexte 11"/>
          <p:cNvSpPr txBox="1"/>
          <p:nvPr/>
        </p:nvSpPr>
        <p:spPr>
          <a:xfrm>
            <a:off x="119153" y="302509"/>
            <a:ext cx="8855507" cy="523220"/>
          </a:xfrm>
          <a:prstGeom prst="rect">
            <a:avLst/>
          </a:prstGeom>
          <a:noFill/>
        </p:spPr>
        <p:txBody>
          <a:bodyPr wrap="square" rtlCol="0">
            <a:spAutoFit/>
          </a:bodyPr>
          <a:lstStyle/>
          <a:p>
            <a:r>
              <a:rPr lang="fr-FR" sz="2800" b="1" dirty="0">
                <a:solidFill>
                  <a:schemeClr val="accent1">
                    <a:lumMod val="75000"/>
                  </a:schemeClr>
                </a:solidFill>
              </a:rPr>
              <a:t>Seule la demande d’emploi des jeunes repart à la baisse</a:t>
            </a:r>
            <a:endParaRPr lang="fr-FR" sz="2800" dirty="0">
              <a:solidFill>
                <a:schemeClr val="accent1">
                  <a:lumMod val="75000"/>
                </a:schemeClr>
              </a:solidFill>
            </a:endParaRPr>
          </a:p>
        </p:txBody>
      </p:sp>
      <p:graphicFrame>
        <p:nvGraphicFramePr>
          <p:cNvPr id="3" name="Graphique 2">
            <a:extLst>
              <a:ext uri="{FF2B5EF4-FFF2-40B4-BE49-F238E27FC236}">
                <a16:creationId xmlns:a16="http://schemas.microsoft.com/office/drawing/2014/main" id="{7D19BB39-CE9C-45AC-8EA6-E476D25A0D24}"/>
              </a:ext>
            </a:extLst>
          </p:cNvPr>
          <p:cNvGraphicFramePr>
            <a:graphicFrameLocks/>
          </p:cNvGraphicFramePr>
          <p:nvPr>
            <p:extLst>
              <p:ext uri="{D42A27DB-BD31-4B8C-83A1-F6EECF244321}">
                <p14:modId xmlns:p14="http://schemas.microsoft.com/office/powerpoint/2010/main" val="1469410562"/>
              </p:ext>
            </p:extLst>
          </p:nvPr>
        </p:nvGraphicFramePr>
        <p:xfrm>
          <a:off x="572655" y="1042987"/>
          <a:ext cx="7752195" cy="50714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2806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36982"/>
            <a:ext cx="9209988" cy="954107"/>
          </a:xfrm>
          <a:prstGeom prst="rect">
            <a:avLst/>
          </a:prstGeom>
          <a:noFill/>
        </p:spPr>
        <p:txBody>
          <a:bodyPr wrap="square" rtlCol="0">
            <a:spAutoFit/>
          </a:bodyPr>
          <a:lstStyle/>
          <a:p>
            <a:r>
              <a:rPr lang="fr-FR" sz="2800" b="1" dirty="0">
                <a:solidFill>
                  <a:schemeClr val="accent1">
                    <a:lumMod val="75000"/>
                  </a:schemeClr>
                </a:solidFill>
              </a:rPr>
              <a:t>La demande d’emploi de longue durée diminue au même rythme qu’un an auparavant</a:t>
            </a:r>
          </a:p>
        </p:txBody>
      </p:sp>
      <p:cxnSp>
        <p:nvCxnSpPr>
          <p:cNvPr id="6" name="Connecteur droit 5"/>
          <p:cNvCxnSpPr/>
          <p:nvPr/>
        </p:nvCxnSpPr>
        <p:spPr>
          <a:xfrm>
            <a:off x="146855" y="94712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14</a:t>
            </a:fld>
            <a:endParaRPr lang="fr-FR" dirty="0"/>
          </a:p>
        </p:txBody>
      </p:sp>
      <p:sp>
        <p:nvSpPr>
          <p:cNvPr id="7" name="Espace réservé du pied de page 6"/>
          <p:cNvSpPr>
            <a:spLocks noGrp="1"/>
          </p:cNvSpPr>
          <p:nvPr>
            <p:ph type="ftr" sz="quarter" idx="11"/>
          </p:nvPr>
        </p:nvSpPr>
        <p:spPr>
          <a:xfrm>
            <a:off x="2291379" y="6568767"/>
            <a:ext cx="4518996"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septembre 2024</a:t>
            </a:r>
            <a:endParaRPr lang="fr-FR" dirty="0"/>
          </a:p>
        </p:txBody>
      </p:sp>
      <p:graphicFrame>
        <p:nvGraphicFramePr>
          <p:cNvPr id="3" name="Graphique 2">
            <a:extLst>
              <a:ext uri="{FF2B5EF4-FFF2-40B4-BE49-F238E27FC236}">
                <a16:creationId xmlns:a16="http://schemas.microsoft.com/office/drawing/2014/main" id="{48549BFE-CF7A-4362-9D3A-192E9FA71F73}"/>
              </a:ext>
            </a:extLst>
          </p:cNvPr>
          <p:cNvGraphicFramePr>
            <a:graphicFrameLocks/>
          </p:cNvGraphicFramePr>
          <p:nvPr>
            <p:extLst>
              <p:ext uri="{D42A27DB-BD31-4B8C-83A1-F6EECF244321}">
                <p14:modId xmlns:p14="http://schemas.microsoft.com/office/powerpoint/2010/main" val="2715029656"/>
              </p:ext>
            </p:extLst>
          </p:nvPr>
        </p:nvGraphicFramePr>
        <p:xfrm>
          <a:off x="581891" y="1042987"/>
          <a:ext cx="7742959" cy="51176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9900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15</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a:t>Edition septembre 2024</a:t>
            </a:r>
            <a:endParaRPr lang="fr-FR" dirty="0"/>
          </a:p>
        </p:txBody>
      </p:sp>
      <p:sp>
        <p:nvSpPr>
          <p:cNvPr id="9" name="ZoneTexte 8"/>
          <p:cNvSpPr txBox="1"/>
          <p:nvPr/>
        </p:nvSpPr>
        <p:spPr>
          <a:xfrm>
            <a:off x="63201" y="-16958"/>
            <a:ext cx="8995113" cy="954107"/>
          </a:xfrm>
          <a:prstGeom prst="rect">
            <a:avLst/>
          </a:prstGeom>
          <a:noFill/>
        </p:spPr>
        <p:txBody>
          <a:bodyPr wrap="square" rtlCol="0">
            <a:spAutoFit/>
          </a:bodyPr>
          <a:lstStyle/>
          <a:p>
            <a:r>
              <a:rPr lang="fr-FR" sz="2800" b="1" dirty="0">
                <a:solidFill>
                  <a:srgbClr val="376092"/>
                </a:solidFill>
              </a:rPr>
              <a:t>Sur un an, baisse du nombre de foyers bénéficiaires du RSA, et de l’ASS ; hausse pour l’AAH et recul de la PA</a:t>
            </a:r>
          </a:p>
        </p:txBody>
      </p:sp>
      <p:graphicFrame>
        <p:nvGraphicFramePr>
          <p:cNvPr id="2" name="Graphique 1">
            <a:extLst>
              <a:ext uri="{FF2B5EF4-FFF2-40B4-BE49-F238E27FC236}">
                <a16:creationId xmlns:a16="http://schemas.microsoft.com/office/drawing/2014/main" id="{00000000-0008-0000-0300-000007000000}"/>
              </a:ext>
            </a:extLst>
          </p:cNvPr>
          <p:cNvGraphicFramePr>
            <a:graphicFrameLocks/>
          </p:cNvGraphicFramePr>
          <p:nvPr>
            <p:extLst>
              <p:ext uri="{D42A27DB-BD31-4B8C-83A1-F6EECF244321}">
                <p14:modId xmlns:p14="http://schemas.microsoft.com/office/powerpoint/2010/main" val="2021607351"/>
              </p:ext>
            </p:extLst>
          </p:nvPr>
        </p:nvGraphicFramePr>
        <p:xfrm>
          <a:off x="612742" y="1191577"/>
          <a:ext cx="8012784" cy="52563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111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6" y="0"/>
            <a:ext cx="8995113" cy="954107"/>
          </a:xfrm>
          <a:prstGeom prst="rect">
            <a:avLst/>
          </a:prstGeom>
          <a:noFill/>
        </p:spPr>
        <p:txBody>
          <a:bodyPr wrap="square" rtlCol="0">
            <a:spAutoFit/>
          </a:bodyPr>
          <a:lstStyle/>
          <a:p>
            <a:r>
              <a:rPr lang="fr-FR" sz="2800" b="1" dirty="0">
                <a:solidFill>
                  <a:srgbClr val="376092"/>
                </a:solidFill>
              </a:rPr>
              <a:t>Un repli du nombre de foyers bénéficiaires du RSA bien plus </a:t>
            </a:r>
            <a:r>
              <a:rPr lang="fr-FR" sz="2800" b="1">
                <a:solidFill>
                  <a:srgbClr val="376092"/>
                </a:solidFill>
              </a:rPr>
              <a:t>marqué que le </a:t>
            </a:r>
            <a:r>
              <a:rPr lang="fr-FR" sz="2800" b="1" dirty="0">
                <a:solidFill>
                  <a:srgbClr val="376092"/>
                </a:solidFill>
              </a:rPr>
              <a:t>niveau régional</a:t>
            </a:r>
          </a:p>
        </p:txBody>
      </p:sp>
      <p:cxnSp>
        <p:nvCxnSpPr>
          <p:cNvPr id="6" name="Connecteur droit 5"/>
          <p:cNvCxnSpPr/>
          <p:nvPr/>
        </p:nvCxnSpPr>
        <p:spPr>
          <a:xfrm>
            <a:off x="69719" y="95506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16</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a:t>Edition septembre 2024</a:t>
            </a:r>
            <a:endParaRPr lang="fr-FR" dirty="0"/>
          </a:p>
        </p:txBody>
      </p:sp>
      <p:pic>
        <p:nvPicPr>
          <p:cNvPr id="10" name="Image 9">
            <a:extLst>
              <a:ext uri="{FF2B5EF4-FFF2-40B4-BE49-F238E27FC236}">
                <a16:creationId xmlns:a16="http://schemas.microsoft.com/office/drawing/2014/main" id="{84D40B87-F746-DF93-25EE-94FF28D8EA86}"/>
              </a:ext>
            </a:extLst>
          </p:cNvPr>
          <p:cNvPicPr>
            <a:picLocks noChangeAspect="1"/>
          </p:cNvPicPr>
          <p:nvPr/>
        </p:nvPicPr>
        <p:blipFill>
          <a:blip r:embed="rId3"/>
          <a:stretch>
            <a:fillRect/>
          </a:stretch>
        </p:blipFill>
        <p:spPr>
          <a:xfrm>
            <a:off x="0" y="1431828"/>
            <a:ext cx="9144000" cy="3994343"/>
          </a:xfrm>
          <a:prstGeom prst="rect">
            <a:avLst/>
          </a:prstGeom>
        </p:spPr>
      </p:pic>
      <p:sp>
        <p:nvSpPr>
          <p:cNvPr id="2" name="Rectangle 1"/>
          <p:cNvSpPr/>
          <p:nvPr/>
        </p:nvSpPr>
        <p:spPr>
          <a:xfrm>
            <a:off x="69719" y="3922840"/>
            <a:ext cx="8987195" cy="182880"/>
          </a:xfrm>
          <a:prstGeom prst="rect">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48065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8282911" cy="5078313"/>
          </a:xfrm>
          <a:prstGeom prst="rect">
            <a:avLst/>
          </a:prstGeom>
          <a:noFill/>
        </p:spPr>
        <p:txBody>
          <a:bodyPr wrap="square" rtlCol="0">
            <a:normAutofit/>
          </a:bodyPr>
          <a:lstStyle/>
          <a:p>
            <a:pPr algn="ctr">
              <a:defRPr/>
            </a:pPr>
            <a:endParaRPr lang="fr-FR" dirty="0"/>
          </a:p>
          <a:p>
            <a:pPr algn="ctr">
              <a:defRPr/>
            </a:pPr>
            <a:endParaRPr lang="fr-FR" dirty="0"/>
          </a:p>
          <a:p>
            <a:pPr algn="ctr">
              <a:defRPr/>
            </a:pPr>
            <a:r>
              <a:rPr lang="fr-FR" sz="2000" dirty="0"/>
              <a:t>La </a:t>
            </a:r>
            <a:r>
              <a:rPr lang="fr-FR" sz="2000" b="1" dirty="0">
                <a:solidFill>
                  <a:schemeClr val="accent6">
                    <a:lumMod val="75000"/>
                  </a:schemeClr>
                </a:solidFill>
              </a:rPr>
              <a:t>Note de conjoncture </a:t>
            </a:r>
            <a:r>
              <a:rPr lang="fr-FR" sz="2000" dirty="0"/>
              <a:t>de la </a:t>
            </a:r>
            <a:r>
              <a:rPr lang="fr-FR" sz="2000" dirty="0" err="1"/>
              <a:t>Dreets</a:t>
            </a:r>
            <a:r>
              <a:rPr lang="fr-FR" sz="2000" dirty="0"/>
              <a:t> Provence-Alpes-Côte d’Azur:</a:t>
            </a:r>
          </a:p>
          <a:p>
            <a:pPr algn="ctr">
              <a:defRPr/>
            </a:pPr>
            <a:br>
              <a:rPr lang="fr-FR" dirty="0">
                <a:hlinkClick r:id="rId3"/>
              </a:rPr>
            </a:br>
            <a:r>
              <a:rPr lang="fr-FR" sz="2000" dirty="0">
                <a:hlinkClick r:id="rId3"/>
              </a:rPr>
              <a:t>https://paca.dreets.gouv.fr/Les-publications-periodiques-9124</a:t>
            </a:r>
            <a:endParaRPr lang="fr-FR" sz="2000" dirty="0"/>
          </a:p>
          <a:p>
            <a:pPr algn="ctr">
              <a:defRPr/>
            </a:pPr>
            <a:endParaRPr lang="fr-FR" dirty="0"/>
          </a:p>
          <a:p>
            <a:pPr algn="ctr">
              <a:defRPr/>
            </a:pPr>
            <a:endParaRPr lang="fr-FR" sz="2000" dirty="0"/>
          </a:p>
          <a:p>
            <a:pPr algn="ctr">
              <a:defRPr/>
            </a:pPr>
            <a:r>
              <a:rPr lang="fr-FR" sz="2000" dirty="0"/>
              <a:t>Retrouvez tous nos indicateurs dans le </a:t>
            </a:r>
            <a:r>
              <a:rPr lang="fr-FR" sz="2000" b="1" dirty="0">
                <a:solidFill>
                  <a:schemeClr val="accent6">
                    <a:lumMod val="75000"/>
                  </a:schemeClr>
                </a:solidFill>
              </a:rPr>
              <a:t>Tableau de bord des indicateurs clés </a:t>
            </a:r>
          </a:p>
          <a:p>
            <a:pPr algn="ctr">
              <a:defRPr/>
            </a:pPr>
            <a:endParaRPr lang="fr-FR" sz="2000" dirty="0">
              <a:solidFill>
                <a:srgbClr val="FF0000"/>
              </a:solidFill>
            </a:endParaRPr>
          </a:p>
          <a:p>
            <a:pPr algn="ctr">
              <a:defRPr/>
            </a:pPr>
            <a:r>
              <a:rPr lang="fr-FR" sz="2000" dirty="0"/>
              <a:t>en téléchargement sur le site de la </a:t>
            </a:r>
            <a:r>
              <a:rPr lang="fr-FR" sz="2000" dirty="0" err="1"/>
              <a:t>Dreets</a:t>
            </a:r>
            <a:r>
              <a:rPr lang="fr-FR" sz="2000" dirty="0"/>
              <a:t> Provence-Alpes-Côte d’Azur : </a:t>
            </a:r>
          </a:p>
          <a:p>
            <a:pPr algn="ctr">
              <a:defRPr/>
            </a:pPr>
            <a:endParaRPr lang="fr-FR" sz="2400" dirty="0"/>
          </a:p>
          <a:p>
            <a:pPr algn="ctr"/>
            <a:r>
              <a:rPr lang="fr-FR" u="sng" dirty="0">
                <a:hlinkClick r:id="rId4"/>
              </a:rPr>
              <a:t>https://paca.dreets.gouv.fr/Les-indicateurs-cles-de-la-Dreets-Paca</a:t>
            </a:r>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sp>
        <p:nvSpPr>
          <p:cNvPr id="4" name="ZoneTexte 3"/>
          <p:cNvSpPr txBox="1"/>
          <p:nvPr/>
        </p:nvSpPr>
        <p:spPr>
          <a:xfrm>
            <a:off x="264895" y="465363"/>
            <a:ext cx="8612177" cy="523220"/>
          </a:xfrm>
          <a:prstGeom prst="rect">
            <a:avLst/>
          </a:prstGeom>
          <a:noFill/>
        </p:spPr>
        <p:txBody>
          <a:bodyPr wrap="square" rtlCol="0">
            <a:spAutoFit/>
          </a:bodyPr>
          <a:lstStyle/>
          <a:p>
            <a:r>
              <a:rPr lang="fr-FR" sz="2800" b="1" dirty="0">
                <a:solidFill>
                  <a:schemeClr val="accent1">
                    <a:lumMod val="75000"/>
                  </a:schemeClr>
                </a:solidFill>
              </a:rPr>
              <a:t>Pour en savoir plus</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17</a:t>
            </a:fld>
            <a:endParaRPr lang="fr-FR" dirty="0"/>
          </a:p>
        </p:txBody>
      </p:sp>
      <p:sp>
        <p:nvSpPr>
          <p:cNvPr id="7" name="Espace réservé du pied de page 6"/>
          <p:cNvSpPr>
            <a:spLocks noGrp="1"/>
          </p:cNvSpPr>
          <p:nvPr>
            <p:ph type="ftr" sz="quarter" idx="11"/>
          </p:nvPr>
        </p:nvSpPr>
        <p:spPr>
          <a:xfrm>
            <a:off x="1768415" y="6568767"/>
            <a:ext cx="5840083"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septembre 2024</a:t>
            </a:r>
            <a:endParaRPr lang="fr-FR" dirty="0"/>
          </a:p>
        </p:txBody>
      </p:sp>
    </p:spTree>
    <p:extLst>
      <p:ext uri="{BB962C8B-B14F-4D97-AF65-F5344CB8AC3E}">
        <p14:creationId xmlns:p14="http://schemas.microsoft.com/office/powerpoint/2010/main" val="2538038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5676" y="-1208"/>
            <a:ext cx="8928324" cy="954107"/>
          </a:xfrm>
          <a:prstGeom prst="rect">
            <a:avLst/>
          </a:prstGeom>
          <a:noFill/>
        </p:spPr>
        <p:txBody>
          <a:bodyPr wrap="square" rtlCol="0">
            <a:spAutoFit/>
          </a:bodyPr>
          <a:lstStyle/>
          <a:p>
            <a:r>
              <a:rPr lang="fr-FR" sz="2800" b="1" dirty="0">
                <a:solidFill>
                  <a:schemeClr val="accent1">
                    <a:lumMod val="75000"/>
                  </a:schemeClr>
                </a:solidFill>
              </a:rPr>
              <a:t>Après avoir faiblement progressé en début d’année, l’emploi salarié repart à la baisse au 2</a:t>
            </a:r>
            <a:r>
              <a:rPr lang="fr-FR" sz="2800" b="1" baseline="30000" dirty="0">
                <a:solidFill>
                  <a:schemeClr val="accent1">
                    <a:lumMod val="75000"/>
                  </a:schemeClr>
                </a:solidFill>
              </a:rPr>
              <a:t>e</a:t>
            </a:r>
            <a:r>
              <a:rPr lang="fr-FR" sz="2800" b="1" dirty="0">
                <a:solidFill>
                  <a:schemeClr val="accent1">
                    <a:lumMod val="75000"/>
                  </a:schemeClr>
                </a:solidFill>
              </a:rPr>
              <a:t> trimestre 2024</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a:t>
            </a:fld>
            <a:endParaRPr lang="fr-FR" dirty="0"/>
          </a:p>
        </p:txBody>
      </p:sp>
      <p:sp>
        <p:nvSpPr>
          <p:cNvPr id="7" name="Espace réservé du pied de page 6"/>
          <p:cNvSpPr>
            <a:spLocks noGrp="1"/>
          </p:cNvSpPr>
          <p:nvPr>
            <p:ph type="ftr" sz="quarter" idx="11"/>
          </p:nvPr>
        </p:nvSpPr>
        <p:spPr>
          <a:xfrm>
            <a:off x="2391471" y="6568767"/>
            <a:ext cx="4889583"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septembre 2024</a:t>
            </a:r>
          </a:p>
        </p:txBody>
      </p:sp>
      <p:sp>
        <p:nvSpPr>
          <p:cNvPr id="12" name="ZoneTexte 11"/>
          <p:cNvSpPr txBox="1"/>
          <p:nvPr/>
        </p:nvSpPr>
        <p:spPr>
          <a:xfrm>
            <a:off x="7908641" y="2161722"/>
            <a:ext cx="891727" cy="615553"/>
          </a:xfrm>
          <a:prstGeom prst="rect">
            <a:avLst/>
          </a:prstGeom>
          <a:noFill/>
        </p:spPr>
        <p:txBody>
          <a:bodyPr wrap="square" rtlCol="0">
            <a:spAutoFit/>
          </a:bodyPr>
          <a:lstStyle/>
          <a:p>
            <a:pPr algn="ctr"/>
            <a:r>
              <a:rPr lang="fr-FR" sz="1600" b="1" dirty="0">
                <a:solidFill>
                  <a:srgbClr val="FF0000"/>
                </a:solidFill>
              </a:rPr>
              <a:t>+ 0,1 % </a:t>
            </a:r>
          </a:p>
          <a:p>
            <a:pPr algn="ctr"/>
            <a:endParaRPr lang="fr-FR" b="1" dirty="0">
              <a:solidFill>
                <a:srgbClr val="FF0000"/>
              </a:solidFill>
            </a:endParaRPr>
          </a:p>
        </p:txBody>
      </p:sp>
      <p:sp>
        <p:nvSpPr>
          <p:cNvPr id="14" name="ZoneTexte 13"/>
          <p:cNvSpPr txBox="1"/>
          <p:nvPr/>
        </p:nvSpPr>
        <p:spPr>
          <a:xfrm>
            <a:off x="7908640" y="2766560"/>
            <a:ext cx="891727" cy="615553"/>
          </a:xfrm>
          <a:prstGeom prst="rect">
            <a:avLst/>
          </a:prstGeom>
          <a:noFill/>
        </p:spPr>
        <p:txBody>
          <a:bodyPr wrap="square" rtlCol="0">
            <a:spAutoFit/>
          </a:bodyPr>
          <a:lstStyle/>
          <a:p>
            <a:pPr algn="ctr"/>
            <a:r>
              <a:rPr lang="fr-FR" sz="1600" b="1" dirty="0">
                <a:solidFill>
                  <a:schemeClr val="accent1">
                    <a:lumMod val="75000"/>
                  </a:schemeClr>
                </a:solidFill>
              </a:rPr>
              <a:t>  0,0  % </a:t>
            </a:r>
          </a:p>
          <a:p>
            <a:pPr algn="ctr"/>
            <a:endParaRPr lang="fr-FR" b="1" dirty="0">
              <a:solidFill>
                <a:srgbClr val="FF0000"/>
              </a:solidFill>
            </a:endParaRPr>
          </a:p>
        </p:txBody>
      </p:sp>
      <p:sp>
        <p:nvSpPr>
          <p:cNvPr id="15" name="ZoneTexte 14"/>
          <p:cNvSpPr txBox="1"/>
          <p:nvPr/>
        </p:nvSpPr>
        <p:spPr>
          <a:xfrm>
            <a:off x="7908641" y="2483499"/>
            <a:ext cx="844083" cy="369332"/>
          </a:xfrm>
          <a:prstGeom prst="rect">
            <a:avLst/>
          </a:prstGeom>
          <a:noFill/>
        </p:spPr>
        <p:txBody>
          <a:bodyPr wrap="square" rtlCol="0">
            <a:spAutoFit/>
          </a:bodyPr>
          <a:lstStyle/>
          <a:p>
            <a:pPr algn="ctr"/>
            <a:r>
              <a:rPr lang="fr-FR" sz="1600" b="1" dirty="0">
                <a:solidFill>
                  <a:schemeClr val="accent3">
                    <a:lumMod val="75000"/>
                  </a:schemeClr>
                </a:solidFill>
              </a:rPr>
              <a:t>- 0,1 %</a:t>
            </a:r>
            <a:r>
              <a:rPr lang="fr-FR" b="1" dirty="0">
                <a:solidFill>
                  <a:schemeClr val="accent3">
                    <a:lumMod val="75000"/>
                  </a:schemeClr>
                </a:solidFill>
              </a:rPr>
              <a:t> </a:t>
            </a:r>
          </a:p>
        </p:txBody>
      </p:sp>
      <p:sp>
        <p:nvSpPr>
          <p:cNvPr id="16" name="ZoneTexte 15"/>
          <p:cNvSpPr txBox="1"/>
          <p:nvPr/>
        </p:nvSpPr>
        <p:spPr>
          <a:xfrm>
            <a:off x="7681415" y="1602551"/>
            <a:ext cx="1346180" cy="338554"/>
          </a:xfrm>
          <a:prstGeom prst="rect">
            <a:avLst/>
          </a:prstGeom>
          <a:noFill/>
        </p:spPr>
        <p:txBody>
          <a:bodyPr wrap="square" rtlCol="0">
            <a:spAutoFit/>
          </a:bodyPr>
          <a:lstStyle/>
          <a:p>
            <a:pPr algn="ctr"/>
            <a:r>
              <a:rPr lang="fr-FR" sz="1600" b="1" dirty="0"/>
              <a:t>Au T2 2024 :</a:t>
            </a:r>
            <a:endParaRPr lang="fr-FR" b="1" dirty="0"/>
          </a:p>
        </p:txBody>
      </p:sp>
      <p:graphicFrame>
        <p:nvGraphicFramePr>
          <p:cNvPr id="9" name="Graphique 8">
            <a:extLst>
              <a:ext uri="{FF2B5EF4-FFF2-40B4-BE49-F238E27FC236}">
                <a16:creationId xmlns:a16="http://schemas.microsoft.com/office/drawing/2014/main" id="{00000000-0008-0000-0800-0000016C0000}"/>
              </a:ext>
            </a:extLst>
          </p:cNvPr>
          <p:cNvGraphicFramePr>
            <a:graphicFrameLocks/>
          </p:cNvGraphicFramePr>
          <p:nvPr>
            <p:extLst>
              <p:ext uri="{D42A27DB-BD31-4B8C-83A1-F6EECF244321}">
                <p14:modId xmlns:p14="http://schemas.microsoft.com/office/powerpoint/2010/main" val="3575929015"/>
              </p:ext>
            </p:extLst>
          </p:nvPr>
        </p:nvGraphicFramePr>
        <p:xfrm>
          <a:off x="471339" y="1178352"/>
          <a:ext cx="8107053" cy="46885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3360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a:sym typeface="Wingdings" panose="05000000000000000000" pitchFamily="2" charset="2"/>
            </a:endParaRPr>
          </a:p>
          <a:p>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sp>
        <p:nvSpPr>
          <p:cNvPr id="4" name="ZoneTexte 3"/>
          <p:cNvSpPr txBox="1"/>
          <p:nvPr/>
        </p:nvSpPr>
        <p:spPr>
          <a:xfrm>
            <a:off x="262775" y="467869"/>
            <a:ext cx="8827805" cy="523220"/>
          </a:xfrm>
          <a:prstGeom prst="rect">
            <a:avLst/>
          </a:prstGeom>
          <a:noFill/>
        </p:spPr>
        <p:txBody>
          <a:bodyPr wrap="square" rtlCol="0">
            <a:spAutoFit/>
          </a:bodyPr>
          <a:lstStyle/>
          <a:p>
            <a:r>
              <a:rPr lang="fr-FR" sz="2800" b="1" dirty="0">
                <a:solidFill>
                  <a:schemeClr val="accent1">
                    <a:lumMod val="75000"/>
                  </a:schemeClr>
                </a:solidFill>
              </a:rPr>
              <a:t>Un repli dû à l’emploi hors intérim</a:t>
            </a:r>
            <a:endParaRPr lang="fr-FR" sz="28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3</a:t>
            </a:fld>
            <a:endParaRPr lang="fr-FR" dirty="0"/>
          </a:p>
        </p:txBody>
      </p:sp>
      <p:sp>
        <p:nvSpPr>
          <p:cNvPr id="7" name="Espace réservé du pied de page 6"/>
          <p:cNvSpPr>
            <a:spLocks noGrp="1"/>
          </p:cNvSpPr>
          <p:nvPr>
            <p:ph type="ftr" sz="quarter" idx="11"/>
          </p:nvPr>
        </p:nvSpPr>
        <p:spPr>
          <a:xfrm>
            <a:off x="2291379" y="6568767"/>
            <a:ext cx="4496696"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septembre 2024</a:t>
            </a:r>
            <a:endParaRPr lang="fr-FR" dirty="0"/>
          </a:p>
        </p:txBody>
      </p:sp>
      <p:sp>
        <p:nvSpPr>
          <p:cNvPr id="13" name="ZoneTexte 12"/>
          <p:cNvSpPr txBox="1"/>
          <p:nvPr/>
        </p:nvSpPr>
        <p:spPr>
          <a:xfrm>
            <a:off x="7773438" y="2926297"/>
            <a:ext cx="1383663" cy="3416320"/>
          </a:xfrm>
          <a:prstGeom prst="rect">
            <a:avLst/>
          </a:prstGeom>
          <a:noFill/>
        </p:spPr>
        <p:txBody>
          <a:bodyPr wrap="square" rtlCol="0">
            <a:spAutoFit/>
          </a:bodyPr>
          <a:lstStyle/>
          <a:p>
            <a:pPr algn="ctr"/>
            <a:r>
              <a:rPr lang="fr-FR" b="1" dirty="0">
                <a:solidFill>
                  <a:srgbClr val="00B0F0"/>
                </a:solidFill>
              </a:rPr>
              <a:t>-170 hors intérim</a:t>
            </a:r>
          </a:p>
          <a:p>
            <a:pPr algn="ctr"/>
            <a:endParaRPr lang="fr-FR" b="1" dirty="0">
              <a:solidFill>
                <a:schemeClr val="accent6">
                  <a:lumMod val="75000"/>
                </a:schemeClr>
              </a:solidFill>
            </a:endParaRPr>
          </a:p>
          <a:p>
            <a:pPr algn="ctr"/>
            <a:r>
              <a:rPr lang="fr-FR" b="1" dirty="0">
                <a:solidFill>
                  <a:schemeClr val="accent6">
                    <a:lumMod val="75000"/>
                  </a:schemeClr>
                </a:solidFill>
              </a:rPr>
              <a:t>-10</a:t>
            </a:r>
          </a:p>
          <a:p>
            <a:pPr algn="ctr"/>
            <a:r>
              <a:rPr lang="fr-FR" b="1" dirty="0">
                <a:solidFill>
                  <a:schemeClr val="accent6">
                    <a:lumMod val="75000"/>
                  </a:schemeClr>
                </a:solidFill>
              </a:rPr>
              <a:t>emplois intérimaires</a:t>
            </a:r>
          </a:p>
          <a:p>
            <a:pPr algn="ctr"/>
            <a:endParaRPr lang="fr-FR" b="1" dirty="0">
              <a:solidFill>
                <a:schemeClr val="accent6">
                  <a:lumMod val="75000"/>
                </a:schemeClr>
              </a:solidFill>
            </a:endParaRPr>
          </a:p>
          <a:p>
            <a:pPr algn="ctr"/>
            <a:r>
              <a:rPr lang="fr-FR" b="1" dirty="0">
                <a:solidFill>
                  <a:schemeClr val="accent6">
                    <a:lumMod val="75000"/>
                  </a:schemeClr>
                </a:solidFill>
              </a:rPr>
              <a:t>  </a:t>
            </a:r>
          </a:p>
          <a:p>
            <a:pPr algn="ctr"/>
            <a:endParaRPr lang="fr-FR" b="1" dirty="0">
              <a:solidFill>
                <a:srgbClr val="00B0F0"/>
              </a:solidFill>
            </a:endParaRPr>
          </a:p>
          <a:p>
            <a:pPr algn="ctr"/>
            <a:endParaRPr lang="fr-FR" b="1" dirty="0">
              <a:solidFill>
                <a:srgbClr val="00B0F0"/>
              </a:solidFill>
            </a:endParaRPr>
          </a:p>
          <a:p>
            <a:pPr algn="ctr"/>
            <a:endParaRPr lang="fr-FR" b="1" dirty="0">
              <a:solidFill>
                <a:srgbClr val="00B0F0"/>
              </a:solidFill>
            </a:endParaRPr>
          </a:p>
          <a:p>
            <a:pPr algn="ctr"/>
            <a:endParaRPr lang="fr-FR" b="1" dirty="0">
              <a:solidFill>
                <a:srgbClr val="00B0F0"/>
              </a:solidFill>
            </a:endParaRPr>
          </a:p>
        </p:txBody>
      </p:sp>
      <p:sp>
        <p:nvSpPr>
          <p:cNvPr id="11" name="ZoneTexte 10"/>
          <p:cNvSpPr txBox="1"/>
          <p:nvPr/>
        </p:nvSpPr>
        <p:spPr>
          <a:xfrm>
            <a:off x="7908494" y="2372200"/>
            <a:ext cx="1346180" cy="338554"/>
          </a:xfrm>
          <a:prstGeom prst="rect">
            <a:avLst/>
          </a:prstGeom>
          <a:noFill/>
        </p:spPr>
        <p:txBody>
          <a:bodyPr wrap="square" rtlCol="0">
            <a:spAutoFit/>
          </a:bodyPr>
          <a:lstStyle/>
          <a:p>
            <a:pPr algn="ctr"/>
            <a:r>
              <a:rPr lang="fr-FR" sz="1600" b="1" dirty="0"/>
              <a:t>Au T2 2024 :</a:t>
            </a:r>
            <a:endParaRPr lang="fr-FR" b="1" dirty="0"/>
          </a:p>
        </p:txBody>
      </p:sp>
      <p:graphicFrame>
        <p:nvGraphicFramePr>
          <p:cNvPr id="9" name="Graphique 8">
            <a:extLst>
              <a:ext uri="{FF2B5EF4-FFF2-40B4-BE49-F238E27FC236}">
                <a16:creationId xmlns:a16="http://schemas.microsoft.com/office/drawing/2014/main" id="{00000000-0008-0000-0800-000006000000}"/>
              </a:ext>
            </a:extLst>
          </p:cNvPr>
          <p:cNvGraphicFramePr>
            <a:graphicFrameLocks/>
          </p:cNvGraphicFramePr>
          <p:nvPr>
            <p:extLst>
              <p:ext uri="{D42A27DB-BD31-4B8C-83A1-F6EECF244321}">
                <p14:modId xmlns:p14="http://schemas.microsoft.com/office/powerpoint/2010/main" val="369165773"/>
              </p:ext>
            </p:extLst>
          </p:nvPr>
        </p:nvGraphicFramePr>
        <p:xfrm>
          <a:off x="319087" y="1250069"/>
          <a:ext cx="8033061" cy="50783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084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01864" y="95083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4</a:t>
            </a:fld>
            <a:endParaRPr lang="fr-FR" dirty="0"/>
          </a:p>
        </p:txBody>
      </p:sp>
      <p:sp>
        <p:nvSpPr>
          <p:cNvPr id="7" name="Espace réservé du pied de page 6"/>
          <p:cNvSpPr>
            <a:spLocks noGrp="1"/>
          </p:cNvSpPr>
          <p:nvPr>
            <p:ph type="ftr" sz="quarter" idx="11"/>
          </p:nvPr>
        </p:nvSpPr>
        <p:spPr>
          <a:xfrm>
            <a:off x="2153353" y="6508442"/>
            <a:ext cx="4705349"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septembre 2024</a:t>
            </a:r>
            <a:endParaRPr lang="fr-FR" dirty="0"/>
          </a:p>
        </p:txBody>
      </p:sp>
      <p:sp>
        <p:nvSpPr>
          <p:cNvPr id="13" name="ZoneTexte 12"/>
          <p:cNvSpPr txBox="1"/>
          <p:nvPr/>
        </p:nvSpPr>
        <p:spPr>
          <a:xfrm>
            <a:off x="158097" y="411006"/>
            <a:ext cx="8827805" cy="523220"/>
          </a:xfrm>
          <a:prstGeom prst="rect">
            <a:avLst/>
          </a:prstGeom>
          <a:noFill/>
        </p:spPr>
        <p:txBody>
          <a:bodyPr wrap="square" rtlCol="0">
            <a:spAutoFit/>
          </a:bodyPr>
          <a:lstStyle/>
          <a:p>
            <a:r>
              <a:rPr lang="fr-FR" sz="2800" b="1" dirty="0">
                <a:solidFill>
                  <a:schemeClr val="accent1">
                    <a:lumMod val="75000"/>
                  </a:schemeClr>
                </a:solidFill>
              </a:rPr>
              <a:t>La baisse de l’intérim pénalise le secteur de l’industrie</a:t>
            </a:r>
          </a:p>
        </p:txBody>
      </p:sp>
      <p:graphicFrame>
        <p:nvGraphicFramePr>
          <p:cNvPr id="2" name="Graphique 1">
            <a:extLst>
              <a:ext uri="{FF2B5EF4-FFF2-40B4-BE49-F238E27FC236}">
                <a16:creationId xmlns:a16="http://schemas.microsoft.com/office/drawing/2014/main" id="{00000000-0008-0000-0800-000008000000}"/>
              </a:ext>
            </a:extLst>
          </p:cNvPr>
          <p:cNvGraphicFramePr>
            <a:graphicFrameLocks/>
          </p:cNvGraphicFramePr>
          <p:nvPr>
            <p:extLst>
              <p:ext uri="{D42A27DB-BD31-4B8C-83A1-F6EECF244321}">
                <p14:modId xmlns:p14="http://schemas.microsoft.com/office/powerpoint/2010/main" val="3106843744"/>
              </p:ext>
            </p:extLst>
          </p:nvPr>
        </p:nvGraphicFramePr>
        <p:xfrm>
          <a:off x="688157" y="1308100"/>
          <a:ext cx="7824247" cy="47627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5623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3645" y="69085"/>
            <a:ext cx="8930356" cy="954107"/>
          </a:xfrm>
          <a:prstGeom prst="rect">
            <a:avLst/>
          </a:prstGeom>
          <a:noFill/>
        </p:spPr>
        <p:txBody>
          <a:bodyPr wrap="square" rtlCol="0">
            <a:spAutoFit/>
          </a:bodyPr>
          <a:lstStyle/>
          <a:p>
            <a:r>
              <a:rPr lang="fr-FR" sz="2800" b="1" dirty="0">
                <a:solidFill>
                  <a:schemeClr val="accent1">
                    <a:lumMod val="75000"/>
                  </a:schemeClr>
                </a:solidFill>
              </a:rPr>
              <a:t>L’emploi recule dans tous les secteurs, sauf le tertiaire non marchand </a:t>
            </a:r>
            <a:endParaRPr lang="fr-FR" sz="2800" b="1" dirty="0">
              <a:solidFill>
                <a:srgbClr val="FF0000"/>
              </a:solidFill>
            </a:endParaRPr>
          </a:p>
        </p:txBody>
      </p:sp>
      <p:cxnSp>
        <p:nvCxnSpPr>
          <p:cNvPr id="6" name="Connecteur droit 5"/>
          <p:cNvCxnSpPr/>
          <p:nvPr/>
        </p:nvCxnSpPr>
        <p:spPr>
          <a:xfrm>
            <a:off x="213645" y="102319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5</a:t>
            </a:fld>
            <a:endParaRPr lang="fr-FR" dirty="0"/>
          </a:p>
        </p:txBody>
      </p:sp>
      <p:sp>
        <p:nvSpPr>
          <p:cNvPr id="7" name="Espace réservé du pied de page 6"/>
          <p:cNvSpPr>
            <a:spLocks noGrp="1"/>
          </p:cNvSpPr>
          <p:nvPr>
            <p:ph type="ftr" sz="quarter" idx="11"/>
          </p:nvPr>
        </p:nvSpPr>
        <p:spPr>
          <a:xfrm>
            <a:off x="2133600" y="6555759"/>
            <a:ext cx="4797349"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septembre 2024</a:t>
            </a:r>
            <a:endParaRPr lang="fr-FR" dirty="0"/>
          </a:p>
        </p:txBody>
      </p:sp>
      <p:graphicFrame>
        <p:nvGraphicFramePr>
          <p:cNvPr id="3" name="Graphique 2">
            <a:extLst>
              <a:ext uri="{FF2B5EF4-FFF2-40B4-BE49-F238E27FC236}">
                <a16:creationId xmlns:a16="http://schemas.microsoft.com/office/drawing/2014/main" id="{00000000-0008-0000-0800-0000026C0000}"/>
              </a:ext>
            </a:extLst>
          </p:cNvPr>
          <p:cNvGraphicFramePr>
            <a:graphicFrameLocks/>
          </p:cNvGraphicFramePr>
          <p:nvPr>
            <p:extLst>
              <p:ext uri="{D42A27DB-BD31-4B8C-83A1-F6EECF244321}">
                <p14:modId xmlns:p14="http://schemas.microsoft.com/office/powerpoint/2010/main" val="2193843667"/>
              </p:ext>
            </p:extLst>
          </p:nvPr>
        </p:nvGraphicFramePr>
        <p:xfrm>
          <a:off x="763570" y="1337309"/>
          <a:ext cx="7720553" cy="49503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451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6</a:t>
            </a:fld>
            <a:endParaRPr lang="fr-FR" dirty="0"/>
          </a:p>
        </p:txBody>
      </p:sp>
      <p:sp>
        <p:nvSpPr>
          <p:cNvPr id="7" name="Espace réservé du pied de page 6"/>
          <p:cNvSpPr>
            <a:spLocks noGrp="1"/>
          </p:cNvSpPr>
          <p:nvPr>
            <p:ph type="ftr" sz="quarter" idx="11"/>
          </p:nvPr>
        </p:nvSpPr>
        <p:spPr>
          <a:xfrm>
            <a:off x="2291379" y="6540192"/>
            <a:ext cx="4566621"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septembre 2024</a:t>
            </a:r>
            <a:endParaRPr lang="fr-FR" dirty="0"/>
          </a:p>
        </p:txBody>
      </p:sp>
      <p:sp>
        <p:nvSpPr>
          <p:cNvPr id="13" name="ZoneTexte 12"/>
          <p:cNvSpPr txBox="1"/>
          <p:nvPr/>
        </p:nvSpPr>
        <p:spPr>
          <a:xfrm>
            <a:off x="158096" y="101728"/>
            <a:ext cx="8827805" cy="954107"/>
          </a:xfrm>
          <a:prstGeom prst="rect">
            <a:avLst/>
          </a:prstGeom>
          <a:noFill/>
        </p:spPr>
        <p:txBody>
          <a:bodyPr wrap="square" rtlCol="0">
            <a:spAutoFit/>
          </a:bodyPr>
          <a:lstStyle/>
          <a:p>
            <a:r>
              <a:rPr lang="fr-FR" sz="2800" b="1" dirty="0">
                <a:solidFill>
                  <a:schemeClr val="accent1">
                    <a:lumMod val="75000"/>
                  </a:schemeClr>
                </a:solidFill>
              </a:rPr>
              <a:t>La croissance annuelle demeure néanmoins positive dans l’industrie et le tertiaire marchand</a:t>
            </a:r>
            <a:endParaRPr lang="fr-FR" sz="2800" b="1" dirty="0">
              <a:solidFill>
                <a:srgbClr val="FF0000"/>
              </a:solidFill>
            </a:endParaRPr>
          </a:p>
        </p:txBody>
      </p:sp>
      <p:pic>
        <p:nvPicPr>
          <p:cNvPr id="9" name="Image 8">
            <a:extLst>
              <a:ext uri="{FF2B5EF4-FFF2-40B4-BE49-F238E27FC236}">
                <a16:creationId xmlns:a16="http://schemas.microsoft.com/office/drawing/2014/main" id="{DCBEAD0B-CCEA-766D-A45F-C25F7C2CD744}"/>
              </a:ext>
            </a:extLst>
          </p:cNvPr>
          <p:cNvPicPr>
            <a:picLocks noChangeAspect="1"/>
          </p:cNvPicPr>
          <p:nvPr/>
        </p:nvPicPr>
        <p:blipFill>
          <a:blip r:embed="rId3"/>
          <a:stretch>
            <a:fillRect/>
          </a:stretch>
        </p:blipFill>
        <p:spPr>
          <a:xfrm>
            <a:off x="213645" y="1562611"/>
            <a:ext cx="8537600" cy="3490156"/>
          </a:xfrm>
          <a:prstGeom prst="rect">
            <a:avLst/>
          </a:prstGeom>
        </p:spPr>
      </p:pic>
    </p:spTree>
    <p:extLst>
      <p:ext uri="{BB962C8B-B14F-4D97-AF65-F5344CB8AC3E}">
        <p14:creationId xmlns:p14="http://schemas.microsoft.com/office/powerpoint/2010/main" val="2876306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3C7AC07C-28E4-BD4F-9FFB-37ABAC856C34}" type="slidenum">
              <a:rPr lang="fr-FR" smtClean="0"/>
              <a:t>7</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a:t>Edition septembre 2024</a:t>
            </a:r>
            <a:endParaRPr lang="fr-FR" dirty="0"/>
          </a:p>
        </p:txBody>
      </p:sp>
      <p:cxnSp>
        <p:nvCxnSpPr>
          <p:cNvPr id="6" name="Connecteur droit 5"/>
          <p:cNvCxnSpPr/>
          <p:nvPr/>
        </p:nvCxnSpPr>
        <p:spPr>
          <a:xfrm>
            <a:off x="182549" y="97080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12" name="ZoneTexte 11">
            <a:extLst>
              <a:ext uri="{FF2B5EF4-FFF2-40B4-BE49-F238E27FC236}">
                <a16:creationId xmlns:a16="http://schemas.microsoft.com/office/drawing/2014/main" id="{FE2B0AEB-75DE-687E-8F07-1ABE5B0EC754}"/>
              </a:ext>
            </a:extLst>
          </p:cNvPr>
          <p:cNvSpPr txBox="1"/>
          <p:nvPr/>
        </p:nvSpPr>
        <p:spPr>
          <a:xfrm>
            <a:off x="182549" y="69181"/>
            <a:ext cx="8533960" cy="954107"/>
          </a:xfrm>
          <a:prstGeom prst="rect">
            <a:avLst/>
          </a:prstGeom>
          <a:noFill/>
        </p:spPr>
        <p:txBody>
          <a:bodyPr wrap="square" rtlCol="0">
            <a:spAutoFit/>
          </a:bodyPr>
          <a:lstStyle/>
          <a:p>
            <a:r>
              <a:rPr lang="fr-FR" sz="2800" b="1" dirty="0">
                <a:solidFill>
                  <a:schemeClr val="accent1">
                    <a:lumMod val="75000"/>
                  </a:schemeClr>
                </a:solidFill>
              </a:rPr>
              <a:t>Le nombre de bénéficiaires de contrat aidé repart à la baisse</a:t>
            </a:r>
          </a:p>
        </p:txBody>
      </p:sp>
      <p:grpSp>
        <p:nvGrpSpPr>
          <p:cNvPr id="4" name="Groupe 3">
            <a:extLst>
              <a:ext uri="{FF2B5EF4-FFF2-40B4-BE49-F238E27FC236}">
                <a16:creationId xmlns:a16="http://schemas.microsoft.com/office/drawing/2014/main" id="{7793E602-8421-F2DB-B025-F52247A8EDF8}"/>
              </a:ext>
            </a:extLst>
          </p:cNvPr>
          <p:cNvGrpSpPr>
            <a:grpSpLocks/>
          </p:cNvGrpSpPr>
          <p:nvPr/>
        </p:nvGrpSpPr>
        <p:grpSpPr bwMode="auto">
          <a:xfrm>
            <a:off x="107576" y="1340162"/>
            <a:ext cx="8731624" cy="4911731"/>
            <a:chOff x="0" y="0"/>
            <a:chExt cx="9458325" cy="6042212"/>
          </a:xfrm>
        </p:grpSpPr>
        <p:graphicFrame>
          <p:nvGraphicFramePr>
            <p:cNvPr id="11" name="Graphique 10">
              <a:extLst>
                <a:ext uri="{FF2B5EF4-FFF2-40B4-BE49-F238E27FC236}">
                  <a16:creationId xmlns:a16="http://schemas.microsoft.com/office/drawing/2014/main" id="{22B4B7EF-8227-DCA1-EDFD-560644D43E46}"/>
                </a:ext>
              </a:extLst>
            </p:cNvPr>
            <p:cNvGraphicFramePr>
              <a:graphicFrameLocks/>
            </p:cNvGraphicFramePr>
            <p:nvPr>
              <p:extLst>
                <p:ext uri="{D42A27DB-BD31-4B8C-83A1-F6EECF244321}">
                  <p14:modId xmlns:p14="http://schemas.microsoft.com/office/powerpoint/2010/main" val="3498726699"/>
                </p:ext>
              </p:extLst>
            </p:nvPr>
          </p:nvGraphicFramePr>
          <p:xfrm>
            <a:off x="0" y="0"/>
            <a:ext cx="9458325" cy="6042212"/>
          </p:xfrm>
          <a:graphic>
            <a:graphicData uri="http://schemas.openxmlformats.org/drawingml/2006/chart">
              <c:chart xmlns:c="http://schemas.openxmlformats.org/drawingml/2006/chart" xmlns:r="http://schemas.openxmlformats.org/officeDocument/2006/relationships" r:id="rId3"/>
            </a:graphicData>
          </a:graphic>
        </p:graphicFrame>
        <p:sp>
          <p:nvSpPr>
            <p:cNvPr id="13" name="ZoneTexte 26">
              <a:extLst>
                <a:ext uri="{FF2B5EF4-FFF2-40B4-BE49-F238E27FC236}">
                  <a16:creationId xmlns:a16="http://schemas.microsoft.com/office/drawing/2014/main" id="{FF1F6BBB-28DF-70D6-3343-5FE8474656D9}"/>
                </a:ext>
              </a:extLst>
            </p:cNvPr>
            <p:cNvSpPr txBox="1"/>
            <p:nvPr/>
          </p:nvSpPr>
          <p:spPr>
            <a:xfrm>
              <a:off x="8788280" y="2181205"/>
              <a:ext cx="660521" cy="263129"/>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dirty="0"/>
                <a:t>1 200</a:t>
              </a:r>
            </a:p>
          </p:txBody>
        </p:sp>
        <p:sp>
          <p:nvSpPr>
            <p:cNvPr id="14" name="Flèche vers le bas 27">
              <a:extLst>
                <a:ext uri="{FF2B5EF4-FFF2-40B4-BE49-F238E27FC236}">
                  <a16:creationId xmlns:a16="http://schemas.microsoft.com/office/drawing/2014/main" id="{B4EC3CE8-DE4B-C47D-59C2-CA9C1BCEB3C9}"/>
                </a:ext>
              </a:extLst>
            </p:cNvPr>
            <p:cNvSpPr/>
            <p:nvPr/>
          </p:nvSpPr>
          <p:spPr>
            <a:xfrm>
              <a:off x="9058274" y="2595631"/>
              <a:ext cx="152400" cy="584730"/>
            </a:xfrm>
            <a:prstGeom prst="downArrow">
              <a:avLst/>
            </a:prstGeom>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grpSp>
      <p:sp>
        <p:nvSpPr>
          <p:cNvPr id="23" name="ZoneTexte 1"/>
          <p:cNvSpPr txBox="1"/>
          <p:nvPr/>
        </p:nvSpPr>
        <p:spPr>
          <a:xfrm>
            <a:off x="457199" y="5795250"/>
            <a:ext cx="8899814" cy="45664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900" b="1" dirty="0">
                <a:effectLst/>
                <a:latin typeface="+mn-lt"/>
                <a:ea typeface="+mn-ea"/>
                <a:cs typeface="+mn-cs"/>
              </a:rPr>
              <a:t>Note : </a:t>
            </a:r>
            <a:r>
              <a:rPr lang="fr-FR" sz="900" dirty="0">
                <a:effectLst/>
                <a:latin typeface="+mn-lt"/>
                <a:ea typeface="+mn-ea"/>
                <a:cs typeface="+mn-cs"/>
              </a:rPr>
              <a:t>données arrondies en fin de trimestre, provisoires</a:t>
            </a:r>
            <a:endParaRPr lang="fr-FR" sz="900" dirty="0">
              <a:effectLst/>
            </a:endParaRPr>
          </a:p>
          <a:p>
            <a:r>
              <a:rPr lang="fr-FR" sz="900" b="1" i="1" dirty="0">
                <a:effectLst/>
                <a:latin typeface="+mn-lt"/>
                <a:ea typeface="+mn-ea"/>
                <a:cs typeface="+mn-cs"/>
              </a:rPr>
              <a:t>Source </a:t>
            </a:r>
            <a:r>
              <a:rPr lang="fr-FR" sz="900" i="1" dirty="0">
                <a:effectLst/>
                <a:latin typeface="+mn-lt"/>
                <a:ea typeface="+mn-ea"/>
                <a:cs typeface="+mn-cs"/>
              </a:rPr>
              <a:t>: ASP - </a:t>
            </a:r>
            <a:r>
              <a:rPr lang="fr-FR" sz="900" b="1" i="1" dirty="0">
                <a:effectLst/>
                <a:latin typeface="+mn-lt"/>
                <a:ea typeface="+mn-ea"/>
                <a:cs typeface="+mn-cs"/>
              </a:rPr>
              <a:t>Traitements : </a:t>
            </a:r>
            <a:r>
              <a:rPr lang="fr-FR" sz="900" i="1" dirty="0">
                <a:effectLst/>
                <a:latin typeface="+mn-lt"/>
                <a:ea typeface="+mn-ea"/>
                <a:cs typeface="+mn-cs"/>
              </a:rPr>
              <a:t>Dares</a:t>
            </a:r>
            <a:endParaRPr lang="fr-FR" sz="900" dirty="0">
              <a:effectLst/>
            </a:endParaRPr>
          </a:p>
          <a:p>
            <a:pPr marL="0" marR="0" indent="0" defTabSz="914400" rtl="0" eaLnBrk="1" fontAlgn="auto" latinLnBrk="0" hangingPunct="1">
              <a:lnSpc>
                <a:spcPts val="1200"/>
              </a:lnSpc>
              <a:spcBef>
                <a:spcPts val="0"/>
              </a:spcBef>
              <a:spcAft>
                <a:spcPts val="0"/>
              </a:spcAft>
              <a:buClrTx/>
              <a:buSzTx/>
              <a:buFontTx/>
              <a:buNone/>
              <a:tabLst/>
              <a:defRPr/>
            </a:pPr>
            <a:endParaRPr lang="fr-FR" sz="1100" i="1" dirty="0"/>
          </a:p>
        </p:txBody>
      </p:sp>
    </p:spTree>
    <p:extLst>
      <p:ext uri="{BB962C8B-B14F-4D97-AF65-F5344CB8AC3E}">
        <p14:creationId xmlns:p14="http://schemas.microsoft.com/office/powerpoint/2010/main" val="262272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a:t>Edition septembre 2024</a:t>
            </a:r>
            <a:endParaRPr lang="fr-FR" dirty="0"/>
          </a:p>
        </p:txBody>
      </p:sp>
      <p:cxnSp>
        <p:nvCxnSpPr>
          <p:cNvPr id="6" name="Connecteur droit 5"/>
          <p:cNvCxnSpPr/>
          <p:nvPr/>
        </p:nvCxnSpPr>
        <p:spPr>
          <a:xfrm>
            <a:off x="-24772" y="899901"/>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7" name="Espace réservé du pied de page 6"/>
          <p:cNvSpPr>
            <a:spLocks noGrp="1"/>
          </p:cNvSpPr>
          <p:nvPr>
            <p:ph type="ftr" sz="quarter" idx="11"/>
          </p:nvPr>
        </p:nvSpPr>
        <p:spPr>
          <a:xfrm>
            <a:off x="1664897" y="6568767"/>
            <a:ext cx="5840083" cy="365125"/>
          </a:xfrm>
        </p:spPr>
        <p:txBody>
          <a:bodyPr/>
          <a:lstStyle/>
          <a:p>
            <a:r>
              <a:rPr lang="fr-FR" dirty="0"/>
              <a:t>Les éclairages conjoncturels départementaux - Vaucluse</a:t>
            </a: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8</a:t>
            </a:fld>
            <a:endParaRPr lang="fr-FR" dirty="0"/>
          </a:p>
        </p:txBody>
      </p:sp>
      <p:sp>
        <p:nvSpPr>
          <p:cNvPr id="8" name="ZoneTexte 7">
            <a:extLst>
              <a:ext uri="{FF2B5EF4-FFF2-40B4-BE49-F238E27FC236}">
                <a16:creationId xmlns:a16="http://schemas.microsoft.com/office/drawing/2014/main" id="{93184C57-3623-04BB-AB1E-E1CD710144CB}"/>
              </a:ext>
            </a:extLst>
          </p:cNvPr>
          <p:cNvSpPr txBox="1"/>
          <p:nvPr/>
        </p:nvSpPr>
        <p:spPr>
          <a:xfrm>
            <a:off x="-24772" y="235102"/>
            <a:ext cx="9168772" cy="523220"/>
          </a:xfrm>
          <a:prstGeom prst="rect">
            <a:avLst/>
          </a:prstGeom>
          <a:noFill/>
        </p:spPr>
        <p:txBody>
          <a:bodyPr wrap="square" rtlCol="0">
            <a:spAutoFit/>
          </a:bodyPr>
          <a:lstStyle/>
          <a:p>
            <a:r>
              <a:rPr lang="fr-FR" sz="2800" b="1" dirty="0">
                <a:solidFill>
                  <a:schemeClr val="accent1">
                    <a:lumMod val="75000"/>
                  </a:schemeClr>
                </a:solidFill>
              </a:rPr>
              <a:t>La faible croissance annuelle de l’apprentissage se poursuit </a:t>
            </a:r>
          </a:p>
        </p:txBody>
      </p:sp>
      <p:graphicFrame>
        <p:nvGraphicFramePr>
          <p:cNvPr id="10" name="Graphique 9">
            <a:extLst>
              <a:ext uri="{FF2B5EF4-FFF2-40B4-BE49-F238E27FC236}">
                <a16:creationId xmlns:a16="http://schemas.microsoft.com/office/drawing/2014/main" id="{DDFA4112-544F-3DE6-295B-07E76ED529B7}"/>
              </a:ext>
            </a:extLst>
          </p:cNvPr>
          <p:cNvGraphicFramePr>
            <a:graphicFrameLocks/>
          </p:cNvGraphicFramePr>
          <p:nvPr>
            <p:extLst>
              <p:ext uri="{D42A27DB-BD31-4B8C-83A1-F6EECF244321}">
                <p14:modId xmlns:p14="http://schemas.microsoft.com/office/powerpoint/2010/main" val="502147735"/>
              </p:ext>
            </p:extLst>
          </p:nvPr>
        </p:nvGraphicFramePr>
        <p:xfrm>
          <a:off x="0" y="1105718"/>
          <a:ext cx="9143999" cy="5218881"/>
        </p:xfrm>
        <a:graphic>
          <a:graphicData uri="http://schemas.openxmlformats.org/drawingml/2006/chart">
            <c:chart xmlns:c="http://schemas.openxmlformats.org/drawingml/2006/chart" xmlns:r="http://schemas.openxmlformats.org/officeDocument/2006/relationships" r:id="rId3"/>
          </a:graphicData>
        </a:graphic>
      </p:graphicFrame>
      <p:sp>
        <p:nvSpPr>
          <p:cNvPr id="9" name="ZoneTexte 26">
            <a:extLst>
              <a:ext uri="{FF2B5EF4-FFF2-40B4-BE49-F238E27FC236}">
                <a16:creationId xmlns:a16="http://schemas.microsoft.com/office/drawing/2014/main" id="{F51AF991-3A70-8E58-3518-3B177F09601B}"/>
              </a:ext>
            </a:extLst>
          </p:cNvPr>
          <p:cNvSpPr txBox="1"/>
          <p:nvPr/>
        </p:nvSpPr>
        <p:spPr bwMode="auto">
          <a:xfrm>
            <a:off x="8484393" y="1277290"/>
            <a:ext cx="637279" cy="239217"/>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dirty="0"/>
              <a:t>7 </a:t>
            </a:r>
            <a:r>
              <a:rPr lang="fr-FR" b="1" dirty="0"/>
              <a:t>100</a:t>
            </a:r>
            <a:endParaRPr lang="fr-FR" sz="1100" b="1" dirty="0"/>
          </a:p>
        </p:txBody>
      </p:sp>
      <p:sp>
        <p:nvSpPr>
          <p:cNvPr id="4" name="Flèche vers le bas 27">
            <a:extLst>
              <a:ext uri="{FF2B5EF4-FFF2-40B4-BE49-F238E27FC236}">
                <a16:creationId xmlns:a16="http://schemas.microsoft.com/office/drawing/2014/main" id="{95A8BD54-0906-7D26-53D1-D05476C92B65}"/>
              </a:ext>
            </a:extLst>
          </p:cNvPr>
          <p:cNvSpPr/>
          <p:nvPr/>
        </p:nvSpPr>
        <p:spPr bwMode="auto">
          <a:xfrm>
            <a:off x="8712603" y="1656291"/>
            <a:ext cx="138988" cy="517112"/>
          </a:xfrm>
          <a:prstGeom prst="downArrow">
            <a:avLst/>
          </a:prstGeom>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spTree>
    <p:extLst>
      <p:ext uri="{BB962C8B-B14F-4D97-AF65-F5344CB8AC3E}">
        <p14:creationId xmlns:p14="http://schemas.microsoft.com/office/powerpoint/2010/main" val="3931244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8284" y="75128"/>
            <a:ext cx="8982634" cy="954107"/>
          </a:xfrm>
          <a:prstGeom prst="rect">
            <a:avLst/>
          </a:prstGeom>
          <a:noFill/>
        </p:spPr>
        <p:txBody>
          <a:bodyPr wrap="square" rtlCol="0">
            <a:spAutoFit/>
          </a:bodyPr>
          <a:lstStyle/>
          <a:p>
            <a:r>
              <a:rPr lang="fr-FR" sz="2800" b="1" dirty="0">
                <a:solidFill>
                  <a:schemeClr val="accent1">
                    <a:lumMod val="75000"/>
                  </a:schemeClr>
                </a:solidFill>
              </a:rPr>
              <a:t>Le taux de chômage recule légèrement, comme en début d’année…</a:t>
            </a:r>
          </a:p>
        </p:txBody>
      </p:sp>
      <p:cxnSp>
        <p:nvCxnSpPr>
          <p:cNvPr id="6" name="Connecteur droit 5"/>
          <p:cNvCxnSpPr/>
          <p:nvPr/>
        </p:nvCxnSpPr>
        <p:spPr>
          <a:xfrm>
            <a:off x="125699" y="1043186"/>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9</a:t>
            </a:fld>
            <a:endParaRPr lang="fr-FR" dirty="0"/>
          </a:p>
        </p:txBody>
      </p:sp>
      <p:sp>
        <p:nvSpPr>
          <p:cNvPr id="7" name="Espace réservé du pied de page 6"/>
          <p:cNvSpPr>
            <a:spLocks noGrp="1"/>
          </p:cNvSpPr>
          <p:nvPr>
            <p:ph type="ftr" sz="quarter" idx="11"/>
          </p:nvPr>
        </p:nvSpPr>
        <p:spPr>
          <a:xfrm>
            <a:off x="1733909" y="6568767"/>
            <a:ext cx="6003985" cy="365125"/>
          </a:xfrm>
        </p:spPr>
        <p:txBody>
          <a:bodyPr/>
          <a:lstStyle/>
          <a:p>
            <a:r>
              <a:rPr lang="fr-FR" dirty="0"/>
              <a:t>Les éclairages conjoncturels départementaux - Vaucluse</a:t>
            </a:r>
          </a:p>
        </p:txBody>
      </p:sp>
      <p:sp>
        <p:nvSpPr>
          <p:cNvPr id="3" name="Espace réservé de la date 2"/>
          <p:cNvSpPr>
            <a:spLocks noGrp="1"/>
          </p:cNvSpPr>
          <p:nvPr>
            <p:ph type="dt" sz="half" idx="10"/>
          </p:nvPr>
        </p:nvSpPr>
        <p:spPr/>
        <p:txBody>
          <a:bodyPr/>
          <a:lstStyle/>
          <a:p>
            <a:r>
              <a:rPr lang="fr-FR"/>
              <a:t>Edition septembre 2024</a:t>
            </a:r>
            <a:endParaRPr lang="fr-FR" dirty="0"/>
          </a:p>
        </p:txBody>
      </p:sp>
      <p:sp>
        <p:nvSpPr>
          <p:cNvPr id="12" name="ZoneTexte 11"/>
          <p:cNvSpPr txBox="1"/>
          <p:nvPr/>
        </p:nvSpPr>
        <p:spPr>
          <a:xfrm>
            <a:off x="7642103" y="4271069"/>
            <a:ext cx="1652756" cy="338554"/>
          </a:xfrm>
          <a:prstGeom prst="rect">
            <a:avLst/>
          </a:prstGeom>
          <a:noFill/>
        </p:spPr>
        <p:txBody>
          <a:bodyPr wrap="square" rtlCol="0">
            <a:spAutoFit/>
          </a:bodyPr>
          <a:lstStyle/>
          <a:p>
            <a:pPr algn="ctr"/>
            <a:r>
              <a:rPr lang="fr-FR" sz="1600" b="1" dirty="0">
                <a:solidFill>
                  <a:schemeClr val="accent1">
                    <a:lumMod val="75000"/>
                  </a:schemeClr>
                </a:solidFill>
              </a:rPr>
              <a:t>7,1 % (-0,1 pt)</a:t>
            </a:r>
            <a:endParaRPr lang="fr-FR" b="1" dirty="0">
              <a:solidFill>
                <a:srgbClr val="FF0000"/>
              </a:solidFill>
            </a:endParaRPr>
          </a:p>
        </p:txBody>
      </p:sp>
      <p:sp>
        <p:nvSpPr>
          <p:cNvPr id="13" name="ZoneTexte 12"/>
          <p:cNvSpPr txBox="1"/>
          <p:nvPr/>
        </p:nvSpPr>
        <p:spPr>
          <a:xfrm>
            <a:off x="7574122" y="3258283"/>
            <a:ext cx="1720737" cy="338554"/>
          </a:xfrm>
          <a:prstGeom prst="rect">
            <a:avLst/>
          </a:prstGeom>
          <a:noFill/>
        </p:spPr>
        <p:txBody>
          <a:bodyPr wrap="square" rtlCol="0">
            <a:spAutoFit/>
          </a:bodyPr>
          <a:lstStyle/>
          <a:p>
            <a:pPr algn="ctr"/>
            <a:r>
              <a:rPr lang="fr-FR" sz="1600" b="1" dirty="0">
                <a:solidFill>
                  <a:schemeClr val="accent3">
                    <a:lumMod val="75000"/>
                  </a:schemeClr>
                </a:solidFill>
              </a:rPr>
              <a:t>9,7 % (-0,1 pt)</a:t>
            </a:r>
            <a:endParaRPr lang="fr-FR" b="1" dirty="0">
              <a:solidFill>
                <a:srgbClr val="FF0000"/>
              </a:solidFill>
            </a:endParaRPr>
          </a:p>
        </p:txBody>
      </p:sp>
      <p:sp>
        <p:nvSpPr>
          <p:cNvPr id="11" name="ZoneTexte 10"/>
          <p:cNvSpPr txBox="1"/>
          <p:nvPr/>
        </p:nvSpPr>
        <p:spPr>
          <a:xfrm>
            <a:off x="7642104" y="3904614"/>
            <a:ext cx="1652755" cy="338554"/>
          </a:xfrm>
          <a:prstGeom prst="rect">
            <a:avLst/>
          </a:prstGeom>
          <a:noFill/>
        </p:spPr>
        <p:txBody>
          <a:bodyPr wrap="square" rtlCol="0">
            <a:spAutoFit/>
          </a:bodyPr>
          <a:lstStyle/>
          <a:p>
            <a:pPr algn="ctr"/>
            <a:r>
              <a:rPr lang="fr-FR" sz="1600" b="1" dirty="0">
                <a:solidFill>
                  <a:srgbClr val="FF0000"/>
                </a:solidFill>
              </a:rPr>
              <a:t>7,8 % (-0,3 pt) </a:t>
            </a:r>
          </a:p>
        </p:txBody>
      </p:sp>
      <p:graphicFrame>
        <p:nvGraphicFramePr>
          <p:cNvPr id="8" name="Graphique 7">
            <a:extLst>
              <a:ext uri="{FF2B5EF4-FFF2-40B4-BE49-F238E27FC236}">
                <a16:creationId xmlns:a16="http://schemas.microsoft.com/office/drawing/2014/main" id="{00000000-0008-0000-0200-000007140000}"/>
              </a:ext>
            </a:extLst>
          </p:cNvPr>
          <p:cNvGraphicFramePr>
            <a:graphicFrameLocks/>
          </p:cNvGraphicFramePr>
          <p:nvPr>
            <p:extLst>
              <p:ext uri="{D42A27DB-BD31-4B8C-83A1-F6EECF244321}">
                <p14:modId xmlns:p14="http://schemas.microsoft.com/office/powerpoint/2010/main" val="3523759711"/>
              </p:ext>
            </p:extLst>
          </p:nvPr>
        </p:nvGraphicFramePr>
        <p:xfrm>
          <a:off x="544945" y="1043186"/>
          <a:ext cx="7841673" cy="51082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263381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ireccte - Document" ma:contentTypeID="0x0101002B9C2962A44E47E49C985B3DB63656AE0096388B916A9B264DBD77EFB5256EEC22" ma:contentTypeVersion="8" ma:contentTypeDescription="Document pour les portails de type Direccte" ma:contentTypeScope="" ma:versionID="c11fc93c9e7ea15410097cfb7479afe7">
  <xsd:schema xmlns:xsd="http://www.w3.org/2001/XMLSchema" xmlns:xs="http://www.w3.org/2001/XMLSchema" xmlns:p="http://schemas.microsoft.com/office/2006/metadata/properties" xmlns:ns2="2ff91c20-40e6-4ab5-a5ac-9b5646c66526" xmlns:ns3="ab994d58-9349-46a1-8cee-b96a64c5dc7e" targetNamespace="http://schemas.microsoft.com/office/2006/metadata/properties" ma:root="true" ma:fieldsID="dcf6eb2dcc919f976b99dd89427cdf59" ns2:_="" ns3:_="">
    <xsd:import namespace="2ff91c20-40e6-4ab5-a5ac-9b5646c66526"/>
    <xsd:import namespace="ab994d58-9349-46a1-8cee-b96a64c5dc7e"/>
    <xsd:element name="properties">
      <xsd:complexType>
        <xsd:sequence>
          <xsd:element name="documentManagement">
            <xsd:complexType>
              <xsd:all>
                <xsd:element ref="ns2:DIRECCTE" minOccurs="0"/>
                <xsd:element ref="ns2:Rubrique" minOccurs="0"/>
                <xsd:element ref="ns2:RubriqueNiv2" minOccurs="0"/>
                <xsd:element ref="ns2:RubriqueNiv3" minOccurs="0"/>
                <xsd:element ref="ns2:Auteur" minOccurs="0"/>
                <xsd:element ref="ns2:Mots_x0020_Clefs" minOccurs="0"/>
                <xsd:element ref="ns3:_dlc_DocId" minOccurs="0"/>
                <xsd:element ref="ns3:_dlc_DocIdUrl" minOccurs="0"/>
                <xsd:element ref="ns3:_dlc_DocIdPersistId" minOccurs="0"/>
                <xsd:element ref="ns3:Resume" minOccurs="0"/>
                <xsd:element ref="ns3:Année" minOccurs="0"/>
                <xsd:element ref="ns3:Mois" minOccurs="0"/>
                <xsd:element ref="ns3:Jou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f91c20-40e6-4ab5-a5ac-9b5646c66526" elementFormDefault="qualified">
    <xsd:import namespace="http://schemas.microsoft.com/office/2006/documentManagement/types"/>
    <xsd:import namespace="http://schemas.microsoft.com/office/infopath/2007/PartnerControls"/>
    <xsd:element name="DIRECCTE" ma:index="8" nillable="true" ma:displayName="DIRECCTE" ma:internalName="DIRECCTE">
      <xsd:simpleType>
        <xsd:restriction base="dms:Text">
          <xsd:maxLength value="255"/>
        </xsd:restriction>
      </xsd:simpleType>
    </xsd:element>
    <xsd:element name="Rubrique" ma:index="9" nillable="true" ma:displayName="Rubrique" ma:internalName="Rubrique">
      <xsd:simpleType>
        <xsd:restriction base="dms:Text">
          <xsd:maxLength value="255"/>
        </xsd:restriction>
      </xsd:simpleType>
    </xsd:element>
    <xsd:element name="RubriqueNiv2" ma:index="10" nillable="true" ma:displayName="Rubrique Niveau 2" ma:internalName="RubriqueNiv2">
      <xsd:simpleType>
        <xsd:restriction base="dms:Text">
          <xsd:maxLength value="255"/>
        </xsd:restriction>
      </xsd:simpleType>
    </xsd:element>
    <xsd:element name="RubriqueNiv3" ma:index="11" nillable="true" ma:displayName="Rubrique Niveau 3" ma:internalName="RubriqueNiv3">
      <xsd:simpleType>
        <xsd:restriction base="dms:Text">
          <xsd:maxLength value="255"/>
        </xsd:restriction>
      </xsd:simpleType>
    </xsd:element>
    <xsd:element name="Auteur" ma:index="12" nillable="true" ma:displayName="Auteur" ma:list="UserInfo" ma:SharePointGroup="0" ma:internalName="Auteu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ts_x0020_Clefs" ma:index="13" nillable="true" ma:displayName="Mots Clefs" ma:internalName="Mots_x0020_Clef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994d58-9349-46a1-8cee-b96a64c5dc7e" elementFormDefault="qualified">
    <xsd:import namespace="http://schemas.microsoft.com/office/2006/documentManagement/types"/>
    <xsd:import namespace="http://schemas.microsoft.com/office/infopath/2007/PartnerControls"/>
    <xsd:element name="_dlc_DocId" ma:index="14" nillable="true" ma:displayName="Valeur d’ID de document" ma:description="Valeur de l’ID de document affecté à cet élément." ma:internalName="_dlc_DocId" ma:readOnly="true">
      <xsd:simpleType>
        <xsd:restriction base="dms:Text"/>
      </xsd:simpleType>
    </xsd:element>
    <xsd:element name="_dlc_DocIdUrl" ma:index="1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Resume" ma:index="17" nillable="true" ma:displayName="Résumé" ma:internalName="Resume">
      <xsd:simpleType>
        <xsd:restriction base="dms:Text">
          <xsd:maxLength value="255"/>
        </xsd:restriction>
      </xsd:simpleType>
    </xsd:element>
    <xsd:element name="Année" ma:index="18" nillable="true" ma:displayName="Année" ma:description="" ma:format="Dropdown" ma:internalName="Ann_x00e9_e">
      <xsd:simpleType>
        <xsd:union memberTypes="dms:Text">
          <xsd:simpleType>
            <xsd:restriction base="dms:Choice">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restriction>
          </xsd:simpleType>
        </xsd:union>
      </xsd:simpleType>
    </xsd:element>
    <xsd:element name="Mois" ma:index="19" nillable="true" ma:displayName="Mois" ma:format="Dropdown" ma:internalName="Mois">
      <xsd:simpleType>
        <xsd:restriction base="dms:Choice">
          <xsd:enumeration value="01 - Janvier"/>
          <xsd:enumeration value="02 - Février"/>
          <xsd:enumeration value="03 - Mars"/>
          <xsd:enumeration value="04 - Avril"/>
          <xsd:enumeration value="05 - Mai"/>
          <xsd:enumeration value="06 - Juin"/>
          <xsd:enumeration value="07 - Juillet"/>
          <xsd:enumeration value="08 - Août"/>
          <xsd:enumeration value="09 - Septembre"/>
          <xsd:enumeration value="10 - Octobre"/>
          <xsd:enumeration value="11 - Novembre"/>
          <xsd:enumeration value="12 - Décembre"/>
        </xsd:restriction>
      </xsd:simpleType>
    </xsd:element>
    <xsd:element name="Jour" ma:index="20" nillable="true" ma:displayName="Jour" ma:format="Dropdown" ma:internalName="Jour">
      <xsd:simpleType>
        <xsd:restriction base="dms:Choice">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Jour xmlns="ab994d58-9349-46a1-8cee-b96a64c5dc7e">07</Jour>
    <Auteur xmlns="2ff91c20-40e6-4ab5-a5ac-9b5646c66526">
      <UserInfo>
        <DisplayName/>
        <AccountId xsi:nil="true"/>
        <AccountType/>
      </UserInfo>
    </Auteur>
    <DIRECCTE xmlns="2ff91c20-40e6-4ab5-a5ac-9b5646c66526" xsi:nil="true"/>
    <Mots_x0020_Clefs xmlns="2ff91c20-40e6-4ab5-a5ac-9b5646c66526" xsi:nil="true"/>
    <Resume xmlns="ab994d58-9349-46a1-8cee-b96a64c5dc7e" xsi:nil="true"/>
    <Année xmlns="ab994d58-9349-46a1-8cee-b96a64c5dc7e">2018</Année>
    <RubriqueNiv3 xmlns="2ff91c20-40e6-4ab5-a5ac-9b5646c66526" xsi:nil="true"/>
    <Rubrique xmlns="2ff91c20-40e6-4ab5-a5ac-9b5646c66526" xsi:nil="true"/>
    <RubriqueNiv2 xmlns="2ff91c20-40e6-4ab5-a5ac-9b5646c66526" xsi:nil="true"/>
    <Mois xmlns="ab994d58-9349-46a1-8cee-b96a64c5dc7e">06 - Juin</Mois>
    <_dlc_DocId xmlns="ab994d58-9349-46a1-8cee-b96a64c5dc7e">PACA-1195-1</_dlc_DocId>
    <_dlc_DocIdUrl xmlns="ab994d58-9349-46a1-8cee-b96a64c5dc7e">
      <Url>http://intranet.direccte.gouv.fr/paca/Etudes%20et%20statistiques/_layouts/15/DocIdRedir.aspx?ID=PACA-1195-1</Url>
      <Description>PACA-1195-1</Description>
    </_dlc_DocIdUrl>
  </documentManagement>
</p:properties>
</file>

<file path=customXml/itemProps1.xml><?xml version="1.0" encoding="utf-8"?>
<ds:datastoreItem xmlns:ds="http://schemas.openxmlformats.org/officeDocument/2006/customXml" ds:itemID="{3B2AE89B-080E-49C5-92D1-0FC918E24C08}">
  <ds:schemaRefs>
    <ds:schemaRef ds:uri="http://schemas.microsoft.com/sharepoint/events"/>
  </ds:schemaRefs>
</ds:datastoreItem>
</file>

<file path=customXml/itemProps2.xml><?xml version="1.0" encoding="utf-8"?>
<ds:datastoreItem xmlns:ds="http://schemas.openxmlformats.org/officeDocument/2006/customXml" ds:itemID="{4CD4B930-2EF4-44AA-B4F3-1B1D22FE6A52}">
  <ds:schemaRefs>
    <ds:schemaRef ds:uri="http://schemas.microsoft.com/sharepoint/v3/contenttype/forms"/>
  </ds:schemaRefs>
</ds:datastoreItem>
</file>

<file path=customXml/itemProps3.xml><?xml version="1.0" encoding="utf-8"?>
<ds:datastoreItem xmlns:ds="http://schemas.openxmlformats.org/officeDocument/2006/customXml" ds:itemID="{608BEFDB-FD80-49BF-933E-2ABC1EFC7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f91c20-40e6-4ab5-a5ac-9b5646c66526"/>
    <ds:schemaRef ds:uri="ab994d58-9349-46a1-8cee-b96a64c5dc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F75A013-2665-47DA-9765-AD20C70A5351}">
  <ds:schemaRefs>
    <ds:schemaRef ds:uri="http://schemas.microsoft.com/office/2006/metadata/properties"/>
    <ds:schemaRef ds:uri="http://schemas.microsoft.com/office/2006/documentManagement/types"/>
    <ds:schemaRef ds:uri="ab994d58-9349-46a1-8cee-b96a64c5dc7e"/>
    <ds:schemaRef ds:uri="http://schemas.openxmlformats.org/package/2006/metadata/core-properties"/>
    <ds:schemaRef ds:uri="http://www.w3.org/XML/1998/namespace"/>
    <ds:schemaRef ds:uri="http://purl.org/dc/elements/1.1/"/>
    <ds:schemaRef ds:uri="2ff91c20-40e6-4ab5-a5ac-9b5646c66526"/>
    <ds:schemaRef ds:uri="http://schemas.microsoft.com/office/infopath/2007/PartnerControl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10761</TotalTime>
  <Words>1608</Words>
  <Application>Microsoft Office PowerPoint</Application>
  <PresentationFormat>Affichage à l'écran (4:3)</PresentationFormat>
  <Paragraphs>246</Paragraphs>
  <Slides>17</Slides>
  <Notes>17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Arial</vt:lpstr>
      <vt:lpstr>Calibri</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L'agence Mars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Pascale Lami</dc:creator>
  <cp:lastModifiedBy>MEYER, Virginie (DREETS-PACA)</cp:lastModifiedBy>
  <cp:revision>910</cp:revision>
  <cp:lastPrinted>2018-10-09T12:30:48Z</cp:lastPrinted>
  <dcterms:created xsi:type="dcterms:W3CDTF">2018-05-30T13:27:07Z</dcterms:created>
  <dcterms:modified xsi:type="dcterms:W3CDTF">2024-09-23T08:43:18Z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0x0101002B9C2962A44E47E49C985B3DB63656AE0096388B916A9B264DBD77EFB5256EEC22</vt:lpwstr>
  </property>
  <property fmtid="{D5CDD505-2E9C-101B-9397-08002B2CF9AE}" pid="3" name="_dlc_DocIdItemGuid">
    <vt:lpwstr>e2e11c4f-34e3-4fd7-820e-3307ce29c67b</vt:lpwstr>
  </property>
</Properties>
</file>