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rts/chart1.xml" ContentType="application/vnd.openxmlformats-officedocument.drawingml.chart+xml"/>
  <Override PartName="/ppt/drawings/drawing1.xml" ContentType="application/vnd.openxmlformats-officedocument.drawingml.chartshapes+xml"/>
  <Override PartName="/ppt/notesSlides/notesSlide3.xml" ContentType="application/vnd.openxmlformats-officedocument.presentationml.notesSlide+xml"/>
  <Override PartName="/ppt/charts/chart2.xml" ContentType="application/vnd.openxmlformats-officedocument.drawingml.chart+xml"/>
  <Override PartName="/ppt/drawings/drawing2.xml" ContentType="application/vnd.openxmlformats-officedocument.drawingml.chartshapes+xml"/>
  <Override PartName="/ppt/notesSlides/notesSlide4.xml" ContentType="application/vnd.openxmlformats-officedocument.presentationml.notesSlide+xml"/>
  <Override PartName="/ppt/charts/chart3.xml" ContentType="application/vnd.openxmlformats-officedocument.drawingml.chart+xml"/>
  <Override PartName="/ppt/drawings/drawing3.xml" ContentType="application/vnd.openxmlformats-officedocument.drawingml.chartshapes+xml"/>
  <Override PartName="/ppt/notesSlides/notesSlide5.xml" ContentType="application/vnd.openxmlformats-officedocument.presentationml.notesSlide+xml"/>
  <Override PartName="/ppt/charts/chart4.xml" ContentType="application/vnd.openxmlformats-officedocument.drawingml.chart+xml"/>
  <Override PartName="/ppt/drawings/drawing4.xml" ContentType="application/vnd.openxmlformats-officedocument.drawingml.chartshapes+xml"/>
  <Override PartName="/ppt/notesSlides/notesSlide6.xml" ContentType="application/vnd.openxmlformats-officedocument.presentationml.notesSlide+xml"/>
  <Override PartName="/ppt/notesSlides/notesSlide7.xml" ContentType="application/vnd.openxmlformats-officedocument.presentationml.notesSlide+xml"/>
  <Override PartName="/ppt/charts/chart5.xml" ContentType="application/vnd.openxmlformats-officedocument.drawingml.chart+xml"/>
  <Override PartName="/ppt/theme/themeOverride1.xml" ContentType="application/vnd.openxmlformats-officedocument.themeOverride+xml"/>
  <Override PartName="/ppt/drawings/drawing5.xml" ContentType="application/vnd.openxmlformats-officedocument.drawingml.chartshapes+xml"/>
  <Override PartName="/ppt/notesSlides/notesSlide8.xml" ContentType="application/vnd.openxmlformats-officedocument.presentationml.notesSlide+xml"/>
  <Override PartName="/ppt/charts/chart6.xml" ContentType="application/vnd.openxmlformats-officedocument.drawingml.chart+xml"/>
  <Override PartName="/ppt/drawings/drawing6.xml" ContentType="application/vnd.openxmlformats-officedocument.drawingml.chartshapes+xml"/>
  <Override PartName="/ppt/notesSlides/notesSlide9.xml" ContentType="application/vnd.openxmlformats-officedocument.presentationml.notesSlide+xml"/>
  <Override PartName="/ppt/charts/chart7.xml" ContentType="application/vnd.openxmlformats-officedocument.drawingml.chart+xml"/>
  <Override PartName="/ppt/drawings/drawing7.xml" ContentType="application/vnd.openxmlformats-officedocument.drawingml.chartshapes+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charts/chart8.xml" ContentType="application/vnd.openxmlformats-officedocument.drawingml.chart+xml"/>
  <Override PartName="/ppt/drawings/drawing8.xml" ContentType="application/vnd.openxmlformats-officedocument.drawingml.chartshapes+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charts/chart9.xml" ContentType="application/vnd.openxmlformats-officedocument.drawingml.chart+xml"/>
  <Override PartName="/ppt/charts/style1.xml" ContentType="application/vnd.ms-office.chartstyle+xml"/>
  <Override PartName="/ppt/charts/colors1.xml" ContentType="application/vnd.ms-office.chartcolorstyle+xml"/>
  <Override PartName="/ppt/drawings/drawing9.xml" ContentType="application/vnd.openxmlformats-officedocument.drawingml.chartshapes+xml"/>
  <Override PartName="/ppt/notesSlides/notesSlide15.xml" ContentType="application/vnd.openxmlformats-officedocument.presentationml.notesSlide+xml"/>
  <Override PartName="/ppt/charts/chart10.xml" ContentType="application/vnd.openxmlformats-officedocument.drawingml.chart+xml"/>
  <Override PartName="/ppt/drawings/drawing10.xml" ContentType="application/vnd.openxmlformats-officedocument.drawingml.chartshapes+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5"/>
  </p:sldMasterIdLst>
  <p:notesMasterIdLst>
    <p:notesMasterId r:id="rId22"/>
  </p:notesMasterIdLst>
  <p:sldIdLst>
    <p:sldId id="300" r:id="rId6"/>
    <p:sldId id="299" r:id="rId7"/>
    <p:sldId id="264" r:id="rId8"/>
    <p:sldId id="290" r:id="rId9"/>
    <p:sldId id="292" r:id="rId10"/>
    <p:sldId id="293" r:id="rId11"/>
    <p:sldId id="316" r:id="rId12"/>
    <p:sldId id="306" r:id="rId13"/>
    <p:sldId id="302" r:id="rId14"/>
    <p:sldId id="328" r:id="rId15"/>
    <p:sldId id="314" r:id="rId16"/>
    <p:sldId id="319" r:id="rId17"/>
    <p:sldId id="320" r:id="rId18"/>
    <p:sldId id="326" r:id="rId19"/>
    <p:sldId id="327" r:id="rId20"/>
    <p:sldId id="317" r:id="rId21"/>
  </p:sldIdLst>
  <p:sldSz cx="9144000" cy="6858000" type="screen4x3"/>
  <p:notesSz cx="6797675" cy="9926638"/>
  <p:defaultTextStyle>
    <a:defPPr>
      <a:defRPr lang="fr-FR"/>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76092"/>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846" autoAdjust="0"/>
    <p:restoredTop sz="94306" autoAdjust="0"/>
  </p:normalViewPr>
  <p:slideViewPr>
    <p:cSldViewPr snapToGrid="0" snapToObjects="1">
      <p:cViewPr varScale="1">
        <p:scale>
          <a:sx n="100" d="100"/>
          <a:sy n="100" d="100"/>
        </p:scale>
        <p:origin x="1248"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tableStyles" Target="tableStyles.xml"/><Relationship Id="rId3" Type="http://schemas.openxmlformats.org/officeDocument/2006/relationships/customXml" Target="../customXml/item3.xml"/><Relationship Id="rId21" Type="http://schemas.openxmlformats.org/officeDocument/2006/relationships/slide" Target="slides/slide16.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viewProps" Target="viewProps.xml"/><Relationship Id="rId5" Type="http://schemas.openxmlformats.org/officeDocument/2006/relationships/slideMaster" Target="slideMasters/slideMaster1.xml"/><Relationship Id="rId15" Type="http://schemas.openxmlformats.org/officeDocument/2006/relationships/slide" Target="slides/slide10.xml"/><Relationship Id="rId23" Type="http://schemas.openxmlformats.org/officeDocument/2006/relationships/presProps" Target="presProps.xml"/><Relationship Id="rId10" Type="http://schemas.openxmlformats.org/officeDocument/2006/relationships/slide" Target="slides/slide5.xml"/><Relationship Id="rId19" Type="http://schemas.openxmlformats.org/officeDocument/2006/relationships/slide" Target="slides/slide14.xml"/><Relationship Id="rId4" Type="http://schemas.openxmlformats.org/officeDocument/2006/relationships/customXml" Target="../customXml/item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notesMaster" Target="notesMasters/notesMaster1.xml"/></Relationships>
</file>

<file path=ppt/charts/_rels/chart1.xml.rels><?xml version="1.0" encoding="UTF-8" standalone="yes"?>
<Relationships xmlns="http://schemas.openxmlformats.org/package/2006/relationships"><Relationship Id="rId2" Type="http://schemas.openxmlformats.org/officeDocument/2006/relationships/chartUserShapes" Target="../drawings/drawing1.xml"/><Relationship Id="rId1" Type="http://schemas.openxmlformats.org/officeDocument/2006/relationships/oleObject" Target="file:///\\polaris.social.gouv.fr\DREETS-PACA$\Users\Cab-SESE\10%20-%20Tableau%20de%20bord%20conjoncturel\01%20-%20Indicateurs\Emploi%20salari&#233;%20total%20yc%20int&#233;rim.xlsx" TargetMode="External"/></Relationships>
</file>

<file path=ppt/charts/_rels/chart10.xml.rels><?xml version="1.0" encoding="UTF-8" standalone="yes"?>
<Relationships xmlns="http://schemas.openxmlformats.org/package/2006/relationships"><Relationship Id="rId2" Type="http://schemas.openxmlformats.org/officeDocument/2006/relationships/chartUserShapes" Target="../drawings/drawing10.xml"/><Relationship Id="rId1" Type="http://schemas.openxmlformats.org/officeDocument/2006/relationships/oleObject" Target="file:///\\polaris.social.gouv.fr\DREETS-PACA$\Users\Cab-SESE\10%20-%20Notes%20de%20conjoncture\01%20-%20Notes\2025\2025-T2\01%20-%20Fichiers%20de%20travail\D&#233;faillances_entreprises\2025-T2%20-%20D&#233;faillances%20d'entreprises.xlsx" TargetMode="External"/></Relationships>
</file>

<file path=ppt/charts/_rels/chart2.xml.rels><?xml version="1.0" encoding="UTF-8" standalone="yes"?>
<Relationships xmlns="http://schemas.openxmlformats.org/package/2006/relationships"><Relationship Id="rId2" Type="http://schemas.openxmlformats.org/officeDocument/2006/relationships/chartUserShapes" Target="../drawings/drawing2.xml"/><Relationship Id="rId1" Type="http://schemas.openxmlformats.org/officeDocument/2006/relationships/oleObject" Target="file:///\\polaris.social.gouv.fr\DREETS-PACA$\Users\Cab-SESE\10%20-%20Tableau%20de%20bord%20conjoncturel\01%20-%20Indicateurs\Emploi%20salari&#233;%20total%20yc%20int&#233;rim.xlsx" TargetMode="External"/></Relationships>
</file>

<file path=ppt/charts/_rels/chart3.xml.rels><?xml version="1.0" encoding="UTF-8" standalone="yes"?>
<Relationships xmlns="http://schemas.openxmlformats.org/package/2006/relationships"><Relationship Id="rId2" Type="http://schemas.openxmlformats.org/officeDocument/2006/relationships/chartUserShapes" Target="../drawings/drawing3.xml"/><Relationship Id="rId1" Type="http://schemas.openxmlformats.org/officeDocument/2006/relationships/oleObject" Target="file:///\\polaris.social.gouv.fr\DREETS-PACA$\Users\Cab-SESE\10%20-%20Tableau%20de%20bord%20conjoncturel\01%20-%20Indicateurs\Emploi%20salari&#233;%20total%20yc%20int&#233;rim.xlsx" TargetMode="External"/></Relationships>
</file>

<file path=ppt/charts/_rels/chart4.xml.rels><?xml version="1.0" encoding="UTF-8" standalone="yes"?>
<Relationships xmlns="http://schemas.openxmlformats.org/package/2006/relationships"><Relationship Id="rId2" Type="http://schemas.openxmlformats.org/officeDocument/2006/relationships/chartUserShapes" Target="../drawings/drawing4.xml"/><Relationship Id="rId1" Type="http://schemas.openxmlformats.org/officeDocument/2006/relationships/oleObject" Target="file:///\\polaris.social.gouv.fr\DREETS-PACA$\Users\Cab-SESE\10%20-%20Tableau%20de%20bord%20conjoncturel\01%20-%20Indicateurs\Emploi%20salari&#233;%20total%20yc%20int&#233;rim.xlsx" TargetMode="External"/></Relationships>
</file>

<file path=ppt/charts/_rels/chart5.xml.rels><?xml version="1.0" encoding="UTF-8" standalone="yes"?>
<Relationships xmlns="http://schemas.openxmlformats.org/package/2006/relationships"><Relationship Id="rId3" Type="http://schemas.openxmlformats.org/officeDocument/2006/relationships/chartUserShapes" Target="../drawings/drawing5.xml"/><Relationship Id="rId2" Type="http://schemas.openxmlformats.org/officeDocument/2006/relationships/oleObject" Target="file:///\\polaris.social.gouv.fr\DREETS-PACA$\Users\Cab-SESE\10%20-%20Notes%20de%20conjoncture\01%20-%20Notes\2025\2025-T2\01%20-%20Fichiers%20de%20travail\Apprentissage\2025_T2_Apprentisage_note.xls" TargetMode="External"/><Relationship Id="rId1" Type="http://schemas.openxmlformats.org/officeDocument/2006/relationships/themeOverride" Target="../theme/themeOverride1.xml"/></Relationships>
</file>

<file path=ppt/charts/_rels/chart6.xml.rels><?xml version="1.0" encoding="UTF-8" standalone="yes"?>
<Relationships xmlns="http://schemas.openxmlformats.org/package/2006/relationships"><Relationship Id="rId2" Type="http://schemas.openxmlformats.org/officeDocument/2006/relationships/chartUserShapes" Target="../drawings/drawing6.xml"/><Relationship Id="rId1" Type="http://schemas.openxmlformats.org/officeDocument/2006/relationships/oleObject" Target="file:///\\polaris.social.gouv.fr\DREETS-PACA$\Users\Cab-SESE\10%20-%20Tableau%20de%20bord%20conjoncturel\01%20-%20Indicateurs\Taux%20de%20ch&#244;mage.xlsx" TargetMode="External"/></Relationships>
</file>

<file path=ppt/charts/_rels/chart7.xml.rels><?xml version="1.0" encoding="UTF-8" standalone="yes"?>
<Relationships xmlns="http://schemas.openxmlformats.org/package/2006/relationships"><Relationship Id="rId2" Type="http://schemas.openxmlformats.org/officeDocument/2006/relationships/chartUserShapes" Target="../drawings/drawing7.xml"/><Relationship Id="rId1" Type="http://schemas.openxmlformats.org/officeDocument/2006/relationships/oleObject" Target="file:///\\polaris.social.gouv.fr\DREETS-PACA$\Users\Cab-SESE\10%20-%20Notes%20de%20conjoncture\01%20-%20Notes\2025\2025-T2\01%20-%20Fichiers%20de%20travail\DEFM-Ch&#244;mage\Tx%20ch&#244;mage%20-%20d&#233;p%20comparables\T201_&#233;clairages_d&#233;p.xls" TargetMode="External"/></Relationships>
</file>

<file path=ppt/charts/_rels/chart8.xml.rels><?xml version="1.0" encoding="UTF-8" standalone="yes"?>
<Relationships xmlns="http://schemas.openxmlformats.org/package/2006/relationships"><Relationship Id="rId2" Type="http://schemas.openxmlformats.org/officeDocument/2006/relationships/chartUserShapes" Target="../drawings/drawing8.xml"/><Relationship Id="rId1" Type="http://schemas.openxmlformats.org/officeDocument/2006/relationships/oleObject" Target="file:///\\polaris.social.gouv.fr\DREETS-PACA$\Users\Cab-SESE\10%20-%20Notes%20de%20conjoncture\01%20-%20Notes\2025\2025-T2\01%20-%20Fichiers%20de%20travail\Prestations%20sociales\2025-T2%20-%20Prestations%20sociales_V3.xlsx" TargetMode="External"/></Relationships>
</file>

<file path=ppt/charts/_rels/chart9.xml.rels><?xml version="1.0" encoding="UTF-8" standalone="yes"?>
<Relationships xmlns="http://schemas.openxmlformats.org/package/2006/relationships"><Relationship Id="rId3" Type="http://schemas.openxmlformats.org/officeDocument/2006/relationships/oleObject" Target="file:///\\polaris.social.gouv.fr\DREETS-PACA$\Users\Cab-SESE\10%20-%20Notes%20de%20conjoncture\01%20-%20Notes\2025\2025-T2\01%20-%20Fichiers%20de%20travail\Cr&#233;ations_entreprises\2025-T2%20-%20Cr&#233;ations%20d'entreprises.xlsx" TargetMode="External"/><Relationship Id="rId2" Type="http://schemas.microsoft.com/office/2011/relationships/chartColorStyle" Target="colors1.xml"/><Relationship Id="rId1" Type="http://schemas.microsoft.com/office/2011/relationships/chartStyle" Target="style1.xml"/><Relationship Id="rId4" Type="http://schemas.openxmlformats.org/officeDocument/2006/relationships/chartUserShapes" Target="../drawings/drawing9.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r-FR"/>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sz="1000" b="0" i="0" u="none" strike="noStrike" baseline="0">
                <a:solidFill>
                  <a:srgbClr val="000000"/>
                </a:solidFill>
                <a:latin typeface="Calibri"/>
                <a:ea typeface="Calibri"/>
                <a:cs typeface="Calibri"/>
              </a:defRPr>
            </a:pPr>
            <a:r>
              <a:rPr lang="fr-FR" sz="1500" b="1" i="0" u="none" strike="noStrike" baseline="0">
                <a:solidFill>
                  <a:srgbClr val="000000"/>
                </a:solidFill>
                <a:latin typeface="Calibri"/>
              </a:rPr>
              <a:t>Evolution de l'emploi salarié dans le Vaucluse </a:t>
            </a:r>
          </a:p>
          <a:p>
            <a:pPr>
              <a:defRPr sz="1000" b="0" i="0" u="none" strike="noStrike" baseline="0">
                <a:solidFill>
                  <a:srgbClr val="000000"/>
                </a:solidFill>
                <a:latin typeface="Calibri"/>
                <a:ea typeface="Calibri"/>
                <a:cs typeface="Calibri"/>
              </a:defRPr>
            </a:pPr>
            <a:r>
              <a:rPr lang="fr-FR" sz="1100" b="0" i="1" u="none" strike="noStrike" baseline="0">
                <a:solidFill>
                  <a:srgbClr val="000000"/>
                </a:solidFill>
                <a:latin typeface="Calibri"/>
              </a:rPr>
              <a:t>(en indice base 100 au 1</a:t>
            </a:r>
            <a:r>
              <a:rPr lang="fr-FR" sz="1100" b="0" i="1" u="none" strike="noStrike" baseline="30000">
                <a:solidFill>
                  <a:srgbClr val="000000"/>
                </a:solidFill>
                <a:latin typeface="Calibri"/>
              </a:rPr>
              <a:t>er </a:t>
            </a:r>
            <a:r>
              <a:rPr lang="fr-FR" sz="1100" b="0" i="1" u="none" strike="noStrike" baseline="0">
                <a:solidFill>
                  <a:srgbClr val="000000"/>
                </a:solidFill>
                <a:latin typeface="Calibri"/>
              </a:rPr>
              <a:t>trimestre 2015)</a:t>
            </a:r>
          </a:p>
        </c:rich>
      </c:tx>
      <c:layout>
        <c:manualLayout>
          <c:xMode val="edge"/>
          <c:yMode val="edge"/>
          <c:x val="0.28325726468192286"/>
          <c:y val="1.2800978412254055E-2"/>
        </c:manualLayout>
      </c:layout>
      <c:overlay val="0"/>
      <c:spPr>
        <a:noFill/>
        <a:ln w="25400">
          <a:noFill/>
        </a:ln>
      </c:spPr>
    </c:title>
    <c:autoTitleDeleted val="0"/>
    <c:plotArea>
      <c:layout>
        <c:manualLayout>
          <c:layoutTarget val="inner"/>
          <c:xMode val="edge"/>
          <c:yMode val="edge"/>
          <c:x val="8.1896608162074974E-2"/>
          <c:y val="0.22450065094648314"/>
          <c:w val="0.83764367816093033"/>
          <c:h val="0.50651294582871997"/>
        </c:manualLayout>
      </c:layout>
      <c:lineChart>
        <c:grouping val="standard"/>
        <c:varyColors val="0"/>
        <c:ser>
          <c:idx val="0"/>
          <c:order val="0"/>
          <c:tx>
            <c:v>Provence-Alpes-Côte d'Azur</c:v>
          </c:tx>
          <c:spPr>
            <a:ln w="28575">
              <a:solidFill>
                <a:schemeClr val="accent6">
                  <a:lumMod val="75000"/>
                </a:schemeClr>
              </a:solidFill>
              <a:prstDash val="solid"/>
            </a:ln>
          </c:spPr>
          <c:marker>
            <c:symbol val="none"/>
          </c:marker>
          <c:cat>
            <c:multiLvlStrRef>
              <c:f>'Données graph 1 et 3'!$A$10:$B$51</c:f>
              <c:multiLvlStrCache>
                <c:ptCount val="42"/>
                <c:lvl>
                  <c:pt idx="0">
                    <c:v>T1</c:v>
                  </c:pt>
                  <c:pt idx="1">
                    <c:v>T2</c:v>
                  </c:pt>
                  <c:pt idx="2">
                    <c:v>T3</c:v>
                  </c:pt>
                  <c:pt idx="3">
                    <c:v>T4</c:v>
                  </c:pt>
                  <c:pt idx="4">
                    <c:v>T1</c:v>
                  </c:pt>
                  <c:pt idx="5">
                    <c:v>T2</c:v>
                  </c:pt>
                  <c:pt idx="6">
                    <c:v>T3</c:v>
                  </c:pt>
                  <c:pt idx="7">
                    <c:v>T4</c:v>
                  </c:pt>
                  <c:pt idx="8">
                    <c:v>T1</c:v>
                  </c:pt>
                  <c:pt idx="9">
                    <c:v>T2</c:v>
                  </c:pt>
                  <c:pt idx="10">
                    <c:v>T3</c:v>
                  </c:pt>
                  <c:pt idx="11">
                    <c:v>T4</c:v>
                  </c:pt>
                  <c:pt idx="12">
                    <c:v>T1</c:v>
                  </c:pt>
                  <c:pt idx="13">
                    <c:v>T2</c:v>
                  </c:pt>
                  <c:pt idx="14">
                    <c:v>T3</c:v>
                  </c:pt>
                  <c:pt idx="15">
                    <c:v>T4</c:v>
                  </c:pt>
                  <c:pt idx="16">
                    <c:v>T1</c:v>
                  </c:pt>
                  <c:pt idx="17">
                    <c:v>T2</c:v>
                  </c:pt>
                  <c:pt idx="18">
                    <c:v>T3</c:v>
                  </c:pt>
                  <c:pt idx="19">
                    <c:v>T4</c:v>
                  </c:pt>
                  <c:pt idx="20">
                    <c:v>T1</c:v>
                  </c:pt>
                  <c:pt idx="21">
                    <c:v>T2</c:v>
                  </c:pt>
                  <c:pt idx="22">
                    <c:v>T3</c:v>
                  </c:pt>
                  <c:pt idx="23">
                    <c:v>T4</c:v>
                  </c:pt>
                  <c:pt idx="24">
                    <c:v>T1</c:v>
                  </c:pt>
                  <c:pt idx="25">
                    <c:v>T2</c:v>
                  </c:pt>
                  <c:pt idx="26">
                    <c:v>T3</c:v>
                  </c:pt>
                  <c:pt idx="27">
                    <c:v>T4</c:v>
                  </c:pt>
                  <c:pt idx="28">
                    <c:v>T1</c:v>
                  </c:pt>
                  <c:pt idx="29">
                    <c:v>T2</c:v>
                  </c:pt>
                  <c:pt idx="30">
                    <c:v>T3</c:v>
                  </c:pt>
                  <c:pt idx="31">
                    <c:v>T4</c:v>
                  </c:pt>
                  <c:pt idx="32">
                    <c:v>T1</c:v>
                  </c:pt>
                  <c:pt idx="33">
                    <c:v>T2</c:v>
                  </c:pt>
                  <c:pt idx="34">
                    <c:v>T3</c:v>
                  </c:pt>
                  <c:pt idx="35">
                    <c:v>T4</c:v>
                  </c:pt>
                  <c:pt idx="36">
                    <c:v>T1</c:v>
                  </c:pt>
                  <c:pt idx="37">
                    <c:v>T2</c:v>
                  </c:pt>
                  <c:pt idx="38">
                    <c:v>T3</c:v>
                  </c:pt>
                  <c:pt idx="39">
                    <c:v>T4</c:v>
                  </c:pt>
                  <c:pt idx="40">
                    <c:v>T1</c:v>
                  </c:pt>
                  <c:pt idx="41">
                    <c:v>T2</c:v>
                  </c:pt>
                </c:lvl>
                <c:lvl>
                  <c:pt idx="0">
                    <c:v>2015</c:v>
                  </c:pt>
                  <c:pt idx="4">
                    <c:v>2016</c:v>
                  </c:pt>
                  <c:pt idx="8">
                    <c:v>2017</c:v>
                  </c:pt>
                  <c:pt idx="12">
                    <c:v>2018</c:v>
                  </c:pt>
                  <c:pt idx="16">
                    <c:v>2019</c:v>
                  </c:pt>
                  <c:pt idx="20">
                    <c:v>2020</c:v>
                  </c:pt>
                  <c:pt idx="24">
                    <c:v>2021</c:v>
                  </c:pt>
                  <c:pt idx="28">
                    <c:v>2022</c:v>
                  </c:pt>
                  <c:pt idx="32">
                    <c:v>2023</c:v>
                  </c:pt>
                  <c:pt idx="36">
                    <c:v>2024</c:v>
                  </c:pt>
                  <c:pt idx="40">
                    <c:v>2025</c:v>
                  </c:pt>
                </c:lvl>
              </c:multiLvlStrCache>
            </c:multiLvlStrRef>
          </c:cat>
          <c:val>
            <c:numRef>
              <c:f>'Données graph 1 et 3'!$E$10:$E$51</c:f>
              <c:numCache>
                <c:formatCode>#\ ##0.0</c:formatCode>
                <c:ptCount val="42"/>
                <c:pt idx="0">
                  <c:v>100</c:v>
                </c:pt>
                <c:pt idx="1">
                  <c:v>100.36397524656569</c:v>
                </c:pt>
                <c:pt idx="2">
                  <c:v>100.3029044534359</c:v>
                </c:pt>
                <c:pt idx="3">
                  <c:v>100.730678359005</c:v>
                </c:pt>
                <c:pt idx="4">
                  <c:v>101.13267671560486</c:v>
                </c:pt>
                <c:pt idx="5">
                  <c:v>101.50934488909273</c:v>
                </c:pt>
                <c:pt idx="6">
                  <c:v>101.7103162320268</c:v>
                </c:pt>
                <c:pt idx="7">
                  <c:v>101.76125495191168</c:v>
                </c:pt>
                <c:pt idx="8">
                  <c:v>102.21530544303883</c:v>
                </c:pt>
                <c:pt idx="9">
                  <c:v>102.67453331225262</c:v>
                </c:pt>
                <c:pt idx="10">
                  <c:v>102.72998136143883</c:v>
                </c:pt>
                <c:pt idx="11">
                  <c:v>103.08248843718886</c:v>
                </c:pt>
                <c:pt idx="12">
                  <c:v>103.65650935602314</c:v>
                </c:pt>
                <c:pt idx="13">
                  <c:v>103.53759667222633</c:v>
                </c:pt>
                <c:pt idx="14">
                  <c:v>103.78972941797369</c:v>
                </c:pt>
                <c:pt idx="15">
                  <c:v>103.89567082118793</c:v>
                </c:pt>
                <c:pt idx="16">
                  <c:v>104.53577289904223</c:v>
                </c:pt>
                <c:pt idx="17">
                  <c:v>104.86228174289474</c:v>
                </c:pt>
                <c:pt idx="18">
                  <c:v>105.21723833085792</c:v>
                </c:pt>
                <c:pt idx="19">
                  <c:v>105.6946705294733</c:v>
                </c:pt>
                <c:pt idx="20">
                  <c:v>103.60083862390854</c:v>
                </c:pt>
                <c:pt idx="21">
                  <c:v>102.49332507921942</c:v>
                </c:pt>
                <c:pt idx="22">
                  <c:v>105.21139290398571</c:v>
                </c:pt>
                <c:pt idx="23">
                  <c:v>105.58288369938695</c:v>
                </c:pt>
                <c:pt idx="24">
                  <c:v>106.2649615092558</c:v>
                </c:pt>
                <c:pt idx="25">
                  <c:v>107.63741206807865</c:v>
                </c:pt>
                <c:pt idx="26">
                  <c:v>108.65952670970383</c:v>
                </c:pt>
                <c:pt idx="27">
                  <c:v>109.71955311989923</c:v>
                </c:pt>
                <c:pt idx="28">
                  <c:v>110.15601165967811</c:v>
                </c:pt>
                <c:pt idx="29">
                  <c:v>110.62075093137116</c:v>
                </c:pt>
                <c:pt idx="30">
                  <c:v>110.79706013997843</c:v>
                </c:pt>
                <c:pt idx="31">
                  <c:v>111.32509703408601</c:v>
                </c:pt>
                <c:pt idx="32">
                  <c:v>111.74997606158514</c:v>
                </c:pt>
                <c:pt idx="33">
                  <c:v>111.82474185481522</c:v>
                </c:pt>
                <c:pt idx="34">
                  <c:v>112.02799569776562</c:v>
                </c:pt>
                <c:pt idx="35">
                  <c:v>112.2570250896856</c:v>
                </c:pt>
                <c:pt idx="36">
                  <c:v>112.74436667861738</c:v>
                </c:pt>
                <c:pt idx="37">
                  <c:v>112.62300448260724</c:v>
                </c:pt>
                <c:pt idx="38">
                  <c:v>112.99488497313324</c:v>
                </c:pt>
                <c:pt idx="39">
                  <c:v>112.72961393460686</c:v>
                </c:pt>
                <c:pt idx="40">
                  <c:v>112.68468765379038</c:v>
                </c:pt>
                <c:pt idx="41">
                  <c:v>113.17386637688199</c:v>
                </c:pt>
              </c:numCache>
            </c:numRef>
          </c:val>
          <c:smooth val="0"/>
          <c:extLst>
            <c:ext xmlns:c16="http://schemas.microsoft.com/office/drawing/2014/chart" uri="{C3380CC4-5D6E-409C-BE32-E72D297353CC}">
              <c16:uniqueId val="{00000000-4642-4074-A8AB-4B640FA3A9A7}"/>
            </c:ext>
          </c:extLst>
        </c:ser>
        <c:ser>
          <c:idx val="1"/>
          <c:order val="1"/>
          <c:tx>
            <c:v>France métropolitaine</c:v>
          </c:tx>
          <c:spPr>
            <a:ln w="28575">
              <a:solidFill>
                <a:srgbClr val="0000FF"/>
              </a:solidFill>
              <a:prstDash val="solid"/>
            </a:ln>
          </c:spPr>
          <c:marker>
            <c:symbol val="none"/>
          </c:marker>
          <c:cat>
            <c:multiLvlStrRef>
              <c:f>'Données graph 1 et 3'!$A$10:$B$51</c:f>
              <c:multiLvlStrCache>
                <c:ptCount val="42"/>
                <c:lvl>
                  <c:pt idx="0">
                    <c:v>T1</c:v>
                  </c:pt>
                  <c:pt idx="1">
                    <c:v>T2</c:v>
                  </c:pt>
                  <c:pt idx="2">
                    <c:v>T3</c:v>
                  </c:pt>
                  <c:pt idx="3">
                    <c:v>T4</c:v>
                  </c:pt>
                  <c:pt idx="4">
                    <c:v>T1</c:v>
                  </c:pt>
                  <c:pt idx="5">
                    <c:v>T2</c:v>
                  </c:pt>
                  <c:pt idx="6">
                    <c:v>T3</c:v>
                  </c:pt>
                  <c:pt idx="7">
                    <c:v>T4</c:v>
                  </c:pt>
                  <c:pt idx="8">
                    <c:v>T1</c:v>
                  </c:pt>
                  <c:pt idx="9">
                    <c:v>T2</c:v>
                  </c:pt>
                  <c:pt idx="10">
                    <c:v>T3</c:v>
                  </c:pt>
                  <c:pt idx="11">
                    <c:v>T4</c:v>
                  </c:pt>
                  <c:pt idx="12">
                    <c:v>T1</c:v>
                  </c:pt>
                  <c:pt idx="13">
                    <c:v>T2</c:v>
                  </c:pt>
                  <c:pt idx="14">
                    <c:v>T3</c:v>
                  </c:pt>
                  <c:pt idx="15">
                    <c:v>T4</c:v>
                  </c:pt>
                  <c:pt idx="16">
                    <c:v>T1</c:v>
                  </c:pt>
                  <c:pt idx="17">
                    <c:v>T2</c:v>
                  </c:pt>
                  <c:pt idx="18">
                    <c:v>T3</c:v>
                  </c:pt>
                  <c:pt idx="19">
                    <c:v>T4</c:v>
                  </c:pt>
                  <c:pt idx="20">
                    <c:v>T1</c:v>
                  </c:pt>
                  <c:pt idx="21">
                    <c:v>T2</c:v>
                  </c:pt>
                  <c:pt idx="22">
                    <c:v>T3</c:v>
                  </c:pt>
                  <c:pt idx="23">
                    <c:v>T4</c:v>
                  </c:pt>
                  <c:pt idx="24">
                    <c:v>T1</c:v>
                  </c:pt>
                  <c:pt idx="25">
                    <c:v>T2</c:v>
                  </c:pt>
                  <c:pt idx="26">
                    <c:v>T3</c:v>
                  </c:pt>
                  <c:pt idx="27">
                    <c:v>T4</c:v>
                  </c:pt>
                  <c:pt idx="28">
                    <c:v>T1</c:v>
                  </c:pt>
                  <c:pt idx="29">
                    <c:v>T2</c:v>
                  </c:pt>
                  <c:pt idx="30">
                    <c:v>T3</c:v>
                  </c:pt>
                  <c:pt idx="31">
                    <c:v>T4</c:v>
                  </c:pt>
                  <c:pt idx="32">
                    <c:v>T1</c:v>
                  </c:pt>
                  <c:pt idx="33">
                    <c:v>T2</c:v>
                  </c:pt>
                  <c:pt idx="34">
                    <c:v>T3</c:v>
                  </c:pt>
                  <c:pt idx="35">
                    <c:v>T4</c:v>
                  </c:pt>
                  <c:pt idx="36">
                    <c:v>T1</c:v>
                  </c:pt>
                  <c:pt idx="37">
                    <c:v>T2</c:v>
                  </c:pt>
                  <c:pt idx="38">
                    <c:v>T3</c:v>
                  </c:pt>
                  <c:pt idx="39">
                    <c:v>T4</c:v>
                  </c:pt>
                  <c:pt idx="40">
                    <c:v>T1</c:v>
                  </c:pt>
                  <c:pt idx="41">
                    <c:v>T2</c:v>
                  </c:pt>
                </c:lvl>
                <c:lvl>
                  <c:pt idx="0">
                    <c:v>2015</c:v>
                  </c:pt>
                  <c:pt idx="4">
                    <c:v>2016</c:v>
                  </c:pt>
                  <c:pt idx="8">
                    <c:v>2017</c:v>
                  </c:pt>
                  <c:pt idx="12">
                    <c:v>2018</c:v>
                  </c:pt>
                  <c:pt idx="16">
                    <c:v>2019</c:v>
                  </c:pt>
                  <c:pt idx="20">
                    <c:v>2020</c:v>
                  </c:pt>
                  <c:pt idx="24">
                    <c:v>2021</c:v>
                  </c:pt>
                  <c:pt idx="28">
                    <c:v>2022</c:v>
                  </c:pt>
                  <c:pt idx="32">
                    <c:v>2023</c:v>
                  </c:pt>
                  <c:pt idx="36">
                    <c:v>2024</c:v>
                  </c:pt>
                  <c:pt idx="40">
                    <c:v>2025</c:v>
                  </c:pt>
                </c:lvl>
              </c:multiLvlStrCache>
            </c:multiLvlStrRef>
          </c:cat>
          <c:val>
            <c:numRef>
              <c:f>'Données graph 1 et 3'!$C$10:$C$51</c:f>
              <c:numCache>
                <c:formatCode>#\ ##0.0</c:formatCode>
                <c:ptCount val="42"/>
                <c:pt idx="0">
                  <c:v>100</c:v>
                </c:pt>
                <c:pt idx="1">
                  <c:v>100.22289616722937</c:v>
                </c:pt>
                <c:pt idx="2">
                  <c:v>100.31068723340582</c:v>
                </c:pt>
                <c:pt idx="3">
                  <c:v>100.46507895133452</c:v>
                </c:pt>
                <c:pt idx="4">
                  <c:v>100.64748344929015</c:v>
                </c:pt>
                <c:pt idx="5">
                  <c:v>100.86803801948199</c:v>
                </c:pt>
                <c:pt idx="6">
                  <c:v>101.18255898188838</c:v>
                </c:pt>
                <c:pt idx="7">
                  <c:v>101.23812954224252</c:v>
                </c:pt>
                <c:pt idx="8">
                  <c:v>101.68000894320939</c:v>
                </c:pt>
                <c:pt idx="9">
                  <c:v>102.13112775177511</c:v>
                </c:pt>
                <c:pt idx="10">
                  <c:v>102.15199659734802</c:v>
                </c:pt>
                <c:pt idx="11">
                  <c:v>102.56662332606099</c:v>
                </c:pt>
                <c:pt idx="12">
                  <c:v>102.79787472797621</c:v>
                </c:pt>
                <c:pt idx="13">
                  <c:v>102.84969276784182</c:v>
                </c:pt>
                <c:pt idx="14">
                  <c:v>103.00818044779925</c:v>
                </c:pt>
                <c:pt idx="15">
                  <c:v>103.19236364781685</c:v>
                </c:pt>
                <c:pt idx="16">
                  <c:v>103.8661483058946</c:v>
                </c:pt>
                <c:pt idx="17">
                  <c:v>104.04082153041855</c:v>
                </c:pt>
                <c:pt idx="18">
                  <c:v>104.30243537348809</c:v>
                </c:pt>
                <c:pt idx="19">
                  <c:v>104.6727798807342</c:v>
                </c:pt>
                <c:pt idx="20">
                  <c:v>102.73318133218319</c:v>
                </c:pt>
                <c:pt idx="21">
                  <c:v>102.2165812667721</c:v>
                </c:pt>
                <c:pt idx="22">
                  <c:v>104.32777692470417</c:v>
                </c:pt>
                <c:pt idx="23">
                  <c:v>104.35190597830086</c:v>
                </c:pt>
                <c:pt idx="24">
                  <c:v>105.03109401373703</c:v>
                </c:pt>
                <c:pt idx="25">
                  <c:v>106.11735739864226</c:v>
                </c:pt>
                <c:pt idx="26">
                  <c:v>107.01654728861554</c:v>
                </c:pt>
                <c:pt idx="27">
                  <c:v>107.63914495227991</c:v>
                </c:pt>
                <c:pt idx="28">
                  <c:v>108.0562930007741</c:v>
                </c:pt>
                <c:pt idx="29">
                  <c:v>108.30665215777037</c:v>
                </c:pt>
                <c:pt idx="30">
                  <c:v>108.58927840651108</c:v>
                </c:pt>
                <c:pt idx="31">
                  <c:v>108.9858667584964</c:v>
                </c:pt>
                <c:pt idx="32">
                  <c:v>109.22684847502526</c:v>
                </c:pt>
                <c:pt idx="33">
                  <c:v>109.36673993377156</c:v>
                </c:pt>
                <c:pt idx="34">
                  <c:v>109.4711748479575</c:v>
                </c:pt>
                <c:pt idx="35">
                  <c:v>109.62439139533167</c:v>
                </c:pt>
                <c:pt idx="36">
                  <c:v>109.92631442940817</c:v>
                </c:pt>
                <c:pt idx="37">
                  <c:v>109.82764591235785</c:v>
                </c:pt>
                <c:pt idx="38">
                  <c:v>110.02120130570508</c:v>
                </c:pt>
                <c:pt idx="39">
                  <c:v>109.6718060667028</c:v>
                </c:pt>
                <c:pt idx="40">
                  <c:v>109.59389446070563</c:v>
                </c:pt>
                <c:pt idx="41">
                  <c:v>109.80950462331604</c:v>
                </c:pt>
              </c:numCache>
            </c:numRef>
          </c:val>
          <c:smooth val="0"/>
          <c:extLst>
            <c:ext xmlns:c16="http://schemas.microsoft.com/office/drawing/2014/chart" uri="{C3380CC4-5D6E-409C-BE32-E72D297353CC}">
              <c16:uniqueId val="{00000001-4642-4074-A8AB-4B640FA3A9A7}"/>
            </c:ext>
          </c:extLst>
        </c:ser>
        <c:ser>
          <c:idx val="2"/>
          <c:order val="2"/>
          <c:tx>
            <c:strRef>
              <c:f>'Données graph 1 et 3'!$L$8:$L$9</c:f>
              <c:strCache>
                <c:ptCount val="2"/>
                <c:pt idx="0">
                  <c:v>Vaucluse</c:v>
                </c:pt>
              </c:strCache>
            </c:strRef>
          </c:tx>
          <c:spPr>
            <a:ln w="28575"/>
          </c:spPr>
          <c:marker>
            <c:symbol val="none"/>
          </c:marker>
          <c:cat>
            <c:multiLvlStrRef>
              <c:f>'Données graph 1 et 3'!$A$10:$B$51</c:f>
              <c:multiLvlStrCache>
                <c:ptCount val="42"/>
                <c:lvl>
                  <c:pt idx="0">
                    <c:v>T1</c:v>
                  </c:pt>
                  <c:pt idx="1">
                    <c:v>T2</c:v>
                  </c:pt>
                  <c:pt idx="2">
                    <c:v>T3</c:v>
                  </c:pt>
                  <c:pt idx="3">
                    <c:v>T4</c:v>
                  </c:pt>
                  <c:pt idx="4">
                    <c:v>T1</c:v>
                  </c:pt>
                  <c:pt idx="5">
                    <c:v>T2</c:v>
                  </c:pt>
                  <c:pt idx="6">
                    <c:v>T3</c:v>
                  </c:pt>
                  <c:pt idx="7">
                    <c:v>T4</c:v>
                  </c:pt>
                  <c:pt idx="8">
                    <c:v>T1</c:v>
                  </c:pt>
                  <c:pt idx="9">
                    <c:v>T2</c:v>
                  </c:pt>
                  <c:pt idx="10">
                    <c:v>T3</c:v>
                  </c:pt>
                  <c:pt idx="11">
                    <c:v>T4</c:v>
                  </c:pt>
                  <c:pt idx="12">
                    <c:v>T1</c:v>
                  </c:pt>
                  <c:pt idx="13">
                    <c:v>T2</c:v>
                  </c:pt>
                  <c:pt idx="14">
                    <c:v>T3</c:v>
                  </c:pt>
                  <c:pt idx="15">
                    <c:v>T4</c:v>
                  </c:pt>
                  <c:pt idx="16">
                    <c:v>T1</c:v>
                  </c:pt>
                  <c:pt idx="17">
                    <c:v>T2</c:v>
                  </c:pt>
                  <c:pt idx="18">
                    <c:v>T3</c:v>
                  </c:pt>
                  <c:pt idx="19">
                    <c:v>T4</c:v>
                  </c:pt>
                  <c:pt idx="20">
                    <c:v>T1</c:v>
                  </c:pt>
                  <c:pt idx="21">
                    <c:v>T2</c:v>
                  </c:pt>
                  <c:pt idx="22">
                    <c:v>T3</c:v>
                  </c:pt>
                  <c:pt idx="23">
                    <c:v>T4</c:v>
                  </c:pt>
                  <c:pt idx="24">
                    <c:v>T1</c:v>
                  </c:pt>
                  <c:pt idx="25">
                    <c:v>T2</c:v>
                  </c:pt>
                  <c:pt idx="26">
                    <c:v>T3</c:v>
                  </c:pt>
                  <c:pt idx="27">
                    <c:v>T4</c:v>
                  </c:pt>
                  <c:pt idx="28">
                    <c:v>T1</c:v>
                  </c:pt>
                  <c:pt idx="29">
                    <c:v>T2</c:v>
                  </c:pt>
                  <c:pt idx="30">
                    <c:v>T3</c:v>
                  </c:pt>
                  <c:pt idx="31">
                    <c:v>T4</c:v>
                  </c:pt>
                  <c:pt idx="32">
                    <c:v>T1</c:v>
                  </c:pt>
                  <c:pt idx="33">
                    <c:v>T2</c:v>
                  </c:pt>
                  <c:pt idx="34">
                    <c:v>T3</c:v>
                  </c:pt>
                  <c:pt idx="35">
                    <c:v>T4</c:v>
                  </c:pt>
                  <c:pt idx="36">
                    <c:v>T1</c:v>
                  </c:pt>
                  <c:pt idx="37">
                    <c:v>T2</c:v>
                  </c:pt>
                  <c:pt idx="38">
                    <c:v>T3</c:v>
                  </c:pt>
                  <c:pt idx="39">
                    <c:v>T4</c:v>
                  </c:pt>
                  <c:pt idx="40">
                    <c:v>T1</c:v>
                  </c:pt>
                  <c:pt idx="41">
                    <c:v>T2</c:v>
                  </c:pt>
                </c:lvl>
                <c:lvl>
                  <c:pt idx="0">
                    <c:v>2015</c:v>
                  </c:pt>
                  <c:pt idx="4">
                    <c:v>2016</c:v>
                  </c:pt>
                  <c:pt idx="8">
                    <c:v>2017</c:v>
                  </c:pt>
                  <c:pt idx="12">
                    <c:v>2018</c:v>
                  </c:pt>
                  <c:pt idx="16">
                    <c:v>2019</c:v>
                  </c:pt>
                  <c:pt idx="20">
                    <c:v>2020</c:v>
                  </c:pt>
                  <c:pt idx="24">
                    <c:v>2021</c:v>
                  </c:pt>
                  <c:pt idx="28">
                    <c:v>2022</c:v>
                  </c:pt>
                  <c:pt idx="32">
                    <c:v>2023</c:v>
                  </c:pt>
                  <c:pt idx="36">
                    <c:v>2024</c:v>
                  </c:pt>
                  <c:pt idx="40">
                    <c:v>2025</c:v>
                  </c:pt>
                </c:lvl>
              </c:multiLvlStrCache>
            </c:multiLvlStrRef>
          </c:cat>
          <c:val>
            <c:numRef>
              <c:f>'Données graph 1 et 3'!$L$10:$L$51</c:f>
              <c:numCache>
                <c:formatCode>#\ ##0.0</c:formatCode>
                <c:ptCount val="42"/>
                <c:pt idx="0">
                  <c:v>100</c:v>
                </c:pt>
                <c:pt idx="1">
                  <c:v>100.10262541238279</c:v>
                </c:pt>
                <c:pt idx="2">
                  <c:v>99.911622574029792</c:v>
                </c:pt>
                <c:pt idx="3">
                  <c:v>100.34519840107812</c:v>
                </c:pt>
                <c:pt idx="4">
                  <c:v>100.66369223703664</c:v>
                </c:pt>
                <c:pt idx="5">
                  <c:v>101.35448313377351</c:v>
                </c:pt>
                <c:pt idx="6">
                  <c:v>101.45833484546702</c:v>
                </c:pt>
                <c:pt idx="7">
                  <c:v>101.16121639953465</c:v>
                </c:pt>
                <c:pt idx="8">
                  <c:v>102.38854905803628</c:v>
                </c:pt>
                <c:pt idx="9">
                  <c:v>102.82495455270451</c:v>
                </c:pt>
                <c:pt idx="10">
                  <c:v>102.40295235716826</c:v>
                </c:pt>
                <c:pt idx="11">
                  <c:v>103.21139316285834</c:v>
                </c:pt>
                <c:pt idx="12">
                  <c:v>104.00053513645935</c:v>
                </c:pt>
                <c:pt idx="13">
                  <c:v>103.81787145935995</c:v>
                </c:pt>
                <c:pt idx="14">
                  <c:v>104.19770427627159</c:v>
                </c:pt>
                <c:pt idx="15">
                  <c:v>103.99878129830182</c:v>
                </c:pt>
                <c:pt idx="16">
                  <c:v>104.78791653647512</c:v>
                </c:pt>
                <c:pt idx="17">
                  <c:v>105.28293453853838</c:v>
                </c:pt>
                <c:pt idx="18">
                  <c:v>105.18460049784287</c:v>
                </c:pt>
                <c:pt idx="19">
                  <c:v>105.46235863907079</c:v>
                </c:pt>
                <c:pt idx="20">
                  <c:v>103.44984808404389</c:v>
                </c:pt>
                <c:pt idx="21">
                  <c:v>102.0459453141916</c:v>
                </c:pt>
                <c:pt idx="22">
                  <c:v>105.11118973533794</c:v>
                </c:pt>
                <c:pt idx="23">
                  <c:v>105.98952731028082</c:v>
                </c:pt>
                <c:pt idx="24">
                  <c:v>106.59550464850314</c:v>
                </c:pt>
                <c:pt idx="25">
                  <c:v>107.54587636014467</c:v>
                </c:pt>
                <c:pt idx="26">
                  <c:v>108.32292023193592</c:v>
                </c:pt>
                <c:pt idx="27">
                  <c:v>109.90478788136964</c:v>
                </c:pt>
                <c:pt idx="28">
                  <c:v>110.23437762601284</c:v>
                </c:pt>
                <c:pt idx="29">
                  <c:v>110.1129131165838</c:v>
                </c:pt>
                <c:pt idx="30">
                  <c:v>109.78343220805355</c:v>
                </c:pt>
                <c:pt idx="31">
                  <c:v>110.17733336408482</c:v>
                </c:pt>
                <c:pt idx="32">
                  <c:v>110.30977739619554</c:v>
                </c:pt>
                <c:pt idx="33">
                  <c:v>110.24337736070207</c:v>
                </c:pt>
                <c:pt idx="34">
                  <c:v>110.38956093642128</c:v>
                </c:pt>
                <c:pt idx="35">
                  <c:v>110.39910080865127</c:v>
                </c:pt>
                <c:pt idx="36">
                  <c:v>110.75284729386736</c:v>
                </c:pt>
                <c:pt idx="37">
                  <c:v>110.4691482932537</c:v>
                </c:pt>
                <c:pt idx="38">
                  <c:v>110.61636049560997</c:v>
                </c:pt>
                <c:pt idx="39">
                  <c:v>110.52070808254359</c:v>
                </c:pt>
                <c:pt idx="40">
                  <c:v>110.27081573256696</c:v>
                </c:pt>
                <c:pt idx="41">
                  <c:v>110.68926921135025</c:v>
                </c:pt>
              </c:numCache>
            </c:numRef>
          </c:val>
          <c:smooth val="0"/>
          <c:extLst>
            <c:ext xmlns:c16="http://schemas.microsoft.com/office/drawing/2014/chart" uri="{C3380CC4-5D6E-409C-BE32-E72D297353CC}">
              <c16:uniqueId val="{00000002-4642-4074-A8AB-4B640FA3A9A7}"/>
            </c:ext>
          </c:extLst>
        </c:ser>
        <c:dLbls>
          <c:showLegendKey val="0"/>
          <c:showVal val="0"/>
          <c:showCatName val="0"/>
          <c:showSerName val="0"/>
          <c:showPercent val="0"/>
          <c:showBubbleSize val="0"/>
        </c:dLbls>
        <c:smooth val="0"/>
        <c:axId val="212072704"/>
        <c:axId val="212140032"/>
      </c:lineChart>
      <c:catAx>
        <c:axId val="212072704"/>
        <c:scaling>
          <c:orientation val="minMax"/>
        </c:scaling>
        <c:delete val="0"/>
        <c:axPos val="b"/>
        <c:majorGridlines>
          <c:spPr>
            <a:ln w="3175">
              <a:solidFill>
                <a:srgbClr val="969696"/>
              </a:solidFill>
              <a:prstDash val="sysDash"/>
            </a:ln>
          </c:spPr>
        </c:majorGridlines>
        <c:numFmt formatCode="General" sourceLinked="1"/>
        <c:majorTickMark val="in"/>
        <c:minorTickMark val="none"/>
        <c:tickLblPos val="low"/>
        <c:spPr>
          <a:ln w="19050"/>
        </c:spPr>
        <c:txPr>
          <a:bodyPr/>
          <a:lstStyle/>
          <a:p>
            <a:pPr>
              <a:defRPr sz="1000"/>
            </a:pPr>
            <a:endParaRPr lang="fr-FR"/>
          </a:p>
        </c:txPr>
        <c:crossAx val="212140032"/>
        <c:crossesAt val="100"/>
        <c:auto val="0"/>
        <c:lblAlgn val="ctr"/>
        <c:lblOffset val="100"/>
        <c:tickLblSkip val="1"/>
        <c:tickMarkSkip val="1"/>
        <c:noMultiLvlLbl val="0"/>
      </c:catAx>
      <c:valAx>
        <c:axId val="212140032"/>
        <c:scaling>
          <c:orientation val="minMax"/>
          <c:max val="114"/>
          <c:min val="98"/>
        </c:scaling>
        <c:delete val="0"/>
        <c:axPos val="l"/>
        <c:majorGridlines>
          <c:spPr>
            <a:ln>
              <a:prstDash val="sysDash"/>
            </a:ln>
          </c:spPr>
        </c:majorGridlines>
        <c:numFmt formatCode="#,##0" sourceLinked="0"/>
        <c:majorTickMark val="out"/>
        <c:minorTickMark val="none"/>
        <c:tickLblPos val="nextTo"/>
        <c:txPr>
          <a:bodyPr/>
          <a:lstStyle/>
          <a:p>
            <a:pPr>
              <a:defRPr sz="1000"/>
            </a:pPr>
            <a:endParaRPr lang="fr-FR"/>
          </a:p>
        </c:txPr>
        <c:crossAx val="212072704"/>
        <c:crosses val="autoZero"/>
        <c:crossBetween val="midCat"/>
        <c:majorUnit val="2"/>
      </c:valAx>
    </c:plotArea>
    <c:legend>
      <c:legendPos val="r"/>
      <c:layout>
        <c:manualLayout>
          <c:xMode val="edge"/>
          <c:yMode val="edge"/>
          <c:x val="2.7935606060606088E-2"/>
          <c:y val="0.14765694076038904"/>
          <c:w val="0.91903409090909094"/>
          <c:h val="5.3050397877984094E-2"/>
        </c:manualLayout>
      </c:layout>
      <c:overlay val="0"/>
      <c:txPr>
        <a:bodyPr/>
        <a:lstStyle/>
        <a:p>
          <a:pPr>
            <a:defRPr sz="1200"/>
          </a:pPr>
          <a:endParaRPr lang="fr-FR"/>
        </a:p>
      </c:txPr>
    </c:legend>
    <c:plotVisOnly val="1"/>
    <c:dispBlanksAs val="gap"/>
    <c:showDLblsOverMax val="0"/>
  </c:chart>
  <c:externalData r:id="rId1">
    <c:autoUpdate val="0"/>
  </c:externalData>
  <c:userShapes r:id="rId2"/>
</c:chartSpace>
</file>

<file path=ppt/charts/chart1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r-FR"/>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fr-FR" sz="1400" b="1" i="0" u="none" strike="noStrike" baseline="0">
                <a:solidFill>
                  <a:srgbClr val="000000"/>
                </a:solidFill>
                <a:latin typeface="Calibri"/>
              </a:rPr>
              <a:t>Evolution des défaillances d'entreprises</a:t>
            </a:r>
          </a:p>
          <a:p>
            <a:pPr>
              <a:defRPr sz="1400" b="0" i="0" u="none" strike="noStrike" kern="1200" spc="0" baseline="0">
                <a:solidFill>
                  <a:schemeClr val="tx1">
                    <a:lumMod val="65000"/>
                    <a:lumOff val="35000"/>
                  </a:schemeClr>
                </a:solidFill>
                <a:latin typeface="+mn-lt"/>
                <a:ea typeface="+mn-ea"/>
                <a:cs typeface="+mn-cs"/>
              </a:defRPr>
            </a:pPr>
            <a:r>
              <a:rPr lang="fr-FR" sz="1400" b="0" i="1" u="none" strike="noStrike" baseline="0">
                <a:solidFill>
                  <a:srgbClr val="000000"/>
                </a:solidFill>
                <a:latin typeface="Calibri"/>
              </a:rPr>
              <a:t>(données brutes, base 100 au 1</a:t>
            </a:r>
            <a:r>
              <a:rPr lang="fr-FR" sz="1400" b="0" i="1" u="none" strike="noStrike" baseline="30000">
                <a:solidFill>
                  <a:srgbClr val="000000"/>
                </a:solidFill>
                <a:latin typeface="Calibri"/>
              </a:rPr>
              <a:t>er</a:t>
            </a:r>
            <a:r>
              <a:rPr lang="fr-FR" sz="1400" b="0" i="1" u="none" strike="noStrike" baseline="0">
                <a:solidFill>
                  <a:srgbClr val="000000"/>
                </a:solidFill>
                <a:latin typeface="Calibri"/>
              </a:rPr>
              <a:t> trimestre 2015)</a:t>
            </a:r>
          </a:p>
        </c:rich>
      </c:tx>
      <c:layout>
        <c:manualLayout>
          <c:xMode val="edge"/>
          <c:yMode val="edge"/>
          <c:x val="0.25170558745617655"/>
          <c:y val="3.4428794992175271E-2"/>
        </c:manualLayout>
      </c:layout>
      <c:overlay val="0"/>
      <c:spPr>
        <a:noFill/>
        <a:ln>
          <a:noFill/>
        </a:ln>
        <a:effectLst/>
      </c:spPr>
    </c:title>
    <c:autoTitleDeleted val="0"/>
    <c:plotArea>
      <c:layout>
        <c:manualLayout>
          <c:layoutTarget val="inner"/>
          <c:xMode val="edge"/>
          <c:yMode val="edge"/>
          <c:x val="5.9075436405720168E-2"/>
          <c:y val="0.2225039123630673"/>
          <c:w val="0.91033142539173328"/>
          <c:h val="0.53890946730250266"/>
        </c:manualLayout>
      </c:layout>
      <c:lineChart>
        <c:grouping val="standard"/>
        <c:varyColors val="0"/>
        <c:ser>
          <c:idx val="0"/>
          <c:order val="0"/>
          <c:tx>
            <c:strRef>
              <c:f>Graphique!$D$8:$D$9</c:f>
              <c:strCache>
                <c:ptCount val="2"/>
                <c:pt idx="0">
                  <c:v>Provence-Alpes-Côte d'Azur</c:v>
                </c:pt>
              </c:strCache>
            </c:strRef>
          </c:tx>
          <c:spPr>
            <a:ln w="31750">
              <a:solidFill>
                <a:schemeClr val="accent6">
                  <a:lumMod val="75000"/>
                </a:schemeClr>
              </a:solidFill>
            </a:ln>
          </c:spPr>
          <c:marker>
            <c:symbol val="none"/>
          </c:marker>
          <c:cat>
            <c:multiLvlStrRef>
              <c:f>'Données Eclairages Deps'!$A$10:$B$51</c:f>
              <c:multiLvlStrCache>
                <c:ptCount val="42"/>
                <c:lvl>
                  <c:pt idx="0">
                    <c:v>T1</c:v>
                  </c:pt>
                  <c:pt idx="1">
                    <c:v>T2</c:v>
                  </c:pt>
                  <c:pt idx="2">
                    <c:v>T3</c:v>
                  </c:pt>
                  <c:pt idx="3">
                    <c:v>T4</c:v>
                  </c:pt>
                  <c:pt idx="4">
                    <c:v>T1</c:v>
                  </c:pt>
                  <c:pt idx="5">
                    <c:v>T2</c:v>
                  </c:pt>
                  <c:pt idx="6">
                    <c:v>T3</c:v>
                  </c:pt>
                  <c:pt idx="7">
                    <c:v>T4</c:v>
                  </c:pt>
                  <c:pt idx="8">
                    <c:v>T1</c:v>
                  </c:pt>
                  <c:pt idx="9">
                    <c:v>T2</c:v>
                  </c:pt>
                  <c:pt idx="10">
                    <c:v>T3</c:v>
                  </c:pt>
                  <c:pt idx="11">
                    <c:v>T4</c:v>
                  </c:pt>
                  <c:pt idx="12">
                    <c:v>T1</c:v>
                  </c:pt>
                  <c:pt idx="13">
                    <c:v>T2</c:v>
                  </c:pt>
                  <c:pt idx="14">
                    <c:v>T3</c:v>
                  </c:pt>
                  <c:pt idx="15">
                    <c:v>T4</c:v>
                  </c:pt>
                  <c:pt idx="16">
                    <c:v>T1</c:v>
                  </c:pt>
                  <c:pt idx="17">
                    <c:v>T2</c:v>
                  </c:pt>
                  <c:pt idx="18">
                    <c:v>T3</c:v>
                  </c:pt>
                  <c:pt idx="19">
                    <c:v>T4</c:v>
                  </c:pt>
                  <c:pt idx="20">
                    <c:v>T1</c:v>
                  </c:pt>
                  <c:pt idx="21">
                    <c:v>T2</c:v>
                  </c:pt>
                  <c:pt idx="22">
                    <c:v>T3</c:v>
                  </c:pt>
                  <c:pt idx="23">
                    <c:v>T4</c:v>
                  </c:pt>
                  <c:pt idx="24">
                    <c:v>T1</c:v>
                  </c:pt>
                  <c:pt idx="25">
                    <c:v>T2</c:v>
                  </c:pt>
                  <c:pt idx="26">
                    <c:v>T3</c:v>
                  </c:pt>
                  <c:pt idx="27">
                    <c:v>T4</c:v>
                  </c:pt>
                  <c:pt idx="28">
                    <c:v>T1</c:v>
                  </c:pt>
                  <c:pt idx="29">
                    <c:v>T2</c:v>
                  </c:pt>
                  <c:pt idx="30">
                    <c:v>T3</c:v>
                  </c:pt>
                  <c:pt idx="31">
                    <c:v>T4</c:v>
                  </c:pt>
                  <c:pt idx="32">
                    <c:v>T1</c:v>
                  </c:pt>
                  <c:pt idx="33">
                    <c:v>T2</c:v>
                  </c:pt>
                  <c:pt idx="34">
                    <c:v>T3</c:v>
                  </c:pt>
                  <c:pt idx="35">
                    <c:v>T4</c:v>
                  </c:pt>
                  <c:pt idx="36">
                    <c:v>T1</c:v>
                  </c:pt>
                  <c:pt idx="37">
                    <c:v>T2</c:v>
                  </c:pt>
                  <c:pt idx="38">
                    <c:v>T3</c:v>
                  </c:pt>
                  <c:pt idx="39">
                    <c:v>T4</c:v>
                  </c:pt>
                  <c:pt idx="40">
                    <c:v>T1</c:v>
                  </c:pt>
                  <c:pt idx="41">
                    <c:v>T2</c:v>
                  </c:pt>
                </c:lvl>
                <c:lvl>
                  <c:pt idx="0">
                    <c:v>2015</c:v>
                  </c:pt>
                  <c:pt idx="4">
                    <c:v>2016</c:v>
                  </c:pt>
                  <c:pt idx="8">
                    <c:v>2017</c:v>
                  </c:pt>
                  <c:pt idx="12">
                    <c:v>2018</c:v>
                  </c:pt>
                  <c:pt idx="16">
                    <c:v>2019</c:v>
                  </c:pt>
                  <c:pt idx="20">
                    <c:v>2020</c:v>
                  </c:pt>
                  <c:pt idx="24">
                    <c:v>2021</c:v>
                  </c:pt>
                  <c:pt idx="28">
                    <c:v>2022</c:v>
                  </c:pt>
                  <c:pt idx="32">
                    <c:v>2023</c:v>
                  </c:pt>
                  <c:pt idx="36">
                    <c:v>2024</c:v>
                  </c:pt>
                  <c:pt idx="40">
                    <c:v>2025</c:v>
                  </c:pt>
                </c:lvl>
              </c:multiLvlStrCache>
            </c:multiLvlStrRef>
          </c:cat>
          <c:val>
            <c:numRef>
              <c:f>Graphique!$D$10:$D$51</c:f>
              <c:numCache>
                <c:formatCode>#\ ##0.0</c:formatCode>
                <c:ptCount val="42"/>
                <c:pt idx="0">
                  <c:v>100</c:v>
                </c:pt>
                <c:pt idx="1">
                  <c:v>99.742580254391271</c:v>
                </c:pt>
                <c:pt idx="2">
                  <c:v>98.606904906117506</c:v>
                </c:pt>
                <c:pt idx="3">
                  <c:v>98.622047244094489</c:v>
                </c:pt>
                <c:pt idx="4">
                  <c:v>94.654754694124776</c:v>
                </c:pt>
                <c:pt idx="5">
                  <c:v>93.912780133252568</c:v>
                </c:pt>
                <c:pt idx="6">
                  <c:v>91.111447607510598</c:v>
                </c:pt>
                <c:pt idx="7">
                  <c:v>90.596608116293154</c:v>
                </c:pt>
                <c:pt idx="8">
                  <c:v>90.233192004845549</c:v>
                </c:pt>
                <c:pt idx="9">
                  <c:v>90.929739551786795</c:v>
                </c:pt>
                <c:pt idx="10">
                  <c:v>91.066020593579651</c:v>
                </c:pt>
                <c:pt idx="11">
                  <c:v>90.642035130224102</c:v>
                </c:pt>
                <c:pt idx="12">
                  <c:v>87.416717141126583</c:v>
                </c:pt>
                <c:pt idx="13">
                  <c:v>83.176862507571173</c:v>
                </c:pt>
                <c:pt idx="14">
                  <c:v>81.46577831617202</c:v>
                </c:pt>
                <c:pt idx="15">
                  <c:v>79.270139309509389</c:v>
                </c:pt>
                <c:pt idx="16">
                  <c:v>77.801332525741969</c:v>
                </c:pt>
                <c:pt idx="17">
                  <c:v>77.771047849788005</c:v>
                </c:pt>
                <c:pt idx="18">
                  <c:v>78.664445790430037</c:v>
                </c:pt>
                <c:pt idx="19">
                  <c:v>79.224712295578442</c:v>
                </c:pt>
                <c:pt idx="20">
                  <c:v>74.015748031496059</c:v>
                </c:pt>
                <c:pt idx="21">
                  <c:v>63.597819503331309</c:v>
                </c:pt>
                <c:pt idx="22">
                  <c:v>59.176256814052088</c:v>
                </c:pt>
                <c:pt idx="23">
                  <c:v>51.483949121744402</c:v>
                </c:pt>
                <c:pt idx="24">
                  <c:v>47.198667474258031</c:v>
                </c:pt>
                <c:pt idx="25">
                  <c:v>50.378558449424595</c:v>
                </c:pt>
                <c:pt idx="26">
                  <c:v>48.394912174439739</c:v>
                </c:pt>
                <c:pt idx="27">
                  <c:v>47.637795275590548</c:v>
                </c:pt>
                <c:pt idx="28">
                  <c:v>52.104784978800723</c:v>
                </c:pt>
                <c:pt idx="29">
                  <c:v>56.571774682010897</c:v>
                </c:pt>
                <c:pt idx="30">
                  <c:v>60.751059963658392</c:v>
                </c:pt>
                <c:pt idx="31">
                  <c:v>65.944881889763778</c:v>
                </c:pt>
                <c:pt idx="32">
                  <c:v>72.471229557843728</c:v>
                </c:pt>
                <c:pt idx="33">
                  <c:v>77.165354330708652</c:v>
                </c:pt>
                <c:pt idx="34">
                  <c:v>80.723803755299812</c:v>
                </c:pt>
                <c:pt idx="35">
                  <c:v>88.370684433676558</c:v>
                </c:pt>
                <c:pt idx="36">
                  <c:v>93.988491823137494</c:v>
                </c:pt>
                <c:pt idx="37">
                  <c:v>98.031496062992133</c:v>
                </c:pt>
                <c:pt idx="38">
                  <c:v>101.54451847365233</c:v>
                </c:pt>
                <c:pt idx="39">
                  <c:v>102.10478497880074</c:v>
                </c:pt>
                <c:pt idx="40">
                  <c:v>99.046032707450024</c:v>
                </c:pt>
                <c:pt idx="41">
                  <c:v>98.803755299818292</c:v>
                </c:pt>
              </c:numCache>
            </c:numRef>
          </c:val>
          <c:smooth val="0"/>
          <c:extLst>
            <c:ext xmlns:c16="http://schemas.microsoft.com/office/drawing/2014/chart" uri="{C3380CC4-5D6E-409C-BE32-E72D297353CC}">
              <c16:uniqueId val="{00000000-6A09-47F0-B394-124A42C43062}"/>
            </c:ext>
          </c:extLst>
        </c:ser>
        <c:ser>
          <c:idx val="2"/>
          <c:order val="1"/>
          <c:tx>
            <c:v>France métro.</c:v>
          </c:tx>
          <c:marker>
            <c:symbol val="none"/>
          </c:marker>
          <c:cat>
            <c:multiLvlStrRef>
              <c:f>'Données Eclairages Deps'!$A$10:$B$51</c:f>
              <c:multiLvlStrCache>
                <c:ptCount val="42"/>
                <c:lvl>
                  <c:pt idx="0">
                    <c:v>T1</c:v>
                  </c:pt>
                  <c:pt idx="1">
                    <c:v>T2</c:v>
                  </c:pt>
                  <c:pt idx="2">
                    <c:v>T3</c:v>
                  </c:pt>
                  <c:pt idx="3">
                    <c:v>T4</c:v>
                  </c:pt>
                  <c:pt idx="4">
                    <c:v>T1</c:v>
                  </c:pt>
                  <c:pt idx="5">
                    <c:v>T2</c:v>
                  </c:pt>
                  <c:pt idx="6">
                    <c:v>T3</c:v>
                  </c:pt>
                  <c:pt idx="7">
                    <c:v>T4</c:v>
                  </c:pt>
                  <c:pt idx="8">
                    <c:v>T1</c:v>
                  </c:pt>
                  <c:pt idx="9">
                    <c:v>T2</c:v>
                  </c:pt>
                  <c:pt idx="10">
                    <c:v>T3</c:v>
                  </c:pt>
                  <c:pt idx="11">
                    <c:v>T4</c:v>
                  </c:pt>
                  <c:pt idx="12">
                    <c:v>T1</c:v>
                  </c:pt>
                  <c:pt idx="13">
                    <c:v>T2</c:v>
                  </c:pt>
                  <c:pt idx="14">
                    <c:v>T3</c:v>
                  </c:pt>
                  <c:pt idx="15">
                    <c:v>T4</c:v>
                  </c:pt>
                  <c:pt idx="16">
                    <c:v>T1</c:v>
                  </c:pt>
                  <c:pt idx="17">
                    <c:v>T2</c:v>
                  </c:pt>
                  <c:pt idx="18">
                    <c:v>T3</c:v>
                  </c:pt>
                  <c:pt idx="19">
                    <c:v>T4</c:v>
                  </c:pt>
                  <c:pt idx="20">
                    <c:v>T1</c:v>
                  </c:pt>
                  <c:pt idx="21">
                    <c:v>T2</c:v>
                  </c:pt>
                  <c:pt idx="22">
                    <c:v>T3</c:v>
                  </c:pt>
                  <c:pt idx="23">
                    <c:v>T4</c:v>
                  </c:pt>
                  <c:pt idx="24">
                    <c:v>T1</c:v>
                  </c:pt>
                  <c:pt idx="25">
                    <c:v>T2</c:v>
                  </c:pt>
                  <c:pt idx="26">
                    <c:v>T3</c:v>
                  </c:pt>
                  <c:pt idx="27">
                    <c:v>T4</c:v>
                  </c:pt>
                  <c:pt idx="28">
                    <c:v>T1</c:v>
                  </c:pt>
                  <c:pt idx="29">
                    <c:v>T2</c:v>
                  </c:pt>
                  <c:pt idx="30">
                    <c:v>T3</c:v>
                  </c:pt>
                  <c:pt idx="31">
                    <c:v>T4</c:v>
                  </c:pt>
                  <c:pt idx="32">
                    <c:v>T1</c:v>
                  </c:pt>
                  <c:pt idx="33">
                    <c:v>T2</c:v>
                  </c:pt>
                  <c:pt idx="34">
                    <c:v>T3</c:v>
                  </c:pt>
                  <c:pt idx="35">
                    <c:v>T4</c:v>
                  </c:pt>
                  <c:pt idx="36">
                    <c:v>T1</c:v>
                  </c:pt>
                  <c:pt idx="37">
                    <c:v>T2</c:v>
                  </c:pt>
                  <c:pt idx="38">
                    <c:v>T3</c:v>
                  </c:pt>
                  <c:pt idx="39">
                    <c:v>T4</c:v>
                  </c:pt>
                  <c:pt idx="40">
                    <c:v>T1</c:v>
                  </c:pt>
                  <c:pt idx="41">
                    <c:v>T2</c:v>
                  </c:pt>
                </c:lvl>
                <c:lvl>
                  <c:pt idx="0">
                    <c:v>2015</c:v>
                  </c:pt>
                  <c:pt idx="4">
                    <c:v>2016</c:v>
                  </c:pt>
                  <c:pt idx="8">
                    <c:v>2017</c:v>
                  </c:pt>
                  <c:pt idx="12">
                    <c:v>2018</c:v>
                  </c:pt>
                  <c:pt idx="16">
                    <c:v>2019</c:v>
                  </c:pt>
                  <c:pt idx="20">
                    <c:v>2020</c:v>
                  </c:pt>
                  <c:pt idx="24">
                    <c:v>2021</c:v>
                  </c:pt>
                  <c:pt idx="28">
                    <c:v>2022</c:v>
                  </c:pt>
                  <c:pt idx="32">
                    <c:v>2023</c:v>
                  </c:pt>
                  <c:pt idx="36">
                    <c:v>2024</c:v>
                  </c:pt>
                  <c:pt idx="40">
                    <c:v>2025</c:v>
                  </c:pt>
                </c:lvl>
              </c:multiLvlStrCache>
            </c:multiLvlStrRef>
          </c:cat>
          <c:val>
            <c:numRef>
              <c:f>Graphique!$C$10:$C$51</c:f>
              <c:numCache>
                <c:formatCode>#\ ##0.0</c:formatCode>
                <c:ptCount val="42"/>
                <c:pt idx="0">
                  <c:v>100</c:v>
                </c:pt>
                <c:pt idx="1">
                  <c:v>99.36981174325426</c:v>
                </c:pt>
                <c:pt idx="2">
                  <c:v>98.672446058124478</c:v>
                </c:pt>
                <c:pt idx="3">
                  <c:v>98.76841381295884</c:v>
                </c:pt>
                <c:pt idx="4">
                  <c:v>95.761424161481742</c:v>
                </c:pt>
                <c:pt idx="5">
                  <c:v>95.766222549223457</c:v>
                </c:pt>
                <c:pt idx="6">
                  <c:v>93.034340461604899</c:v>
                </c:pt>
                <c:pt idx="7">
                  <c:v>90.670334767518113</c:v>
                </c:pt>
                <c:pt idx="8">
                  <c:v>89.261208234033361</c:v>
                </c:pt>
                <c:pt idx="9">
                  <c:v>86.894003614785433</c:v>
                </c:pt>
                <c:pt idx="10">
                  <c:v>85.751987332256363</c:v>
                </c:pt>
                <c:pt idx="11">
                  <c:v>84.942659266486459</c:v>
                </c:pt>
                <c:pt idx="12">
                  <c:v>82.63143583755857</c:v>
                </c:pt>
                <c:pt idx="13">
                  <c:v>82.044433070488324</c:v>
                </c:pt>
                <c:pt idx="14">
                  <c:v>82.53706754530478</c:v>
                </c:pt>
                <c:pt idx="15">
                  <c:v>83.322403672366079</c:v>
                </c:pt>
                <c:pt idx="16">
                  <c:v>83.475952080101095</c:v>
                </c:pt>
                <c:pt idx="17">
                  <c:v>82.629836374977998</c:v>
                </c:pt>
                <c:pt idx="18">
                  <c:v>81.553398058252426</c:v>
                </c:pt>
                <c:pt idx="19">
                  <c:v>79.466099390604768</c:v>
                </c:pt>
                <c:pt idx="20">
                  <c:v>73.474512563778575</c:v>
                </c:pt>
                <c:pt idx="21">
                  <c:v>62.527790662337459</c:v>
                </c:pt>
                <c:pt idx="22">
                  <c:v>56.795316773564089</c:v>
                </c:pt>
                <c:pt idx="23">
                  <c:v>48.513299531357461</c:v>
                </c:pt>
                <c:pt idx="24">
                  <c:v>43.351833783848626</c:v>
                </c:pt>
                <c:pt idx="25">
                  <c:v>44.628204923145823</c:v>
                </c:pt>
                <c:pt idx="26">
                  <c:v>42.446537963244353</c:v>
                </c:pt>
                <c:pt idx="27">
                  <c:v>42.456134738727783</c:v>
                </c:pt>
                <c:pt idx="28">
                  <c:v>46.560355720477922</c:v>
                </c:pt>
                <c:pt idx="29">
                  <c:v>51.809791909918268</c:v>
                </c:pt>
                <c:pt idx="30">
                  <c:v>57.737400233521541</c:v>
                </c:pt>
                <c:pt idx="31">
                  <c:v>64.031285488076009</c:v>
                </c:pt>
                <c:pt idx="32">
                  <c:v>71.192079461301006</c:v>
                </c:pt>
                <c:pt idx="33">
                  <c:v>76.643047935893534</c:v>
                </c:pt>
                <c:pt idx="34">
                  <c:v>80.28662369443866</c:v>
                </c:pt>
                <c:pt idx="35">
                  <c:v>87.217095056061169</c:v>
                </c:pt>
                <c:pt idx="36">
                  <c:v>92.073063450680564</c:v>
                </c:pt>
                <c:pt idx="37">
                  <c:v>96.525967274995608</c:v>
                </c:pt>
                <c:pt idx="38">
                  <c:v>99.827258041298123</c:v>
                </c:pt>
                <c:pt idx="39">
                  <c:v>102.77026918955232</c:v>
                </c:pt>
                <c:pt idx="40">
                  <c:v>103.32368324243055</c:v>
                </c:pt>
                <c:pt idx="41">
                  <c:v>104.34414036883608</c:v>
                </c:pt>
              </c:numCache>
            </c:numRef>
          </c:val>
          <c:smooth val="0"/>
          <c:extLst>
            <c:ext xmlns:c16="http://schemas.microsoft.com/office/drawing/2014/chart" uri="{C3380CC4-5D6E-409C-BE32-E72D297353CC}">
              <c16:uniqueId val="{00000001-6A09-47F0-B394-124A42C43062}"/>
            </c:ext>
          </c:extLst>
        </c:ser>
        <c:ser>
          <c:idx val="1"/>
          <c:order val="2"/>
          <c:tx>
            <c:strRef>
              <c:f>'Données Eclairages Deps'!$H$9</c:f>
              <c:strCache>
                <c:ptCount val="1"/>
                <c:pt idx="0">
                  <c:v>Vaucluse</c:v>
                </c:pt>
              </c:strCache>
            </c:strRef>
          </c:tx>
          <c:spPr>
            <a:ln>
              <a:solidFill>
                <a:schemeClr val="tx2">
                  <a:lumMod val="75000"/>
                  <a:lumOff val="25000"/>
                </a:schemeClr>
              </a:solidFill>
            </a:ln>
          </c:spPr>
          <c:marker>
            <c:symbol val="none"/>
          </c:marker>
          <c:cat>
            <c:multiLvlStrRef>
              <c:f>'Données Eclairages Deps'!$A$10:$B$51</c:f>
              <c:multiLvlStrCache>
                <c:ptCount val="42"/>
                <c:lvl>
                  <c:pt idx="0">
                    <c:v>T1</c:v>
                  </c:pt>
                  <c:pt idx="1">
                    <c:v>T2</c:v>
                  </c:pt>
                  <c:pt idx="2">
                    <c:v>T3</c:v>
                  </c:pt>
                  <c:pt idx="3">
                    <c:v>T4</c:v>
                  </c:pt>
                  <c:pt idx="4">
                    <c:v>T1</c:v>
                  </c:pt>
                  <c:pt idx="5">
                    <c:v>T2</c:v>
                  </c:pt>
                  <c:pt idx="6">
                    <c:v>T3</c:v>
                  </c:pt>
                  <c:pt idx="7">
                    <c:v>T4</c:v>
                  </c:pt>
                  <c:pt idx="8">
                    <c:v>T1</c:v>
                  </c:pt>
                  <c:pt idx="9">
                    <c:v>T2</c:v>
                  </c:pt>
                  <c:pt idx="10">
                    <c:v>T3</c:v>
                  </c:pt>
                  <c:pt idx="11">
                    <c:v>T4</c:v>
                  </c:pt>
                  <c:pt idx="12">
                    <c:v>T1</c:v>
                  </c:pt>
                  <c:pt idx="13">
                    <c:v>T2</c:v>
                  </c:pt>
                  <c:pt idx="14">
                    <c:v>T3</c:v>
                  </c:pt>
                  <c:pt idx="15">
                    <c:v>T4</c:v>
                  </c:pt>
                  <c:pt idx="16">
                    <c:v>T1</c:v>
                  </c:pt>
                  <c:pt idx="17">
                    <c:v>T2</c:v>
                  </c:pt>
                  <c:pt idx="18">
                    <c:v>T3</c:v>
                  </c:pt>
                  <c:pt idx="19">
                    <c:v>T4</c:v>
                  </c:pt>
                  <c:pt idx="20">
                    <c:v>T1</c:v>
                  </c:pt>
                  <c:pt idx="21">
                    <c:v>T2</c:v>
                  </c:pt>
                  <c:pt idx="22">
                    <c:v>T3</c:v>
                  </c:pt>
                  <c:pt idx="23">
                    <c:v>T4</c:v>
                  </c:pt>
                  <c:pt idx="24">
                    <c:v>T1</c:v>
                  </c:pt>
                  <c:pt idx="25">
                    <c:v>T2</c:v>
                  </c:pt>
                  <c:pt idx="26">
                    <c:v>T3</c:v>
                  </c:pt>
                  <c:pt idx="27">
                    <c:v>T4</c:v>
                  </c:pt>
                  <c:pt idx="28">
                    <c:v>T1</c:v>
                  </c:pt>
                  <c:pt idx="29">
                    <c:v>T2</c:v>
                  </c:pt>
                  <c:pt idx="30">
                    <c:v>T3</c:v>
                  </c:pt>
                  <c:pt idx="31">
                    <c:v>T4</c:v>
                  </c:pt>
                  <c:pt idx="32">
                    <c:v>T1</c:v>
                  </c:pt>
                  <c:pt idx="33">
                    <c:v>T2</c:v>
                  </c:pt>
                  <c:pt idx="34">
                    <c:v>T3</c:v>
                  </c:pt>
                  <c:pt idx="35">
                    <c:v>T4</c:v>
                  </c:pt>
                  <c:pt idx="36">
                    <c:v>T1</c:v>
                  </c:pt>
                  <c:pt idx="37">
                    <c:v>T2</c:v>
                  </c:pt>
                  <c:pt idx="38">
                    <c:v>T3</c:v>
                  </c:pt>
                  <c:pt idx="39">
                    <c:v>T4</c:v>
                  </c:pt>
                  <c:pt idx="40">
                    <c:v>T1</c:v>
                  </c:pt>
                  <c:pt idx="41">
                    <c:v>T2</c:v>
                  </c:pt>
                </c:lvl>
                <c:lvl>
                  <c:pt idx="0">
                    <c:v>2015</c:v>
                  </c:pt>
                  <c:pt idx="4">
                    <c:v>2016</c:v>
                  </c:pt>
                  <c:pt idx="8">
                    <c:v>2017</c:v>
                  </c:pt>
                  <c:pt idx="12">
                    <c:v>2018</c:v>
                  </c:pt>
                  <c:pt idx="16">
                    <c:v>2019</c:v>
                  </c:pt>
                  <c:pt idx="20">
                    <c:v>2020</c:v>
                  </c:pt>
                  <c:pt idx="24">
                    <c:v>2021</c:v>
                  </c:pt>
                  <c:pt idx="28">
                    <c:v>2022</c:v>
                  </c:pt>
                  <c:pt idx="32">
                    <c:v>2023</c:v>
                  </c:pt>
                  <c:pt idx="36">
                    <c:v>2024</c:v>
                  </c:pt>
                  <c:pt idx="40">
                    <c:v>2025</c:v>
                  </c:pt>
                </c:lvl>
              </c:multiLvlStrCache>
            </c:multiLvlStrRef>
          </c:cat>
          <c:val>
            <c:numRef>
              <c:f>'Données Eclairages Deps'!$H$10:$H$51</c:f>
              <c:numCache>
                <c:formatCode>#\ ##0.0</c:formatCode>
                <c:ptCount val="42"/>
                <c:pt idx="0">
                  <c:v>100</c:v>
                </c:pt>
                <c:pt idx="1">
                  <c:v>100.14124293785312</c:v>
                </c:pt>
                <c:pt idx="2">
                  <c:v>96.045197740112997</c:v>
                </c:pt>
                <c:pt idx="3">
                  <c:v>93.644067796610159</c:v>
                </c:pt>
                <c:pt idx="4">
                  <c:v>89.548022598870062</c:v>
                </c:pt>
                <c:pt idx="5">
                  <c:v>87.005649717514117</c:v>
                </c:pt>
                <c:pt idx="6">
                  <c:v>85.310734463276845</c:v>
                </c:pt>
                <c:pt idx="7">
                  <c:v>82.203389830508485</c:v>
                </c:pt>
                <c:pt idx="8">
                  <c:v>83.333333333333343</c:v>
                </c:pt>
                <c:pt idx="9">
                  <c:v>83.757062146892665</c:v>
                </c:pt>
                <c:pt idx="10">
                  <c:v>76.412429378531073</c:v>
                </c:pt>
                <c:pt idx="11">
                  <c:v>81.073446327683612</c:v>
                </c:pt>
                <c:pt idx="12">
                  <c:v>81.638418079096041</c:v>
                </c:pt>
                <c:pt idx="13">
                  <c:v>79.802259887005647</c:v>
                </c:pt>
                <c:pt idx="14">
                  <c:v>85.593220338983059</c:v>
                </c:pt>
                <c:pt idx="15">
                  <c:v>84.745762711864401</c:v>
                </c:pt>
                <c:pt idx="16">
                  <c:v>77.259887005649716</c:v>
                </c:pt>
                <c:pt idx="17">
                  <c:v>74.152542372881356</c:v>
                </c:pt>
                <c:pt idx="18">
                  <c:v>73.305084745762713</c:v>
                </c:pt>
                <c:pt idx="19">
                  <c:v>70.33898305084746</c:v>
                </c:pt>
                <c:pt idx="20">
                  <c:v>68.926553672316388</c:v>
                </c:pt>
                <c:pt idx="21">
                  <c:v>62.853107344632761</c:v>
                </c:pt>
                <c:pt idx="22">
                  <c:v>59.887005649717516</c:v>
                </c:pt>
                <c:pt idx="23">
                  <c:v>51.836158192090394</c:v>
                </c:pt>
                <c:pt idx="24">
                  <c:v>48.728813559322035</c:v>
                </c:pt>
                <c:pt idx="25">
                  <c:v>51.836158192090394</c:v>
                </c:pt>
                <c:pt idx="26">
                  <c:v>49.152542372881356</c:v>
                </c:pt>
                <c:pt idx="27">
                  <c:v>51.41242937853108</c:v>
                </c:pt>
                <c:pt idx="28">
                  <c:v>53.954802259887003</c:v>
                </c:pt>
                <c:pt idx="29">
                  <c:v>58.757062146892657</c:v>
                </c:pt>
                <c:pt idx="30">
                  <c:v>69.491525423728817</c:v>
                </c:pt>
                <c:pt idx="31">
                  <c:v>77.118644067796609</c:v>
                </c:pt>
                <c:pt idx="32">
                  <c:v>84.887005649717523</c:v>
                </c:pt>
                <c:pt idx="33">
                  <c:v>91.525423728813564</c:v>
                </c:pt>
                <c:pt idx="34">
                  <c:v>93.644067796610159</c:v>
                </c:pt>
                <c:pt idx="35">
                  <c:v>103.67231638418079</c:v>
                </c:pt>
                <c:pt idx="36">
                  <c:v>108.75706214689265</c:v>
                </c:pt>
                <c:pt idx="37">
                  <c:v>106.77966101694916</c:v>
                </c:pt>
                <c:pt idx="38">
                  <c:v>106.21468926553672</c:v>
                </c:pt>
                <c:pt idx="39">
                  <c:v>102.68361581920904</c:v>
                </c:pt>
                <c:pt idx="40">
                  <c:v>104.37853107344633</c:v>
                </c:pt>
                <c:pt idx="41">
                  <c:v>107.34463276836159</c:v>
                </c:pt>
              </c:numCache>
            </c:numRef>
          </c:val>
          <c:smooth val="0"/>
          <c:extLst>
            <c:ext xmlns:c16="http://schemas.microsoft.com/office/drawing/2014/chart" uri="{C3380CC4-5D6E-409C-BE32-E72D297353CC}">
              <c16:uniqueId val="{00000002-6A09-47F0-B394-124A42C43062}"/>
            </c:ext>
          </c:extLst>
        </c:ser>
        <c:dLbls>
          <c:showLegendKey val="0"/>
          <c:showVal val="0"/>
          <c:showCatName val="0"/>
          <c:showSerName val="0"/>
          <c:showPercent val="0"/>
          <c:showBubbleSize val="0"/>
        </c:dLbls>
        <c:smooth val="0"/>
        <c:axId val="961269663"/>
        <c:axId val="961261023"/>
      </c:lineChart>
      <c:catAx>
        <c:axId val="961269663"/>
        <c:scaling>
          <c:orientation val="minMax"/>
        </c:scaling>
        <c:delete val="0"/>
        <c:axPos val="b"/>
        <c:majorGridlines/>
        <c:numFmt formatCode="General" sourceLinked="1"/>
        <c:majorTickMark val="none"/>
        <c:minorTickMark val="none"/>
        <c:tickLblPos val="low"/>
        <c:spPr>
          <a:noFill/>
          <a:ln w="19050" cap="flat" cmpd="sng" algn="ctr">
            <a:solidFill>
              <a:schemeClr val="tx1"/>
            </a:solidFill>
            <a:round/>
          </a:ln>
          <a:effectLst/>
        </c:spPr>
        <c:txPr>
          <a:bodyPr rot="-60000000" spcFirstLastPara="1" vertOverflow="ellipsis" vert="horz" wrap="square" anchor="ctr" anchorCtr="1"/>
          <a:lstStyle/>
          <a:p>
            <a:pPr>
              <a:defRPr sz="1100" b="0" i="0" u="none" strike="noStrike" kern="1200" baseline="0">
                <a:solidFill>
                  <a:schemeClr val="tx1">
                    <a:lumMod val="65000"/>
                    <a:lumOff val="35000"/>
                  </a:schemeClr>
                </a:solidFill>
                <a:latin typeface="+mn-lt"/>
                <a:ea typeface="+mn-ea"/>
                <a:cs typeface="+mn-cs"/>
              </a:defRPr>
            </a:pPr>
            <a:endParaRPr lang="fr-FR"/>
          </a:p>
        </c:txPr>
        <c:crossAx val="961261023"/>
        <c:crossesAt val="100"/>
        <c:auto val="1"/>
        <c:lblAlgn val="ctr"/>
        <c:lblOffset val="100"/>
        <c:tickLblSkip val="4"/>
        <c:tickMarkSkip val="4"/>
        <c:noMultiLvlLbl val="1"/>
      </c:catAx>
      <c:valAx>
        <c:axId val="961261023"/>
        <c:scaling>
          <c:orientation val="minMax"/>
          <c:max val="120"/>
          <c:min val="40"/>
        </c:scaling>
        <c:delete val="0"/>
        <c:axPos val="l"/>
        <c:majorGridlines>
          <c:spPr>
            <a:ln w="9525" cap="flat" cmpd="sng" algn="ctr">
              <a:solidFill>
                <a:schemeClr val="tx1">
                  <a:lumMod val="15000"/>
                  <a:lumOff val="85000"/>
                </a:schemeClr>
              </a:solidFill>
              <a:round/>
            </a:ln>
            <a:effectLst/>
          </c:spPr>
        </c:majorGridlines>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fr-FR"/>
          </a:p>
        </c:txPr>
        <c:crossAx val="961269663"/>
        <c:crosses val="autoZero"/>
        <c:crossBetween val="midCat"/>
        <c:majorUnit val="10"/>
      </c:valAx>
    </c:plotArea>
    <c:legend>
      <c:legendPos val="b"/>
      <c:layout>
        <c:manualLayout>
          <c:xMode val="edge"/>
          <c:yMode val="edge"/>
          <c:x val="0.2030416472911758"/>
          <c:y val="0.1525858563454216"/>
          <c:w val="0.7090444076113388"/>
          <c:h val="5.5330010525952683E-2"/>
        </c:manualLayout>
      </c:layout>
      <c:overlay val="0"/>
      <c:spPr>
        <a:noFill/>
        <a:ln>
          <a:noFill/>
        </a:ln>
        <a:effectLst/>
      </c:spPr>
      <c:txPr>
        <a:bodyPr rot="0" spcFirstLastPara="1" vertOverflow="ellipsis" vert="horz" wrap="square" anchor="ctr" anchorCtr="1"/>
        <a:lstStyle/>
        <a:p>
          <a:pPr>
            <a:defRPr sz="1050" b="0" i="0" u="none" strike="noStrike" kern="1200" baseline="0">
              <a:solidFill>
                <a:schemeClr val="tx1">
                  <a:lumMod val="65000"/>
                  <a:lumOff val="35000"/>
                </a:schemeClr>
              </a:solidFill>
              <a:latin typeface="+mn-lt"/>
              <a:ea typeface="+mn-ea"/>
              <a:cs typeface="+mn-cs"/>
            </a:defRPr>
          </a:pPr>
          <a:endParaRPr lang="fr-FR"/>
        </a:p>
      </c:txPr>
    </c:legend>
    <c:plotVisOnly val="1"/>
    <c:dispBlanksAs val="gap"/>
    <c:showDLblsOverMax val="0"/>
    <c:extLst/>
  </c:chart>
  <c:txPr>
    <a:bodyPr/>
    <a:lstStyle/>
    <a:p>
      <a:pPr>
        <a:defRPr/>
      </a:pPr>
      <a:endParaRPr lang="fr-FR"/>
    </a:p>
  </c:txPr>
  <c:externalData r:id="rId1">
    <c:autoUpdate val="0"/>
  </c:externalData>
  <c:userShapes r:id="rId2"/>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r-FR"/>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8.1896545228499124E-2"/>
          <c:y val="0.27208624345685795"/>
          <c:w val="0.83764367816092966"/>
          <c:h val="0.49121318168562289"/>
        </c:manualLayout>
      </c:layout>
      <c:barChart>
        <c:barDir val="col"/>
        <c:grouping val="stacked"/>
        <c:varyColors val="0"/>
        <c:ser>
          <c:idx val="1"/>
          <c:order val="0"/>
          <c:tx>
            <c:strRef>
              <c:f>'Données Graph2'!$G$7:$G$8</c:f>
              <c:strCache>
                <c:ptCount val="2"/>
                <c:pt idx="0">
                  <c:v>Emploi hors intérim</c:v>
                </c:pt>
              </c:strCache>
            </c:strRef>
          </c:tx>
          <c:spPr>
            <a:solidFill>
              <a:srgbClr val="00B0F0"/>
            </a:solidFill>
            <a:ln w="28575">
              <a:noFill/>
              <a:prstDash val="solid"/>
            </a:ln>
          </c:spPr>
          <c:invertIfNegative val="0"/>
          <c:cat>
            <c:multiLvlStrRef>
              <c:f>'Données Graph2'!$A$10:$B$46</c:f>
              <c:multiLvlStrCache>
                <c:ptCount val="37"/>
                <c:lvl>
                  <c:pt idx="0">
                    <c:v>T1</c:v>
                  </c:pt>
                  <c:pt idx="1">
                    <c:v>T2</c:v>
                  </c:pt>
                  <c:pt idx="2">
                    <c:v>T3</c:v>
                  </c:pt>
                  <c:pt idx="3">
                    <c:v>T4</c:v>
                  </c:pt>
                  <c:pt idx="4">
                    <c:v>T1</c:v>
                  </c:pt>
                  <c:pt idx="5">
                    <c:v>T2</c:v>
                  </c:pt>
                  <c:pt idx="6">
                    <c:v>T3</c:v>
                  </c:pt>
                  <c:pt idx="7">
                    <c:v>T4</c:v>
                  </c:pt>
                  <c:pt idx="8">
                    <c:v>T1</c:v>
                  </c:pt>
                  <c:pt idx="9">
                    <c:v>T2</c:v>
                  </c:pt>
                  <c:pt idx="10">
                    <c:v>T3</c:v>
                  </c:pt>
                  <c:pt idx="11">
                    <c:v>T4</c:v>
                  </c:pt>
                  <c:pt idx="12">
                    <c:v>T1</c:v>
                  </c:pt>
                  <c:pt idx="13">
                    <c:v>T2</c:v>
                  </c:pt>
                  <c:pt idx="14">
                    <c:v>T3</c:v>
                  </c:pt>
                  <c:pt idx="15">
                    <c:v>T4</c:v>
                  </c:pt>
                  <c:pt idx="16">
                    <c:v>T1</c:v>
                  </c:pt>
                  <c:pt idx="17">
                    <c:v>T2</c:v>
                  </c:pt>
                  <c:pt idx="18">
                    <c:v>T3</c:v>
                  </c:pt>
                  <c:pt idx="19">
                    <c:v>T4</c:v>
                  </c:pt>
                  <c:pt idx="20">
                    <c:v>T1</c:v>
                  </c:pt>
                  <c:pt idx="21">
                    <c:v>T2</c:v>
                  </c:pt>
                  <c:pt idx="22">
                    <c:v>T3</c:v>
                  </c:pt>
                  <c:pt idx="23">
                    <c:v>T4</c:v>
                  </c:pt>
                  <c:pt idx="24">
                    <c:v>T1</c:v>
                  </c:pt>
                  <c:pt idx="25">
                    <c:v>T2</c:v>
                  </c:pt>
                  <c:pt idx="26">
                    <c:v>T3</c:v>
                  </c:pt>
                  <c:pt idx="27">
                    <c:v>T4</c:v>
                  </c:pt>
                  <c:pt idx="28">
                    <c:v>T1</c:v>
                  </c:pt>
                  <c:pt idx="29">
                    <c:v>T2</c:v>
                  </c:pt>
                  <c:pt idx="30">
                    <c:v>T3</c:v>
                  </c:pt>
                  <c:pt idx="31">
                    <c:v>T4</c:v>
                  </c:pt>
                  <c:pt idx="32">
                    <c:v>T1</c:v>
                  </c:pt>
                  <c:pt idx="33">
                    <c:v>T2</c:v>
                  </c:pt>
                  <c:pt idx="34">
                    <c:v>T3</c:v>
                  </c:pt>
                  <c:pt idx="35">
                    <c:v>T4</c:v>
                  </c:pt>
                  <c:pt idx="36">
                    <c:v>T1</c:v>
                  </c:pt>
                </c:lvl>
                <c:lvl>
                  <c:pt idx="0">
                    <c:v>2015</c:v>
                  </c:pt>
                  <c:pt idx="4">
                    <c:v>2016</c:v>
                  </c:pt>
                  <c:pt idx="8">
                    <c:v>2017</c:v>
                  </c:pt>
                  <c:pt idx="12">
                    <c:v>2018</c:v>
                  </c:pt>
                  <c:pt idx="16">
                    <c:v>2019</c:v>
                  </c:pt>
                  <c:pt idx="20">
                    <c:v>2020</c:v>
                  </c:pt>
                  <c:pt idx="24">
                    <c:v>2021</c:v>
                  </c:pt>
                  <c:pt idx="28">
                    <c:v>2022</c:v>
                  </c:pt>
                  <c:pt idx="32">
                    <c:v>2023</c:v>
                  </c:pt>
                  <c:pt idx="36">
                    <c:v>2024</c:v>
                  </c:pt>
                </c:lvl>
              </c:multiLvlStrCache>
            </c:multiLvlStrRef>
          </c:cat>
          <c:val>
            <c:numRef>
              <c:f>'Données Graph2'!$V$10:$V$51</c:f>
              <c:numCache>
                <c:formatCode>#,##0</c:formatCode>
                <c:ptCount val="42"/>
                <c:pt idx="0">
                  <c:v>-194.39171402654028</c:v>
                </c:pt>
                <c:pt idx="1">
                  <c:v>226.12302543196711</c:v>
                </c:pt>
                <c:pt idx="2">
                  <c:v>-599.89066841168096</c:v>
                </c:pt>
                <c:pt idx="3">
                  <c:v>758.33805947448127</c:v>
                </c:pt>
                <c:pt idx="4">
                  <c:v>454.40547098987736</c:v>
                </c:pt>
                <c:pt idx="5">
                  <c:v>1152.1595678742742</c:v>
                </c:pt>
                <c:pt idx="6">
                  <c:v>89.888959416537546</c:v>
                </c:pt>
                <c:pt idx="7">
                  <c:v>-532.21511747073964</c:v>
                </c:pt>
                <c:pt idx="8">
                  <c:v>1861.6130033109221</c:v>
                </c:pt>
                <c:pt idx="9">
                  <c:v>519.26193614208023</c:v>
                </c:pt>
                <c:pt idx="10">
                  <c:v>-1137.2265634098439</c:v>
                </c:pt>
                <c:pt idx="11">
                  <c:v>1555.3548938057211</c:v>
                </c:pt>
                <c:pt idx="12">
                  <c:v>1478.218187939463</c:v>
                </c:pt>
                <c:pt idx="13">
                  <c:v>-182.22296150992042</c:v>
                </c:pt>
                <c:pt idx="14">
                  <c:v>705.84729779369081</c:v>
                </c:pt>
                <c:pt idx="15">
                  <c:v>-363.44279558651033</c:v>
                </c:pt>
                <c:pt idx="16">
                  <c:v>1313.9948648459977</c:v>
                </c:pt>
                <c:pt idx="17">
                  <c:v>822.01353131639189</c:v>
                </c:pt>
                <c:pt idx="18">
                  <c:v>-159.08256838811212</c:v>
                </c:pt>
                <c:pt idx="19">
                  <c:v>564.50512577607878</c:v>
                </c:pt>
                <c:pt idx="20">
                  <c:v>-1580.5312582564075</c:v>
                </c:pt>
                <c:pt idx="21">
                  <c:v>-3927.2483639770071</c:v>
                </c:pt>
                <c:pt idx="22">
                  <c:v>5214.9314616481424</c:v>
                </c:pt>
                <c:pt idx="23">
                  <c:v>1671.2234832213435</c:v>
                </c:pt>
                <c:pt idx="24">
                  <c:v>930.02115680908901</c:v>
                </c:pt>
                <c:pt idx="25">
                  <c:v>1718.564815460064</c:v>
                </c:pt>
                <c:pt idx="26">
                  <c:v>1391.6914768427669</c:v>
                </c:pt>
                <c:pt idx="27">
                  <c:v>3054.2009923354781</c:v>
                </c:pt>
                <c:pt idx="28">
                  <c:v>743.69601734867319</c:v>
                </c:pt>
                <c:pt idx="29">
                  <c:v>-362.95442206106964</c:v>
                </c:pt>
                <c:pt idx="30">
                  <c:v>-436.87907173272106</c:v>
                </c:pt>
                <c:pt idx="31">
                  <c:v>822.96539716099505</c:v>
                </c:pt>
                <c:pt idx="32">
                  <c:v>685.40653788793134</c:v>
                </c:pt>
                <c:pt idx="33">
                  <c:v>96.083089930703864</c:v>
                </c:pt>
                <c:pt idx="34">
                  <c:v>212.71339187634294</c:v>
                </c:pt>
                <c:pt idx="35">
                  <c:v>86.495843151467852</c:v>
                </c:pt>
                <c:pt idx="36">
                  <c:v>485.24389186358894</c:v>
                </c:pt>
                <c:pt idx="37">
                  <c:v>-576.6418967343634</c:v>
                </c:pt>
                <c:pt idx="38">
                  <c:v>189.89125981376856</c:v>
                </c:pt>
                <c:pt idx="39">
                  <c:v>-293.43810725209187</c:v>
                </c:pt>
                <c:pt idx="40">
                  <c:v>-449.71671760946629</c:v>
                </c:pt>
                <c:pt idx="41">
                  <c:v>770.17787486381712</c:v>
                </c:pt>
              </c:numCache>
            </c:numRef>
          </c:val>
          <c:extLst>
            <c:ext xmlns:c16="http://schemas.microsoft.com/office/drawing/2014/chart" uri="{C3380CC4-5D6E-409C-BE32-E72D297353CC}">
              <c16:uniqueId val="{00000000-6E00-49AE-84D2-44A066341E48}"/>
            </c:ext>
          </c:extLst>
        </c:ser>
        <c:ser>
          <c:idx val="2"/>
          <c:order val="1"/>
          <c:tx>
            <c:strRef>
              <c:f>'Données Graph2'!$H$7:$H$8</c:f>
              <c:strCache>
                <c:ptCount val="2"/>
                <c:pt idx="0">
                  <c:v>Intérim</c:v>
                </c:pt>
              </c:strCache>
            </c:strRef>
          </c:tx>
          <c:spPr>
            <a:solidFill>
              <a:schemeClr val="accent6">
                <a:lumMod val="75000"/>
              </a:schemeClr>
            </a:solidFill>
            <a:ln w="28575">
              <a:noFill/>
            </a:ln>
          </c:spPr>
          <c:invertIfNegative val="0"/>
          <c:cat>
            <c:multiLvlStrRef>
              <c:f>'Données Graph2'!$A$10:$B$46</c:f>
              <c:multiLvlStrCache>
                <c:ptCount val="37"/>
                <c:lvl>
                  <c:pt idx="0">
                    <c:v>T1</c:v>
                  </c:pt>
                  <c:pt idx="1">
                    <c:v>T2</c:v>
                  </c:pt>
                  <c:pt idx="2">
                    <c:v>T3</c:v>
                  </c:pt>
                  <c:pt idx="3">
                    <c:v>T4</c:v>
                  </c:pt>
                  <c:pt idx="4">
                    <c:v>T1</c:v>
                  </c:pt>
                  <c:pt idx="5">
                    <c:v>T2</c:v>
                  </c:pt>
                  <c:pt idx="6">
                    <c:v>T3</c:v>
                  </c:pt>
                  <c:pt idx="7">
                    <c:v>T4</c:v>
                  </c:pt>
                  <c:pt idx="8">
                    <c:v>T1</c:v>
                  </c:pt>
                  <c:pt idx="9">
                    <c:v>T2</c:v>
                  </c:pt>
                  <c:pt idx="10">
                    <c:v>T3</c:v>
                  </c:pt>
                  <c:pt idx="11">
                    <c:v>T4</c:v>
                  </c:pt>
                  <c:pt idx="12">
                    <c:v>T1</c:v>
                  </c:pt>
                  <c:pt idx="13">
                    <c:v>T2</c:v>
                  </c:pt>
                  <c:pt idx="14">
                    <c:v>T3</c:v>
                  </c:pt>
                  <c:pt idx="15">
                    <c:v>T4</c:v>
                  </c:pt>
                  <c:pt idx="16">
                    <c:v>T1</c:v>
                  </c:pt>
                  <c:pt idx="17">
                    <c:v>T2</c:v>
                  </c:pt>
                  <c:pt idx="18">
                    <c:v>T3</c:v>
                  </c:pt>
                  <c:pt idx="19">
                    <c:v>T4</c:v>
                  </c:pt>
                  <c:pt idx="20">
                    <c:v>T1</c:v>
                  </c:pt>
                  <c:pt idx="21">
                    <c:v>T2</c:v>
                  </c:pt>
                  <c:pt idx="22">
                    <c:v>T3</c:v>
                  </c:pt>
                  <c:pt idx="23">
                    <c:v>T4</c:v>
                  </c:pt>
                  <c:pt idx="24">
                    <c:v>T1</c:v>
                  </c:pt>
                  <c:pt idx="25">
                    <c:v>T2</c:v>
                  </c:pt>
                  <c:pt idx="26">
                    <c:v>T3</c:v>
                  </c:pt>
                  <c:pt idx="27">
                    <c:v>T4</c:v>
                  </c:pt>
                  <c:pt idx="28">
                    <c:v>T1</c:v>
                  </c:pt>
                  <c:pt idx="29">
                    <c:v>T2</c:v>
                  </c:pt>
                  <c:pt idx="30">
                    <c:v>T3</c:v>
                  </c:pt>
                  <c:pt idx="31">
                    <c:v>T4</c:v>
                  </c:pt>
                  <c:pt idx="32">
                    <c:v>T1</c:v>
                  </c:pt>
                  <c:pt idx="33">
                    <c:v>T2</c:v>
                  </c:pt>
                  <c:pt idx="34">
                    <c:v>T3</c:v>
                  </c:pt>
                  <c:pt idx="35">
                    <c:v>T4</c:v>
                  </c:pt>
                  <c:pt idx="36">
                    <c:v>T1</c:v>
                  </c:pt>
                </c:lvl>
                <c:lvl>
                  <c:pt idx="0">
                    <c:v>2015</c:v>
                  </c:pt>
                  <c:pt idx="4">
                    <c:v>2016</c:v>
                  </c:pt>
                  <c:pt idx="8">
                    <c:v>2017</c:v>
                  </c:pt>
                  <c:pt idx="12">
                    <c:v>2018</c:v>
                  </c:pt>
                  <c:pt idx="16">
                    <c:v>2019</c:v>
                  </c:pt>
                  <c:pt idx="20">
                    <c:v>2020</c:v>
                  </c:pt>
                  <c:pt idx="24">
                    <c:v>2021</c:v>
                  </c:pt>
                  <c:pt idx="28">
                    <c:v>2022</c:v>
                  </c:pt>
                  <c:pt idx="32">
                    <c:v>2023</c:v>
                  </c:pt>
                  <c:pt idx="36">
                    <c:v>2024</c:v>
                  </c:pt>
                </c:lvl>
              </c:multiLvlStrCache>
            </c:multiLvlStrRef>
          </c:cat>
          <c:val>
            <c:numRef>
              <c:f>'Données Graph2'!$W$10:$W$51</c:f>
              <c:numCache>
                <c:formatCode>#,##0</c:formatCode>
                <c:ptCount val="42"/>
                <c:pt idx="0">
                  <c:v>121.14173274099994</c:v>
                </c:pt>
                <c:pt idx="1">
                  <c:v>-28.134829763999733</c:v>
                </c:pt>
                <c:pt idx="2">
                  <c:v>231.40194368999983</c:v>
                </c:pt>
                <c:pt idx="3">
                  <c:v>78.130157212000086</c:v>
                </c:pt>
                <c:pt idx="4">
                  <c:v>160.04292389300008</c:v>
                </c:pt>
                <c:pt idx="5">
                  <c:v>180.53610713699982</c:v>
                </c:pt>
                <c:pt idx="6">
                  <c:v>110.46505171800072</c:v>
                </c:pt>
                <c:pt idx="7">
                  <c:v>-40.995198024999809</c:v>
                </c:pt>
                <c:pt idx="8">
                  <c:v>506.19603052500042</c:v>
                </c:pt>
                <c:pt idx="9">
                  <c:v>322.66536493099829</c:v>
                </c:pt>
                <c:pt idx="10">
                  <c:v>323.08656316800079</c:v>
                </c:pt>
                <c:pt idx="11">
                  <c:v>4.3147114760004115</c:v>
                </c:pt>
                <c:pt idx="12">
                  <c:v>44.21949929099992</c:v>
                </c:pt>
                <c:pt idx="13">
                  <c:v>-170.17758922400026</c:v>
                </c:pt>
                <c:pt idx="14">
                  <c:v>26.938201721000951</c:v>
                </c:pt>
                <c:pt idx="15">
                  <c:v>-20.325713311000982</c:v>
                </c:pt>
                <c:pt idx="16">
                  <c:v>208.42982818400014</c:v>
                </c:pt>
                <c:pt idx="17">
                  <c:v>132.99087525400046</c:v>
                </c:pt>
                <c:pt idx="18">
                  <c:v>-30.626577115000146</c:v>
                </c:pt>
                <c:pt idx="19">
                  <c:v>-28.645323247999841</c:v>
                </c:pt>
                <c:pt idx="20">
                  <c:v>-2302.0678397750007</c:v>
                </c:pt>
                <c:pt idx="21">
                  <c:v>1218.7946794300005</c:v>
                </c:pt>
                <c:pt idx="22">
                  <c:v>698.63515049299986</c:v>
                </c:pt>
                <c:pt idx="23">
                  <c:v>23.293182900999454</c:v>
                </c:pt>
                <c:pt idx="24">
                  <c:v>239.04951511000036</c:v>
                </c:pt>
                <c:pt idx="25">
                  <c:v>114.922388469</c:v>
                </c:pt>
                <c:pt idx="26">
                  <c:v>107.40616923499874</c:v>
                </c:pt>
                <c:pt idx="27">
                  <c:v>-2.4118260349987395</c:v>
                </c:pt>
                <c:pt idx="28">
                  <c:v>-107.84104402899993</c:v>
                </c:pt>
                <c:pt idx="29">
                  <c:v>128.62124374599989</c:v>
                </c:pt>
                <c:pt idx="30">
                  <c:v>-198.76593151099951</c:v>
                </c:pt>
                <c:pt idx="31">
                  <c:v>-63.038812279000012</c:v>
                </c:pt>
                <c:pt idx="32">
                  <c:v>-429.89131669900053</c:v>
                </c:pt>
                <c:pt idx="33">
                  <c:v>-224.18414126300013</c:v>
                </c:pt>
                <c:pt idx="34">
                  <c:v>69.308591967000211</c:v>
                </c:pt>
                <c:pt idx="35">
                  <c:v>-68.091219521999847</c:v>
                </c:pt>
                <c:pt idx="36">
                  <c:v>197.21503040200059</c:v>
                </c:pt>
                <c:pt idx="37">
                  <c:v>29.320800135000354</c:v>
                </c:pt>
                <c:pt idx="38">
                  <c:v>94.115183113998683</c:v>
                </c:pt>
                <c:pt idx="39">
                  <c:v>108.90244269699997</c:v>
                </c:pt>
                <c:pt idx="40">
                  <c:v>-32.383517939999365</c:v>
                </c:pt>
                <c:pt idx="41">
                  <c:v>37.115828631999648</c:v>
                </c:pt>
              </c:numCache>
            </c:numRef>
          </c:val>
          <c:extLst>
            <c:ext xmlns:c16="http://schemas.microsoft.com/office/drawing/2014/chart" uri="{C3380CC4-5D6E-409C-BE32-E72D297353CC}">
              <c16:uniqueId val="{00000001-6E00-49AE-84D2-44A066341E48}"/>
            </c:ext>
          </c:extLst>
        </c:ser>
        <c:dLbls>
          <c:showLegendKey val="0"/>
          <c:showVal val="0"/>
          <c:showCatName val="0"/>
          <c:showSerName val="0"/>
          <c:showPercent val="0"/>
          <c:showBubbleSize val="0"/>
        </c:dLbls>
        <c:gapWidth val="150"/>
        <c:overlap val="100"/>
        <c:axId val="212256640"/>
        <c:axId val="212258176"/>
      </c:barChart>
      <c:lineChart>
        <c:grouping val="standard"/>
        <c:varyColors val="0"/>
        <c:ser>
          <c:idx val="0"/>
          <c:order val="2"/>
          <c:tx>
            <c:strRef>
              <c:f>'Données Graph2'!$F$7:$F$8</c:f>
              <c:strCache>
                <c:ptCount val="2"/>
                <c:pt idx="0">
                  <c:v>Emploi total</c:v>
                </c:pt>
              </c:strCache>
            </c:strRef>
          </c:tx>
          <c:spPr>
            <a:ln w="28575">
              <a:solidFill>
                <a:srgbClr val="002060"/>
              </a:solidFill>
              <a:prstDash val="solid"/>
            </a:ln>
          </c:spPr>
          <c:marker>
            <c:symbol val="none"/>
          </c:marker>
          <c:cat>
            <c:multiLvlStrRef>
              <c:f>'Données Graph2'!$A$10:$B$51</c:f>
              <c:multiLvlStrCache>
                <c:ptCount val="42"/>
                <c:lvl>
                  <c:pt idx="0">
                    <c:v>T1</c:v>
                  </c:pt>
                  <c:pt idx="1">
                    <c:v>T2</c:v>
                  </c:pt>
                  <c:pt idx="2">
                    <c:v>T3</c:v>
                  </c:pt>
                  <c:pt idx="3">
                    <c:v>T4</c:v>
                  </c:pt>
                  <c:pt idx="4">
                    <c:v>T1</c:v>
                  </c:pt>
                  <c:pt idx="5">
                    <c:v>T2</c:v>
                  </c:pt>
                  <c:pt idx="6">
                    <c:v>T3</c:v>
                  </c:pt>
                  <c:pt idx="7">
                    <c:v>T4</c:v>
                  </c:pt>
                  <c:pt idx="8">
                    <c:v>T1</c:v>
                  </c:pt>
                  <c:pt idx="9">
                    <c:v>T2</c:v>
                  </c:pt>
                  <c:pt idx="10">
                    <c:v>T3</c:v>
                  </c:pt>
                  <c:pt idx="11">
                    <c:v>T4</c:v>
                  </c:pt>
                  <c:pt idx="12">
                    <c:v>T1</c:v>
                  </c:pt>
                  <c:pt idx="13">
                    <c:v>T2</c:v>
                  </c:pt>
                  <c:pt idx="14">
                    <c:v>T3</c:v>
                  </c:pt>
                  <c:pt idx="15">
                    <c:v>T4</c:v>
                  </c:pt>
                  <c:pt idx="16">
                    <c:v>T1</c:v>
                  </c:pt>
                  <c:pt idx="17">
                    <c:v>T2</c:v>
                  </c:pt>
                  <c:pt idx="18">
                    <c:v>T3</c:v>
                  </c:pt>
                  <c:pt idx="19">
                    <c:v>T4</c:v>
                  </c:pt>
                  <c:pt idx="20">
                    <c:v>T1</c:v>
                  </c:pt>
                  <c:pt idx="21">
                    <c:v>T2</c:v>
                  </c:pt>
                  <c:pt idx="22">
                    <c:v>T3</c:v>
                  </c:pt>
                  <c:pt idx="23">
                    <c:v>T4</c:v>
                  </c:pt>
                  <c:pt idx="24">
                    <c:v>T1</c:v>
                  </c:pt>
                  <c:pt idx="25">
                    <c:v>T2</c:v>
                  </c:pt>
                  <c:pt idx="26">
                    <c:v>T3</c:v>
                  </c:pt>
                  <c:pt idx="27">
                    <c:v>T4</c:v>
                  </c:pt>
                  <c:pt idx="28">
                    <c:v>T1</c:v>
                  </c:pt>
                  <c:pt idx="29">
                    <c:v>T2</c:v>
                  </c:pt>
                  <c:pt idx="30">
                    <c:v>T3</c:v>
                  </c:pt>
                  <c:pt idx="31">
                    <c:v>T4</c:v>
                  </c:pt>
                  <c:pt idx="32">
                    <c:v>T1</c:v>
                  </c:pt>
                  <c:pt idx="33">
                    <c:v>T2</c:v>
                  </c:pt>
                  <c:pt idx="34">
                    <c:v>T3</c:v>
                  </c:pt>
                  <c:pt idx="35">
                    <c:v>T4</c:v>
                  </c:pt>
                  <c:pt idx="36">
                    <c:v>T1</c:v>
                  </c:pt>
                  <c:pt idx="37">
                    <c:v>T2</c:v>
                  </c:pt>
                  <c:pt idx="38">
                    <c:v>T3</c:v>
                  </c:pt>
                  <c:pt idx="39">
                    <c:v>T4</c:v>
                  </c:pt>
                  <c:pt idx="40">
                    <c:v>T1</c:v>
                  </c:pt>
                  <c:pt idx="41">
                    <c:v>T2</c:v>
                  </c:pt>
                </c:lvl>
                <c:lvl>
                  <c:pt idx="0">
                    <c:v>2015</c:v>
                  </c:pt>
                  <c:pt idx="4">
                    <c:v>2016</c:v>
                  </c:pt>
                  <c:pt idx="8">
                    <c:v>2017</c:v>
                  </c:pt>
                  <c:pt idx="12">
                    <c:v>2018</c:v>
                  </c:pt>
                  <c:pt idx="16">
                    <c:v>2019</c:v>
                  </c:pt>
                  <c:pt idx="20">
                    <c:v>2020</c:v>
                  </c:pt>
                  <c:pt idx="24">
                    <c:v>2021</c:v>
                  </c:pt>
                  <c:pt idx="28">
                    <c:v>2022</c:v>
                  </c:pt>
                  <c:pt idx="32">
                    <c:v>2023</c:v>
                  </c:pt>
                  <c:pt idx="36">
                    <c:v>2024</c:v>
                  </c:pt>
                  <c:pt idx="40">
                    <c:v>2025</c:v>
                  </c:pt>
                </c:lvl>
              </c:multiLvlStrCache>
            </c:multiLvlStrRef>
          </c:cat>
          <c:val>
            <c:numRef>
              <c:f>'Données Graph2'!$U$10:$U$51</c:f>
              <c:numCache>
                <c:formatCode>#,##0</c:formatCode>
                <c:ptCount val="42"/>
                <c:pt idx="0">
                  <c:v>-73.249981285538524</c:v>
                </c:pt>
                <c:pt idx="1">
                  <c:v>197.98819566797465</c:v>
                </c:pt>
                <c:pt idx="2">
                  <c:v>-368.48872472168296</c:v>
                </c:pt>
                <c:pt idx="3">
                  <c:v>836.46821668648045</c:v>
                </c:pt>
                <c:pt idx="4">
                  <c:v>614.44839488287107</c:v>
                </c:pt>
                <c:pt idx="5">
                  <c:v>1332.6956750112877</c:v>
                </c:pt>
                <c:pt idx="6">
                  <c:v>200.35401113453554</c:v>
                </c:pt>
                <c:pt idx="7">
                  <c:v>-573.21031549572945</c:v>
                </c:pt>
                <c:pt idx="8">
                  <c:v>2367.8090338359179</c:v>
                </c:pt>
                <c:pt idx="9">
                  <c:v>841.92730107306852</c:v>
                </c:pt>
                <c:pt idx="10">
                  <c:v>-814.1400002418377</c:v>
                </c:pt>
                <c:pt idx="11">
                  <c:v>1559.6696052817279</c:v>
                </c:pt>
                <c:pt idx="12">
                  <c:v>1522.437687230442</c:v>
                </c:pt>
                <c:pt idx="13">
                  <c:v>-352.40055073390249</c:v>
                </c:pt>
                <c:pt idx="14">
                  <c:v>732.78549951469176</c:v>
                </c:pt>
                <c:pt idx="15">
                  <c:v>-383.76850889751222</c:v>
                </c:pt>
                <c:pt idx="16">
                  <c:v>1522.4246930299851</c:v>
                </c:pt>
                <c:pt idx="17">
                  <c:v>955.00440657039871</c:v>
                </c:pt>
                <c:pt idx="18">
                  <c:v>-189.70914550311863</c:v>
                </c:pt>
                <c:pt idx="19">
                  <c:v>535.85980252808076</c:v>
                </c:pt>
                <c:pt idx="20">
                  <c:v>-3882.5990980314091</c:v>
                </c:pt>
                <c:pt idx="21">
                  <c:v>-2708.4536845470138</c:v>
                </c:pt>
                <c:pt idx="22">
                  <c:v>5913.5666121411487</c:v>
                </c:pt>
                <c:pt idx="23">
                  <c:v>1694.5166661223629</c:v>
                </c:pt>
                <c:pt idx="24">
                  <c:v>1169.0706719190639</c:v>
                </c:pt>
                <c:pt idx="25">
                  <c:v>1833.4872039290785</c:v>
                </c:pt>
                <c:pt idx="26">
                  <c:v>1499.0976460777747</c:v>
                </c:pt>
                <c:pt idx="27">
                  <c:v>3051.7891663004702</c:v>
                </c:pt>
                <c:pt idx="28">
                  <c:v>635.85497331965598</c:v>
                </c:pt>
                <c:pt idx="29">
                  <c:v>-234.33317831504974</c:v>
                </c:pt>
                <c:pt idx="30">
                  <c:v>-635.64500324372784</c:v>
                </c:pt>
                <c:pt idx="31">
                  <c:v>759.92658488199231</c:v>
                </c:pt>
                <c:pt idx="32">
                  <c:v>255.51522118892171</c:v>
                </c:pt>
                <c:pt idx="33">
                  <c:v>-128.10105133228353</c:v>
                </c:pt>
                <c:pt idx="34">
                  <c:v>282.02198384335497</c:v>
                </c:pt>
                <c:pt idx="35">
                  <c:v>18.404623629467096</c:v>
                </c:pt>
                <c:pt idx="36">
                  <c:v>682.45892226559226</c:v>
                </c:pt>
                <c:pt idx="37">
                  <c:v>-547.32109659936395</c:v>
                </c:pt>
                <c:pt idx="38">
                  <c:v>284.00644292775542</c:v>
                </c:pt>
                <c:pt idx="39">
                  <c:v>-184.53566455509281</c:v>
                </c:pt>
                <c:pt idx="40">
                  <c:v>-482.10023554947111</c:v>
                </c:pt>
                <c:pt idx="41">
                  <c:v>807.29370349581586</c:v>
                </c:pt>
              </c:numCache>
            </c:numRef>
          </c:val>
          <c:smooth val="0"/>
          <c:extLst>
            <c:ext xmlns:c16="http://schemas.microsoft.com/office/drawing/2014/chart" uri="{C3380CC4-5D6E-409C-BE32-E72D297353CC}">
              <c16:uniqueId val="{00000002-6E00-49AE-84D2-44A066341E48}"/>
            </c:ext>
          </c:extLst>
        </c:ser>
        <c:dLbls>
          <c:showLegendKey val="0"/>
          <c:showVal val="0"/>
          <c:showCatName val="0"/>
          <c:showSerName val="0"/>
          <c:showPercent val="0"/>
          <c:showBubbleSize val="0"/>
        </c:dLbls>
        <c:marker val="1"/>
        <c:smooth val="0"/>
        <c:axId val="212256640"/>
        <c:axId val="212258176"/>
      </c:lineChart>
      <c:catAx>
        <c:axId val="212256640"/>
        <c:scaling>
          <c:orientation val="minMax"/>
        </c:scaling>
        <c:delete val="0"/>
        <c:axPos val="b"/>
        <c:majorGridlines>
          <c:spPr>
            <a:ln w="3175">
              <a:solidFill>
                <a:srgbClr val="969696"/>
              </a:solidFill>
              <a:prstDash val="sysDash"/>
            </a:ln>
          </c:spPr>
        </c:majorGridlines>
        <c:numFmt formatCode="General" sourceLinked="1"/>
        <c:majorTickMark val="in"/>
        <c:minorTickMark val="none"/>
        <c:tickLblPos val="low"/>
        <c:spPr>
          <a:ln w="19050"/>
        </c:spPr>
        <c:txPr>
          <a:bodyPr/>
          <a:lstStyle/>
          <a:p>
            <a:pPr>
              <a:defRPr sz="1000"/>
            </a:pPr>
            <a:endParaRPr lang="fr-FR"/>
          </a:p>
        </c:txPr>
        <c:crossAx val="212258176"/>
        <c:crosses val="autoZero"/>
        <c:auto val="0"/>
        <c:lblAlgn val="ctr"/>
        <c:lblOffset val="100"/>
        <c:tickLblSkip val="1"/>
        <c:tickMarkSkip val="1"/>
        <c:noMultiLvlLbl val="0"/>
      </c:catAx>
      <c:valAx>
        <c:axId val="212258176"/>
        <c:scaling>
          <c:orientation val="minMax"/>
          <c:max val="6000"/>
          <c:min val="-4000"/>
        </c:scaling>
        <c:delete val="0"/>
        <c:axPos val="l"/>
        <c:majorGridlines>
          <c:spPr>
            <a:ln>
              <a:prstDash val="sysDash"/>
            </a:ln>
          </c:spPr>
        </c:majorGridlines>
        <c:numFmt formatCode="[Red][&lt;0]\-&quot;&quot;0&quot;&quot;;[Blue][&gt;0]\+&quot;&quot;0&quot;&quot;;0" sourceLinked="0"/>
        <c:majorTickMark val="out"/>
        <c:minorTickMark val="none"/>
        <c:tickLblPos val="nextTo"/>
        <c:crossAx val="212256640"/>
        <c:crosses val="autoZero"/>
        <c:crossBetween val="between"/>
        <c:majorUnit val="2000"/>
      </c:valAx>
    </c:plotArea>
    <c:legend>
      <c:legendPos val="t"/>
      <c:layout>
        <c:manualLayout>
          <c:xMode val="edge"/>
          <c:yMode val="edge"/>
          <c:x val="0.21627906807801803"/>
          <c:y val="0.21335807050092764"/>
          <c:w val="0.58264258622806397"/>
          <c:h val="6.3399948383075486E-2"/>
        </c:manualLayout>
      </c:layout>
      <c:overlay val="0"/>
      <c:txPr>
        <a:bodyPr/>
        <a:lstStyle/>
        <a:p>
          <a:pPr>
            <a:defRPr sz="1200"/>
          </a:pPr>
          <a:endParaRPr lang="fr-FR"/>
        </a:p>
      </c:txPr>
    </c:legend>
    <c:plotVisOnly val="1"/>
    <c:dispBlanksAs val="gap"/>
    <c:showDLblsOverMax val="0"/>
  </c:chart>
  <c:externalData r:id="rId1">
    <c:autoUpdate val="0"/>
  </c:externalData>
  <c:userShapes r:id="rId2"/>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r-FR"/>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8.157958052898516E-2"/>
          <c:y val="0.24595686858608862"/>
          <c:w val="0.90516390406154157"/>
          <c:h val="0.46558558534083427"/>
        </c:manualLayout>
      </c:layout>
      <c:barChart>
        <c:barDir val="col"/>
        <c:grouping val="stacked"/>
        <c:varyColors val="0"/>
        <c:ser>
          <c:idx val="0"/>
          <c:order val="0"/>
          <c:tx>
            <c:v>Emploi hors intérim</c:v>
          </c:tx>
          <c:spPr>
            <a:solidFill>
              <a:srgbClr val="00B0F0"/>
            </a:solidFill>
          </c:spPr>
          <c:invertIfNegative val="0"/>
          <c:dPt>
            <c:idx val="4"/>
            <c:invertIfNegative val="0"/>
            <c:bubble3D val="0"/>
            <c:extLst>
              <c:ext xmlns:c16="http://schemas.microsoft.com/office/drawing/2014/chart" uri="{C3380CC4-5D6E-409C-BE32-E72D297353CC}">
                <c16:uniqueId val="{00000000-9A74-45ED-8F6C-2DAA702D49A9}"/>
              </c:ext>
            </c:extLst>
          </c:dPt>
          <c:dLbls>
            <c:dLbl>
              <c:idx val="1"/>
              <c:layout>
                <c:manualLayout>
                  <c:x val="-1.8451889386298876E-3"/>
                  <c:y val="-8.6256488763224587E-3"/>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9A74-45ED-8F6C-2DAA702D49A9}"/>
                </c:ext>
              </c:extLst>
            </c:dLbl>
            <c:dLbl>
              <c:idx val="2"/>
              <c:layout>
                <c:manualLayout>
                  <c:x val="3.8026223770279048E-3"/>
                  <c:y val="-8.6255855121848066E-3"/>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9A74-45ED-8F6C-2DAA702D49A9}"/>
                </c:ext>
              </c:extLst>
            </c:dLbl>
            <c:dLbl>
              <c:idx val="3"/>
              <c:layout>
                <c:manualLayout>
                  <c:x val="1.7993704753625093E-3"/>
                  <c:y val="-1.8058375703327763E-3"/>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9A74-45ED-8F6C-2DAA702D49A9}"/>
                </c:ext>
              </c:extLst>
            </c:dLbl>
            <c:dLbl>
              <c:idx val="4"/>
              <c:layout>
                <c:manualLayout>
                  <c:x val="0"/>
                  <c:y val="3.3507009643785573E-3"/>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9A74-45ED-8F6C-2DAA702D49A9}"/>
                </c:ext>
              </c:extLst>
            </c:dLbl>
            <c:numFmt formatCode="[&lt;0]\-&quot;&quot;#,###&quot;&quot;;[&gt;0]\+&quot;&quot;#,###&quot;&quot;;0" sourceLinked="0"/>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'Données graph4'!$B$8:$F$8</c:f>
              <c:strCache>
                <c:ptCount val="5"/>
                <c:pt idx="0">
                  <c:v>Ensemble</c:v>
                </c:pt>
                <c:pt idx="1">
                  <c:v>Tertiaire marchand</c:v>
                </c:pt>
                <c:pt idx="2">
                  <c:v>Tertiaire non marchand</c:v>
                </c:pt>
                <c:pt idx="3">
                  <c:v>Industrie</c:v>
                </c:pt>
                <c:pt idx="4">
                  <c:v>Construction 
</c:v>
                </c:pt>
              </c:strCache>
            </c:strRef>
          </c:cat>
          <c:val>
            <c:numRef>
              <c:f>'Données graph4 (2)'!$DG$9:$DK$9</c:f>
              <c:numCache>
                <c:formatCode>#,##0</c:formatCode>
                <c:ptCount val="5"/>
                <c:pt idx="0">
                  <c:v>770</c:v>
                </c:pt>
                <c:pt idx="1">
                  <c:v>190</c:v>
                </c:pt>
                <c:pt idx="2">
                  <c:v>110</c:v>
                </c:pt>
                <c:pt idx="3">
                  <c:v>0</c:v>
                </c:pt>
                <c:pt idx="4">
                  <c:v>-90</c:v>
                </c:pt>
              </c:numCache>
            </c:numRef>
          </c:val>
          <c:extLst>
            <c:ext xmlns:c16="http://schemas.microsoft.com/office/drawing/2014/chart" uri="{C3380CC4-5D6E-409C-BE32-E72D297353CC}">
              <c16:uniqueId val="{00000004-9A74-45ED-8F6C-2DAA702D49A9}"/>
            </c:ext>
          </c:extLst>
        </c:ser>
        <c:ser>
          <c:idx val="1"/>
          <c:order val="1"/>
          <c:tx>
            <c:v>Intérim</c:v>
          </c:tx>
          <c:spPr>
            <a:solidFill>
              <a:schemeClr val="accent6">
                <a:lumMod val="75000"/>
              </a:schemeClr>
            </a:solidFill>
          </c:spPr>
          <c:invertIfNegative val="0"/>
          <c:dPt>
            <c:idx val="4"/>
            <c:invertIfNegative val="0"/>
            <c:bubble3D val="0"/>
            <c:extLst>
              <c:ext xmlns:c16="http://schemas.microsoft.com/office/drawing/2014/chart" uri="{C3380CC4-5D6E-409C-BE32-E72D297353CC}">
                <c16:uniqueId val="{00000005-9A74-45ED-8F6C-2DAA702D49A9}"/>
              </c:ext>
            </c:extLst>
          </c:dPt>
          <c:dLbls>
            <c:dLbl>
              <c:idx val="0"/>
              <c:layout>
                <c:manualLayout>
                  <c:x val="-1.9322688616530631E-3"/>
                  <c:y val="4.1161780650143956E-3"/>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6-9A74-45ED-8F6C-2DAA702D49A9}"/>
                </c:ext>
              </c:extLst>
            </c:dLbl>
            <c:dLbl>
              <c:idx val="1"/>
              <c:layout>
                <c:manualLayout>
                  <c:x val="-1.9143472012116062E-3"/>
                  <c:y val="-5.1160738400822811E-3"/>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7-9A74-45ED-8F6C-2DAA702D49A9}"/>
                </c:ext>
              </c:extLst>
            </c:dLbl>
            <c:dLbl>
              <c:idx val="2"/>
              <c:layout>
                <c:manualLayout>
                  <c:x val="7.4012216450383937E-3"/>
                  <c:y val="-1.126149541739248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8-9A74-45ED-8F6C-2DAA702D49A9}"/>
                </c:ext>
              </c:extLst>
            </c:dLbl>
            <c:dLbl>
              <c:idx val="3"/>
              <c:layout>
                <c:manualLayout>
                  <c:x val="1.8910391917057805E-3"/>
                  <c:y val="-4.241360799981329E-3"/>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9-9A74-45ED-8F6C-2DAA702D49A9}"/>
                </c:ext>
              </c:extLst>
            </c:dLbl>
            <c:dLbl>
              <c:idx val="4"/>
              <c:layout>
                <c:manualLayout>
                  <c:x val="0"/>
                  <c:y val="-1.0489888841974831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9A74-45ED-8F6C-2DAA702D49A9}"/>
                </c:ext>
              </c:extLst>
            </c:dLbl>
            <c:numFmt formatCode="[&lt;0]\-&quot;&quot;#,###&quot;&quot;;[&gt;0]\+&quot;&quot;#,###&quot;&quot;;0" sourceLinked="0"/>
            <c:spPr>
              <a:noFill/>
              <a:ln>
                <a:noFill/>
              </a:ln>
              <a:effectLst/>
            </c:spPr>
            <c:txPr>
              <a:bodyPr/>
              <a:lstStyle/>
              <a:p>
                <a:pPr>
                  <a:defRPr sz="1100" b="0"/>
                </a:pPr>
                <a:endParaRPr lang="fr-FR"/>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'Données graph4'!$B$8:$F$8</c:f>
              <c:strCache>
                <c:ptCount val="5"/>
                <c:pt idx="0">
                  <c:v>Ensemble</c:v>
                </c:pt>
                <c:pt idx="1">
                  <c:v>Tertiaire marchand</c:v>
                </c:pt>
                <c:pt idx="2">
                  <c:v>Tertiaire non marchand</c:v>
                </c:pt>
                <c:pt idx="3">
                  <c:v>Industrie</c:v>
                </c:pt>
                <c:pt idx="4">
                  <c:v>Construction 
</c:v>
                </c:pt>
              </c:strCache>
            </c:strRef>
          </c:cat>
          <c:val>
            <c:numRef>
              <c:f>'Données graph4 (2)'!$DM$9:$DQ$9</c:f>
              <c:numCache>
                <c:formatCode>#,##0</c:formatCode>
                <c:ptCount val="5"/>
                <c:pt idx="0">
                  <c:v>40</c:v>
                </c:pt>
                <c:pt idx="1">
                  <c:v>-20</c:v>
                </c:pt>
                <c:pt idx="2">
                  <c:v>50</c:v>
                </c:pt>
                <c:pt idx="3">
                  <c:v>0</c:v>
                </c:pt>
                <c:pt idx="4">
                  <c:v>-20</c:v>
                </c:pt>
              </c:numCache>
            </c:numRef>
          </c:val>
          <c:extLst>
            <c:ext xmlns:c16="http://schemas.microsoft.com/office/drawing/2014/chart" uri="{C3380CC4-5D6E-409C-BE32-E72D297353CC}">
              <c16:uniqueId val="{0000000A-9A74-45ED-8F6C-2DAA702D49A9}"/>
            </c:ext>
          </c:extLst>
        </c:ser>
        <c:ser>
          <c:idx val="2"/>
          <c:order val="2"/>
          <c:tx>
            <c:v>Total</c:v>
          </c:tx>
          <c:spPr>
            <a:noFill/>
          </c:spPr>
          <c:invertIfNegative val="0"/>
          <c:dLbls>
            <c:dLbl>
              <c:idx val="0"/>
              <c:layout>
                <c:manualLayout>
                  <c:x val="1.7509149869708576E-3"/>
                  <c:y val="0.13144517220170027"/>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B-9A74-45ED-8F6C-2DAA702D49A9}"/>
                </c:ext>
              </c:extLst>
            </c:dLbl>
            <c:dLbl>
              <c:idx val="1"/>
              <c:layout>
                <c:manualLayout>
                  <c:x val="-1.1476299882239926E-4"/>
                  <c:y val="1.9703196686123008E-2"/>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C-9A74-45ED-8F6C-2DAA702D49A9}"/>
                </c:ext>
              </c:extLst>
            </c:dLbl>
            <c:dLbl>
              <c:idx val="2"/>
              <c:layout>
                <c:manualLayout>
                  <c:x val="3.344845526169865E-3"/>
                  <c:y val="-1.5843277816794354E-2"/>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D-9A74-45ED-8F6C-2DAA702D49A9}"/>
                </c:ext>
              </c:extLst>
            </c:dLbl>
            <c:dLbl>
              <c:idx val="3"/>
              <c:layout>
                <c:manualLayout>
                  <c:x val="1.8406001453097922E-3"/>
                  <c:y val="-2.1240987609267002E-3"/>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E-9A74-45ED-8F6C-2DAA702D49A9}"/>
                </c:ext>
              </c:extLst>
            </c:dLbl>
            <c:dLbl>
              <c:idx val="4"/>
              <c:layout>
                <c:manualLayout>
                  <c:x val="3.6445044675393564E-3"/>
                  <c:y val="-3.4095439222839065E-2"/>
                </c:manualLayout>
              </c:layout>
              <c:numFmt formatCode="[&lt;0]\-&quot;&quot;#,###&quot;&quot;;[&gt;0]\+&quot;&quot;#,###&quot;&quot;;0" sourceLinked="0"/>
              <c:spPr>
                <a:noFill/>
                <a:ln>
                  <a:noFill/>
                </a:ln>
                <a:effectLst/>
              </c:spPr>
              <c:txPr>
                <a:bodyPr anchorCtr="0"/>
                <a:lstStyle/>
                <a:p>
                  <a:pPr algn="ctr">
                    <a:defRPr sz="1200" b="1"/>
                  </a:pPr>
                  <a:endParaRPr lang="fr-FR"/>
                </a:p>
              </c:txPr>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F-9A74-45ED-8F6C-2DAA702D49A9}"/>
                </c:ext>
              </c:extLst>
            </c:dLbl>
            <c:numFmt formatCode="[&lt;0]\-&quot;&quot;#,###&quot;&quot;;[&gt;0]\+&quot;&quot;#,###&quot;&quot;;0" sourceLinked="0"/>
            <c:spPr>
              <a:noFill/>
              <a:ln>
                <a:noFill/>
              </a:ln>
              <a:effectLst/>
            </c:spPr>
            <c:txPr>
              <a:bodyPr/>
              <a:lstStyle/>
              <a:p>
                <a:pPr>
                  <a:defRPr sz="1200" b="1"/>
                </a:pPr>
                <a:endParaRPr lang="fr-FR"/>
              </a:p>
            </c:txPr>
            <c:dLblPos val="inBase"/>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'Données graph4'!$B$8:$F$8</c:f>
              <c:strCache>
                <c:ptCount val="5"/>
                <c:pt idx="0">
                  <c:v>Ensemble</c:v>
                </c:pt>
                <c:pt idx="1">
                  <c:v>Tertiaire marchand</c:v>
                </c:pt>
                <c:pt idx="2">
                  <c:v>Tertiaire non marchand</c:v>
                </c:pt>
                <c:pt idx="3">
                  <c:v>Industrie</c:v>
                </c:pt>
                <c:pt idx="4">
                  <c:v>Construction 
</c:v>
                </c:pt>
              </c:strCache>
            </c:strRef>
          </c:cat>
          <c:val>
            <c:numRef>
              <c:f>'Données graph4 (2)'!$DA$9:$DE$9</c:f>
              <c:numCache>
                <c:formatCode>#,##0</c:formatCode>
                <c:ptCount val="5"/>
                <c:pt idx="0">
                  <c:v>810</c:v>
                </c:pt>
                <c:pt idx="1">
                  <c:v>170</c:v>
                </c:pt>
                <c:pt idx="2">
                  <c:v>160</c:v>
                </c:pt>
                <c:pt idx="3">
                  <c:v>0</c:v>
                </c:pt>
                <c:pt idx="4">
                  <c:v>-100</c:v>
                </c:pt>
              </c:numCache>
            </c:numRef>
          </c:val>
          <c:extLst>
            <c:ext xmlns:c16="http://schemas.microsoft.com/office/drawing/2014/chart" uri="{C3380CC4-5D6E-409C-BE32-E72D297353CC}">
              <c16:uniqueId val="{00000010-9A74-45ED-8F6C-2DAA702D49A9}"/>
            </c:ext>
          </c:extLst>
        </c:ser>
        <c:dLbls>
          <c:showLegendKey val="0"/>
          <c:showVal val="0"/>
          <c:showCatName val="0"/>
          <c:showSerName val="0"/>
          <c:showPercent val="0"/>
          <c:showBubbleSize val="0"/>
        </c:dLbls>
        <c:gapWidth val="150"/>
        <c:overlap val="100"/>
        <c:axId val="212311040"/>
        <c:axId val="212329216"/>
      </c:barChart>
      <c:catAx>
        <c:axId val="212311040"/>
        <c:scaling>
          <c:orientation val="minMax"/>
        </c:scaling>
        <c:delete val="0"/>
        <c:axPos val="b"/>
        <c:numFmt formatCode="General" sourceLinked="0"/>
        <c:majorTickMark val="out"/>
        <c:minorTickMark val="none"/>
        <c:tickLblPos val="low"/>
        <c:spPr>
          <a:ln w="22225" cmpd="sng"/>
        </c:spPr>
        <c:txPr>
          <a:bodyPr rot="0" vert="horz"/>
          <a:lstStyle/>
          <a:p>
            <a:pPr>
              <a:defRPr sz="1000" b="0" baseline="0"/>
            </a:pPr>
            <a:endParaRPr lang="fr-FR"/>
          </a:p>
        </c:txPr>
        <c:crossAx val="212329216"/>
        <c:crosses val="autoZero"/>
        <c:auto val="1"/>
        <c:lblAlgn val="ctr"/>
        <c:lblOffset val="100"/>
        <c:noMultiLvlLbl val="0"/>
      </c:catAx>
      <c:valAx>
        <c:axId val="212329216"/>
        <c:scaling>
          <c:orientation val="minMax"/>
          <c:max val="1000"/>
          <c:min val="-200"/>
        </c:scaling>
        <c:delete val="0"/>
        <c:axPos val="l"/>
        <c:majorGridlines>
          <c:spPr>
            <a:ln>
              <a:prstDash val="sysDot"/>
            </a:ln>
          </c:spPr>
        </c:majorGridlines>
        <c:numFmt formatCode="[Red][&lt;0]\-&quot;&quot;0&quot;&quot;;[Blue][&gt;0]\+&quot;&quot;0&quot;&quot;;0" sourceLinked="0"/>
        <c:majorTickMark val="out"/>
        <c:minorTickMark val="none"/>
        <c:tickLblPos val="nextTo"/>
        <c:crossAx val="212311040"/>
        <c:crosses val="autoZero"/>
        <c:crossBetween val="between"/>
        <c:majorUnit val="200"/>
      </c:valAx>
    </c:plotArea>
    <c:legend>
      <c:legendPos val="r"/>
      <c:legendEntry>
        <c:idx val="0"/>
        <c:delete val="1"/>
      </c:legendEntry>
      <c:layout>
        <c:manualLayout>
          <c:xMode val="edge"/>
          <c:yMode val="edge"/>
          <c:x val="0.29484852984348031"/>
          <c:y val="0.16900871540589266"/>
          <c:w val="0.4416481968830514"/>
          <c:h val="5.7485996694990923E-2"/>
        </c:manualLayout>
      </c:layout>
      <c:overlay val="0"/>
      <c:txPr>
        <a:bodyPr/>
        <a:lstStyle/>
        <a:p>
          <a:pPr>
            <a:defRPr sz="1200" baseline="0"/>
          </a:pPr>
          <a:endParaRPr lang="fr-FR"/>
        </a:p>
      </c:txPr>
    </c:legend>
    <c:plotVisOnly val="1"/>
    <c:dispBlanksAs val="gap"/>
    <c:showDLblsOverMax val="0"/>
  </c:chart>
  <c:spPr>
    <a:ln>
      <a:solidFill>
        <a:schemeClr val="tx1">
          <a:tint val="75000"/>
          <a:shade val="95000"/>
          <a:satMod val="105000"/>
        </a:schemeClr>
      </a:solidFill>
    </a:ln>
  </c:spPr>
  <c:externalData r:id="rId1">
    <c:autoUpdate val="0"/>
  </c:externalData>
  <c:userShapes r:id="rId2"/>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r-FR"/>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8.1896545228499415E-2"/>
          <c:y val="0.27208624345685839"/>
          <c:w val="0.83764367816093055"/>
          <c:h val="0.49287174439733517"/>
        </c:manualLayout>
      </c:layout>
      <c:lineChart>
        <c:grouping val="standard"/>
        <c:varyColors val="0"/>
        <c:ser>
          <c:idx val="0"/>
          <c:order val="0"/>
          <c:tx>
            <c:strRef>
              <c:f>'Données graph 1 et 3'!$AS$8:$AS$9</c:f>
              <c:strCache>
                <c:ptCount val="2"/>
                <c:pt idx="0">
                  <c:v>Construction </c:v>
                </c:pt>
              </c:strCache>
            </c:strRef>
          </c:tx>
          <c:spPr>
            <a:ln w="28575">
              <a:solidFill>
                <a:srgbClr val="00B050"/>
              </a:solidFill>
              <a:prstDash val="solid"/>
            </a:ln>
          </c:spPr>
          <c:marker>
            <c:symbol val="none"/>
          </c:marker>
          <c:cat>
            <c:multiLvlStrRef>
              <c:f>'Données graph 1 et 3'!$A$10:$B$51</c:f>
              <c:multiLvlStrCache>
                <c:ptCount val="42"/>
                <c:lvl>
                  <c:pt idx="0">
                    <c:v>T1</c:v>
                  </c:pt>
                  <c:pt idx="1">
                    <c:v>T2</c:v>
                  </c:pt>
                  <c:pt idx="2">
                    <c:v>T3</c:v>
                  </c:pt>
                  <c:pt idx="3">
                    <c:v>T4</c:v>
                  </c:pt>
                  <c:pt idx="4">
                    <c:v>T1</c:v>
                  </c:pt>
                  <c:pt idx="5">
                    <c:v>T2</c:v>
                  </c:pt>
                  <c:pt idx="6">
                    <c:v>T3</c:v>
                  </c:pt>
                  <c:pt idx="7">
                    <c:v>T4</c:v>
                  </c:pt>
                  <c:pt idx="8">
                    <c:v>T1</c:v>
                  </c:pt>
                  <c:pt idx="9">
                    <c:v>T2</c:v>
                  </c:pt>
                  <c:pt idx="10">
                    <c:v>T3</c:v>
                  </c:pt>
                  <c:pt idx="11">
                    <c:v>T4</c:v>
                  </c:pt>
                  <c:pt idx="12">
                    <c:v>T1</c:v>
                  </c:pt>
                  <c:pt idx="13">
                    <c:v>T2</c:v>
                  </c:pt>
                  <c:pt idx="14">
                    <c:v>T3</c:v>
                  </c:pt>
                  <c:pt idx="15">
                    <c:v>T4</c:v>
                  </c:pt>
                  <c:pt idx="16">
                    <c:v>T1</c:v>
                  </c:pt>
                  <c:pt idx="17">
                    <c:v>T2</c:v>
                  </c:pt>
                  <c:pt idx="18">
                    <c:v>T3</c:v>
                  </c:pt>
                  <c:pt idx="19">
                    <c:v>T4</c:v>
                  </c:pt>
                  <c:pt idx="20">
                    <c:v>T1</c:v>
                  </c:pt>
                  <c:pt idx="21">
                    <c:v>T2</c:v>
                  </c:pt>
                  <c:pt idx="22">
                    <c:v>T3</c:v>
                  </c:pt>
                  <c:pt idx="23">
                    <c:v>T4</c:v>
                  </c:pt>
                  <c:pt idx="24">
                    <c:v>T1</c:v>
                  </c:pt>
                  <c:pt idx="25">
                    <c:v>T2</c:v>
                  </c:pt>
                  <c:pt idx="26">
                    <c:v>T3</c:v>
                  </c:pt>
                  <c:pt idx="27">
                    <c:v>T4</c:v>
                  </c:pt>
                  <c:pt idx="28">
                    <c:v>T1</c:v>
                  </c:pt>
                  <c:pt idx="29">
                    <c:v>T2</c:v>
                  </c:pt>
                  <c:pt idx="30">
                    <c:v>T3</c:v>
                  </c:pt>
                  <c:pt idx="31">
                    <c:v>T4</c:v>
                  </c:pt>
                  <c:pt idx="32">
                    <c:v>T1</c:v>
                  </c:pt>
                  <c:pt idx="33">
                    <c:v>T2</c:v>
                  </c:pt>
                  <c:pt idx="34">
                    <c:v>T3</c:v>
                  </c:pt>
                  <c:pt idx="35">
                    <c:v>T4</c:v>
                  </c:pt>
                  <c:pt idx="36">
                    <c:v>T1</c:v>
                  </c:pt>
                  <c:pt idx="37">
                    <c:v>T2</c:v>
                  </c:pt>
                  <c:pt idx="38">
                    <c:v>T3</c:v>
                  </c:pt>
                  <c:pt idx="39">
                    <c:v>T4</c:v>
                  </c:pt>
                  <c:pt idx="40">
                    <c:v>T1</c:v>
                  </c:pt>
                  <c:pt idx="41">
                    <c:v>T2</c:v>
                  </c:pt>
                </c:lvl>
                <c:lvl>
                  <c:pt idx="0">
                    <c:v>2015</c:v>
                  </c:pt>
                  <c:pt idx="4">
                    <c:v>2016</c:v>
                  </c:pt>
                  <c:pt idx="8">
                    <c:v>2017</c:v>
                  </c:pt>
                  <c:pt idx="12">
                    <c:v>2018</c:v>
                  </c:pt>
                  <c:pt idx="16">
                    <c:v>2019</c:v>
                  </c:pt>
                  <c:pt idx="20">
                    <c:v>2020</c:v>
                  </c:pt>
                  <c:pt idx="24">
                    <c:v>2021</c:v>
                  </c:pt>
                  <c:pt idx="28">
                    <c:v>2022</c:v>
                  </c:pt>
                  <c:pt idx="32">
                    <c:v>2023</c:v>
                  </c:pt>
                  <c:pt idx="36">
                    <c:v>2024</c:v>
                  </c:pt>
                  <c:pt idx="40">
                    <c:v>2025</c:v>
                  </c:pt>
                </c:lvl>
              </c:multiLvlStrCache>
            </c:multiLvlStrRef>
          </c:cat>
          <c:val>
            <c:numRef>
              <c:f>'Données graph 1 et 3'!$AS$10:$AS$51</c:f>
              <c:numCache>
                <c:formatCode>#\ ##0.0</c:formatCode>
                <c:ptCount val="42"/>
                <c:pt idx="0">
                  <c:v>100</c:v>
                </c:pt>
                <c:pt idx="1">
                  <c:v>99.238665459417291</c:v>
                </c:pt>
                <c:pt idx="2">
                  <c:v>99.393650370745448</c:v>
                </c:pt>
                <c:pt idx="3">
                  <c:v>99.540224146761503</c:v>
                </c:pt>
                <c:pt idx="4">
                  <c:v>100.33318103466409</c:v>
                </c:pt>
                <c:pt idx="5">
                  <c:v>101.25834571303641</c:v>
                </c:pt>
                <c:pt idx="6">
                  <c:v>101.76222479268307</c:v>
                </c:pt>
                <c:pt idx="7">
                  <c:v>101.76917477350322</c:v>
                </c:pt>
                <c:pt idx="8">
                  <c:v>102.98399111056378</c:v>
                </c:pt>
                <c:pt idx="9">
                  <c:v>104.52672046373421</c:v>
                </c:pt>
                <c:pt idx="10">
                  <c:v>106.34828790889613</c:v>
                </c:pt>
                <c:pt idx="11">
                  <c:v>106.02933622606743</c:v>
                </c:pt>
                <c:pt idx="12">
                  <c:v>108.19443675029889</c:v>
                </c:pt>
                <c:pt idx="13">
                  <c:v>108.10341163542128</c:v>
                </c:pt>
                <c:pt idx="14">
                  <c:v>109.09909229486053</c:v>
                </c:pt>
                <c:pt idx="15">
                  <c:v>110.10086859785513</c:v>
                </c:pt>
                <c:pt idx="16">
                  <c:v>111.31901826494585</c:v>
                </c:pt>
                <c:pt idx="17">
                  <c:v>112.38518151227584</c:v>
                </c:pt>
                <c:pt idx="18">
                  <c:v>113.86357422106595</c:v>
                </c:pt>
                <c:pt idx="19">
                  <c:v>114.20843751015366</c:v>
                </c:pt>
                <c:pt idx="20">
                  <c:v>107.0121055771635</c:v>
                </c:pt>
                <c:pt idx="21">
                  <c:v>111.13596632880436</c:v>
                </c:pt>
                <c:pt idx="22">
                  <c:v>114.52512858843885</c:v>
                </c:pt>
                <c:pt idx="23">
                  <c:v>115.78625889116634</c:v>
                </c:pt>
                <c:pt idx="24">
                  <c:v>117.53505250422145</c:v>
                </c:pt>
                <c:pt idx="25">
                  <c:v>119.20663240026406</c:v>
                </c:pt>
                <c:pt idx="26">
                  <c:v>120.05829263334672</c:v>
                </c:pt>
                <c:pt idx="27">
                  <c:v>119.66509663260186</c:v>
                </c:pt>
                <c:pt idx="28">
                  <c:v>118.98664812868394</c:v>
                </c:pt>
                <c:pt idx="29">
                  <c:v>118.79467031955528</c:v>
                </c:pt>
                <c:pt idx="30">
                  <c:v>118.31390482198879</c:v>
                </c:pt>
                <c:pt idx="31">
                  <c:v>117.43920264816303</c:v>
                </c:pt>
                <c:pt idx="32">
                  <c:v>118.34611472160903</c:v>
                </c:pt>
                <c:pt idx="33">
                  <c:v>116.6637105060768</c:v>
                </c:pt>
                <c:pt idx="34">
                  <c:v>116.83110355554743</c:v>
                </c:pt>
                <c:pt idx="35">
                  <c:v>115.57012656034533</c:v>
                </c:pt>
                <c:pt idx="36">
                  <c:v>113.76332473656321</c:v>
                </c:pt>
                <c:pt idx="37">
                  <c:v>112.8201037285812</c:v>
                </c:pt>
                <c:pt idx="38">
                  <c:v>111.85392461857539</c:v>
                </c:pt>
                <c:pt idx="39">
                  <c:v>111.02928788343334</c:v>
                </c:pt>
                <c:pt idx="40">
                  <c:v>109.3661736246422</c:v>
                </c:pt>
                <c:pt idx="41">
                  <c:v>108.52474765809261</c:v>
                </c:pt>
              </c:numCache>
            </c:numRef>
          </c:val>
          <c:smooth val="0"/>
          <c:extLst>
            <c:ext xmlns:c16="http://schemas.microsoft.com/office/drawing/2014/chart" uri="{C3380CC4-5D6E-409C-BE32-E72D297353CC}">
              <c16:uniqueId val="{00000000-760B-44FA-9BFC-DE496DC4261A}"/>
            </c:ext>
          </c:extLst>
        </c:ser>
        <c:ser>
          <c:idx val="1"/>
          <c:order val="1"/>
          <c:tx>
            <c:strRef>
              <c:f>'Données graph 1 et 3'!$AR$8:$AR$9</c:f>
              <c:strCache>
                <c:ptCount val="2"/>
                <c:pt idx="0">
                  <c:v>Industrie </c:v>
                </c:pt>
              </c:strCache>
            </c:strRef>
          </c:tx>
          <c:spPr>
            <a:ln w="28575">
              <a:solidFill>
                <a:srgbClr val="0070C0"/>
              </a:solidFill>
              <a:prstDash val="solid"/>
            </a:ln>
          </c:spPr>
          <c:marker>
            <c:symbol val="none"/>
          </c:marker>
          <c:cat>
            <c:multiLvlStrRef>
              <c:f>'Données graph 1 et 3'!$A$10:$B$51</c:f>
              <c:multiLvlStrCache>
                <c:ptCount val="42"/>
                <c:lvl>
                  <c:pt idx="0">
                    <c:v>T1</c:v>
                  </c:pt>
                  <c:pt idx="1">
                    <c:v>T2</c:v>
                  </c:pt>
                  <c:pt idx="2">
                    <c:v>T3</c:v>
                  </c:pt>
                  <c:pt idx="3">
                    <c:v>T4</c:v>
                  </c:pt>
                  <c:pt idx="4">
                    <c:v>T1</c:v>
                  </c:pt>
                  <c:pt idx="5">
                    <c:v>T2</c:v>
                  </c:pt>
                  <c:pt idx="6">
                    <c:v>T3</c:v>
                  </c:pt>
                  <c:pt idx="7">
                    <c:v>T4</c:v>
                  </c:pt>
                  <c:pt idx="8">
                    <c:v>T1</c:v>
                  </c:pt>
                  <c:pt idx="9">
                    <c:v>T2</c:v>
                  </c:pt>
                  <c:pt idx="10">
                    <c:v>T3</c:v>
                  </c:pt>
                  <c:pt idx="11">
                    <c:v>T4</c:v>
                  </c:pt>
                  <c:pt idx="12">
                    <c:v>T1</c:v>
                  </c:pt>
                  <c:pt idx="13">
                    <c:v>T2</c:v>
                  </c:pt>
                  <c:pt idx="14">
                    <c:v>T3</c:v>
                  </c:pt>
                  <c:pt idx="15">
                    <c:v>T4</c:v>
                  </c:pt>
                  <c:pt idx="16">
                    <c:v>T1</c:v>
                  </c:pt>
                  <c:pt idx="17">
                    <c:v>T2</c:v>
                  </c:pt>
                  <c:pt idx="18">
                    <c:v>T3</c:v>
                  </c:pt>
                  <c:pt idx="19">
                    <c:v>T4</c:v>
                  </c:pt>
                  <c:pt idx="20">
                    <c:v>T1</c:v>
                  </c:pt>
                  <c:pt idx="21">
                    <c:v>T2</c:v>
                  </c:pt>
                  <c:pt idx="22">
                    <c:v>T3</c:v>
                  </c:pt>
                  <c:pt idx="23">
                    <c:v>T4</c:v>
                  </c:pt>
                  <c:pt idx="24">
                    <c:v>T1</c:v>
                  </c:pt>
                  <c:pt idx="25">
                    <c:v>T2</c:v>
                  </c:pt>
                  <c:pt idx="26">
                    <c:v>T3</c:v>
                  </c:pt>
                  <c:pt idx="27">
                    <c:v>T4</c:v>
                  </c:pt>
                  <c:pt idx="28">
                    <c:v>T1</c:v>
                  </c:pt>
                  <c:pt idx="29">
                    <c:v>T2</c:v>
                  </c:pt>
                  <c:pt idx="30">
                    <c:v>T3</c:v>
                  </c:pt>
                  <c:pt idx="31">
                    <c:v>T4</c:v>
                  </c:pt>
                  <c:pt idx="32">
                    <c:v>T1</c:v>
                  </c:pt>
                  <c:pt idx="33">
                    <c:v>T2</c:v>
                  </c:pt>
                  <c:pt idx="34">
                    <c:v>T3</c:v>
                  </c:pt>
                  <c:pt idx="35">
                    <c:v>T4</c:v>
                  </c:pt>
                  <c:pt idx="36">
                    <c:v>T1</c:v>
                  </c:pt>
                  <c:pt idx="37">
                    <c:v>T2</c:v>
                  </c:pt>
                  <c:pt idx="38">
                    <c:v>T3</c:v>
                  </c:pt>
                  <c:pt idx="39">
                    <c:v>T4</c:v>
                  </c:pt>
                  <c:pt idx="40">
                    <c:v>T1</c:v>
                  </c:pt>
                  <c:pt idx="41">
                    <c:v>T2</c:v>
                  </c:pt>
                </c:lvl>
                <c:lvl>
                  <c:pt idx="0">
                    <c:v>2015</c:v>
                  </c:pt>
                  <c:pt idx="4">
                    <c:v>2016</c:v>
                  </c:pt>
                  <c:pt idx="8">
                    <c:v>2017</c:v>
                  </c:pt>
                  <c:pt idx="12">
                    <c:v>2018</c:v>
                  </c:pt>
                  <c:pt idx="16">
                    <c:v>2019</c:v>
                  </c:pt>
                  <c:pt idx="20">
                    <c:v>2020</c:v>
                  </c:pt>
                  <c:pt idx="24">
                    <c:v>2021</c:v>
                  </c:pt>
                  <c:pt idx="28">
                    <c:v>2022</c:v>
                  </c:pt>
                  <c:pt idx="32">
                    <c:v>2023</c:v>
                  </c:pt>
                  <c:pt idx="36">
                    <c:v>2024</c:v>
                  </c:pt>
                  <c:pt idx="40">
                    <c:v>2025</c:v>
                  </c:pt>
                </c:lvl>
              </c:multiLvlStrCache>
            </c:multiLvlStrRef>
          </c:cat>
          <c:val>
            <c:numRef>
              <c:f>'Données graph 1 et 3'!$AR$10:$AR$51</c:f>
              <c:numCache>
                <c:formatCode>#\ ##0.0</c:formatCode>
                <c:ptCount val="42"/>
                <c:pt idx="0">
                  <c:v>100</c:v>
                </c:pt>
                <c:pt idx="1">
                  <c:v>99.561426248095003</c:v>
                </c:pt>
                <c:pt idx="2">
                  <c:v>99.177030831761058</c:v>
                </c:pt>
                <c:pt idx="3">
                  <c:v>98.548182977039531</c:v>
                </c:pt>
                <c:pt idx="4">
                  <c:v>97.281352488569922</c:v>
                </c:pt>
                <c:pt idx="5">
                  <c:v>97.964096117887451</c:v>
                </c:pt>
                <c:pt idx="6">
                  <c:v>97.697758419034315</c:v>
                </c:pt>
                <c:pt idx="7">
                  <c:v>97.214830411727604</c:v>
                </c:pt>
                <c:pt idx="8">
                  <c:v>96.985760311495</c:v>
                </c:pt>
                <c:pt idx="9">
                  <c:v>97.643078224901132</c:v>
                </c:pt>
                <c:pt idx="10">
                  <c:v>98.122400488574456</c:v>
                </c:pt>
                <c:pt idx="11">
                  <c:v>99.426873714690913</c:v>
                </c:pt>
                <c:pt idx="12">
                  <c:v>99.97270532566975</c:v>
                </c:pt>
                <c:pt idx="13">
                  <c:v>99.990027725591389</c:v>
                </c:pt>
                <c:pt idx="14">
                  <c:v>100.17802354105383</c:v>
                </c:pt>
                <c:pt idx="15">
                  <c:v>99.867150447030966</c:v>
                </c:pt>
                <c:pt idx="16">
                  <c:v>101.47669039278402</c:v>
                </c:pt>
                <c:pt idx="17">
                  <c:v>100.63578044848455</c:v>
                </c:pt>
                <c:pt idx="18">
                  <c:v>99.697737011361781</c:v>
                </c:pt>
                <c:pt idx="19">
                  <c:v>100.38293408044585</c:v>
                </c:pt>
                <c:pt idx="20">
                  <c:v>97.427127176953249</c:v>
                </c:pt>
                <c:pt idx="21">
                  <c:v>98.59741564389725</c:v>
                </c:pt>
                <c:pt idx="22">
                  <c:v>101.3655008552757</c:v>
                </c:pt>
                <c:pt idx="23">
                  <c:v>101.0064569803381</c:v>
                </c:pt>
                <c:pt idx="24">
                  <c:v>101.95568774840049</c:v>
                </c:pt>
                <c:pt idx="25">
                  <c:v>101.983652178817</c:v>
                </c:pt>
                <c:pt idx="26">
                  <c:v>102.61295340098529</c:v>
                </c:pt>
                <c:pt idx="27">
                  <c:v>104.32181319605284</c:v>
                </c:pt>
                <c:pt idx="28">
                  <c:v>104.5679502270854</c:v>
                </c:pt>
                <c:pt idx="29">
                  <c:v>105.28164238168539</c:v>
                </c:pt>
                <c:pt idx="30">
                  <c:v>105.61632547544109</c:v>
                </c:pt>
                <c:pt idx="31">
                  <c:v>105.62121054844525</c:v>
                </c:pt>
                <c:pt idx="32">
                  <c:v>105.25605151130051</c:v>
                </c:pt>
                <c:pt idx="33">
                  <c:v>105.10148150041576</c:v>
                </c:pt>
                <c:pt idx="34">
                  <c:v>105.55479879111465</c:v>
                </c:pt>
                <c:pt idx="35">
                  <c:v>105.36068367930223</c:v>
                </c:pt>
                <c:pt idx="36">
                  <c:v>106.25113904730725</c:v>
                </c:pt>
                <c:pt idx="37">
                  <c:v>106.0462848928734</c:v>
                </c:pt>
                <c:pt idx="38">
                  <c:v>106.79440652684815</c:v>
                </c:pt>
                <c:pt idx="39">
                  <c:v>107.00755498539567</c:v>
                </c:pt>
                <c:pt idx="40">
                  <c:v>107.48530914831088</c:v>
                </c:pt>
                <c:pt idx="41">
                  <c:v>107.48644222439377</c:v>
                </c:pt>
              </c:numCache>
            </c:numRef>
          </c:val>
          <c:smooth val="0"/>
          <c:extLst>
            <c:ext xmlns:c16="http://schemas.microsoft.com/office/drawing/2014/chart" uri="{C3380CC4-5D6E-409C-BE32-E72D297353CC}">
              <c16:uniqueId val="{00000001-760B-44FA-9BFC-DE496DC4261A}"/>
            </c:ext>
          </c:extLst>
        </c:ser>
        <c:ser>
          <c:idx val="2"/>
          <c:order val="2"/>
          <c:tx>
            <c:strRef>
              <c:f>'Données graph 1 et 3'!$AT$8:$AT$9</c:f>
              <c:strCache>
                <c:ptCount val="2"/>
                <c:pt idx="0">
                  <c:v>Tertiaire marchand </c:v>
                </c:pt>
              </c:strCache>
            </c:strRef>
          </c:tx>
          <c:spPr>
            <a:ln w="28575">
              <a:solidFill>
                <a:srgbClr val="FF0000"/>
              </a:solidFill>
            </a:ln>
          </c:spPr>
          <c:marker>
            <c:symbol val="none"/>
          </c:marker>
          <c:cat>
            <c:multiLvlStrRef>
              <c:f>'Données graph 1 et 3'!$A$10:$B$51</c:f>
              <c:multiLvlStrCache>
                <c:ptCount val="42"/>
                <c:lvl>
                  <c:pt idx="0">
                    <c:v>T1</c:v>
                  </c:pt>
                  <c:pt idx="1">
                    <c:v>T2</c:v>
                  </c:pt>
                  <c:pt idx="2">
                    <c:v>T3</c:v>
                  </c:pt>
                  <c:pt idx="3">
                    <c:v>T4</c:v>
                  </c:pt>
                  <c:pt idx="4">
                    <c:v>T1</c:v>
                  </c:pt>
                  <c:pt idx="5">
                    <c:v>T2</c:v>
                  </c:pt>
                  <c:pt idx="6">
                    <c:v>T3</c:v>
                  </c:pt>
                  <c:pt idx="7">
                    <c:v>T4</c:v>
                  </c:pt>
                  <c:pt idx="8">
                    <c:v>T1</c:v>
                  </c:pt>
                  <c:pt idx="9">
                    <c:v>T2</c:v>
                  </c:pt>
                  <c:pt idx="10">
                    <c:v>T3</c:v>
                  </c:pt>
                  <c:pt idx="11">
                    <c:v>T4</c:v>
                  </c:pt>
                  <c:pt idx="12">
                    <c:v>T1</c:v>
                  </c:pt>
                  <c:pt idx="13">
                    <c:v>T2</c:v>
                  </c:pt>
                  <c:pt idx="14">
                    <c:v>T3</c:v>
                  </c:pt>
                  <c:pt idx="15">
                    <c:v>T4</c:v>
                  </c:pt>
                  <c:pt idx="16">
                    <c:v>T1</c:v>
                  </c:pt>
                  <c:pt idx="17">
                    <c:v>T2</c:v>
                  </c:pt>
                  <c:pt idx="18">
                    <c:v>T3</c:v>
                  </c:pt>
                  <c:pt idx="19">
                    <c:v>T4</c:v>
                  </c:pt>
                  <c:pt idx="20">
                    <c:v>T1</c:v>
                  </c:pt>
                  <c:pt idx="21">
                    <c:v>T2</c:v>
                  </c:pt>
                  <c:pt idx="22">
                    <c:v>T3</c:v>
                  </c:pt>
                  <c:pt idx="23">
                    <c:v>T4</c:v>
                  </c:pt>
                  <c:pt idx="24">
                    <c:v>T1</c:v>
                  </c:pt>
                  <c:pt idx="25">
                    <c:v>T2</c:v>
                  </c:pt>
                  <c:pt idx="26">
                    <c:v>T3</c:v>
                  </c:pt>
                  <c:pt idx="27">
                    <c:v>T4</c:v>
                  </c:pt>
                  <c:pt idx="28">
                    <c:v>T1</c:v>
                  </c:pt>
                  <c:pt idx="29">
                    <c:v>T2</c:v>
                  </c:pt>
                  <c:pt idx="30">
                    <c:v>T3</c:v>
                  </c:pt>
                  <c:pt idx="31">
                    <c:v>T4</c:v>
                  </c:pt>
                  <c:pt idx="32">
                    <c:v>T1</c:v>
                  </c:pt>
                  <c:pt idx="33">
                    <c:v>T2</c:v>
                  </c:pt>
                  <c:pt idx="34">
                    <c:v>T3</c:v>
                  </c:pt>
                  <c:pt idx="35">
                    <c:v>T4</c:v>
                  </c:pt>
                  <c:pt idx="36">
                    <c:v>T1</c:v>
                  </c:pt>
                  <c:pt idx="37">
                    <c:v>T2</c:v>
                  </c:pt>
                  <c:pt idx="38">
                    <c:v>T3</c:v>
                  </c:pt>
                  <c:pt idx="39">
                    <c:v>T4</c:v>
                  </c:pt>
                  <c:pt idx="40">
                    <c:v>T1</c:v>
                  </c:pt>
                  <c:pt idx="41">
                    <c:v>T2</c:v>
                  </c:pt>
                </c:lvl>
                <c:lvl>
                  <c:pt idx="0">
                    <c:v>2015</c:v>
                  </c:pt>
                  <c:pt idx="4">
                    <c:v>2016</c:v>
                  </c:pt>
                  <c:pt idx="8">
                    <c:v>2017</c:v>
                  </c:pt>
                  <c:pt idx="12">
                    <c:v>2018</c:v>
                  </c:pt>
                  <c:pt idx="16">
                    <c:v>2019</c:v>
                  </c:pt>
                  <c:pt idx="20">
                    <c:v>2020</c:v>
                  </c:pt>
                  <c:pt idx="24">
                    <c:v>2021</c:v>
                  </c:pt>
                  <c:pt idx="28">
                    <c:v>2022</c:v>
                  </c:pt>
                  <c:pt idx="32">
                    <c:v>2023</c:v>
                  </c:pt>
                  <c:pt idx="36">
                    <c:v>2024</c:v>
                  </c:pt>
                  <c:pt idx="40">
                    <c:v>2025</c:v>
                  </c:pt>
                </c:lvl>
              </c:multiLvlStrCache>
            </c:multiLvlStrRef>
          </c:cat>
          <c:val>
            <c:numRef>
              <c:f>'Données graph 1 et 3'!$AT$10:$AT$51</c:f>
              <c:numCache>
                <c:formatCode>#\ ##0.0</c:formatCode>
                <c:ptCount val="42"/>
                <c:pt idx="0">
                  <c:v>100</c:v>
                </c:pt>
                <c:pt idx="1">
                  <c:v>100.25102158793074</c:v>
                </c:pt>
                <c:pt idx="2">
                  <c:v>100.45002021976369</c:v>
                </c:pt>
                <c:pt idx="3">
                  <c:v>100.33015332664559</c:v>
                </c:pt>
                <c:pt idx="4">
                  <c:v>100.90947656331612</c:v>
                </c:pt>
                <c:pt idx="5">
                  <c:v>101.80055415637608</c:v>
                </c:pt>
                <c:pt idx="6">
                  <c:v>102.07362902377213</c:v>
                </c:pt>
                <c:pt idx="7">
                  <c:v>102.31190176800034</c:v>
                </c:pt>
                <c:pt idx="8">
                  <c:v>103.48674697649723</c:v>
                </c:pt>
                <c:pt idx="9">
                  <c:v>104.47756227731738</c:v>
                </c:pt>
                <c:pt idx="10">
                  <c:v>103.89432938705269</c:v>
                </c:pt>
                <c:pt idx="11">
                  <c:v>105.27961136614539</c:v>
                </c:pt>
                <c:pt idx="12">
                  <c:v>106.1763767235995</c:v>
                </c:pt>
                <c:pt idx="13">
                  <c:v>105.96662703461273</c:v>
                </c:pt>
                <c:pt idx="14">
                  <c:v>105.98117314354205</c:v>
                </c:pt>
                <c:pt idx="15">
                  <c:v>105.93361587662176</c:v>
                </c:pt>
                <c:pt idx="16">
                  <c:v>107.11263294644837</c:v>
                </c:pt>
                <c:pt idx="17">
                  <c:v>107.44506141697843</c:v>
                </c:pt>
                <c:pt idx="18">
                  <c:v>106.73938542401405</c:v>
                </c:pt>
                <c:pt idx="19">
                  <c:v>108.13643362015688</c:v>
                </c:pt>
                <c:pt idx="20">
                  <c:v>105.12564976962726</c:v>
                </c:pt>
                <c:pt idx="21">
                  <c:v>102.46475772935064</c:v>
                </c:pt>
                <c:pt idx="22">
                  <c:v>106.10290280508777</c:v>
                </c:pt>
                <c:pt idx="23">
                  <c:v>107.39557856646923</c:v>
                </c:pt>
                <c:pt idx="24">
                  <c:v>108.06909187833402</c:v>
                </c:pt>
                <c:pt idx="25">
                  <c:v>109.82821853356148</c:v>
                </c:pt>
                <c:pt idx="26">
                  <c:v>111.74746978537922</c:v>
                </c:pt>
                <c:pt idx="27">
                  <c:v>113.57274996598332</c:v>
                </c:pt>
                <c:pt idx="28">
                  <c:v>113.7258264670874</c:v>
                </c:pt>
                <c:pt idx="29">
                  <c:v>113.5947426967881</c:v>
                </c:pt>
                <c:pt idx="30">
                  <c:v>113.89114874343245</c:v>
                </c:pt>
                <c:pt idx="31">
                  <c:v>114.63866671650673</c:v>
                </c:pt>
                <c:pt idx="32">
                  <c:v>114.34702228314626</c:v>
                </c:pt>
                <c:pt idx="33">
                  <c:v>114.49295907306758</c:v>
                </c:pt>
                <c:pt idx="34">
                  <c:v>114.47150477448088</c:v>
                </c:pt>
                <c:pt idx="35">
                  <c:v>114.39119126927604</c:v>
                </c:pt>
                <c:pt idx="36">
                  <c:v>115.07991264527189</c:v>
                </c:pt>
                <c:pt idx="37">
                  <c:v>114.73401501146041</c:v>
                </c:pt>
                <c:pt idx="38">
                  <c:v>114.9349154269601</c:v>
                </c:pt>
                <c:pt idx="39">
                  <c:v>115.10864172223812</c:v>
                </c:pt>
                <c:pt idx="40">
                  <c:v>115.04837275437036</c:v>
                </c:pt>
                <c:pt idx="41">
                  <c:v>115.24413373841679</c:v>
                </c:pt>
              </c:numCache>
            </c:numRef>
          </c:val>
          <c:smooth val="0"/>
          <c:extLst>
            <c:ext xmlns:c16="http://schemas.microsoft.com/office/drawing/2014/chart" uri="{C3380CC4-5D6E-409C-BE32-E72D297353CC}">
              <c16:uniqueId val="{00000002-760B-44FA-9BFC-DE496DC4261A}"/>
            </c:ext>
          </c:extLst>
        </c:ser>
        <c:ser>
          <c:idx val="3"/>
          <c:order val="3"/>
          <c:tx>
            <c:strRef>
              <c:f>'Données graph 1 et 3'!$AU$8:$AU$9</c:f>
              <c:strCache>
                <c:ptCount val="2"/>
                <c:pt idx="0">
                  <c:v>Tertiaire non marchand </c:v>
                </c:pt>
              </c:strCache>
            </c:strRef>
          </c:tx>
          <c:spPr>
            <a:ln w="28575">
              <a:solidFill>
                <a:schemeClr val="accent6">
                  <a:lumMod val="75000"/>
                </a:schemeClr>
              </a:solidFill>
              <a:prstDash val="solid"/>
            </a:ln>
          </c:spPr>
          <c:marker>
            <c:symbol val="none"/>
          </c:marker>
          <c:cat>
            <c:multiLvlStrRef>
              <c:f>'Données graph 1 et 3'!$A$10:$B$51</c:f>
              <c:multiLvlStrCache>
                <c:ptCount val="42"/>
                <c:lvl>
                  <c:pt idx="0">
                    <c:v>T1</c:v>
                  </c:pt>
                  <c:pt idx="1">
                    <c:v>T2</c:v>
                  </c:pt>
                  <c:pt idx="2">
                    <c:v>T3</c:v>
                  </c:pt>
                  <c:pt idx="3">
                    <c:v>T4</c:v>
                  </c:pt>
                  <c:pt idx="4">
                    <c:v>T1</c:v>
                  </c:pt>
                  <c:pt idx="5">
                    <c:v>T2</c:v>
                  </c:pt>
                  <c:pt idx="6">
                    <c:v>T3</c:v>
                  </c:pt>
                  <c:pt idx="7">
                    <c:v>T4</c:v>
                  </c:pt>
                  <c:pt idx="8">
                    <c:v>T1</c:v>
                  </c:pt>
                  <c:pt idx="9">
                    <c:v>T2</c:v>
                  </c:pt>
                  <c:pt idx="10">
                    <c:v>T3</c:v>
                  </c:pt>
                  <c:pt idx="11">
                    <c:v>T4</c:v>
                  </c:pt>
                  <c:pt idx="12">
                    <c:v>T1</c:v>
                  </c:pt>
                  <c:pt idx="13">
                    <c:v>T2</c:v>
                  </c:pt>
                  <c:pt idx="14">
                    <c:v>T3</c:v>
                  </c:pt>
                  <c:pt idx="15">
                    <c:v>T4</c:v>
                  </c:pt>
                  <c:pt idx="16">
                    <c:v>T1</c:v>
                  </c:pt>
                  <c:pt idx="17">
                    <c:v>T2</c:v>
                  </c:pt>
                  <c:pt idx="18">
                    <c:v>T3</c:v>
                  </c:pt>
                  <c:pt idx="19">
                    <c:v>T4</c:v>
                  </c:pt>
                  <c:pt idx="20">
                    <c:v>T1</c:v>
                  </c:pt>
                  <c:pt idx="21">
                    <c:v>T2</c:v>
                  </c:pt>
                  <c:pt idx="22">
                    <c:v>T3</c:v>
                  </c:pt>
                  <c:pt idx="23">
                    <c:v>T4</c:v>
                  </c:pt>
                  <c:pt idx="24">
                    <c:v>T1</c:v>
                  </c:pt>
                  <c:pt idx="25">
                    <c:v>T2</c:v>
                  </c:pt>
                  <c:pt idx="26">
                    <c:v>T3</c:v>
                  </c:pt>
                  <c:pt idx="27">
                    <c:v>T4</c:v>
                  </c:pt>
                  <c:pt idx="28">
                    <c:v>T1</c:v>
                  </c:pt>
                  <c:pt idx="29">
                    <c:v>T2</c:v>
                  </c:pt>
                  <c:pt idx="30">
                    <c:v>T3</c:v>
                  </c:pt>
                  <c:pt idx="31">
                    <c:v>T4</c:v>
                  </c:pt>
                  <c:pt idx="32">
                    <c:v>T1</c:v>
                  </c:pt>
                  <c:pt idx="33">
                    <c:v>T2</c:v>
                  </c:pt>
                  <c:pt idx="34">
                    <c:v>T3</c:v>
                  </c:pt>
                  <c:pt idx="35">
                    <c:v>T4</c:v>
                  </c:pt>
                  <c:pt idx="36">
                    <c:v>T1</c:v>
                  </c:pt>
                  <c:pt idx="37">
                    <c:v>T2</c:v>
                  </c:pt>
                  <c:pt idx="38">
                    <c:v>T3</c:v>
                  </c:pt>
                  <c:pt idx="39">
                    <c:v>T4</c:v>
                  </c:pt>
                  <c:pt idx="40">
                    <c:v>T1</c:v>
                  </c:pt>
                  <c:pt idx="41">
                    <c:v>T2</c:v>
                  </c:pt>
                </c:lvl>
                <c:lvl>
                  <c:pt idx="0">
                    <c:v>2015</c:v>
                  </c:pt>
                  <c:pt idx="4">
                    <c:v>2016</c:v>
                  </c:pt>
                  <c:pt idx="8">
                    <c:v>2017</c:v>
                  </c:pt>
                  <c:pt idx="12">
                    <c:v>2018</c:v>
                  </c:pt>
                  <c:pt idx="16">
                    <c:v>2019</c:v>
                  </c:pt>
                  <c:pt idx="20">
                    <c:v>2020</c:v>
                  </c:pt>
                  <c:pt idx="24">
                    <c:v>2021</c:v>
                  </c:pt>
                  <c:pt idx="28">
                    <c:v>2022</c:v>
                  </c:pt>
                  <c:pt idx="32">
                    <c:v>2023</c:v>
                  </c:pt>
                  <c:pt idx="36">
                    <c:v>2024</c:v>
                  </c:pt>
                  <c:pt idx="40">
                    <c:v>2025</c:v>
                  </c:pt>
                </c:lvl>
              </c:multiLvlStrCache>
            </c:multiLvlStrRef>
          </c:cat>
          <c:val>
            <c:numRef>
              <c:f>'Données graph 1 et 3'!$AU$10:$AU$51</c:f>
              <c:numCache>
                <c:formatCode>#\ ##0.0</c:formatCode>
                <c:ptCount val="42"/>
                <c:pt idx="0">
                  <c:v>100</c:v>
                </c:pt>
                <c:pt idx="1">
                  <c:v>100.3812090752285</c:v>
                </c:pt>
                <c:pt idx="2">
                  <c:v>100.48879628744432</c:v>
                </c:pt>
                <c:pt idx="3">
                  <c:v>101.13733920798222</c:v>
                </c:pt>
                <c:pt idx="4">
                  <c:v>101.44040048809413</c:v>
                </c:pt>
                <c:pt idx="5">
                  <c:v>101.60542072336251</c:v>
                </c:pt>
                <c:pt idx="6">
                  <c:v>101.88262389532521</c:v>
                </c:pt>
                <c:pt idx="7">
                  <c:v>101.34810076117067</c:v>
                </c:pt>
                <c:pt idx="8">
                  <c:v>102.32008678111538</c:v>
                </c:pt>
                <c:pt idx="9">
                  <c:v>102.38448161849169</c:v>
                </c:pt>
                <c:pt idx="10">
                  <c:v>101.78286651785665</c:v>
                </c:pt>
                <c:pt idx="11">
                  <c:v>100.9439234553204</c:v>
                </c:pt>
                <c:pt idx="12">
                  <c:v>100.8785406461848</c:v>
                </c:pt>
                <c:pt idx="13">
                  <c:v>100.40814473276775</c:v>
                </c:pt>
                <c:pt idx="14">
                  <c:v>100.54045825610412</c:v>
                </c:pt>
                <c:pt idx="15">
                  <c:v>100.67657385963487</c:v>
                </c:pt>
                <c:pt idx="16">
                  <c:v>100.83884006242734</c:v>
                </c:pt>
                <c:pt idx="17">
                  <c:v>101.14995081037227</c:v>
                </c:pt>
                <c:pt idx="18">
                  <c:v>101.36744040199311</c:v>
                </c:pt>
                <c:pt idx="19">
                  <c:v>100.75794579060573</c:v>
                </c:pt>
                <c:pt idx="20">
                  <c:v>101.21332547480309</c:v>
                </c:pt>
                <c:pt idx="21">
                  <c:v>99.974919018356744</c:v>
                </c:pt>
                <c:pt idx="22">
                  <c:v>101.98484715375426</c:v>
                </c:pt>
                <c:pt idx="23">
                  <c:v>102.58782818366797</c:v>
                </c:pt>
                <c:pt idx="24">
                  <c:v>103.45729886353672</c:v>
                </c:pt>
                <c:pt idx="25">
                  <c:v>103.71333396327245</c:v>
                </c:pt>
                <c:pt idx="26">
                  <c:v>103.73750768528546</c:v>
                </c:pt>
                <c:pt idx="27">
                  <c:v>103.87153879108946</c:v>
                </c:pt>
                <c:pt idx="28">
                  <c:v>104.4775085401444</c:v>
                </c:pt>
                <c:pt idx="29">
                  <c:v>103.67293956907935</c:v>
                </c:pt>
                <c:pt idx="30">
                  <c:v>103.14585001262608</c:v>
                </c:pt>
                <c:pt idx="31">
                  <c:v>103.57077359903046</c:v>
                </c:pt>
                <c:pt idx="32">
                  <c:v>103.77173873880045</c:v>
                </c:pt>
                <c:pt idx="33">
                  <c:v>104.12350137755872</c:v>
                </c:pt>
                <c:pt idx="34">
                  <c:v>104.51116992985155</c:v>
                </c:pt>
                <c:pt idx="35">
                  <c:v>105.21241873922918</c:v>
                </c:pt>
                <c:pt idx="36">
                  <c:v>104.94895340144288</c:v>
                </c:pt>
                <c:pt idx="37">
                  <c:v>105.53359472917832</c:v>
                </c:pt>
                <c:pt idx="38">
                  <c:v>105.39507224521749</c:v>
                </c:pt>
                <c:pt idx="39">
                  <c:v>105.08739183437345</c:v>
                </c:pt>
                <c:pt idx="40">
                  <c:v>105.10773240777107</c:v>
                </c:pt>
                <c:pt idx="41">
                  <c:v>105.36265759049674</c:v>
                </c:pt>
              </c:numCache>
            </c:numRef>
          </c:val>
          <c:smooth val="0"/>
          <c:extLst>
            <c:ext xmlns:c16="http://schemas.microsoft.com/office/drawing/2014/chart" uri="{C3380CC4-5D6E-409C-BE32-E72D297353CC}">
              <c16:uniqueId val="{00000003-760B-44FA-9BFC-DE496DC4261A}"/>
            </c:ext>
          </c:extLst>
        </c:ser>
        <c:dLbls>
          <c:showLegendKey val="0"/>
          <c:showVal val="0"/>
          <c:showCatName val="0"/>
          <c:showSerName val="0"/>
          <c:showPercent val="0"/>
          <c:showBubbleSize val="0"/>
        </c:dLbls>
        <c:smooth val="0"/>
        <c:axId val="212177664"/>
        <c:axId val="212179200"/>
      </c:lineChart>
      <c:catAx>
        <c:axId val="212177664"/>
        <c:scaling>
          <c:orientation val="minMax"/>
        </c:scaling>
        <c:delete val="0"/>
        <c:axPos val="b"/>
        <c:majorGridlines>
          <c:spPr>
            <a:ln w="3175">
              <a:solidFill>
                <a:srgbClr val="969696"/>
              </a:solidFill>
              <a:prstDash val="sysDash"/>
            </a:ln>
          </c:spPr>
        </c:majorGridlines>
        <c:numFmt formatCode="General" sourceLinked="1"/>
        <c:majorTickMark val="in"/>
        <c:minorTickMark val="none"/>
        <c:tickLblPos val="low"/>
        <c:spPr>
          <a:ln w="19050"/>
        </c:spPr>
        <c:txPr>
          <a:bodyPr/>
          <a:lstStyle/>
          <a:p>
            <a:pPr>
              <a:defRPr sz="1000"/>
            </a:pPr>
            <a:endParaRPr lang="fr-FR"/>
          </a:p>
        </c:txPr>
        <c:crossAx val="212179200"/>
        <c:crossesAt val="100"/>
        <c:auto val="0"/>
        <c:lblAlgn val="ctr"/>
        <c:lblOffset val="100"/>
        <c:tickLblSkip val="1"/>
        <c:tickMarkSkip val="1"/>
        <c:noMultiLvlLbl val="0"/>
      </c:catAx>
      <c:valAx>
        <c:axId val="212179200"/>
        <c:scaling>
          <c:orientation val="minMax"/>
          <c:max val="122"/>
          <c:min val="96"/>
        </c:scaling>
        <c:delete val="0"/>
        <c:axPos val="l"/>
        <c:majorGridlines>
          <c:spPr>
            <a:ln>
              <a:prstDash val="sysDash"/>
            </a:ln>
          </c:spPr>
        </c:majorGridlines>
        <c:numFmt formatCode="#,##0" sourceLinked="0"/>
        <c:majorTickMark val="out"/>
        <c:minorTickMark val="none"/>
        <c:tickLblPos val="nextTo"/>
        <c:crossAx val="212177664"/>
        <c:crosses val="autoZero"/>
        <c:crossBetween val="midCat"/>
        <c:majorUnit val="2"/>
      </c:valAx>
    </c:plotArea>
    <c:legend>
      <c:legendPos val="r"/>
      <c:layout>
        <c:manualLayout>
          <c:xMode val="edge"/>
          <c:yMode val="edge"/>
          <c:x val="3.2670454545454551E-2"/>
          <c:y val="0.18066157760814217"/>
          <c:w val="0.95596590909090906"/>
          <c:h val="8.1424936386768468E-2"/>
        </c:manualLayout>
      </c:layout>
      <c:overlay val="0"/>
      <c:txPr>
        <a:bodyPr/>
        <a:lstStyle/>
        <a:p>
          <a:pPr>
            <a:defRPr sz="1200"/>
          </a:pPr>
          <a:endParaRPr lang="fr-FR"/>
        </a:p>
      </c:txPr>
    </c:legend>
    <c:plotVisOnly val="1"/>
    <c:dispBlanksAs val="gap"/>
    <c:showDLblsOverMax val="0"/>
  </c:chart>
  <c:externalData r:id="rId1">
    <c:autoUpdate val="0"/>
  </c:externalData>
  <c:userShapes r:id="rId2"/>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r-FR"/>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anchor="t" anchorCtr="1"/>
          <a:lstStyle/>
          <a:p>
            <a:pPr>
              <a:defRPr sz="1000" b="0" i="0" u="none" strike="noStrike" baseline="0">
                <a:solidFill>
                  <a:srgbClr val="000000"/>
                </a:solidFill>
                <a:latin typeface="Calibri"/>
                <a:ea typeface="Calibri"/>
                <a:cs typeface="Calibri"/>
              </a:defRPr>
            </a:pPr>
            <a:r>
              <a:rPr lang="fr-FR" sz="1400" b="1" i="0" baseline="0">
                <a:effectLst/>
              </a:rPr>
              <a:t>Contrat d'apprentissage commencés dans le trimestre et en cours</a:t>
            </a:r>
          </a:p>
          <a:p>
            <a:pPr>
              <a:defRPr sz="1000" b="0" i="0" u="none" strike="noStrike" baseline="0">
                <a:solidFill>
                  <a:srgbClr val="000000"/>
                </a:solidFill>
                <a:latin typeface="Calibri"/>
                <a:ea typeface="Calibri"/>
                <a:cs typeface="Calibri"/>
              </a:defRPr>
            </a:pPr>
            <a:r>
              <a:rPr lang="fr-FR" sz="1400" b="1" i="0" baseline="0">
                <a:effectLst/>
              </a:rPr>
              <a:t>au 30 juin de chaque année, dans le Vaucluse </a:t>
            </a:r>
            <a:r>
              <a:rPr lang="fr-FR" sz="1200" b="0" i="1" baseline="0">
                <a:effectLst/>
              </a:rPr>
              <a:t>(données brutes, en nombre)</a:t>
            </a:r>
            <a:endParaRPr lang="fr-FR" sz="1200" b="0" i="1">
              <a:effectLst/>
            </a:endParaRPr>
          </a:p>
        </c:rich>
      </c:tx>
      <c:layout>
        <c:manualLayout>
          <c:xMode val="edge"/>
          <c:yMode val="edge"/>
          <c:x val="0.12417140565762613"/>
          <c:y val="2.6103223180601429E-3"/>
        </c:manualLayout>
      </c:layout>
      <c:overlay val="0"/>
      <c:spPr>
        <a:noFill/>
        <a:ln w="25400">
          <a:noFill/>
        </a:ln>
      </c:spPr>
    </c:title>
    <c:autoTitleDeleted val="0"/>
    <c:plotArea>
      <c:layout>
        <c:manualLayout>
          <c:layoutTarget val="inner"/>
          <c:xMode val="edge"/>
          <c:yMode val="edge"/>
          <c:x val="6.1589781983542202E-2"/>
          <c:y val="0.22718177019598126"/>
          <c:w val="0.93016067977190131"/>
          <c:h val="0.45357743553426189"/>
        </c:manualLayout>
      </c:layout>
      <c:barChart>
        <c:barDir val="col"/>
        <c:grouping val="stacked"/>
        <c:varyColors val="0"/>
        <c:ser>
          <c:idx val="0"/>
          <c:order val="0"/>
          <c:tx>
            <c:v>Cumul des entrées sur un trimestre (échelle de gauche)</c:v>
          </c:tx>
          <c:spPr>
            <a:ln w="25400">
              <a:noFill/>
            </a:ln>
          </c:spPr>
          <c:invertIfNegative val="0"/>
          <c:cat>
            <c:multiLvlStrRef>
              <c:f>'Graph appr (trim)'!$A$3:$B$13</c:f>
              <c:multiLvlStrCache>
                <c:ptCount val="11"/>
                <c:lvl>
                  <c:pt idx="0">
                    <c:v>T2</c:v>
                  </c:pt>
                  <c:pt idx="1">
                    <c:v>T2</c:v>
                  </c:pt>
                  <c:pt idx="2">
                    <c:v>T2</c:v>
                  </c:pt>
                  <c:pt idx="3">
                    <c:v>T2</c:v>
                  </c:pt>
                  <c:pt idx="4">
                    <c:v>T2</c:v>
                  </c:pt>
                  <c:pt idx="5">
                    <c:v>T2</c:v>
                  </c:pt>
                  <c:pt idx="6">
                    <c:v>T2</c:v>
                  </c:pt>
                  <c:pt idx="7">
                    <c:v>T2</c:v>
                  </c:pt>
                  <c:pt idx="8">
                    <c:v>T2</c:v>
                  </c:pt>
                  <c:pt idx="9">
                    <c:v>T2</c:v>
                  </c:pt>
                  <c:pt idx="10">
                    <c:v>T2</c:v>
                  </c:pt>
                </c:lvl>
                <c:lvl>
                  <c:pt idx="0">
                    <c:v>2015</c:v>
                  </c:pt>
                  <c:pt idx="1">
                    <c:v>2016</c:v>
                  </c:pt>
                  <c:pt idx="2">
                    <c:v>2017</c:v>
                  </c:pt>
                  <c:pt idx="3">
                    <c:v>2018</c:v>
                  </c:pt>
                  <c:pt idx="4">
                    <c:v>2019</c:v>
                  </c:pt>
                  <c:pt idx="5">
                    <c:v>2020</c:v>
                  </c:pt>
                  <c:pt idx="6">
                    <c:v>2021</c:v>
                  </c:pt>
                  <c:pt idx="7">
                    <c:v>2022</c:v>
                  </c:pt>
                  <c:pt idx="8">
                    <c:v>2023</c:v>
                  </c:pt>
                  <c:pt idx="9">
                    <c:v>2024</c:v>
                  </c:pt>
                  <c:pt idx="10">
                    <c:v>2025</c:v>
                  </c:pt>
                </c:lvl>
              </c:multiLvlStrCache>
            </c:multiLvlStrRef>
          </c:cat>
          <c:val>
            <c:numRef>
              <c:f>'Graph appr (trim)'!$O$3:$O$13</c:f>
              <c:numCache>
                <c:formatCode>#,##0</c:formatCode>
                <c:ptCount val="11"/>
                <c:pt idx="0">
                  <c:v>76</c:v>
                </c:pt>
                <c:pt idx="1">
                  <c:v>40</c:v>
                </c:pt>
                <c:pt idx="2">
                  <c:v>66</c:v>
                </c:pt>
                <c:pt idx="3">
                  <c:v>80</c:v>
                </c:pt>
                <c:pt idx="4">
                  <c:v>405</c:v>
                </c:pt>
                <c:pt idx="5">
                  <c:v>36</c:v>
                </c:pt>
                <c:pt idx="6">
                  <c:v>150</c:v>
                </c:pt>
                <c:pt idx="7">
                  <c:v>271</c:v>
                </c:pt>
                <c:pt idx="8">
                  <c:v>221</c:v>
                </c:pt>
                <c:pt idx="9">
                  <c:v>285</c:v>
                </c:pt>
                <c:pt idx="10">
                  <c:v>281</c:v>
                </c:pt>
              </c:numCache>
            </c:numRef>
          </c:val>
          <c:extLst>
            <c:ext xmlns:c16="http://schemas.microsoft.com/office/drawing/2014/chart" uri="{C3380CC4-5D6E-409C-BE32-E72D297353CC}">
              <c16:uniqueId val="{00000000-1834-407D-8DAE-7BDD59D7D90E}"/>
            </c:ext>
          </c:extLst>
        </c:ser>
        <c:dLbls>
          <c:showLegendKey val="0"/>
          <c:showVal val="0"/>
          <c:showCatName val="0"/>
          <c:showSerName val="0"/>
          <c:showPercent val="0"/>
          <c:showBubbleSize val="0"/>
        </c:dLbls>
        <c:gapWidth val="150"/>
        <c:overlap val="100"/>
        <c:axId val="1240043600"/>
        <c:axId val="1"/>
      </c:barChart>
      <c:lineChart>
        <c:grouping val="standard"/>
        <c:varyColors val="0"/>
        <c:ser>
          <c:idx val="1"/>
          <c:order val="1"/>
          <c:tx>
            <c:v>Stocks de bénéficiaires en fin de 2e trimestres (échelle de droite)</c:v>
          </c:tx>
          <c:spPr>
            <a:ln>
              <a:solidFill>
                <a:srgbClr val="F79646">
                  <a:lumMod val="75000"/>
                </a:srgbClr>
              </a:solidFill>
            </a:ln>
          </c:spPr>
          <c:marker>
            <c:symbol val="none"/>
          </c:marker>
          <c:cat>
            <c:multiLvlStrRef>
              <c:f>'Graph appr (trim)'!$A$3:$B$13</c:f>
              <c:multiLvlStrCache>
                <c:ptCount val="11"/>
                <c:lvl>
                  <c:pt idx="0">
                    <c:v>T2</c:v>
                  </c:pt>
                  <c:pt idx="1">
                    <c:v>T2</c:v>
                  </c:pt>
                  <c:pt idx="2">
                    <c:v>T2</c:v>
                  </c:pt>
                  <c:pt idx="3">
                    <c:v>T2</c:v>
                  </c:pt>
                  <c:pt idx="4">
                    <c:v>T2</c:v>
                  </c:pt>
                  <c:pt idx="5">
                    <c:v>T2</c:v>
                  </c:pt>
                  <c:pt idx="6">
                    <c:v>T2</c:v>
                  </c:pt>
                  <c:pt idx="7">
                    <c:v>T2</c:v>
                  </c:pt>
                  <c:pt idx="8">
                    <c:v>T2</c:v>
                  </c:pt>
                  <c:pt idx="9">
                    <c:v>T2</c:v>
                  </c:pt>
                  <c:pt idx="10">
                    <c:v>T2</c:v>
                  </c:pt>
                </c:lvl>
                <c:lvl>
                  <c:pt idx="0">
                    <c:v>2015</c:v>
                  </c:pt>
                  <c:pt idx="1">
                    <c:v>2016</c:v>
                  </c:pt>
                  <c:pt idx="2">
                    <c:v>2017</c:v>
                  </c:pt>
                  <c:pt idx="3">
                    <c:v>2018</c:v>
                  </c:pt>
                  <c:pt idx="4">
                    <c:v>2019</c:v>
                  </c:pt>
                  <c:pt idx="5">
                    <c:v>2020</c:v>
                  </c:pt>
                  <c:pt idx="6">
                    <c:v>2021</c:v>
                  </c:pt>
                  <c:pt idx="7">
                    <c:v>2022</c:v>
                  </c:pt>
                  <c:pt idx="8">
                    <c:v>2023</c:v>
                  </c:pt>
                  <c:pt idx="9">
                    <c:v>2024</c:v>
                  </c:pt>
                  <c:pt idx="10">
                    <c:v>2025</c:v>
                  </c:pt>
                </c:lvl>
              </c:multiLvlStrCache>
            </c:multiLvlStrRef>
          </c:cat>
          <c:val>
            <c:numRef>
              <c:f>'Graph appr (trim)'!$P$3:$P$13</c:f>
              <c:numCache>
                <c:formatCode>#,##0</c:formatCode>
                <c:ptCount val="11"/>
                <c:pt idx="0">
                  <c:v>3583</c:v>
                </c:pt>
                <c:pt idx="1">
                  <c:v>3477</c:v>
                </c:pt>
                <c:pt idx="2">
                  <c:v>3325</c:v>
                </c:pt>
                <c:pt idx="3">
                  <c:v>3131</c:v>
                </c:pt>
                <c:pt idx="4">
                  <c:v>3342</c:v>
                </c:pt>
                <c:pt idx="5">
                  <c:v>3676</c:v>
                </c:pt>
                <c:pt idx="6">
                  <c:v>5180</c:v>
                </c:pt>
                <c:pt idx="7">
                  <c:v>6193</c:v>
                </c:pt>
                <c:pt idx="8">
                  <c:v>6790</c:v>
                </c:pt>
                <c:pt idx="9">
                  <c:v>7046</c:v>
                </c:pt>
                <c:pt idx="10">
                  <c:v>7273</c:v>
                </c:pt>
              </c:numCache>
            </c:numRef>
          </c:val>
          <c:smooth val="0"/>
          <c:extLst>
            <c:ext xmlns:c16="http://schemas.microsoft.com/office/drawing/2014/chart" uri="{C3380CC4-5D6E-409C-BE32-E72D297353CC}">
              <c16:uniqueId val="{00000001-1834-407D-8DAE-7BDD59D7D90E}"/>
            </c:ext>
          </c:extLst>
        </c:ser>
        <c:dLbls>
          <c:showLegendKey val="0"/>
          <c:showVal val="0"/>
          <c:showCatName val="0"/>
          <c:showSerName val="0"/>
          <c:showPercent val="0"/>
          <c:showBubbleSize val="0"/>
        </c:dLbls>
        <c:marker val="1"/>
        <c:smooth val="0"/>
        <c:axId val="3"/>
        <c:axId val="4"/>
      </c:lineChart>
      <c:catAx>
        <c:axId val="1240043600"/>
        <c:scaling>
          <c:orientation val="minMax"/>
        </c:scaling>
        <c:delete val="0"/>
        <c:axPos val="b"/>
        <c:majorGridlines>
          <c:spPr>
            <a:ln w="3175">
              <a:solidFill>
                <a:srgbClr val="969696"/>
              </a:solidFill>
              <a:prstDash val="sysDash"/>
            </a:ln>
          </c:spPr>
        </c:majorGridlines>
        <c:numFmt formatCode="General" sourceLinked="1"/>
        <c:majorTickMark val="in"/>
        <c:minorTickMark val="none"/>
        <c:tickLblPos val="low"/>
        <c:spPr>
          <a:ln w="19050">
            <a:solidFill>
              <a:sysClr val="windowText" lastClr="000000">
                <a:tint val="75000"/>
                <a:shade val="95000"/>
                <a:satMod val="105000"/>
              </a:sysClr>
            </a:solidFill>
          </a:ln>
        </c:spPr>
        <c:txPr>
          <a:bodyPr rot="0" vert="horz"/>
          <a:lstStyle/>
          <a:p>
            <a:pPr>
              <a:defRPr sz="1000" b="0" i="0" u="none" strike="noStrike" baseline="0">
                <a:solidFill>
                  <a:srgbClr val="000000"/>
                </a:solidFill>
                <a:latin typeface="Calibri"/>
                <a:ea typeface="Calibri"/>
                <a:cs typeface="Calibri"/>
              </a:defRPr>
            </a:pPr>
            <a:endParaRPr lang="fr-FR"/>
          </a:p>
        </c:txPr>
        <c:crossAx val="1"/>
        <c:crossesAt val="0"/>
        <c:auto val="0"/>
        <c:lblAlgn val="ctr"/>
        <c:lblOffset val="0"/>
        <c:noMultiLvlLbl val="0"/>
      </c:catAx>
      <c:valAx>
        <c:axId val="1"/>
        <c:scaling>
          <c:orientation val="minMax"/>
          <c:max val="500"/>
          <c:min val="0"/>
        </c:scaling>
        <c:delete val="0"/>
        <c:axPos val="l"/>
        <c:majorGridlines>
          <c:spPr>
            <a:ln>
              <a:prstDash val="sysDash"/>
            </a:ln>
          </c:spPr>
        </c:majorGridlines>
        <c:numFmt formatCode="#,##0" sourceLinked="0"/>
        <c:majorTickMark val="out"/>
        <c:minorTickMark val="none"/>
        <c:tickLblPos val="nextTo"/>
        <c:txPr>
          <a:bodyPr rot="0" vert="horz"/>
          <a:lstStyle/>
          <a:p>
            <a:pPr>
              <a:defRPr sz="1000" b="0" i="0" u="none" strike="noStrike" baseline="0">
                <a:solidFill>
                  <a:schemeClr val="accent1">
                    <a:lumMod val="75000"/>
                  </a:schemeClr>
                </a:solidFill>
                <a:latin typeface="Calibri"/>
                <a:ea typeface="Calibri"/>
                <a:cs typeface="Calibri"/>
              </a:defRPr>
            </a:pPr>
            <a:endParaRPr lang="fr-FR"/>
          </a:p>
        </c:txPr>
        <c:crossAx val="1240043600"/>
        <c:crosses val="autoZero"/>
        <c:crossBetween val="between"/>
        <c:majorUnit val="50"/>
      </c:valAx>
      <c:catAx>
        <c:axId val="3"/>
        <c:scaling>
          <c:orientation val="minMax"/>
        </c:scaling>
        <c:delete val="1"/>
        <c:axPos val="b"/>
        <c:numFmt formatCode="General" sourceLinked="1"/>
        <c:majorTickMark val="out"/>
        <c:minorTickMark val="none"/>
        <c:tickLblPos val="nextTo"/>
        <c:crossAx val="4"/>
        <c:crosses val="autoZero"/>
        <c:auto val="1"/>
        <c:lblAlgn val="ctr"/>
        <c:lblOffset val="100"/>
        <c:noMultiLvlLbl val="0"/>
      </c:catAx>
      <c:valAx>
        <c:axId val="4"/>
        <c:scaling>
          <c:orientation val="minMax"/>
        </c:scaling>
        <c:delete val="0"/>
        <c:axPos val="r"/>
        <c:numFmt formatCode="#,##0" sourceLinked="1"/>
        <c:majorTickMark val="out"/>
        <c:minorTickMark val="none"/>
        <c:tickLblPos val="nextTo"/>
        <c:txPr>
          <a:bodyPr/>
          <a:lstStyle/>
          <a:p>
            <a:pPr>
              <a:defRPr>
                <a:solidFill>
                  <a:schemeClr val="accent6">
                    <a:lumMod val="75000"/>
                  </a:schemeClr>
                </a:solidFill>
              </a:defRPr>
            </a:pPr>
            <a:endParaRPr lang="fr-FR"/>
          </a:p>
        </c:txPr>
        <c:crossAx val="3"/>
        <c:crosses val="max"/>
        <c:crossBetween val="between"/>
      </c:valAx>
    </c:plotArea>
    <c:legend>
      <c:legendPos val="r"/>
      <c:layout>
        <c:manualLayout>
          <c:xMode val="edge"/>
          <c:yMode val="edge"/>
          <c:x val="0"/>
          <c:y val="0.1439637429575269"/>
          <c:w val="0.94481017648214916"/>
          <c:h val="5.3986419606186886E-2"/>
        </c:manualLayout>
      </c:layout>
      <c:overlay val="0"/>
      <c:spPr>
        <a:noFill/>
      </c:spPr>
      <c:txPr>
        <a:bodyPr/>
        <a:lstStyle/>
        <a:p>
          <a:pPr>
            <a:defRPr sz="1100" b="0" i="0" u="none" strike="noStrike" baseline="0">
              <a:solidFill>
                <a:srgbClr val="000000"/>
              </a:solidFill>
              <a:latin typeface="Calibri"/>
              <a:ea typeface="Calibri"/>
              <a:cs typeface="Calibri"/>
            </a:defRPr>
          </a:pPr>
          <a:endParaRPr lang="fr-FR"/>
        </a:p>
      </c:txPr>
    </c:legend>
    <c:plotVisOnly val="1"/>
    <c:dispBlanksAs val="gap"/>
    <c:showDLblsOverMax val="0"/>
  </c:chart>
  <c:spPr>
    <a:solidFill>
      <a:sysClr val="window" lastClr="FFFFFF"/>
    </a:solidFill>
  </c:spPr>
  <c:txPr>
    <a:bodyPr/>
    <a:lstStyle/>
    <a:p>
      <a:pPr>
        <a:defRPr sz="1000" b="0" i="0" u="none" strike="noStrike" baseline="0">
          <a:solidFill>
            <a:srgbClr val="000000"/>
          </a:solidFill>
          <a:latin typeface="Calibri"/>
          <a:ea typeface="Calibri"/>
          <a:cs typeface="Calibri"/>
        </a:defRPr>
      </a:pPr>
      <a:endParaRPr lang="fr-FR"/>
    </a:p>
  </c:txPr>
  <c:externalData r:id="rId2">
    <c:autoUpdate val="0"/>
  </c:externalData>
  <c:userShapes r:id="rId3"/>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r-FR"/>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sz="1500" b="0" i="0" u="none" strike="noStrike" baseline="0">
                <a:solidFill>
                  <a:srgbClr val="000000"/>
                </a:solidFill>
                <a:latin typeface="Calibri"/>
                <a:ea typeface="Calibri"/>
                <a:cs typeface="Calibri"/>
              </a:defRPr>
            </a:pPr>
            <a:r>
              <a:rPr lang="fr-FR" sz="1500" b="1" i="0" u="none" strike="noStrike" baseline="0">
                <a:solidFill>
                  <a:srgbClr val="000000"/>
                </a:solidFill>
                <a:latin typeface="Calibri"/>
              </a:rPr>
              <a:t>Taux de chômage dans le Vaucluse </a:t>
            </a:r>
            <a:r>
              <a:rPr lang="fr-FR" sz="1500" b="0" i="1" u="none" strike="noStrike" baseline="0">
                <a:solidFill>
                  <a:srgbClr val="000000"/>
                </a:solidFill>
                <a:latin typeface="Calibri"/>
              </a:rPr>
              <a:t>(en %)</a:t>
            </a:r>
          </a:p>
        </c:rich>
      </c:tx>
      <c:layout>
        <c:manualLayout>
          <c:xMode val="edge"/>
          <c:yMode val="edge"/>
          <c:x val="0.27938931639226944"/>
          <c:y val="2.4256627684853017E-2"/>
        </c:manualLayout>
      </c:layout>
      <c:overlay val="0"/>
      <c:spPr>
        <a:noFill/>
        <a:ln w="25400">
          <a:noFill/>
        </a:ln>
      </c:spPr>
    </c:title>
    <c:autoTitleDeleted val="0"/>
    <c:plotArea>
      <c:layout>
        <c:manualLayout>
          <c:layoutTarget val="inner"/>
          <c:xMode val="edge"/>
          <c:yMode val="edge"/>
          <c:x val="8.7438260558339295E-2"/>
          <c:y val="0.18816505924925064"/>
          <c:w val="0.83764367816092833"/>
          <c:h val="0.53603068847163338"/>
        </c:manualLayout>
      </c:layout>
      <c:lineChart>
        <c:grouping val="standard"/>
        <c:varyColors val="0"/>
        <c:ser>
          <c:idx val="0"/>
          <c:order val="0"/>
          <c:tx>
            <c:v>Provence-Alpes-Côte d'Azur</c:v>
          </c:tx>
          <c:spPr>
            <a:ln w="25400">
              <a:solidFill>
                <a:schemeClr val="accent6"/>
              </a:solidFill>
              <a:prstDash val="solid"/>
            </a:ln>
          </c:spPr>
          <c:marker>
            <c:symbol val="none"/>
          </c:marker>
          <c:cat>
            <c:multiLvlStrRef>
              <c:f>'dates trim'!$B$134:$C$300</c:f>
              <c:multiLvlStrCache>
                <c:ptCount val="51"/>
                <c:lvl>
                  <c:pt idx="0">
                    <c:v>T2</c:v>
                  </c:pt>
                  <c:pt idx="1">
                    <c:v>T3</c:v>
                  </c:pt>
                  <c:pt idx="2">
                    <c:v>T4</c:v>
                  </c:pt>
                  <c:pt idx="3">
                    <c:v>T1</c:v>
                  </c:pt>
                  <c:pt idx="4">
                    <c:v>T2</c:v>
                  </c:pt>
                  <c:pt idx="5">
                    <c:v>T3</c:v>
                  </c:pt>
                  <c:pt idx="6">
                    <c:v>T4</c:v>
                  </c:pt>
                  <c:pt idx="7">
                    <c:v>T1</c:v>
                  </c:pt>
                  <c:pt idx="8">
                    <c:v>T2</c:v>
                  </c:pt>
                  <c:pt idx="9">
                    <c:v>T3</c:v>
                  </c:pt>
                  <c:pt idx="10">
                    <c:v>T4</c:v>
                  </c:pt>
                  <c:pt idx="11">
                    <c:v>T1</c:v>
                  </c:pt>
                  <c:pt idx="12">
                    <c:v>T2</c:v>
                  </c:pt>
                  <c:pt idx="13">
                    <c:v>T3</c:v>
                  </c:pt>
                  <c:pt idx="14">
                    <c:v>T4</c:v>
                  </c:pt>
                  <c:pt idx="15">
                    <c:v>T1</c:v>
                  </c:pt>
                  <c:pt idx="16">
                    <c:v>T2</c:v>
                  </c:pt>
                  <c:pt idx="17">
                    <c:v>T3</c:v>
                  </c:pt>
                  <c:pt idx="18">
                    <c:v>T4</c:v>
                  </c:pt>
                  <c:pt idx="19">
                    <c:v>T1</c:v>
                  </c:pt>
                  <c:pt idx="20">
                    <c:v>T2</c:v>
                  </c:pt>
                  <c:pt idx="21">
                    <c:v>T3</c:v>
                  </c:pt>
                  <c:pt idx="22">
                    <c:v>T4</c:v>
                  </c:pt>
                  <c:pt idx="23">
                    <c:v>T1</c:v>
                  </c:pt>
                  <c:pt idx="24">
                    <c:v>T2</c:v>
                  </c:pt>
                  <c:pt idx="25">
                    <c:v>T3</c:v>
                  </c:pt>
                  <c:pt idx="26">
                    <c:v>T4</c:v>
                  </c:pt>
                  <c:pt idx="27">
                    <c:v>T1</c:v>
                  </c:pt>
                  <c:pt idx="28">
                    <c:v>T2</c:v>
                  </c:pt>
                  <c:pt idx="29">
                    <c:v>T3</c:v>
                  </c:pt>
                  <c:pt idx="30">
                    <c:v>T4</c:v>
                  </c:pt>
                  <c:pt idx="31">
                    <c:v>T1</c:v>
                  </c:pt>
                  <c:pt idx="32">
                    <c:v>T2</c:v>
                  </c:pt>
                  <c:pt idx="33">
                    <c:v>T3</c:v>
                  </c:pt>
                  <c:pt idx="34">
                    <c:v>T4</c:v>
                  </c:pt>
                  <c:pt idx="35">
                    <c:v>T1</c:v>
                  </c:pt>
                  <c:pt idx="36">
                    <c:v>T2</c:v>
                  </c:pt>
                  <c:pt idx="37">
                    <c:v>T3</c:v>
                  </c:pt>
                  <c:pt idx="38">
                    <c:v>T4</c:v>
                  </c:pt>
                  <c:pt idx="39">
                    <c:v>T1</c:v>
                  </c:pt>
                  <c:pt idx="40">
                    <c:v>T2</c:v>
                  </c:pt>
                  <c:pt idx="41">
                    <c:v>T3</c:v>
                  </c:pt>
                  <c:pt idx="42">
                    <c:v>T4</c:v>
                  </c:pt>
                  <c:pt idx="43">
                    <c:v>T1</c:v>
                  </c:pt>
                  <c:pt idx="44">
                    <c:v>T2</c:v>
                  </c:pt>
                  <c:pt idx="45">
                    <c:v>T3</c:v>
                  </c:pt>
                  <c:pt idx="46">
                    <c:v>T4</c:v>
                  </c:pt>
                  <c:pt idx="47">
                    <c:v>T1</c:v>
                  </c:pt>
                  <c:pt idx="48">
                    <c:v>T2</c:v>
                  </c:pt>
                  <c:pt idx="49">
                    <c:v>T3</c:v>
                  </c:pt>
                  <c:pt idx="50">
                    <c:v>T4</c:v>
                  </c:pt>
                </c:lvl>
                <c:lvl>
                  <c:pt idx="3">
                    <c:v>2016</c:v>
                  </c:pt>
                  <c:pt idx="7">
                    <c:v>2017</c:v>
                  </c:pt>
                  <c:pt idx="11">
                    <c:v>2018</c:v>
                  </c:pt>
                  <c:pt idx="15">
                    <c:v>2019</c:v>
                  </c:pt>
                  <c:pt idx="19">
                    <c:v>2020</c:v>
                  </c:pt>
                  <c:pt idx="23">
                    <c:v>2021</c:v>
                  </c:pt>
                  <c:pt idx="27">
                    <c:v>2022</c:v>
                  </c:pt>
                  <c:pt idx="31">
                    <c:v>2023</c:v>
                  </c:pt>
                  <c:pt idx="35">
                    <c:v>2024</c:v>
                  </c:pt>
                  <c:pt idx="39">
                    <c:v>2025</c:v>
                  </c:pt>
                  <c:pt idx="43">
                    <c:v>2026</c:v>
                  </c:pt>
                  <c:pt idx="47">
                    <c:v>2027</c:v>
                  </c:pt>
                </c:lvl>
              </c:multiLvlStrCache>
            </c:multiLvlStrRef>
          </c:cat>
          <c:val>
            <c:numRef>
              <c:f>Données!$C$142:$C$182</c:f>
              <c:numCache>
                <c:formatCode>#\ ##0.0</c:formatCode>
                <c:ptCount val="41"/>
                <c:pt idx="0">
                  <c:v>11.7</c:v>
                </c:pt>
                <c:pt idx="1">
                  <c:v>11.5</c:v>
                </c:pt>
                <c:pt idx="2">
                  <c:v>11.4</c:v>
                </c:pt>
                <c:pt idx="3">
                  <c:v>11.4</c:v>
                </c:pt>
                <c:pt idx="4">
                  <c:v>11.2</c:v>
                </c:pt>
                <c:pt idx="5">
                  <c:v>11</c:v>
                </c:pt>
                <c:pt idx="6">
                  <c:v>11.4</c:v>
                </c:pt>
                <c:pt idx="7">
                  <c:v>10.9</c:v>
                </c:pt>
                <c:pt idx="8">
                  <c:v>10.8</c:v>
                </c:pt>
                <c:pt idx="9">
                  <c:v>10.8</c:v>
                </c:pt>
                <c:pt idx="10">
                  <c:v>10.3</c:v>
                </c:pt>
                <c:pt idx="11">
                  <c:v>10.6</c:v>
                </c:pt>
                <c:pt idx="12">
                  <c:v>10.4</c:v>
                </c:pt>
                <c:pt idx="13">
                  <c:v>10.199999999999999</c:v>
                </c:pt>
                <c:pt idx="14">
                  <c:v>10</c:v>
                </c:pt>
                <c:pt idx="15">
                  <c:v>10.1</c:v>
                </c:pt>
                <c:pt idx="16">
                  <c:v>9.6</c:v>
                </c:pt>
                <c:pt idx="17">
                  <c:v>9.5</c:v>
                </c:pt>
                <c:pt idx="18">
                  <c:v>9.1999999999999993</c:v>
                </c:pt>
                <c:pt idx="19">
                  <c:v>8.9</c:v>
                </c:pt>
                <c:pt idx="20">
                  <c:v>8.1999999999999993</c:v>
                </c:pt>
                <c:pt idx="21">
                  <c:v>10.1</c:v>
                </c:pt>
                <c:pt idx="22">
                  <c:v>9.1</c:v>
                </c:pt>
                <c:pt idx="23">
                  <c:v>9.1999999999999993</c:v>
                </c:pt>
                <c:pt idx="24">
                  <c:v>9.1</c:v>
                </c:pt>
                <c:pt idx="25">
                  <c:v>8.9</c:v>
                </c:pt>
                <c:pt idx="26">
                  <c:v>8.3000000000000007</c:v>
                </c:pt>
                <c:pt idx="27">
                  <c:v>8.1999999999999993</c:v>
                </c:pt>
                <c:pt idx="28">
                  <c:v>8.1999999999999993</c:v>
                </c:pt>
                <c:pt idx="29">
                  <c:v>8.1999999999999993</c:v>
                </c:pt>
                <c:pt idx="30">
                  <c:v>8</c:v>
                </c:pt>
                <c:pt idx="31">
                  <c:v>7.9</c:v>
                </c:pt>
                <c:pt idx="32">
                  <c:v>7.9</c:v>
                </c:pt>
                <c:pt idx="33">
                  <c:v>8.1</c:v>
                </c:pt>
                <c:pt idx="34">
                  <c:v>8.1999999999999993</c:v>
                </c:pt>
                <c:pt idx="35">
                  <c:v>8.1</c:v>
                </c:pt>
                <c:pt idx="36">
                  <c:v>7.8</c:v>
                </c:pt>
                <c:pt idx="37">
                  <c:v>7.9</c:v>
                </c:pt>
                <c:pt idx="38">
                  <c:v>7.8</c:v>
                </c:pt>
                <c:pt idx="39">
                  <c:v>7.9</c:v>
                </c:pt>
                <c:pt idx="40">
                  <c:v>8</c:v>
                </c:pt>
              </c:numCache>
            </c:numRef>
          </c:val>
          <c:smooth val="0"/>
          <c:extLst>
            <c:ext xmlns:c16="http://schemas.microsoft.com/office/drawing/2014/chart" uri="{C3380CC4-5D6E-409C-BE32-E72D297353CC}">
              <c16:uniqueId val="{00000000-1E39-472E-AA36-194DCD7AF09A}"/>
            </c:ext>
          </c:extLst>
        </c:ser>
        <c:ser>
          <c:idx val="1"/>
          <c:order val="1"/>
          <c:tx>
            <c:v>France métropolitaine</c:v>
          </c:tx>
          <c:spPr>
            <a:ln w="25400">
              <a:solidFill>
                <a:srgbClr val="0000FF"/>
              </a:solidFill>
              <a:prstDash val="solid"/>
            </a:ln>
          </c:spPr>
          <c:marker>
            <c:symbol val="none"/>
          </c:marker>
          <c:cat>
            <c:multiLvlStrRef>
              <c:f>'dates trim'!$B$134:$C$300</c:f>
              <c:multiLvlStrCache>
                <c:ptCount val="51"/>
                <c:lvl>
                  <c:pt idx="0">
                    <c:v>T2</c:v>
                  </c:pt>
                  <c:pt idx="1">
                    <c:v>T3</c:v>
                  </c:pt>
                  <c:pt idx="2">
                    <c:v>T4</c:v>
                  </c:pt>
                  <c:pt idx="3">
                    <c:v>T1</c:v>
                  </c:pt>
                  <c:pt idx="4">
                    <c:v>T2</c:v>
                  </c:pt>
                  <c:pt idx="5">
                    <c:v>T3</c:v>
                  </c:pt>
                  <c:pt idx="6">
                    <c:v>T4</c:v>
                  </c:pt>
                  <c:pt idx="7">
                    <c:v>T1</c:v>
                  </c:pt>
                  <c:pt idx="8">
                    <c:v>T2</c:v>
                  </c:pt>
                  <c:pt idx="9">
                    <c:v>T3</c:v>
                  </c:pt>
                  <c:pt idx="10">
                    <c:v>T4</c:v>
                  </c:pt>
                  <c:pt idx="11">
                    <c:v>T1</c:v>
                  </c:pt>
                  <c:pt idx="12">
                    <c:v>T2</c:v>
                  </c:pt>
                  <c:pt idx="13">
                    <c:v>T3</c:v>
                  </c:pt>
                  <c:pt idx="14">
                    <c:v>T4</c:v>
                  </c:pt>
                  <c:pt idx="15">
                    <c:v>T1</c:v>
                  </c:pt>
                  <c:pt idx="16">
                    <c:v>T2</c:v>
                  </c:pt>
                  <c:pt idx="17">
                    <c:v>T3</c:v>
                  </c:pt>
                  <c:pt idx="18">
                    <c:v>T4</c:v>
                  </c:pt>
                  <c:pt idx="19">
                    <c:v>T1</c:v>
                  </c:pt>
                  <c:pt idx="20">
                    <c:v>T2</c:v>
                  </c:pt>
                  <c:pt idx="21">
                    <c:v>T3</c:v>
                  </c:pt>
                  <c:pt idx="22">
                    <c:v>T4</c:v>
                  </c:pt>
                  <c:pt idx="23">
                    <c:v>T1</c:v>
                  </c:pt>
                  <c:pt idx="24">
                    <c:v>T2</c:v>
                  </c:pt>
                  <c:pt idx="25">
                    <c:v>T3</c:v>
                  </c:pt>
                  <c:pt idx="26">
                    <c:v>T4</c:v>
                  </c:pt>
                  <c:pt idx="27">
                    <c:v>T1</c:v>
                  </c:pt>
                  <c:pt idx="28">
                    <c:v>T2</c:v>
                  </c:pt>
                  <c:pt idx="29">
                    <c:v>T3</c:v>
                  </c:pt>
                  <c:pt idx="30">
                    <c:v>T4</c:v>
                  </c:pt>
                  <c:pt idx="31">
                    <c:v>T1</c:v>
                  </c:pt>
                  <c:pt idx="32">
                    <c:v>T2</c:v>
                  </c:pt>
                  <c:pt idx="33">
                    <c:v>T3</c:v>
                  </c:pt>
                  <c:pt idx="34">
                    <c:v>T4</c:v>
                  </c:pt>
                  <c:pt idx="35">
                    <c:v>T1</c:v>
                  </c:pt>
                  <c:pt idx="36">
                    <c:v>T2</c:v>
                  </c:pt>
                  <c:pt idx="37">
                    <c:v>T3</c:v>
                  </c:pt>
                  <c:pt idx="38">
                    <c:v>T4</c:v>
                  </c:pt>
                  <c:pt idx="39">
                    <c:v>T1</c:v>
                  </c:pt>
                  <c:pt idx="40">
                    <c:v>T2</c:v>
                  </c:pt>
                  <c:pt idx="41">
                    <c:v>T3</c:v>
                  </c:pt>
                  <c:pt idx="42">
                    <c:v>T4</c:v>
                  </c:pt>
                  <c:pt idx="43">
                    <c:v>T1</c:v>
                  </c:pt>
                  <c:pt idx="44">
                    <c:v>T2</c:v>
                  </c:pt>
                  <c:pt idx="45">
                    <c:v>T3</c:v>
                  </c:pt>
                  <c:pt idx="46">
                    <c:v>T4</c:v>
                  </c:pt>
                  <c:pt idx="47">
                    <c:v>T1</c:v>
                  </c:pt>
                  <c:pt idx="48">
                    <c:v>T2</c:v>
                  </c:pt>
                  <c:pt idx="49">
                    <c:v>T3</c:v>
                  </c:pt>
                  <c:pt idx="50">
                    <c:v>T4</c:v>
                  </c:pt>
                </c:lvl>
                <c:lvl>
                  <c:pt idx="3">
                    <c:v>2016</c:v>
                  </c:pt>
                  <c:pt idx="7">
                    <c:v>2017</c:v>
                  </c:pt>
                  <c:pt idx="11">
                    <c:v>2018</c:v>
                  </c:pt>
                  <c:pt idx="15">
                    <c:v>2019</c:v>
                  </c:pt>
                  <c:pt idx="19">
                    <c:v>2020</c:v>
                  </c:pt>
                  <c:pt idx="23">
                    <c:v>2021</c:v>
                  </c:pt>
                  <c:pt idx="27">
                    <c:v>2022</c:v>
                  </c:pt>
                  <c:pt idx="31">
                    <c:v>2023</c:v>
                  </c:pt>
                  <c:pt idx="35">
                    <c:v>2024</c:v>
                  </c:pt>
                  <c:pt idx="39">
                    <c:v>2025</c:v>
                  </c:pt>
                  <c:pt idx="43">
                    <c:v>2026</c:v>
                  </c:pt>
                  <c:pt idx="47">
                    <c:v>2027</c:v>
                  </c:pt>
                </c:lvl>
              </c:multiLvlStrCache>
            </c:multiLvlStrRef>
          </c:cat>
          <c:val>
            <c:numRef>
              <c:f>Données!$B$142:$B$182</c:f>
              <c:numCache>
                <c:formatCode>#\ ##0.0</c:formatCode>
                <c:ptCount val="41"/>
                <c:pt idx="0">
                  <c:v>10.199999999999999</c:v>
                </c:pt>
                <c:pt idx="1">
                  <c:v>10</c:v>
                </c:pt>
                <c:pt idx="2">
                  <c:v>9.9</c:v>
                </c:pt>
                <c:pt idx="3">
                  <c:v>9.9</c:v>
                </c:pt>
                <c:pt idx="4">
                  <c:v>9.6999999999999993</c:v>
                </c:pt>
                <c:pt idx="5">
                  <c:v>9.6</c:v>
                </c:pt>
                <c:pt idx="6">
                  <c:v>9.6999999999999993</c:v>
                </c:pt>
                <c:pt idx="7">
                  <c:v>9.3000000000000007</c:v>
                </c:pt>
                <c:pt idx="8">
                  <c:v>9.1999999999999993</c:v>
                </c:pt>
                <c:pt idx="9">
                  <c:v>9.1999999999999993</c:v>
                </c:pt>
                <c:pt idx="10">
                  <c:v>8.6999999999999993</c:v>
                </c:pt>
                <c:pt idx="11">
                  <c:v>9</c:v>
                </c:pt>
                <c:pt idx="12">
                  <c:v>8.8000000000000007</c:v>
                </c:pt>
                <c:pt idx="13">
                  <c:v>8.6</c:v>
                </c:pt>
                <c:pt idx="14">
                  <c:v>8.5</c:v>
                </c:pt>
                <c:pt idx="15">
                  <c:v>8.5</c:v>
                </c:pt>
                <c:pt idx="16">
                  <c:v>8.1999999999999993</c:v>
                </c:pt>
                <c:pt idx="17">
                  <c:v>8.1</c:v>
                </c:pt>
                <c:pt idx="18">
                  <c:v>7.9</c:v>
                </c:pt>
                <c:pt idx="19">
                  <c:v>7.7</c:v>
                </c:pt>
                <c:pt idx="20">
                  <c:v>7.1</c:v>
                </c:pt>
                <c:pt idx="21">
                  <c:v>8.6999999999999993</c:v>
                </c:pt>
                <c:pt idx="22">
                  <c:v>7.9</c:v>
                </c:pt>
                <c:pt idx="23">
                  <c:v>8</c:v>
                </c:pt>
                <c:pt idx="24">
                  <c:v>7.7</c:v>
                </c:pt>
                <c:pt idx="25">
                  <c:v>7.7</c:v>
                </c:pt>
                <c:pt idx="26">
                  <c:v>7.2</c:v>
                </c:pt>
                <c:pt idx="27">
                  <c:v>7.1</c:v>
                </c:pt>
                <c:pt idx="28">
                  <c:v>7.2</c:v>
                </c:pt>
                <c:pt idx="29">
                  <c:v>7</c:v>
                </c:pt>
                <c:pt idx="30">
                  <c:v>6.9</c:v>
                </c:pt>
                <c:pt idx="31">
                  <c:v>6.9</c:v>
                </c:pt>
                <c:pt idx="32">
                  <c:v>7</c:v>
                </c:pt>
                <c:pt idx="33">
                  <c:v>7.2</c:v>
                </c:pt>
                <c:pt idx="34">
                  <c:v>7.3</c:v>
                </c:pt>
                <c:pt idx="35">
                  <c:v>7.2</c:v>
                </c:pt>
                <c:pt idx="36">
                  <c:v>7.1</c:v>
                </c:pt>
                <c:pt idx="37">
                  <c:v>7.2</c:v>
                </c:pt>
                <c:pt idx="38">
                  <c:v>7.1</c:v>
                </c:pt>
                <c:pt idx="39">
                  <c:v>7.3</c:v>
                </c:pt>
                <c:pt idx="40">
                  <c:v>7.3</c:v>
                </c:pt>
              </c:numCache>
            </c:numRef>
          </c:val>
          <c:smooth val="0"/>
          <c:extLst>
            <c:ext xmlns:c16="http://schemas.microsoft.com/office/drawing/2014/chart" uri="{C3380CC4-5D6E-409C-BE32-E72D297353CC}">
              <c16:uniqueId val="{00000001-1E39-472E-AA36-194DCD7AF09A}"/>
            </c:ext>
          </c:extLst>
        </c:ser>
        <c:ser>
          <c:idx val="2"/>
          <c:order val="2"/>
          <c:tx>
            <c:strRef>
              <c:f>Données!$I$8</c:f>
              <c:strCache>
                <c:ptCount val="1"/>
                <c:pt idx="0">
                  <c:v>Vaucluse</c:v>
                </c:pt>
              </c:strCache>
            </c:strRef>
          </c:tx>
          <c:marker>
            <c:symbol val="none"/>
          </c:marker>
          <c:cat>
            <c:multiLvlStrRef>
              <c:f>'dates trim'!$B$134:$C$300</c:f>
              <c:multiLvlStrCache>
                <c:ptCount val="51"/>
                <c:lvl>
                  <c:pt idx="0">
                    <c:v>T2</c:v>
                  </c:pt>
                  <c:pt idx="1">
                    <c:v>T3</c:v>
                  </c:pt>
                  <c:pt idx="2">
                    <c:v>T4</c:v>
                  </c:pt>
                  <c:pt idx="3">
                    <c:v>T1</c:v>
                  </c:pt>
                  <c:pt idx="4">
                    <c:v>T2</c:v>
                  </c:pt>
                  <c:pt idx="5">
                    <c:v>T3</c:v>
                  </c:pt>
                  <c:pt idx="6">
                    <c:v>T4</c:v>
                  </c:pt>
                  <c:pt idx="7">
                    <c:v>T1</c:v>
                  </c:pt>
                  <c:pt idx="8">
                    <c:v>T2</c:v>
                  </c:pt>
                  <c:pt idx="9">
                    <c:v>T3</c:v>
                  </c:pt>
                  <c:pt idx="10">
                    <c:v>T4</c:v>
                  </c:pt>
                  <c:pt idx="11">
                    <c:v>T1</c:v>
                  </c:pt>
                  <c:pt idx="12">
                    <c:v>T2</c:v>
                  </c:pt>
                  <c:pt idx="13">
                    <c:v>T3</c:v>
                  </c:pt>
                  <c:pt idx="14">
                    <c:v>T4</c:v>
                  </c:pt>
                  <c:pt idx="15">
                    <c:v>T1</c:v>
                  </c:pt>
                  <c:pt idx="16">
                    <c:v>T2</c:v>
                  </c:pt>
                  <c:pt idx="17">
                    <c:v>T3</c:v>
                  </c:pt>
                  <c:pt idx="18">
                    <c:v>T4</c:v>
                  </c:pt>
                  <c:pt idx="19">
                    <c:v>T1</c:v>
                  </c:pt>
                  <c:pt idx="20">
                    <c:v>T2</c:v>
                  </c:pt>
                  <c:pt idx="21">
                    <c:v>T3</c:v>
                  </c:pt>
                  <c:pt idx="22">
                    <c:v>T4</c:v>
                  </c:pt>
                  <c:pt idx="23">
                    <c:v>T1</c:v>
                  </c:pt>
                  <c:pt idx="24">
                    <c:v>T2</c:v>
                  </c:pt>
                  <c:pt idx="25">
                    <c:v>T3</c:v>
                  </c:pt>
                  <c:pt idx="26">
                    <c:v>T4</c:v>
                  </c:pt>
                  <c:pt idx="27">
                    <c:v>T1</c:v>
                  </c:pt>
                  <c:pt idx="28">
                    <c:v>T2</c:v>
                  </c:pt>
                  <c:pt idx="29">
                    <c:v>T3</c:v>
                  </c:pt>
                  <c:pt idx="30">
                    <c:v>T4</c:v>
                  </c:pt>
                  <c:pt idx="31">
                    <c:v>T1</c:v>
                  </c:pt>
                  <c:pt idx="32">
                    <c:v>T2</c:v>
                  </c:pt>
                  <c:pt idx="33">
                    <c:v>T3</c:v>
                  </c:pt>
                  <c:pt idx="34">
                    <c:v>T4</c:v>
                  </c:pt>
                  <c:pt idx="35">
                    <c:v>T1</c:v>
                  </c:pt>
                  <c:pt idx="36">
                    <c:v>T2</c:v>
                  </c:pt>
                  <c:pt idx="37">
                    <c:v>T3</c:v>
                  </c:pt>
                  <c:pt idx="38">
                    <c:v>T4</c:v>
                  </c:pt>
                  <c:pt idx="39">
                    <c:v>T1</c:v>
                  </c:pt>
                  <c:pt idx="40">
                    <c:v>T2</c:v>
                  </c:pt>
                  <c:pt idx="41">
                    <c:v>T3</c:v>
                  </c:pt>
                  <c:pt idx="42">
                    <c:v>T4</c:v>
                  </c:pt>
                  <c:pt idx="43">
                    <c:v>T1</c:v>
                  </c:pt>
                  <c:pt idx="44">
                    <c:v>T2</c:v>
                  </c:pt>
                  <c:pt idx="45">
                    <c:v>T3</c:v>
                  </c:pt>
                  <c:pt idx="46">
                    <c:v>T4</c:v>
                  </c:pt>
                  <c:pt idx="47">
                    <c:v>T1</c:v>
                  </c:pt>
                  <c:pt idx="48">
                    <c:v>T2</c:v>
                  </c:pt>
                  <c:pt idx="49">
                    <c:v>T3</c:v>
                  </c:pt>
                  <c:pt idx="50">
                    <c:v>T4</c:v>
                  </c:pt>
                </c:lvl>
                <c:lvl>
                  <c:pt idx="3">
                    <c:v>2016</c:v>
                  </c:pt>
                  <c:pt idx="7">
                    <c:v>2017</c:v>
                  </c:pt>
                  <c:pt idx="11">
                    <c:v>2018</c:v>
                  </c:pt>
                  <c:pt idx="15">
                    <c:v>2019</c:v>
                  </c:pt>
                  <c:pt idx="19">
                    <c:v>2020</c:v>
                  </c:pt>
                  <c:pt idx="23">
                    <c:v>2021</c:v>
                  </c:pt>
                  <c:pt idx="27">
                    <c:v>2022</c:v>
                  </c:pt>
                  <c:pt idx="31">
                    <c:v>2023</c:v>
                  </c:pt>
                  <c:pt idx="35">
                    <c:v>2024</c:v>
                  </c:pt>
                  <c:pt idx="39">
                    <c:v>2025</c:v>
                  </c:pt>
                  <c:pt idx="43">
                    <c:v>2026</c:v>
                  </c:pt>
                  <c:pt idx="47">
                    <c:v>2027</c:v>
                  </c:pt>
                </c:lvl>
              </c:multiLvlStrCache>
            </c:multiLvlStrRef>
          </c:cat>
          <c:val>
            <c:numRef>
              <c:f>Données!$I$142:$I$182</c:f>
              <c:numCache>
                <c:formatCode>#\ ##0.0</c:formatCode>
                <c:ptCount val="41"/>
                <c:pt idx="0">
                  <c:v>13.1</c:v>
                </c:pt>
                <c:pt idx="1">
                  <c:v>12.9</c:v>
                </c:pt>
                <c:pt idx="2">
                  <c:v>13</c:v>
                </c:pt>
                <c:pt idx="3">
                  <c:v>13</c:v>
                </c:pt>
                <c:pt idx="4">
                  <c:v>12.8</c:v>
                </c:pt>
                <c:pt idx="5">
                  <c:v>12.6</c:v>
                </c:pt>
                <c:pt idx="6">
                  <c:v>12.9</c:v>
                </c:pt>
                <c:pt idx="7">
                  <c:v>12.2</c:v>
                </c:pt>
                <c:pt idx="8">
                  <c:v>12</c:v>
                </c:pt>
                <c:pt idx="9">
                  <c:v>12</c:v>
                </c:pt>
                <c:pt idx="10">
                  <c:v>11.7</c:v>
                </c:pt>
                <c:pt idx="11">
                  <c:v>11.9</c:v>
                </c:pt>
                <c:pt idx="12">
                  <c:v>11.7</c:v>
                </c:pt>
                <c:pt idx="13">
                  <c:v>11.5</c:v>
                </c:pt>
                <c:pt idx="14">
                  <c:v>11.4</c:v>
                </c:pt>
                <c:pt idx="15">
                  <c:v>11.5</c:v>
                </c:pt>
                <c:pt idx="16">
                  <c:v>10.9</c:v>
                </c:pt>
                <c:pt idx="17">
                  <c:v>10.8</c:v>
                </c:pt>
                <c:pt idx="18">
                  <c:v>10.6</c:v>
                </c:pt>
                <c:pt idx="19">
                  <c:v>10.199999999999999</c:v>
                </c:pt>
                <c:pt idx="20">
                  <c:v>9.1999999999999993</c:v>
                </c:pt>
                <c:pt idx="21">
                  <c:v>11.4</c:v>
                </c:pt>
                <c:pt idx="22">
                  <c:v>10.199999999999999</c:v>
                </c:pt>
                <c:pt idx="23">
                  <c:v>10.4</c:v>
                </c:pt>
                <c:pt idx="24">
                  <c:v>10.199999999999999</c:v>
                </c:pt>
                <c:pt idx="25">
                  <c:v>10.3</c:v>
                </c:pt>
                <c:pt idx="26">
                  <c:v>9.6</c:v>
                </c:pt>
                <c:pt idx="27">
                  <c:v>9.5</c:v>
                </c:pt>
                <c:pt idx="28">
                  <c:v>9.5</c:v>
                </c:pt>
                <c:pt idx="29">
                  <c:v>9.6</c:v>
                </c:pt>
                <c:pt idx="30">
                  <c:v>9.4</c:v>
                </c:pt>
                <c:pt idx="31">
                  <c:v>9.4</c:v>
                </c:pt>
                <c:pt idx="32">
                  <c:v>9.4</c:v>
                </c:pt>
                <c:pt idx="33">
                  <c:v>9.8000000000000007</c:v>
                </c:pt>
                <c:pt idx="34">
                  <c:v>9.9</c:v>
                </c:pt>
                <c:pt idx="35">
                  <c:v>9.9</c:v>
                </c:pt>
                <c:pt idx="36">
                  <c:v>9.6</c:v>
                </c:pt>
                <c:pt idx="37">
                  <c:v>9.6999999999999993</c:v>
                </c:pt>
                <c:pt idx="38">
                  <c:v>9.5</c:v>
                </c:pt>
                <c:pt idx="39">
                  <c:v>9.6999999999999993</c:v>
                </c:pt>
                <c:pt idx="40">
                  <c:v>9.8000000000000007</c:v>
                </c:pt>
              </c:numCache>
            </c:numRef>
          </c:val>
          <c:smooth val="0"/>
          <c:extLst>
            <c:ext xmlns:c16="http://schemas.microsoft.com/office/drawing/2014/chart" uri="{C3380CC4-5D6E-409C-BE32-E72D297353CC}">
              <c16:uniqueId val="{00000002-1E39-472E-AA36-194DCD7AF09A}"/>
            </c:ext>
          </c:extLst>
        </c:ser>
        <c:dLbls>
          <c:showLegendKey val="0"/>
          <c:showVal val="0"/>
          <c:showCatName val="0"/>
          <c:showSerName val="0"/>
          <c:showPercent val="0"/>
          <c:showBubbleSize val="0"/>
        </c:dLbls>
        <c:smooth val="0"/>
        <c:axId val="138919296"/>
        <c:axId val="138921088"/>
      </c:lineChart>
      <c:catAx>
        <c:axId val="138919296"/>
        <c:scaling>
          <c:orientation val="minMax"/>
        </c:scaling>
        <c:delete val="0"/>
        <c:axPos val="b"/>
        <c:majorGridlines>
          <c:spPr>
            <a:ln w="3175">
              <a:solidFill>
                <a:srgbClr val="969696"/>
              </a:solidFill>
              <a:prstDash val="sysDash"/>
            </a:ln>
          </c:spPr>
        </c:majorGridlines>
        <c:numFmt formatCode="General" sourceLinked="1"/>
        <c:majorTickMark val="cross"/>
        <c:minorTickMark val="none"/>
        <c:tickLblPos val="nextTo"/>
        <c:txPr>
          <a:bodyPr/>
          <a:lstStyle/>
          <a:p>
            <a:pPr>
              <a:defRPr sz="900"/>
            </a:pPr>
            <a:endParaRPr lang="fr-FR"/>
          </a:p>
        </c:txPr>
        <c:crossAx val="138921088"/>
        <c:crosses val="autoZero"/>
        <c:auto val="0"/>
        <c:lblAlgn val="ctr"/>
        <c:lblOffset val="100"/>
        <c:tickLblSkip val="1"/>
        <c:tickMarkSkip val="1"/>
        <c:noMultiLvlLbl val="0"/>
      </c:catAx>
      <c:valAx>
        <c:axId val="138921088"/>
        <c:scaling>
          <c:orientation val="minMax"/>
          <c:max val="14"/>
          <c:min val="6"/>
        </c:scaling>
        <c:delete val="0"/>
        <c:axPos val="l"/>
        <c:majorGridlines>
          <c:spPr>
            <a:ln>
              <a:prstDash val="sysDash"/>
            </a:ln>
          </c:spPr>
        </c:majorGridlines>
        <c:numFmt formatCode="#,##0" sourceLinked="0"/>
        <c:majorTickMark val="out"/>
        <c:minorTickMark val="none"/>
        <c:tickLblPos val="nextTo"/>
        <c:crossAx val="138919296"/>
        <c:crosses val="autoZero"/>
        <c:crossBetween val="midCat"/>
        <c:majorUnit val="1"/>
      </c:valAx>
    </c:plotArea>
    <c:legend>
      <c:legendPos val="r"/>
      <c:layout>
        <c:manualLayout>
          <c:xMode val="edge"/>
          <c:yMode val="edge"/>
          <c:x val="8.5245913863039841E-2"/>
          <c:y val="9.8718656477903358E-2"/>
          <c:w val="0.8415530303030303"/>
          <c:h val="8.3821460187299218E-2"/>
        </c:manualLayout>
      </c:layout>
      <c:overlay val="0"/>
      <c:txPr>
        <a:bodyPr/>
        <a:lstStyle/>
        <a:p>
          <a:pPr>
            <a:defRPr sz="1200"/>
          </a:pPr>
          <a:endParaRPr lang="fr-FR"/>
        </a:p>
      </c:txPr>
    </c:legend>
    <c:plotVisOnly val="1"/>
    <c:dispBlanksAs val="gap"/>
    <c:showDLblsOverMax val="0"/>
  </c:chart>
  <c:externalData r:id="rId1">
    <c:autoUpdate val="0"/>
  </c:externalData>
  <c:userShapes r:id="rId2"/>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r-FR"/>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6.6906668268667008E-2"/>
          <c:y val="0.1861788714061014"/>
          <c:w val="0.87735585029537844"/>
          <c:h val="0.56676394323948942"/>
        </c:manualLayout>
      </c:layout>
      <c:barChart>
        <c:barDir val="col"/>
        <c:grouping val="clustered"/>
        <c:varyColors val="0"/>
        <c:ser>
          <c:idx val="0"/>
          <c:order val="0"/>
          <c:tx>
            <c:v>Taux de chômage, en % (échelle de gauche)</c:v>
          </c:tx>
          <c:spPr>
            <a:solidFill>
              <a:srgbClr val="00B0F0"/>
            </a:solidFill>
          </c:spPr>
          <c:invertIfNegative val="0"/>
          <c:dPt>
            <c:idx val="0"/>
            <c:invertIfNegative val="0"/>
            <c:bubble3D val="0"/>
            <c:spPr>
              <a:solidFill>
                <a:srgbClr val="92D050"/>
              </a:solidFill>
            </c:spPr>
            <c:extLst>
              <c:ext xmlns:c16="http://schemas.microsoft.com/office/drawing/2014/chart" uri="{C3380CC4-5D6E-409C-BE32-E72D297353CC}">
                <c16:uniqueId val="{00000001-C94F-455A-B091-BDD6176D4EB6}"/>
              </c:ext>
            </c:extLst>
          </c:dPt>
          <c:dPt>
            <c:idx val="1"/>
            <c:invertIfNegative val="0"/>
            <c:bubble3D val="0"/>
            <c:spPr>
              <a:solidFill>
                <a:schemeClr val="accent6">
                  <a:lumMod val="75000"/>
                </a:schemeClr>
              </a:solidFill>
            </c:spPr>
            <c:extLst>
              <c:ext xmlns:c16="http://schemas.microsoft.com/office/drawing/2014/chart" uri="{C3380CC4-5D6E-409C-BE32-E72D297353CC}">
                <c16:uniqueId val="{00000003-C94F-455A-B091-BDD6176D4EB6}"/>
              </c:ext>
            </c:extLst>
          </c:dPt>
          <c:dPt>
            <c:idx val="2"/>
            <c:invertIfNegative val="0"/>
            <c:bubble3D val="0"/>
            <c:extLst>
              <c:ext xmlns:c16="http://schemas.microsoft.com/office/drawing/2014/chart" uri="{C3380CC4-5D6E-409C-BE32-E72D297353CC}">
                <c16:uniqueId val="{00000004-C94F-455A-B091-BDD6176D4EB6}"/>
              </c:ext>
            </c:extLst>
          </c:dPt>
          <c:dPt>
            <c:idx val="3"/>
            <c:invertIfNegative val="0"/>
            <c:bubble3D val="0"/>
            <c:spPr>
              <a:solidFill>
                <a:srgbClr val="0070C0"/>
              </a:solidFill>
            </c:spPr>
            <c:extLst>
              <c:ext xmlns:c16="http://schemas.microsoft.com/office/drawing/2014/chart" uri="{C3380CC4-5D6E-409C-BE32-E72D297353CC}">
                <c16:uniqueId val="{00000006-C94F-455A-B091-BDD6176D4EB6}"/>
              </c:ext>
            </c:extLst>
          </c:dPt>
          <c:dPt>
            <c:idx val="4"/>
            <c:invertIfNegative val="0"/>
            <c:bubble3D val="0"/>
            <c:extLst>
              <c:ext xmlns:c16="http://schemas.microsoft.com/office/drawing/2014/chart" uri="{C3380CC4-5D6E-409C-BE32-E72D297353CC}">
                <c16:uniqueId val="{00000007-C94F-455A-B091-BDD6176D4EB6}"/>
              </c:ext>
            </c:extLst>
          </c:dPt>
          <c:dPt>
            <c:idx val="5"/>
            <c:invertIfNegative val="0"/>
            <c:bubble3D val="0"/>
            <c:extLst>
              <c:ext xmlns:c16="http://schemas.microsoft.com/office/drawing/2014/chart" uri="{C3380CC4-5D6E-409C-BE32-E72D297353CC}">
                <c16:uniqueId val="{00000008-C94F-455A-B091-BDD6176D4EB6}"/>
              </c:ext>
            </c:extLst>
          </c:dPt>
          <c:dPt>
            <c:idx val="6"/>
            <c:invertIfNegative val="0"/>
            <c:bubble3D val="0"/>
            <c:extLst>
              <c:ext xmlns:c16="http://schemas.microsoft.com/office/drawing/2014/chart" uri="{C3380CC4-5D6E-409C-BE32-E72D297353CC}">
                <c16:uniqueId val="{00000009-C94F-455A-B091-BDD6176D4EB6}"/>
              </c:ext>
            </c:extLst>
          </c:dPt>
          <c:dPt>
            <c:idx val="7"/>
            <c:invertIfNegative val="0"/>
            <c:bubble3D val="0"/>
            <c:extLst>
              <c:ext xmlns:c16="http://schemas.microsoft.com/office/drawing/2014/chart" uri="{C3380CC4-5D6E-409C-BE32-E72D297353CC}">
                <c16:uniqueId val="{0000000A-C94F-455A-B091-BDD6176D4EB6}"/>
              </c:ext>
            </c:extLst>
          </c:dPt>
          <c:dPt>
            <c:idx val="8"/>
            <c:invertIfNegative val="0"/>
            <c:bubble3D val="0"/>
            <c:extLst>
              <c:ext xmlns:c16="http://schemas.microsoft.com/office/drawing/2014/chart" uri="{C3380CC4-5D6E-409C-BE32-E72D297353CC}">
                <c16:uniqueId val="{0000000B-C94F-455A-B091-BDD6176D4EB6}"/>
              </c:ext>
            </c:extLst>
          </c:dPt>
          <c:dLbls>
            <c:dLbl>
              <c:idx val="0"/>
              <c:layout>
                <c:manualLayout>
                  <c:x val="-1.8340210912425662E-3"/>
                  <c:y val="-2.6827632461435525E-3"/>
                </c:manualLayout>
              </c:layout>
              <c:spPr/>
              <c:txPr>
                <a:bodyPr/>
                <a:lstStyle/>
                <a:p>
                  <a:pPr>
                    <a:defRPr/>
                  </a:pPr>
                  <a:endParaRPr lang="fr-FR"/>
                </a:p>
              </c:txPr>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C94F-455A-B091-BDD6176D4EB6}"/>
                </c:ext>
              </c:extLst>
            </c:dLbl>
            <c:dLbl>
              <c:idx val="1"/>
              <c:layout>
                <c:manualLayout>
                  <c:x val="0"/>
                  <c:y val="-2.1124120048374236E-7"/>
                </c:manualLayout>
              </c:layout>
              <c:spPr/>
              <c:txPr>
                <a:bodyPr/>
                <a:lstStyle/>
                <a:p>
                  <a:pPr>
                    <a:defRPr/>
                  </a:pPr>
                  <a:endParaRPr lang="fr-FR"/>
                </a:p>
              </c:txPr>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C94F-455A-B091-BDD6176D4EB6}"/>
                </c:ext>
              </c:extLst>
            </c:dLbl>
            <c:dLbl>
              <c:idx val="2"/>
              <c:layout>
                <c:manualLayout>
                  <c:x val="0"/>
                  <c:y val="-1.6096579476861168E-2"/>
                </c:manualLayout>
              </c:layout>
              <c:spPr/>
              <c:txPr>
                <a:bodyPr/>
                <a:lstStyle/>
                <a:p>
                  <a:pPr>
                    <a:defRPr/>
                  </a:pPr>
                  <a:endParaRPr lang="fr-FR"/>
                </a:p>
              </c:txPr>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C94F-455A-B091-BDD6176D4EB6}"/>
                </c:ext>
              </c:extLst>
            </c:dLbl>
            <c:dLbl>
              <c:idx val="3"/>
              <c:layout>
                <c:manualLayout>
                  <c:x val="0"/>
                  <c:y val="8.0482897384305842E-3"/>
                </c:manualLayout>
              </c:layout>
              <c:spPr/>
              <c:txPr>
                <a:bodyPr/>
                <a:lstStyle/>
                <a:p>
                  <a:pPr>
                    <a:defRPr/>
                  </a:pPr>
                  <a:endParaRPr lang="fr-FR"/>
                </a:p>
              </c:txPr>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6-C94F-455A-B091-BDD6176D4EB6}"/>
                </c:ext>
              </c:extLst>
            </c:dLbl>
            <c:dLbl>
              <c:idx val="4"/>
              <c:layout>
                <c:manualLayout>
                  <c:x val="-6.7246663173035446E-17"/>
                  <c:y val="8.0482897384305842E-3"/>
                </c:manualLayout>
              </c:layout>
              <c:spPr/>
              <c:txPr>
                <a:bodyPr/>
                <a:lstStyle/>
                <a:p>
                  <a:pPr>
                    <a:defRPr/>
                  </a:pPr>
                  <a:endParaRPr lang="fr-FR"/>
                </a:p>
              </c:txPr>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7-C94F-455A-B091-BDD6176D4EB6}"/>
                </c:ext>
              </c:extLst>
            </c:dLbl>
            <c:dLbl>
              <c:idx val="5"/>
              <c:layout>
                <c:manualLayout>
                  <c:x val="0"/>
                  <c:y val="1.0731052984574111E-2"/>
                </c:manualLayout>
              </c:layout>
              <c:spPr/>
              <c:txPr>
                <a:bodyPr/>
                <a:lstStyle/>
                <a:p>
                  <a:pPr>
                    <a:defRPr/>
                  </a:pPr>
                  <a:endParaRPr lang="fr-FR"/>
                </a:p>
              </c:txPr>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8-C94F-455A-B091-BDD6176D4EB6}"/>
                </c:ext>
              </c:extLst>
            </c:dLbl>
            <c:dLbl>
              <c:idx val="6"/>
              <c:layout>
                <c:manualLayout>
                  <c:x val="0"/>
                  <c:y val="5.3655264922870555E-3"/>
                </c:manualLayout>
              </c:layout>
              <c:spPr/>
              <c:txPr>
                <a:bodyPr/>
                <a:lstStyle/>
                <a:p>
                  <a:pPr>
                    <a:defRPr/>
                  </a:pPr>
                  <a:endParaRPr lang="fr-FR"/>
                </a:p>
              </c:txPr>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9-C94F-455A-B091-BDD6176D4EB6}"/>
                </c:ext>
              </c:extLst>
            </c:dLbl>
            <c:dLbl>
              <c:idx val="7"/>
              <c:layout>
                <c:manualLayout>
                  <c:x val="0"/>
                  <c:y val="8.0482897384305842E-3"/>
                </c:manualLayout>
              </c:layout>
              <c:spPr/>
              <c:txPr>
                <a:bodyPr/>
                <a:lstStyle/>
                <a:p>
                  <a:pPr>
                    <a:defRPr/>
                  </a:pPr>
                  <a:endParaRPr lang="fr-FR"/>
                </a:p>
              </c:txPr>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A-C94F-455A-B091-BDD6176D4EB6}"/>
                </c:ext>
              </c:extLst>
            </c:dLbl>
            <c:spPr>
              <a:noFill/>
              <a:ln w="25400">
                <a:noFill/>
              </a:ln>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'données graphiques_trim'!$G$74:$G$81</c:f>
              <c:strCache>
                <c:ptCount val="8"/>
                <c:pt idx="0">
                  <c:v>Vaucluse</c:v>
                </c:pt>
                <c:pt idx="1">
                  <c:v>Paca</c:v>
                </c:pt>
                <c:pt idx="2">
                  <c:v>Drome</c:v>
                </c:pt>
                <c:pt idx="3">
                  <c:v>France métro.</c:v>
                </c:pt>
                <c:pt idx="4">
                  <c:v>Marne</c:v>
                </c:pt>
                <c:pt idx="5">
                  <c:v>Charente Maritime</c:v>
                </c:pt>
                <c:pt idx="6">
                  <c:v>Côtes d'armor</c:v>
                </c:pt>
                <c:pt idx="7">
                  <c:v>Côte d'or</c:v>
                </c:pt>
              </c:strCache>
            </c:strRef>
          </c:cat>
          <c:val>
            <c:numRef>
              <c:f>'données graphiques_trim'!$H$74:$H$81</c:f>
              <c:numCache>
                <c:formatCode>#\ ##0.0</c:formatCode>
                <c:ptCount val="8"/>
                <c:pt idx="0">
                  <c:v>9.8000000000000007</c:v>
                </c:pt>
                <c:pt idx="1">
                  <c:v>8</c:v>
                </c:pt>
                <c:pt idx="2">
                  <c:v>7.7</c:v>
                </c:pt>
                <c:pt idx="3">
                  <c:v>7.3</c:v>
                </c:pt>
                <c:pt idx="4">
                  <c:v>7.1</c:v>
                </c:pt>
                <c:pt idx="5">
                  <c:v>7</c:v>
                </c:pt>
                <c:pt idx="6">
                  <c:v>6.3</c:v>
                </c:pt>
                <c:pt idx="7">
                  <c:v>5.9</c:v>
                </c:pt>
              </c:numCache>
            </c:numRef>
          </c:val>
          <c:extLst>
            <c:ext xmlns:c16="http://schemas.microsoft.com/office/drawing/2014/chart" uri="{C3380CC4-5D6E-409C-BE32-E72D297353CC}">
              <c16:uniqueId val="{0000000C-C94F-455A-B091-BDD6176D4EB6}"/>
            </c:ext>
          </c:extLst>
        </c:ser>
        <c:dLbls>
          <c:showLegendKey val="0"/>
          <c:showVal val="0"/>
          <c:showCatName val="0"/>
          <c:showSerName val="0"/>
          <c:showPercent val="0"/>
          <c:showBubbleSize val="0"/>
        </c:dLbls>
        <c:gapWidth val="150"/>
        <c:axId val="1053775776"/>
        <c:axId val="1"/>
      </c:barChart>
      <c:scatterChart>
        <c:scatterStyle val="lineMarker"/>
        <c:varyColors val="0"/>
        <c:ser>
          <c:idx val="1"/>
          <c:order val="1"/>
          <c:tx>
            <c:v>Variation trimestrielle, en point (échelle de droite)</c:v>
          </c:tx>
          <c:spPr>
            <a:ln w="28575">
              <a:noFill/>
            </a:ln>
          </c:spPr>
          <c:marker>
            <c:spPr>
              <a:solidFill>
                <a:schemeClr val="accent6">
                  <a:lumMod val="75000"/>
                </a:schemeClr>
              </a:solidFill>
            </c:spPr>
          </c:marker>
          <c:xVal>
            <c:strRef>
              <c:f>'données graphiques_trim'!$G$74:$G$81</c:f>
              <c:strCache>
                <c:ptCount val="8"/>
                <c:pt idx="0">
                  <c:v>Vaucluse</c:v>
                </c:pt>
                <c:pt idx="1">
                  <c:v>Paca</c:v>
                </c:pt>
                <c:pt idx="2">
                  <c:v>Drome</c:v>
                </c:pt>
                <c:pt idx="3">
                  <c:v>France métro.</c:v>
                </c:pt>
                <c:pt idx="4">
                  <c:v>Marne</c:v>
                </c:pt>
                <c:pt idx="5">
                  <c:v>Charente Maritime</c:v>
                </c:pt>
                <c:pt idx="6">
                  <c:v>Côtes d'armor</c:v>
                </c:pt>
                <c:pt idx="7">
                  <c:v>Côte d'or</c:v>
                </c:pt>
              </c:strCache>
            </c:strRef>
          </c:xVal>
          <c:yVal>
            <c:numRef>
              <c:f>'données graphiques_trim'!$J$74:$J$81</c:f>
              <c:numCache>
                <c:formatCode>#\ ##0.0</c:formatCode>
                <c:ptCount val="8"/>
                <c:pt idx="0">
                  <c:v>0.10000000000000142</c:v>
                </c:pt>
                <c:pt idx="1">
                  <c:v>9.9999999999999645E-2</c:v>
                </c:pt>
                <c:pt idx="2">
                  <c:v>0</c:v>
                </c:pt>
                <c:pt idx="3">
                  <c:v>0</c:v>
                </c:pt>
                <c:pt idx="4">
                  <c:v>0</c:v>
                </c:pt>
                <c:pt idx="5">
                  <c:v>9.9999999999999645E-2</c:v>
                </c:pt>
                <c:pt idx="6">
                  <c:v>9.9999999999999645E-2</c:v>
                </c:pt>
                <c:pt idx="7">
                  <c:v>0.10000000000000053</c:v>
                </c:pt>
              </c:numCache>
            </c:numRef>
          </c:yVal>
          <c:smooth val="0"/>
          <c:extLst>
            <c:ext xmlns:c16="http://schemas.microsoft.com/office/drawing/2014/chart" uri="{C3380CC4-5D6E-409C-BE32-E72D297353CC}">
              <c16:uniqueId val="{0000000D-C94F-455A-B091-BDD6176D4EB6}"/>
            </c:ext>
          </c:extLst>
        </c:ser>
        <c:dLbls>
          <c:showLegendKey val="0"/>
          <c:showVal val="0"/>
          <c:showCatName val="0"/>
          <c:showSerName val="0"/>
          <c:showPercent val="0"/>
          <c:showBubbleSize val="0"/>
        </c:dLbls>
        <c:axId val="3"/>
        <c:axId val="4"/>
      </c:scatterChart>
      <c:catAx>
        <c:axId val="1053775776"/>
        <c:scaling>
          <c:orientation val="minMax"/>
        </c:scaling>
        <c:delete val="0"/>
        <c:axPos val="b"/>
        <c:numFmt formatCode="General" sourceLinked="1"/>
        <c:majorTickMark val="out"/>
        <c:minorTickMark val="none"/>
        <c:tickLblPos val="nextTo"/>
        <c:txPr>
          <a:bodyPr/>
          <a:lstStyle/>
          <a:p>
            <a:pPr>
              <a:defRPr sz="1000"/>
            </a:pPr>
            <a:endParaRPr lang="fr-FR"/>
          </a:p>
        </c:txPr>
        <c:crossAx val="1"/>
        <c:crosses val="autoZero"/>
        <c:auto val="1"/>
        <c:lblAlgn val="ctr"/>
        <c:lblOffset val="100"/>
        <c:noMultiLvlLbl val="0"/>
      </c:catAx>
      <c:valAx>
        <c:axId val="1"/>
        <c:scaling>
          <c:orientation val="minMax"/>
          <c:max val="10"/>
          <c:min val="0"/>
        </c:scaling>
        <c:delete val="0"/>
        <c:axPos val="l"/>
        <c:majorGridlines/>
        <c:numFmt formatCode="#,##0" sourceLinked="0"/>
        <c:majorTickMark val="out"/>
        <c:minorTickMark val="none"/>
        <c:tickLblPos val="nextTo"/>
        <c:crossAx val="1053775776"/>
        <c:crosses val="autoZero"/>
        <c:crossBetween val="between"/>
        <c:majorUnit val="1"/>
      </c:valAx>
      <c:valAx>
        <c:axId val="3"/>
        <c:scaling>
          <c:orientation val="minMax"/>
        </c:scaling>
        <c:delete val="1"/>
        <c:axPos val="b"/>
        <c:majorTickMark val="out"/>
        <c:minorTickMark val="none"/>
        <c:tickLblPos val="nextTo"/>
        <c:crossAx val="4"/>
        <c:crosses val="autoZero"/>
        <c:crossBetween val="midCat"/>
      </c:valAx>
      <c:valAx>
        <c:axId val="4"/>
        <c:scaling>
          <c:orientation val="minMax"/>
          <c:max val="0.1"/>
          <c:min val="0"/>
        </c:scaling>
        <c:delete val="0"/>
        <c:axPos val="r"/>
        <c:numFmt formatCode="[Blue][&lt;0]\-&quot;&quot;0.0&quot;&quot;;[Red][&gt;0]\+&quot;&quot;0.0&quot;&quot;;0" sourceLinked="0"/>
        <c:majorTickMark val="out"/>
        <c:minorTickMark val="none"/>
        <c:tickLblPos val="nextTo"/>
        <c:crossAx val="3"/>
        <c:crosses val="max"/>
        <c:crossBetween val="midCat"/>
        <c:majorUnit val="0.1"/>
        <c:minorUnit val="0.1"/>
      </c:valAx>
    </c:plotArea>
    <c:legend>
      <c:legendPos val="r"/>
      <c:layout>
        <c:manualLayout>
          <c:xMode val="edge"/>
          <c:yMode val="edge"/>
          <c:x val="4.1266774252943283E-2"/>
          <c:y val="0.11469193111424453"/>
          <c:w val="0.90099174329481158"/>
          <c:h val="5.0303500794795009E-2"/>
        </c:manualLayout>
      </c:layout>
      <c:overlay val="0"/>
      <c:txPr>
        <a:bodyPr/>
        <a:lstStyle/>
        <a:p>
          <a:pPr>
            <a:defRPr sz="1100"/>
          </a:pPr>
          <a:endParaRPr lang="fr-FR"/>
        </a:p>
      </c:txPr>
    </c:legend>
    <c:plotVisOnly val="1"/>
    <c:dispBlanksAs val="gap"/>
    <c:showDLblsOverMax val="0"/>
  </c:chart>
  <c:externalData r:id="rId1">
    <c:autoUpdate val="0"/>
  </c:externalData>
  <c:userShapes r:id="rId2"/>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r-FR"/>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fr-FR" sz="1500" b="1" i="0" u="none" strike="noStrike" baseline="0">
                <a:effectLst/>
              </a:rPr>
              <a:t>Evolution du nombre de bénéficiaires* des principales prestations sociales </a:t>
            </a:r>
            <a:r>
              <a:rPr lang="fr-FR" sz="1500" baseline="0"/>
              <a:t>en Vaucluse</a:t>
            </a:r>
          </a:p>
          <a:p>
            <a:pPr>
              <a:defRPr/>
            </a:pPr>
            <a:r>
              <a:rPr lang="fr-FR" sz="1100" b="0" i="1"/>
              <a:t>(données brutes, base 100 au T4</a:t>
            </a:r>
            <a:r>
              <a:rPr lang="fr-FR" sz="1100" b="0" i="1" u="none" strike="noStrike" kern="1200" baseline="0">
                <a:solidFill>
                  <a:sysClr val="windowText" lastClr="000000"/>
                </a:solidFill>
              </a:rPr>
              <a:t> 2021</a:t>
            </a:r>
            <a:r>
              <a:rPr lang="fr-FR" sz="1100" b="0" i="1"/>
              <a:t>)</a:t>
            </a:r>
          </a:p>
        </c:rich>
      </c:tx>
      <c:overlay val="0"/>
    </c:title>
    <c:autoTitleDeleted val="0"/>
    <c:plotArea>
      <c:layout>
        <c:manualLayout>
          <c:layoutTarget val="inner"/>
          <c:xMode val="edge"/>
          <c:yMode val="edge"/>
          <c:x val="8.0097557036139702E-2"/>
          <c:y val="0.17568576934018218"/>
          <c:w val="0.88312922262587745"/>
          <c:h val="0.508974660376042"/>
        </c:manualLayout>
      </c:layout>
      <c:lineChart>
        <c:grouping val="standard"/>
        <c:varyColors val="0"/>
        <c:ser>
          <c:idx val="1"/>
          <c:order val="0"/>
          <c:tx>
            <c:v>RSA</c:v>
          </c:tx>
          <c:spPr>
            <a:ln>
              <a:solidFill>
                <a:schemeClr val="accent2">
                  <a:lumMod val="75000"/>
                </a:schemeClr>
              </a:solidFill>
            </a:ln>
          </c:spPr>
          <c:marker>
            <c:symbol val="none"/>
          </c:marker>
          <c:cat>
            <c:strRef>
              <c:f>RSA!$A$62:$A$104</c:f>
              <c:strCache>
                <c:ptCount val="43"/>
                <c:pt idx="0">
                  <c:v>T4
2021</c:v>
                </c:pt>
                <c:pt idx="3">
                  <c:v>T1
2022</c:v>
                </c:pt>
                <c:pt idx="6">
                  <c:v>T2
2022</c:v>
                </c:pt>
                <c:pt idx="9">
                  <c:v>T3
2022</c:v>
                </c:pt>
                <c:pt idx="12">
                  <c:v>T4
2022</c:v>
                </c:pt>
                <c:pt idx="15">
                  <c:v>T1
2023</c:v>
                </c:pt>
                <c:pt idx="18">
                  <c:v>T2
2023</c:v>
                </c:pt>
                <c:pt idx="21">
                  <c:v>T3
2023</c:v>
                </c:pt>
                <c:pt idx="24">
                  <c:v>T4
2023</c:v>
                </c:pt>
                <c:pt idx="27">
                  <c:v>T1
2024</c:v>
                </c:pt>
                <c:pt idx="30">
                  <c:v>T2
2024</c:v>
                </c:pt>
                <c:pt idx="33">
                  <c:v>T3
2024</c:v>
                </c:pt>
                <c:pt idx="36">
                  <c:v>T4
2024</c:v>
                </c:pt>
                <c:pt idx="39">
                  <c:v>T1
2025</c:v>
                </c:pt>
                <c:pt idx="42">
                  <c:v>T2
2025</c:v>
                </c:pt>
              </c:strCache>
            </c:strRef>
          </c:cat>
          <c:val>
            <c:numRef>
              <c:f>RSA!$AX$62:$AX$104</c:f>
              <c:numCache>
                <c:formatCode>0.0</c:formatCode>
                <c:ptCount val="43"/>
                <c:pt idx="0">
                  <c:v>100</c:v>
                </c:pt>
                <c:pt idx="1">
                  <c:v>98.990465507571514</c:v>
                </c:pt>
                <c:pt idx="2">
                  <c:v>97.588334268087493</c:v>
                </c:pt>
                <c:pt idx="3">
                  <c:v>97.756590016825569</c:v>
                </c:pt>
                <c:pt idx="4">
                  <c:v>95.681435782389229</c:v>
                </c:pt>
                <c:pt idx="5">
                  <c:v>94.279304542905223</c:v>
                </c:pt>
                <c:pt idx="6">
                  <c:v>92.821088053841834</c:v>
                </c:pt>
                <c:pt idx="7">
                  <c:v>91.643297812675257</c:v>
                </c:pt>
                <c:pt idx="8">
                  <c:v>91.026360067302306</c:v>
                </c:pt>
                <c:pt idx="9">
                  <c:v>91.418956814357827</c:v>
                </c:pt>
                <c:pt idx="10">
                  <c:v>92.372406057206959</c:v>
                </c:pt>
                <c:pt idx="11">
                  <c:v>93.269770050476723</c:v>
                </c:pt>
                <c:pt idx="12">
                  <c:v>92.09197980931016</c:v>
                </c:pt>
                <c:pt idx="13">
                  <c:v>91.699383062254626</c:v>
                </c:pt>
                <c:pt idx="14">
                  <c:v>90.633763320246771</c:v>
                </c:pt>
                <c:pt idx="15">
                  <c:v>90.802019068984848</c:v>
                </c:pt>
                <c:pt idx="16">
                  <c:v>90.521592821088063</c:v>
                </c:pt>
                <c:pt idx="17">
                  <c:v>90.072910824453174</c:v>
                </c:pt>
                <c:pt idx="18">
                  <c:v>89.624228827818285</c:v>
                </c:pt>
                <c:pt idx="19">
                  <c:v>87.997756590016834</c:v>
                </c:pt>
                <c:pt idx="20">
                  <c:v>86.427369601794723</c:v>
                </c:pt>
                <c:pt idx="21">
                  <c:v>86.427369601794723</c:v>
                </c:pt>
                <c:pt idx="22">
                  <c:v>86.876051598429612</c:v>
                </c:pt>
                <c:pt idx="23">
                  <c:v>87.77341559169939</c:v>
                </c:pt>
                <c:pt idx="24">
                  <c:v>88.053841839596174</c:v>
                </c:pt>
                <c:pt idx="25">
                  <c:v>86.76388109927089</c:v>
                </c:pt>
                <c:pt idx="26">
                  <c:v>85.530005608524959</c:v>
                </c:pt>
                <c:pt idx="27">
                  <c:v>83.567021873247342</c:v>
                </c:pt>
                <c:pt idx="28">
                  <c:v>82.557487380818841</c:v>
                </c:pt>
                <c:pt idx="29">
                  <c:v>80.7627593942793</c:v>
                </c:pt>
                <c:pt idx="30">
                  <c:v>79.92148065058889</c:v>
                </c:pt>
                <c:pt idx="31">
                  <c:v>78.295008412787439</c:v>
                </c:pt>
                <c:pt idx="32">
                  <c:v>76.500280426247897</c:v>
                </c:pt>
                <c:pt idx="33">
                  <c:v>75.434660684240043</c:v>
                </c:pt>
                <c:pt idx="34">
                  <c:v>76.500280426247897</c:v>
                </c:pt>
                <c:pt idx="35">
                  <c:v>75.827257431295564</c:v>
                </c:pt>
                <c:pt idx="36">
                  <c:v>75.154234436343231</c:v>
                </c:pt>
                <c:pt idx="37">
                  <c:v>74.369040942232189</c:v>
                </c:pt>
                <c:pt idx="38">
                  <c:v>73.639932697700502</c:v>
                </c:pt>
                <c:pt idx="39">
                  <c:v>71.564778463264162</c:v>
                </c:pt>
                <c:pt idx="40">
                  <c:v>72.574312955692648</c:v>
                </c:pt>
                <c:pt idx="41">
                  <c:v>69.713965227145252</c:v>
                </c:pt>
                <c:pt idx="42">
                  <c:v>68.311833987661245</c:v>
                </c:pt>
              </c:numCache>
            </c:numRef>
          </c:val>
          <c:smooth val="0"/>
          <c:extLst>
            <c:ext xmlns:c16="http://schemas.microsoft.com/office/drawing/2014/chart" uri="{C3380CC4-5D6E-409C-BE32-E72D297353CC}">
              <c16:uniqueId val="{00000000-B2E1-4956-B70B-D7D24EBAF70D}"/>
            </c:ext>
          </c:extLst>
        </c:ser>
        <c:ser>
          <c:idx val="0"/>
          <c:order val="1"/>
          <c:tx>
            <c:v>ASS**</c:v>
          </c:tx>
          <c:marker>
            <c:symbol val="none"/>
          </c:marker>
          <c:cat>
            <c:strRef>
              <c:f>RSA!$A$62:$A$104</c:f>
              <c:strCache>
                <c:ptCount val="43"/>
                <c:pt idx="0">
                  <c:v>T4
2021</c:v>
                </c:pt>
                <c:pt idx="3">
                  <c:v>T1
2022</c:v>
                </c:pt>
                <c:pt idx="6">
                  <c:v>T2
2022</c:v>
                </c:pt>
                <c:pt idx="9">
                  <c:v>T3
2022</c:v>
                </c:pt>
                <c:pt idx="12">
                  <c:v>T4
2022</c:v>
                </c:pt>
                <c:pt idx="15">
                  <c:v>T1
2023</c:v>
                </c:pt>
                <c:pt idx="18">
                  <c:v>T2
2023</c:v>
                </c:pt>
                <c:pt idx="21">
                  <c:v>T3
2023</c:v>
                </c:pt>
                <c:pt idx="24">
                  <c:v>T4
2023</c:v>
                </c:pt>
                <c:pt idx="27">
                  <c:v>T1
2024</c:v>
                </c:pt>
                <c:pt idx="30">
                  <c:v>T2
2024</c:v>
                </c:pt>
                <c:pt idx="33">
                  <c:v>T3
2024</c:v>
                </c:pt>
                <c:pt idx="36">
                  <c:v>T4
2024</c:v>
                </c:pt>
                <c:pt idx="39">
                  <c:v>T1
2025</c:v>
                </c:pt>
                <c:pt idx="42">
                  <c:v>T2
2025</c:v>
                </c:pt>
              </c:strCache>
            </c:strRef>
          </c:cat>
          <c:val>
            <c:numRef>
              <c:f>ASS!$AW$62:$AW$104</c:f>
              <c:numCache>
                <c:formatCode>0.0</c:formatCode>
                <c:ptCount val="43"/>
                <c:pt idx="0">
                  <c:v>100</c:v>
                </c:pt>
                <c:pt idx="1">
                  <c:v>98.54651162790698</c:v>
                </c:pt>
                <c:pt idx="2">
                  <c:v>97.383720930232556</c:v>
                </c:pt>
                <c:pt idx="3">
                  <c:v>96.802325581395351</c:v>
                </c:pt>
                <c:pt idx="4">
                  <c:v>95.639534883720927</c:v>
                </c:pt>
                <c:pt idx="5">
                  <c:v>93.895348837209298</c:v>
                </c:pt>
                <c:pt idx="6">
                  <c:v>92.441860465116278</c:v>
                </c:pt>
                <c:pt idx="7">
                  <c:v>92.732558139534888</c:v>
                </c:pt>
                <c:pt idx="8">
                  <c:v>92.151162790697668</c:v>
                </c:pt>
                <c:pt idx="9">
                  <c:v>89.244186046511629</c:v>
                </c:pt>
                <c:pt idx="10">
                  <c:v>88.081395348837205</c:v>
                </c:pt>
                <c:pt idx="11">
                  <c:v>88.081395348837205</c:v>
                </c:pt>
                <c:pt idx="12">
                  <c:v>87.5</c:v>
                </c:pt>
                <c:pt idx="13">
                  <c:v>85.755813953488371</c:v>
                </c:pt>
                <c:pt idx="14">
                  <c:v>85.174418604651152</c:v>
                </c:pt>
                <c:pt idx="15">
                  <c:v>84.011627906976756</c:v>
                </c:pt>
                <c:pt idx="16">
                  <c:v>83.139534883720927</c:v>
                </c:pt>
                <c:pt idx="17">
                  <c:v>81.104651162790702</c:v>
                </c:pt>
                <c:pt idx="18">
                  <c:v>79.941860465116278</c:v>
                </c:pt>
                <c:pt idx="19">
                  <c:v>80.813953488372093</c:v>
                </c:pt>
                <c:pt idx="20">
                  <c:v>81.104651162790702</c:v>
                </c:pt>
                <c:pt idx="21">
                  <c:v>79.360465116279073</c:v>
                </c:pt>
                <c:pt idx="22">
                  <c:v>80.523255813953483</c:v>
                </c:pt>
                <c:pt idx="23">
                  <c:v>81.104651162790702</c:v>
                </c:pt>
                <c:pt idx="24">
                  <c:v>81.104651162790702</c:v>
                </c:pt>
                <c:pt idx="25">
                  <c:v>80.523255813953483</c:v>
                </c:pt>
                <c:pt idx="26">
                  <c:v>80.232558139534888</c:v>
                </c:pt>
                <c:pt idx="27">
                  <c:v>80.232558139534888</c:v>
                </c:pt>
                <c:pt idx="28">
                  <c:v>79.069767441860463</c:v>
                </c:pt>
                <c:pt idx="29">
                  <c:v>77.906976744186053</c:v>
                </c:pt>
                <c:pt idx="30">
                  <c:v>77.325581395348848</c:v>
                </c:pt>
                <c:pt idx="31">
                  <c:v>78.197674418604649</c:v>
                </c:pt>
                <c:pt idx="32">
                  <c:v>79.360465116279073</c:v>
                </c:pt>
                <c:pt idx="33">
                  <c:v>78.488372093023244</c:v>
                </c:pt>
                <c:pt idx="34">
                  <c:v>80.232558139534888</c:v>
                </c:pt>
                <c:pt idx="35">
                  <c:v>81.686046511627907</c:v>
                </c:pt>
                <c:pt idx="36">
                  <c:v>83.430232558139537</c:v>
                </c:pt>
                <c:pt idx="37">
                  <c:v>84.593023255813947</c:v>
                </c:pt>
                <c:pt idx="38">
                  <c:v>86.04651162790698</c:v>
                </c:pt>
                <c:pt idx="39">
                  <c:v>87.79069767441861</c:v>
                </c:pt>
                <c:pt idx="40">
                  <c:v>87.20930232558139</c:v>
                </c:pt>
                <c:pt idx="41">
                  <c:v>87.79069767441861</c:v>
                </c:pt>
              </c:numCache>
            </c:numRef>
          </c:val>
          <c:smooth val="0"/>
          <c:extLst>
            <c:ext xmlns:c16="http://schemas.microsoft.com/office/drawing/2014/chart" uri="{C3380CC4-5D6E-409C-BE32-E72D297353CC}">
              <c16:uniqueId val="{00000001-B2E1-4956-B70B-D7D24EBAF70D}"/>
            </c:ext>
          </c:extLst>
        </c:ser>
        <c:ser>
          <c:idx val="3"/>
          <c:order val="2"/>
          <c:tx>
            <c:v>PA</c:v>
          </c:tx>
          <c:marker>
            <c:symbol val="none"/>
          </c:marker>
          <c:cat>
            <c:strRef>
              <c:f>RSA!$A$62:$A$104</c:f>
              <c:strCache>
                <c:ptCount val="43"/>
                <c:pt idx="0">
                  <c:v>T4
2021</c:v>
                </c:pt>
                <c:pt idx="3">
                  <c:v>T1
2022</c:v>
                </c:pt>
                <c:pt idx="6">
                  <c:v>T2
2022</c:v>
                </c:pt>
                <c:pt idx="9">
                  <c:v>T3
2022</c:v>
                </c:pt>
                <c:pt idx="12">
                  <c:v>T4
2022</c:v>
                </c:pt>
                <c:pt idx="15">
                  <c:v>T1
2023</c:v>
                </c:pt>
                <c:pt idx="18">
                  <c:v>T2
2023</c:v>
                </c:pt>
                <c:pt idx="21">
                  <c:v>T3
2023</c:v>
                </c:pt>
                <c:pt idx="24">
                  <c:v>T4
2023</c:v>
                </c:pt>
                <c:pt idx="27">
                  <c:v>T1
2024</c:v>
                </c:pt>
                <c:pt idx="30">
                  <c:v>T2
2024</c:v>
                </c:pt>
                <c:pt idx="33">
                  <c:v>T3
2024</c:v>
                </c:pt>
                <c:pt idx="36">
                  <c:v>T4
2024</c:v>
                </c:pt>
                <c:pt idx="39">
                  <c:v>T1
2025</c:v>
                </c:pt>
                <c:pt idx="42">
                  <c:v>T2
2025</c:v>
                </c:pt>
              </c:strCache>
            </c:strRef>
          </c:cat>
          <c:val>
            <c:numRef>
              <c:f>PA!$AW$62:$AW$104</c:f>
              <c:numCache>
                <c:formatCode>0.0</c:formatCode>
                <c:ptCount val="43"/>
                <c:pt idx="0">
                  <c:v>100</c:v>
                </c:pt>
                <c:pt idx="1">
                  <c:v>98.713080168776372</c:v>
                </c:pt>
                <c:pt idx="2">
                  <c:v>97.763713080168785</c:v>
                </c:pt>
                <c:pt idx="3">
                  <c:v>97.552742616033754</c:v>
                </c:pt>
                <c:pt idx="4">
                  <c:v>97.067510548523202</c:v>
                </c:pt>
                <c:pt idx="5">
                  <c:v>97.510548523206751</c:v>
                </c:pt>
                <c:pt idx="6">
                  <c:v>98.164556962025316</c:v>
                </c:pt>
                <c:pt idx="7">
                  <c:v>98.333333333333329</c:v>
                </c:pt>
                <c:pt idx="8">
                  <c:v>99.704641350210963</c:v>
                </c:pt>
                <c:pt idx="9">
                  <c:v>101.05485232067511</c:v>
                </c:pt>
                <c:pt idx="10">
                  <c:v>101.8354430379747</c:v>
                </c:pt>
                <c:pt idx="11">
                  <c:v>102.46835443037973</c:v>
                </c:pt>
                <c:pt idx="12">
                  <c:v>102.27848101265822</c:v>
                </c:pt>
                <c:pt idx="13">
                  <c:v>101.20253164556962</c:v>
                </c:pt>
                <c:pt idx="14">
                  <c:v>100.12658227848101</c:v>
                </c:pt>
                <c:pt idx="15">
                  <c:v>99.810126582278485</c:v>
                </c:pt>
                <c:pt idx="16">
                  <c:v>98.607594936708864</c:v>
                </c:pt>
                <c:pt idx="17">
                  <c:v>98.797468354430379</c:v>
                </c:pt>
                <c:pt idx="18">
                  <c:v>98.839662447257382</c:v>
                </c:pt>
                <c:pt idx="19">
                  <c:v>98.375527426160332</c:v>
                </c:pt>
                <c:pt idx="20">
                  <c:v>98.417721518987349</c:v>
                </c:pt>
                <c:pt idx="21">
                  <c:v>98.987341772151893</c:v>
                </c:pt>
                <c:pt idx="22">
                  <c:v>98.628691983122366</c:v>
                </c:pt>
                <c:pt idx="23">
                  <c:v>98.481012658227854</c:v>
                </c:pt>
                <c:pt idx="24">
                  <c:v>97.995780590717303</c:v>
                </c:pt>
                <c:pt idx="25">
                  <c:v>96.202531645569621</c:v>
                </c:pt>
                <c:pt idx="26">
                  <c:v>95.105485232067508</c:v>
                </c:pt>
                <c:pt idx="27">
                  <c:v>94.177215189873422</c:v>
                </c:pt>
                <c:pt idx="28">
                  <c:v>93.607594936708864</c:v>
                </c:pt>
                <c:pt idx="29">
                  <c:v>94.029535864978911</c:v>
                </c:pt>
                <c:pt idx="30">
                  <c:v>94.767932489451482</c:v>
                </c:pt>
                <c:pt idx="31">
                  <c:v>96.371308016877634</c:v>
                </c:pt>
                <c:pt idx="32">
                  <c:v>97.468354430379748</c:v>
                </c:pt>
                <c:pt idx="33">
                  <c:v>98.565400843881861</c:v>
                </c:pt>
                <c:pt idx="34">
                  <c:v>98.94514767932489</c:v>
                </c:pt>
                <c:pt idx="35">
                  <c:v>99.177215189873408</c:v>
                </c:pt>
                <c:pt idx="36">
                  <c:v>100.25316455696202</c:v>
                </c:pt>
                <c:pt idx="37">
                  <c:v>100.29535864978902</c:v>
                </c:pt>
                <c:pt idx="38">
                  <c:v>99.071729957805914</c:v>
                </c:pt>
                <c:pt idx="39">
                  <c:v>97.742616033755269</c:v>
                </c:pt>
                <c:pt idx="40">
                  <c:v>96.413502109704638</c:v>
                </c:pt>
                <c:pt idx="41">
                  <c:v>95.949367088607602</c:v>
                </c:pt>
                <c:pt idx="42">
                  <c:v>96.51898734177216</c:v>
                </c:pt>
              </c:numCache>
            </c:numRef>
          </c:val>
          <c:smooth val="0"/>
          <c:extLst>
            <c:ext xmlns:c16="http://schemas.microsoft.com/office/drawing/2014/chart" uri="{C3380CC4-5D6E-409C-BE32-E72D297353CC}">
              <c16:uniqueId val="{00000002-B2E1-4956-B70B-D7D24EBAF70D}"/>
            </c:ext>
          </c:extLst>
        </c:ser>
        <c:dLbls>
          <c:showLegendKey val="0"/>
          <c:showVal val="0"/>
          <c:showCatName val="0"/>
          <c:showSerName val="0"/>
          <c:showPercent val="0"/>
          <c:showBubbleSize val="0"/>
        </c:dLbls>
        <c:smooth val="0"/>
        <c:axId val="231201408"/>
        <c:axId val="231211392"/>
      </c:lineChart>
      <c:catAx>
        <c:axId val="231201408"/>
        <c:scaling>
          <c:orientation val="minMax"/>
          <c:max val="43"/>
        </c:scaling>
        <c:delete val="0"/>
        <c:axPos val="b"/>
        <c:majorGridlines/>
        <c:numFmt formatCode="General" sourceLinked="1"/>
        <c:majorTickMark val="out"/>
        <c:minorTickMark val="none"/>
        <c:tickLblPos val="low"/>
        <c:spPr>
          <a:ln w="19050"/>
        </c:spPr>
        <c:txPr>
          <a:bodyPr/>
          <a:lstStyle/>
          <a:p>
            <a:pPr>
              <a:defRPr sz="1000" baseline="0"/>
            </a:pPr>
            <a:endParaRPr lang="fr-FR"/>
          </a:p>
        </c:txPr>
        <c:crossAx val="231211392"/>
        <c:crossesAt val="100"/>
        <c:auto val="1"/>
        <c:lblAlgn val="ctr"/>
        <c:lblOffset val="100"/>
        <c:tickMarkSkip val="3"/>
        <c:noMultiLvlLbl val="1"/>
      </c:catAx>
      <c:valAx>
        <c:axId val="231211392"/>
        <c:scaling>
          <c:orientation val="minMax"/>
          <c:max val="104"/>
          <c:min val="68"/>
        </c:scaling>
        <c:delete val="0"/>
        <c:axPos val="l"/>
        <c:majorGridlines/>
        <c:numFmt formatCode="0" sourceLinked="0"/>
        <c:majorTickMark val="out"/>
        <c:minorTickMark val="none"/>
        <c:tickLblPos val="low"/>
        <c:crossAx val="231201408"/>
        <c:crossesAt val="43862"/>
        <c:crossBetween val="midCat"/>
        <c:majorUnit val="4"/>
      </c:valAx>
      <c:spPr>
        <a:ln>
          <a:solidFill>
            <a:schemeClr val="tx1">
              <a:tint val="75000"/>
            </a:schemeClr>
          </a:solidFill>
        </a:ln>
      </c:spPr>
    </c:plotArea>
    <c:legend>
      <c:legendPos val="b"/>
      <c:layout>
        <c:manualLayout>
          <c:xMode val="edge"/>
          <c:yMode val="edge"/>
          <c:x val="0.30065624873813851"/>
          <c:y val="0.76458807679714891"/>
          <c:w val="0.38285612759943466"/>
          <c:h val="6.4813309626619256E-2"/>
        </c:manualLayout>
      </c:layout>
      <c:overlay val="0"/>
    </c:legend>
    <c:plotVisOnly val="1"/>
    <c:dispBlanksAs val="gap"/>
    <c:showDLblsOverMax val="0"/>
  </c:chart>
  <c:externalData r:id="rId1">
    <c:autoUpdate val="0"/>
  </c:externalData>
  <c:userShapes r:id="rId2"/>
</c:chartSpace>
</file>

<file path=ppt/charts/chart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r-FR"/>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fr-FR" sz="1400" b="1" i="0" u="none" strike="noStrike" baseline="0">
                <a:solidFill>
                  <a:srgbClr val="000000"/>
                </a:solidFill>
                <a:latin typeface="Calibri"/>
              </a:rPr>
              <a:t>Evolution du cumul annuel glissant des créations d'entreprises </a:t>
            </a:r>
          </a:p>
          <a:p>
            <a:pPr>
              <a:defRPr/>
            </a:pPr>
            <a:r>
              <a:rPr lang="fr-FR" sz="1000" b="0" i="1" u="none" strike="noStrike" baseline="0">
                <a:solidFill>
                  <a:srgbClr val="000000"/>
                </a:solidFill>
                <a:latin typeface="Calibri"/>
              </a:rPr>
              <a:t>(données brutes, en </a:t>
            </a:r>
            <a:r>
              <a:rPr lang="fr-FR" sz="1000" b="0" i="1" u="none" strike="noStrike" kern="1200" spc="0" baseline="0">
                <a:solidFill>
                  <a:srgbClr val="000000"/>
                </a:solidFill>
                <a:latin typeface="Calibri"/>
              </a:rPr>
              <a:t>base 100 au 1</a:t>
            </a:r>
            <a:r>
              <a:rPr lang="fr-FR" sz="1000" b="0" i="1" u="none" strike="noStrike" kern="1200" spc="0" baseline="30000">
                <a:solidFill>
                  <a:srgbClr val="000000"/>
                </a:solidFill>
                <a:latin typeface="Calibri"/>
              </a:rPr>
              <a:t>e </a:t>
            </a:r>
            <a:r>
              <a:rPr lang="fr-FR" sz="1000" b="0" i="1" u="none" strike="noStrike" kern="1200" spc="0" baseline="0">
                <a:solidFill>
                  <a:srgbClr val="000000"/>
                </a:solidFill>
                <a:latin typeface="Calibri"/>
              </a:rPr>
              <a:t>trimestre 2015 </a:t>
            </a:r>
            <a:r>
              <a:rPr lang="fr-FR" sz="1000" b="0" i="1" u="none" strike="noStrike" baseline="0">
                <a:solidFill>
                  <a:srgbClr val="000000"/>
                </a:solidFill>
                <a:latin typeface="Calibri"/>
              </a:rPr>
              <a:t>)</a:t>
            </a:r>
          </a:p>
        </c:rich>
      </c:tx>
      <c:layout>
        <c:manualLayout>
          <c:xMode val="edge"/>
          <c:yMode val="edge"/>
          <c:x val="0.21786639343918568"/>
          <c:y val="2.0233109768680511E-2"/>
        </c:manualLayout>
      </c:layout>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fr-FR"/>
        </a:p>
      </c:txPr>
    </c:title>
    <c:autoTitleDeleted val="0"/>
    <c:plotArea>
      <c:layout>
        <c:manualLayout>
          <c:layoutTarget val="inner"/>
          <c:xMode val="edge"/>
          <c:yMode val="edge"/>
          <c:x val="5.0918923802737791E-2"/>
          <c:y val="0.24729020639798646"/>
          <c:w val="0.92942066234906906"/>
          <c:h val="0.52392569192019056"/>
        </c:manualLayout>
      </c:layout>
      <c:lineChart>
        <c:grouping val="standard"/>
        <c:varyColors val="0"/>
        <c:ser>
          <c:idx val="3"/>
          <c:order val="0"/>
          <c:tx>
            <c:v>Total Vaucluse</c:v>
          </c:tx>
          <c:spPr>
            <a:ln w="28575" cap="rnd">
              <a:solidFill>
                <a:schemeClr val="tx2">
                  <a:lumMod val="75000"/>
                  <a:lumOff val="25000"/>
                </a:schemeClr>
              </a:solidFill>
              <a:round/>
            </a:ln>
            <a:effectLst/>
          </c:spPr>
          <c:marker>
            <c:symbol val="none"/>
          </c:marker>
          <c:cat>
            <c:multiLvlStrRef>
              <c:f>'Cumul annuel'!$A$10:$B$50</c:f>
              <c:multiLvlStrCache>
                <c:ptCount val="41"/>
                <c:lvl>
                  <c:pt idx="0">
                    <c:v>T1</c:v>
                  </c:pt>
                  <c:pt idx="1">
                    <c:v>T2</c:v>
                  </c:pt>
                  <c:pt idx="2">
                    <c:v>T3</c:v>
                  </c:pt>
                  <c:pt idx="3">
                    <c:v>T4</c:v>
                  </c:pt>
                  <c:pt idx="4">
                    <c:v>T1</c:v>
                  </c:pt>
                  <c:pt idx="5">
                    <c:v>T2</c:v>
                  </c:pt>
                  <c:pt idx="6">
                    <c:v>T3</c:v>
                  </c:pt>
                  <c:pt idx="7">
                    <c:v>T4</c:v>
                  </c:pt>
                  <c:pt idx="8">
                    <c:v>T1</c:v>
                  </c:pt>
                  <c:pt idx="9">
                    <c:v>T2</c:v>
                  </c:pt>
                  <c:pt idx="10">
                    <c:v>T3</c:v>
                  </c:pt>
                  <c:pt idx="11">
                    <c:v>T4</c:v>
                  </c:pt>
                  <c:pt idx="12">
                    <c:v>T1</c:v>
                  </c:pt>
                  <c:pt idx="13">
                    <c:v>T2</c:v>
                  </c:pt>
                  <c:pt idx="14">
                    <c:v>T3</c:v>
                  </c:pt>
                  <c:pt idx="15">
                    <c:v>T4</c:v>
                  </c:pt>
                  <c:pt idx="16">
                    <c:v>T1</c:v>
                  </c:pt>
                  <c:pt idx="17">
                    <c:v>T2</c:v>
                  </c:pt>
                  <c:pt idx="18">
                    <c:v>T3</c:v>
                  </c:pt>
                  <c:pt idx="19">
                    <c:v>T4</c:v>
                  </c:pt>
                  <c:pt idx="20">
                    <c:v>T1</c:v>
                  </c:pt>
                  <c:pt idx="21">
                    <c:v>T2</c:v>
                  </c:pt>
                  <c:pt idx="22">
                    <c:v>T3</c:v>
                  </c:pt>
                  <c:pt idx="23">
                    <c:v>T4</c:v>
                  </c:pt>
                  <c:pt idx="24">
                    <c:v>T1</c:v>
                  </c:pt>
                  <c:pt idx="25">
                    <c:v>T2</c:v>
                  </c:pt>
                  <c:pt idx="26">
                    <c:v>T3</c:v>
                  </c:pt>
                  <c:pt idx="27">
                    <c:v>T4</c:v>
                  </c:pt>
                  <c:pt idx="28">
                    <c:v>T1</c:v>
                  </c:pt>
                  <c:pt idx="29">
                    <c:v>T2</c:v>
                  </c:pt>
                  <c:pt idx="30">
                    <c:v>T3</c:v>
                  </c:pt>
                  <c:pt idx="31">
                    <c:v>T4</c:v>
                  </c:pt>
                  <c:pt idx="32">
                    <c:v>T1</c:v>
                  </c:pt>
                  <c:pt idx="33">
                    <c:v>T2</c:v>
                  </c:pt>
                  <c:pt idx="34">
                    <c:v>T3</c:v>
                  </c:pt>
                  <c:pt idx="35">
                    <c:v>T4</c:v>
                  </c:pt>
                  <c:pt idx="36">
                    <c:v>T1</c:v>
                  </c:pt>
                  <c:pt idx="37">
                    <c:v>T2</c:v>
                  </c:pt>
                  <c:pt idx="38">
                    <c:v>T3</c:v>
                  </c:pt>
                  <c:pt idx="39">
                    <c:v>T4</c:v>
                  </c:pt>
                  <c:pt idx="40">
                    <c:v>T1</c:v>
                  </c:pt>
                </c:lvl>
                <c:lvl>
                  <c:pt idx="0">
                    <c:v>2015</c:v>
                  </c:pt>
                  <c:pt idx="4">
                    <c:v>2016</c:v>
                  </c:pt>
                  <c:pt idx="8">
                    <c:v>2017</c:v>
                  </c:pt>
                  <c:pt idx="12">
                    <c:v>2018</c:v>
                  </c:pt>
                  <c:pt idx="16">
                    <c:v>2019</c:v>
                  </c:pt>
                  <c:pt idx="20">
                    <c:v>2020</c:v>
                  </c:pt>
                  <c:pt idx="24">
                    <c:v>2021</c:v>
                  </c:pt>
                  <c:pt idx="28">
                    <c:v>2022</c:v>
                  </c:pt>
                  <c:pt idx="32">
                    <c:v>2023</c:v>
                  </c:pt>
                  <c:pt idx="36">
                    <c:v>2024</c:v>
                  </c:pt>
                  <c:pt idx="40">
                    <c:v>2025</c:v>
                  </c:pt>
                </c:lvl>
              </c:multiLvlStrCache>
            </c:multiLvlStrRef>
          </c:cat>
          <c:val>
            <c:numRef>
              <c:f>'Cumul annuel'!$AF$10:$AF$51</c:f>
              <c:numCache>
                <c:formatCode>0.0</c:formatCode>
                <c:ptCount val="42"/>
                <c:pt idx="0">
                  <c:v>100</c:v>
                </c:pt>
                <c:pt idx="1">
                  <c:v>97.02644981107278</c:v>
                </c:pt>
                <c:pt idx="2">
                  <c:v>95.465746673238044</c:v>
                </c:pt>
                <c:pt idx="3">
                  <c:v>94.118613438475435</c:v>
                </c:pt>
                <c:pt idx="4">
                  <c:v>95.367175948743224</c:v>
                </c:pt>
                <c:pt idx="5">
                  <c:v>97.847872515196315</c:v>
                </c:pt>
                <c:pt idx="6">
                  <c:v>96.878593724330543</c:v>
                </c:pt>
                <c:pt idx="7">
                  <c:v>96.320026285526524</c:v>
                </c:pt>
                <c:pt idx="8">
                  <c:v>98.422868408082792</c:v>
                </c:pt>
                <c:pt idx="9">
                  <c:v>98.636438311154919</c:v>
                </c:pt>
                <c:pt idx="10">
                  <c:v>101.4128470510925</c:v>
                </c:pt>
                <c:pt idx="11">
                  <c:v>103.17069163791687</c:v>
                </c:pt>
                <c:pt idx="12">
                  <c:v>106.60423854115328</c:v>
                </c:pt>
                <c:pt idx="13">
                  <c:v>110.61278133727616</c:v>
                </c:pt>
                <c:pt idx="14">
                  <c:v>112.12419911286349</c:v>
                </c:pt>
                <c:pt idx="15">
                  <c:v>118.35058321011994</c:v>
                </c:pt>
                <c:pt idx="16">
                  <c:v>122.50698209298506</c:v>
                </c:pt>
                <c:pt idx="17">
                  <c:v>125.13553474618038</c:v>
                </c:pt>
                <c:pt idx="18">
                  <c:v>130.27764087399376</c:v>
                </c:pt>
                <c:pt idx="19">
                  <c:v>135.46903236405456</c:v>
                </c:pt>
                <c:pt idx="20">
                  <c:v>132.16691309347789</c:v>
                </c:pt>
                <c:pt idx="21">
                  <c:v>124.80696566453098</c:v>
                </c:pt>
                <c:pt idx="22">
                  <c:v>133.15262033842617</c:v>
                </c:pt>
                <c:pt idx="23">
                  <c:v>134.5983242976836</c:v>
                </c:pt>
                <c:pt idx="24">
                  <c:v>143.73254476753738</c:v>
                </c:pt>
                <c:pt idx="25">
                  <c:v>161.82027271233775</c:v>
                </c:pt>
                <c:pt idx="26">
                  <c:v>160.52242483982258</c:v>
                </c:pt>
                <c:pt idx="27">
                  <c:v>164.79382290126497</c:v>
                </c:pt>
                <c:pt idx="28">
                  <c:v>167.17594874322324</c:v>
                </c:pt>
                <c:pt idx="29">
                  <c:v>162.69098077870871</c:v>
                </c:pt>
                <c:pt idx="30">
                  <c:v>164.36668309512075</c:v>
                </c:pt>
                <c:pt idx="31">
                  <c:v>163.18383440118285</c:v>
                </c:pt>
                <c:pt idx="32">
                  <c:v>162.64169541646132</c:v>
                </c:pt>
                <c:pt idx="33">
                  <c:v>162.06669952357484</c:v>
                </c:pt>
                <c:pt idx="34">
                  <c:v>162.36241169705931</c:v>
                </c:pt>
                <c:pt idx="35">
                  <c:v>161.130277640874</c:v>
                </c:pt>
                <c:pt idx="36">
                  <c:v>168.09594217184161</c:v>
                </c:pt>
                <c:pt idx="37">
                  <c:v>171.67734516182028</c:v>
                </c:pt>
                <c:pt idx="38">
                  <c:v>170.72449482503694</c:v>
                </c:pt>
                <c:pt idx="39">
                  <c:v>176.04731394775752</c:v>
                </c:pt>
                <c:pt idx="40">
                  <c:v>169.78807294233613</c:v>
                </c:pt>
                <c:pt idx="41">
                  <c:v>169.2295055035321</c:v>
                </c:pt>
              </c:numCache>
            </c:numRef>
          </c:val>
          <c:smooth val="0"/>
          <c:extLst>
            <c:ext xmlns:c16="http://schemas.microsoft.com/office/drawing/2014/chart" uri="{C3380CC4-5D6E-409C-BE32-E72D297353CC}">
              <c16:uniqueId val="{00000000-1B95-4CF2-9CE7-BD3DC5981508}"/>
            </c:ext>
          </c:extLst>
        </c:ser>
        <c:ser>
          <c:idx val="1"/>
          <c:order val="1"/>
          <c:tx>
            <c:v>Vaucluse hors micro-entrepreneurs</c:v>
          </c:tx>
          <c:spPr>
            <a:ln w="28575" cap="rnd">
              <a:solidFill>
                <a:schemeClr val="tx2">
                  <a:lumMod val="75000"/>
                  <a:lumOff val="25000"/>
                </a:schemeClr>
              </a:solidFill>
              <a:prstDash val="dash"/>
              <a:round/>
            </a:ln>
            <a:effectLst/>
          </c:spPr>
          <c:marker>
            <c:symbol val="none"/>
          </c:marker>
          <c:cat>
            <c:multiLvlStrRef>
              <c:f>'Cumul annuel'!$A$10:$B$50</c:f>
              <c:multiLvlStrCache>
                <c:ptCount val="41"/>
                <c:lvl>
                  <c:pt idx="0">
                    <c:v>T1</c:v>
                  </c:pt>
                  <c:pt idx="1">
                    <c:v>T2</c:v>
                  </c:pt>
                  <c:pt idx="2">
                    <c:v>T3</c:v>
                  </c:pt>
                  <c:pt idx="3">
                    <c:v>T4</c:v>
                  </c:pt>
                  <c:pt idx="4">
                    <c:v>T1</c:v>
                  </c:pt>
                  <c:pt idx="5">
                    <c:v>T2</c:v>
                  </c:pt>
                  <c:pt idx="6">
                    <c:v>T3</c:v>
                  </c:pt>
                  <c:pt idx="7">
                    <c:v>T4</c:v>
                  </c:pt>
                  <c:pt idx="8">
                    <c:v>T1</c:v>
                  </c:pt>
                  <c:pt idx="9">
                    <c:v>T2</c:v>
                  </c:pt>
                  <c:pt idx="10">
                    <c:v>T3</c:v>
                  </c:pt>
                  <c:pt idx="11">
                    <c:v>T4</c:v>
                  </c:pt>
                  <c:pt idx="12">
                    <c:v>T1</c:v>
                  </c:pt>
                  <c:pt idx="13">
                    <c:v>T2</c:v>
                  </c:pt>
                  <c:pt idx="14">
                    <c:v>T3</c:v>
                  </c:pt>
                  <c:pt idx="15">
                    <c:v>T4</c:v>
                  </c:pt>
                  <c:pt idx="16">
                    <c:v>T1</c:v>
                  </c:pt>
                  <c:pt idx="17">
                    <c:v>T2</c:v>
                  </c:pt>
                  <c:pt idx="18">
                    <c:v>T3</c:v>
                  </c:pt>
                  <c:pt idx="19">
                    <c:v>T4</c:v>
                  </c:pt>
                  <c:pt idx="20">
                    <c:v>T1</c:v>
                  </c:pt>
                  <c:pt idx="21">
                    <c:v>T2</c:v>
                  </c:pt>
                  <c:pt idx="22">
                    <c:v>T3</c:v>
                  </c:pt>
                  <c:pt idx="23">
                    <c:v>T4</c:v>
                  </c:pt>
                  <c:pt idx="24">
                    <c:v>T1</c:v>
                  </c:pt>
                  <c:pt idx="25">
                    <c:v>T2</c:v>
                  </c:pt>
                  <c:pt idx="26">
                    <c:v>T3</c:v>
                  </c:pt>
                  <c:pt idx="27">
                    <c:v>T4</c:v>
                  </c:pt>
                  <c:pt idx="28">
                    <c:v>T1</c:v>
                  </c:pt>
                  <c:pt idx="29">
                    <c:v>T2</c:v>
                  </c:pt>
                  <c:pt idx="30">
                    <c:v>T3</c:v>
                  </c:pt>
                  <c:pt idx="31">
                    <c:v>T4</c:v>
                  </c:pt>
                  <c:pt idx="32">
                    <c:v>T1</c:v>
                  </c:pt>
                  <c:pt idx="33">
                    <c:v>T2</c:v>
                  </c:pt>
                  <c:pt idx="34">
                    <c:v>T3</c:v>
                  </c:pt>
                  <c:pt idx="35">
                    <c:v>T4</c:v>
                  </c:pt>
                  <c:pt idx="36">
                    <c:v>T1</c:v>
                  </c:pt>
                  <c:pt idx="37">
                    <c:v>T2</c:v>
                  </c:pt>
                  <c:pt idx="38">
                    <c:v>T3</c:v>
                  </c:pt>
                  <c:pt idx="39">
                    <c:v>T4</c:v>
                  </c:pt>
                  <c:pt idx="40">
                    <c:v>T1</c:v>
                  </c:pt>
                </c:lvl>
                <c:lvl>
                  <c:pt idx="0">
                    <c:v>2015</c:v>
                  </c:pt>
                  <c:pt idx="4">
                    <c:v>2016</c:v>
                  </c:pt>
                  <c:pt idx="8">
                    <c:v>2017</c:v>
                  </c:pt>
                  <c:pt idx="12">
                    <c:v>2018</c:v>
                  </c:pt>
                  <c:pt idx="16">
                    <c:v>2019</c:v>
                  </c:pt>
                  <c:pt idx="20">
                    <c:v>2020</c:v>
                  </c:pt>
                  <c:pt idx="24">
                    <c:v>2021</c:v>
                  </c:pt>
                  <c:pt idx="28">
                    <c:v>2022</c:v>
                  </c:pt>
                  <c:pt idx="32">
                    <c:v>2023</c:v>
                  </c:pt>
                  <c:pt idx="36">
                    <c:v>2024</c:v>
                  </c:pt>
                  <c:pt idx="40">
                    <c:v>2025</c:v>
                  </c:pt>
                </c:lvl>
              </c:multiLvlStrCache>
            </c:multiLvlStrRef>
          </c:cat>
          <c:val>
            <c:numRef>
              <c:f>'Cumul annuel'!$AE$10:$AE$51</c:f>
              <c:numCache>
                <c:formatCode>0.0</c:formatCode>
                <c:ptCount val="42"/>
                <c:pt idx="0">
                  <c:v>100</c:v>
                </c:pt>
                <c:pt idx="1">
                  <c:v>96.610800744878958</c:v>
                </c:pt>
                <c:pt idx="2">
                  <c:v>99.180633147113596</c:v>
                </c:pt>
                <c:pt idx="3">
                  <c:v>100.18621973929235</c:v>
                </c:pt>
                <c:pt idx="4">
                  <c:v>106.21973929236499</c:v>
                </c:pt>
                <c:pt idx="5">
                  <c:v>110.87523277467413</c:v>
                </c:pt>
                <c:pt idx="6">
                  <c:v>110.57728119180635</c:v>
                </c:pt>
                <c:pt idx="7">
                  <c:v>112.29050279329608</c:v>
                </c:pt>
                <c:pt idx="8">
                  <c:v>114.07821229050279</c:v>
                </c:pt>
                <c:pt idx="9">
                  <c:v>116.61080074487896</c:v>
                </c:pt>
                <c:pt idx="10">
                  <c:v>118.95716945996276</c:v>
                </c:pt>
                <c:pt idx="11">
                  <c:v>120.85661080074487</c:v>
                </c:pt>
                <c:pt idx="12">
                  <c:v>121.41527001862198</c:v>
                </c:pt>
                <c:pt idx="13">
                  <c:v>126.21973929236499</c:v>
                </c:pt>
                <c:pt idx="14">
                  <c:v>126.3314711359404</c:v>
                </c:pt>
                <c:pt idx="15">
                  <c:v>126.81564245810056</c:v>
                </c:pt>
                <c:pt idx="16">
                  <c:v>135.79143389199254</c:v>
                </c:pt>
                <c:pt idx="17">
                  <c:v>136.57355679702047</c:v>
                </c:pt>
                <c:pt idx="18">
                  <c:v>135.04655493482309</c:v>
                </c:pt>
                <c:pt idx="19">
                  <c:v>132.25325884543761</c:v>
                </c:pt>
                <c:pt idx="20">
                  <c:v>116.27560521415271</c:v>
                </c:pt>
                <c:pt idx="21">
                  <c:v>99.404096834264436</c:v>
                </c:pt>
                <c:pt idx="22">
                  <c:v>103.50093109869647</c:v>
                </c:pt>
                <c:pt idx="23">
                  <c:v>105.77281191806331</c:v>
                </c:pt>
                <c:pt idx="24">
                  <c:v>112.47672253258844</c:v>
                </c:pt>
                <c:pt idx="25">
                  <c:v>125.3631284916201</c:v>
                </c:pt>
                <c:pt idx="26">
                  <c:v>124.80446927374302</c:v>
                </c:pt>
                <c:pt idx="27">
                  <c:v>125.88454376163874</c:v>
                </c:pt>
                <c:pt idx="28">
                  <c:v>125.10242085661081</c:v>
                </c:pt>
                <c:pt idx="29">
                  <c:v>122.97951582867783</c:v>
                </c:pt>
                <c:pt idx="30">
                  <c:v>121.60148975791434</c:v>
                </c:pt>
                <c:pt idx="31">
                  <c:v>119.40409683426442</c:v>
                </c:pt>
                <c:pt idx="32">
                  <c:v>116.87150837988827</c:v>
                </c:pt>
                <c:pt idx="33">
                  <c:v>112.99813780260708</c:v>
                </c:pt>
                <c:pt idx="34">
                  <c:v>112.06703910614526</c:v>
                </c:pt>
                <c:pt idx="35">
                  <c:v>110.80074487895718</c:v>
                </c:pt>
                <c:pt idx="36">
                  <c:v>115.30726256983239</c:v>
                </c:pt>
                <c:pt idx="37">
                  <c:v>118.43575418994415</c:v>
                </c:pt>
                <c:pt idx="38">
                  <c:v>117.61638733705773</c:v>
                </c:pt>
                <c:pt idx="39">
                  <c:v>121.1173184357542</c:v>
                </c:pt>
                <c:pt idx="40">
                  <c:v>116.49906890130354</c:v>
                </c:pt>
                <c:pt idx="41">
                  <c:v>116.20111731843576</c:v>
                </c:pt>
              </c:numCache>
            </c:numRef>
          </c:val>
          <c:smooth val="0"/>
          <c:extLst>
            <c:ext xmlns:c16="http://schemas.microsoft.com/office/drawing/2014/chart" uri="{C3380CC4-5D6E-409C-BE32-E72D297353CC}">
              <c16:uniqueId val="{00000001-1B95-4CF2-9CE7-BD3DC5981508}"/>
            </c:ext>
          </c:extLst>
        </c:ser>
        <c:ser>
          <c:idx val="2"/>
          <c:order val="2"/>
          <c:tx>
            <c:v>Total Provence-Alpes-Côte d'Azur</c:v>
          </c:tx>
          <c:spPr>
            <a:ln w="28575" cap="rnd">
              <a:solidFill>
                <a:schemeClr val="accent6">
                  <a:lumMod val="75000"/>
                </a:schemeClr>
              </a:solidFill>
              <a:round/>
            </a:ln>
            <a:effectLst/>
          </c:spPr>
          <c:marker>
            <c:symbol val="none"/>
          </c:marker>
          <c:cat>
            <c:multiLvlStrRef>
              <c:f>'Cumul annuel'!$A$10:$B$50</c:f>
              <c:multiLvlStrCache>
                <c:ptCount val="41"/>
                <c:lvl>
                  <c:pt idx="0">
                    <c:v>T1</c:v>
                  </c:pt>
                  <c:pt idx="1">
                    <c:v>T2</c:v>
                  </c:pt>
                  <c:pt idx="2">
                    <c:v>T3</c:v>
                  </c:pt>
                  <c:pt idx="3">
                    <c:v>T4</c:v>
                  </c:pt>
                  <c:pt idx="4">
                    <c:v>T1</c:v>
                  </c:pt>
                  <c:pt idx="5">
                    <c:v>T2</c:v>
                  </c:pt>
                  <c:pt idx="6">
                    <c:v>T3</c:v>
                  </c:pt>
                  <c:pt idx="7">
                    <c:v>T4</c:v>
                  </c:pt>
                  <c:pt idx="8">
                    <c:v>T1</c:v>
                  </c:pt>
                  <c:pt idx="9">
                    <c:v>T2</c:v>
                  </c:pt>
                  <c:pt idx="10">
                    <c:v>T3</c:v>
                  </c:pt>
                  <c:pt idx="11">
                    <c:v>T4</c:v>
                  </c:pt>
                  <c:pt idx="12">
                    <c:v>T1</c:v>
                  </c:pt>
                  <c:pt idx="13">
                    <c:v>T2</c:v>
                  </c:pt>
                  <c:pt idx="14">
                    <c:v>T3</c:v>
                  </c:pt>
                  <c:pt idx="15">
                    <c:v>T4</c:v>
                  </c:pt>
                  <c:pt idx="16">
                    <c:v>T1</c:v>
                  </c:pt>
                  <c:pt idx="17">
                    <c:v>T2</c:v>
                  </c:pt>
                  <c:pt idx="18">
                    <c:v>T3</c:v>
                  </c:pt>
                  <c:pt idx="19">
                    <c:v>T4</c:v>
                  </c:pt>
                  <c:pt idx="20">
                    <c:v>T1</c:v>
                  </c:pt>
                  <c:pt idx="21">
                    <c:v>T2</c:v>
                  </c:pt>
                  <c:pt idx="22">
                    <c:v>T3</c:v>
                  </c:pt>
                  <c:pt idx="23">
                    <c:v>T4</c:v>
                  </c:pt>
                  <c:pt idx="24">
                    <c:v>T1</c:v>
                  </c:pt>
                  <c:pt idx="25">
                    <c:v>T2</c:v>
                  </c:pt>
                  <c:pt idx="26">
                    <c:v>T3</c:v>
                  </c:pt>
                  <c:pt idx="27">
                    <c:v>T4</c:v>
                  </c:pt>
                  <c:pt idx="28">
                    <c:v>T1</c:v>
                  </c:pt>
                  <c:pt idx="29">
                    <c:v>T2</c:v>
                  </c:pt>
                  <c:pt idx="30">
                    <c:v>T3</c:v>
                  </c:pt>
                  <c:pt idx="31">
                    <c:v>T4</c:v>
                  </c:pt>
                  <c:pt idx="32">
                    <c:v>T1</c:v>
                  </c:pt>
                  <c:pt idx="33">
                    <c:v>T2</c:v>
                  </c:pt>
                  <c:pt idx="34">
                    <c:v>T3</c:v>
                  </c:pt>
                  <c:pt idx="35">
                    <c:v>T4</c:v>
                  </c:pt>
                  <c:pt idx="36">
                    <c:v>T1</c:v>
                  </c:pt>
                  <c:pt idx="37">
                    <c:v>T2</c:v>
                  </c:pt>
                  <c:pt idx="38">
                    <c:v>T3</c:v>
                  </c:pt>
                  <c:pt idx="39">
                    <c:v>T4</c:v>
                  </c:pt>
                  <c:pt idx="40">
                    <c:v>T1</c:v>
                  </c:pt>
                </c:lvl>
                <c:lvl>
                  <c:pt idx="0">
                    <c:v>2015</c:v>
                  </c:pt>
                  <c:pt idx="4">
                    <c:v>2016</c:v>
                  </c:pt>
                  <c:pt idx="8">
                    <c:v>2017</c:v>
                  </c:pt>
                  <c:pt idx="12">
                    <c:v>2018</c:v>
                  </c:pt>
                  <c:pt idx="16">
                    <c:v>2019</c:v>
                  </c:pt>
                  <c:pt idx="20">
                    <c:v>2020</c:v>
                  </c:pt>
                  <c:pt idx="24">
                    <c:v>2021</c:v>
                  </c:pt>
                  <c:pt idx="28">
                    <c:v>2022</c:v>
                  </c:pt>
                  <c:pt idx="32">
                    <c:v>2023</c:v>
                  </c:pt>
                  <c:pt idx="36">
                    <c:v>2024</c:v>
                  </c:pt>
                  <c:pt idx="40">
                    <c:v>2025</c:v>
                  </c:pt>
                </c:lvl>
              </c:multiLvlStrCache>
            </c:multiLvlStrRef>
          </c:cat>
          <c:val>
            <c:numRef>
              <c:f>'Cumul annuel'!$T$10:$T$51</c:f>
              <c:numCache>
                <c:formatCode>0.0</c:formatCode>
                <c:ptCount val="42"/>
                <c:pt idx="0">
                  <c:v>100</c:v>
                </c:pt>
                <c:pt idx="1">
                  <c:v>98.939875299434263</c:v>
                </c:pt>
                <c:pt idx="2">
                  <c:v>98.503253427566634</c:v>
                </c:pt>
                <c:pt idx="3">
                  <c:v>97.949406228232618</c:v>
                </c:pt>
                <c:pt idx="4">
                  <c:v>99.559980292553647</c:v>
                </c:pt>
                <c:pt idx="5">
                  <c:v>101.47975739453967</c:v>
                </c:pt>
                <c:pt idx="6">
                  <c:v>101.42029527191178</c:v>
                </c:pt>
                <c:pt idx="7">
                  <c:v>101.868809568305</c:v>
                </c:pt>
                <c:pt idx="8">
                  <c:v>102.61123664225889</c:v>
                </c:pt>
                <c:pt idx="9">
                  <c:v>102.6791933538336</c:v>
                </c:pt>
                <c:pt idx="10">
                  <c:v>105.0440869166341</c:v>
                </c:pt>
                <c:pt idx="11">
                  <c:v>108.72054501282682</c:v>
                </c:pt>
                <c:pt idx="12">
                  <c:v>113.93962046176584</c:v>
                </c:pt>
                <c:pt idx="13">
                  <c:v>119.25383530690949</c:v>
                </c:pt>
                <c:pt idx="14">
                  <c:v>122.52085421586449</c:v>
                </c:pt>
                <c:pt idx="15">
                  <c:v>125.09981142012538</c:v>
                </c:pt>
                <c:pt idx="16">
                  <c:v>129.89415742172235</c:v>
                </c:pt>
                <c:pt idx="17">
                  <c:v>133.11700446815377</c:v>
                </c:pt>
                <c:pt idx="18">
                  <c:v>136.85292468697438</c:v>
                </c:pt>
                <c:pt idx="19">
                  <c:v>142.87728716807393</c:v>
                </c:pt>
                <c:pt idx="20">
                  <c:v>141.59120640152224</c:v>
                </c:pt>
                <c:pt idx="21">
                  <c:v>134.12955947061721</c:v>
                </c:pt>
                <c:pt idx="22">
                  <c:v>141.65576527751821</c:v>
                </c:pt>
                <c:pt idx="23">
                  <c:v>147.08210869676017</c:v>
                </c:pt>
                <c:pt idx="24">
                  <c:v>157.85324748135437</c:v>
                </c:pt>
                <c:pt idx="25">
                  <c:v>179.44989041980259</c:v>
                </c:pt>
                <c:pt idx="26">
                  <c:v>177.83761743769219</c:v>
                </c:pt>
                <c:pt idx="27">
                  <c:v>181.56164523198723</c:v>
                </c:pt>
                <c:pt idx="28">
                  <c:v>183.82290480963627</c:v>
                </c:pt>
                <c:pt idx="29">
                  <c:v>180.62044477667726</c:v>
                </c:pt>
                <c:pt idx="30">
                  <c:v>186.25235724843273</c:v>
                </c:pt>
                <c:pt idx="31">
                  <c:v>187.68794278044885</c:v>
                </c:pt>
                <c:pt idx="32">
                  <c:v>184.0658500535159</c:v>
                </c:pt>
                <c:pt idx="33">
                  <c:v>180.45564975110855</c:v>
                </c:pt>
                <c:pt idx="34">
                  <c:v>178.67178607227197</c:v>
                </c:pt>
                <c:pt idx="35">
                  <c:v>175.2382732199589</c:v>
                </c:pt>
                <c:pt idx="36">
                  <c:v>179.67754540357791</c:v>
                </c:pt>
                <c:pt idx="37">
                  <c:v>180.32313416353782</c:v>
                </c:pt>
                <c:pt idx="38">
                  <c:v>179.51784713137729</c:v>
                </c:pt>
                <c:pt idx="39">
                  <c:v>180.40128438184877</c:v>
                </c:pt>
                <c:pt idx="40">
                  <c:v>177.42987716824382</c:v>
                </c:pt>
                <c:pt idx="41">
                  <c:v>180.09717809755185</c:v>
                </c:pt>
              </c:numCache>
            </c:numRef>
          </c:val>
          <c:smooth val="0"/>
          <c:extLst>
            <c:ext xmlns:c16="http://schemas.microsoft.com/office/drawing/2014/chart" uri="{C3380CC4-5D6E-409C-BE32-E72D297353CC}">
              <c16:uniqueId val="{00000002-1B95-4CF2-9CE7-BD3DC5981508}"/>
            </c:ext>
          </c:extLst>
        </c:ser>
        <c:ser>
          <c:idx val="0"/>
          <c:order val="3"/>
          <c:tx>
            <c:v>Provence-Alpes-Côte d'Azur hors micro-entrepreneurs</c:v>
          </c:tx>
          <c:spPr>
            <a:ln w="28575" cap="rnd">
              <a:solidFill>
                <a:schemeClr val="accent6">
                  <a:lumMod val="75000"/>
                </a:schemeClr>
              </a:solidFill>
              <a:prstDash val="dash"/>
              <a:round/>
            </a:ln>
            <a:effectLst/>
          </c:spPr>
          <c:marker>
            <c:symbol val="none"/>
          </c:marker>
          <c:cat>
            <c:multiLvlStrRef>
              <c:f>'Cumul annuel'!$A$10:$B$50</c:f>
              <c:multiLvlStrCache>
                <c:ptCount val="41"/>
                <c:lvl>
                  <c:pt idx="0">
                    <c:v>T1</c:v>
                  </c:pt>
                  <c:pt idx="1">
                    <c:v>T2</c:v>
                  </c:pt>
                  <c:pt idx="2">
                    <c:v>T3</c:v>
                  </c:pt>
                  <c:pt idx="3">
                    <c:v>T4</c:v>
                  </c:pt>
                  <c:pt idx="4">
                    <c:v>T1</c:v>
                  </c:pt>
                  <c:pt idx="5">
                    <c:v>T2</c:v>
                  </c:pt>
                  <c:pt idx="6">
                    <c:v>T3</c:v>
                  </c:pt>
                  <c:pt idx="7">
                    <c:v>T4</c:v>
                  </c:pt>
                  <c:pt idx="8">
                    <c:v>T1</c:v>
                  </c:pt>
                  <c:pt idx="9">
                    <c:v>T2</c:v>
                  </c:pt>
                  <c:pt idx="10">
                    <c:v>T3</c:v>
                  </c:pt>
                  <c:pt idx="11">
                    <c:v>T4</c:v>
                  </c:pt>
                  <c:pt idx="12">
                    <c:v>T1</c:v>
                  </c:pt>
                  <c:pt idx="13">
                    <c:v>T2</c:v>
                  </c:pt>
                  <c:pt idx="14">
                    <c:v>T3</c:v>
                  </c:pt>
                  <c:pt idx="15">
                    <c:v>T4</c:v>
                  </c:pt>
                  <c:pt idx="16">
                    <c:v>T1</c:v>
                  </c:pt>
                  <c:pt idx="17">
                    <c:v>T2</c:v>
                  </c:pt>
                  <c:pt idx="18">
                    <c:v>T3</c:v>
                  </c:pt>
                  <c:pt idx="19">
                    <c:v>T4</c:v>
                  </c:pt>
                  <c:pt idx="20">
                    <c:v>T1</c:v>
                  </c:pt>
                  <c:pt idx="21">
                    <c:v>T2</c:v>
                  </c:pt>
                  <c:pt idx="22">
                    <c:v>T3</c:v>
                  </c:pt>
                  <c:pt idx="23">
                    <c:v>T4</c:v>
                  </c:pt>
                  <c:pt idx="24">
                    <c:v>T1</c:v>
                  </c:pt>
                  <c:pt idx="25">
                    <c:v>T2</c:v>
                  </c:pt>
                  <c:pt idx="26">
                    <c:v>T3</c:v>
                  </c:pt>
                  <c:pt idx="27">
                    <c:v>T4</c:v>
                  </c:pt>
                  <c:pt idx="28">
                    <c:v>T1</c:v>
                  </c:pt>
                  <c:pt idx="29">
                    <c:v>T2</c:v>
                  </c:pt>
                  <c:pt idx="30">
                    <c:v>T3</c:v>
                  </c:pt>
                  <c:pt idx="31">
                    <c:v>T4</c:v>
                  </c:pt>
                  <c:pt idx="32">
                    <c:v>T1</c:v>
                  </c:pt>
                  <c:pt idx="33">
                    <c:v>T2</c:v>
                  </c:pt>
                  <c:pt idx="34">
                    <c:v>T3</c:v>
                  </c:pt>
                  <c:pt idx="35">
                    <c:v>T4</c:v>
                  </c:pt>
                  <c:pt idx="36">
                    <c:v>T1</c:v>
                  </c:pt>
                  <c:pt idx="37">
                    <c:v>T2</c:v>
                  </c:pt>
                  <c:pt idx="38">
                    <c:v>T3</c:v>
                  </c:pt>
                  <c:pt idx="39">
                    <c:v>T4</c:v>
                  </c:pt>
                  <c:pt idx="40">
                    <c:v>T1</c:v>
                  </c:pt>
                </c:lvl>
                <c:lvl>
                  <c:pt idx="0">
                    <c:v>2015</c:v>
                  </c:pt>
                  <c:pt idx="4">
                    <c:v>2016</c:v>
                  </c:pt>
                  <c:pt idx="8">
                    <c:v>2017</c:v>
                  </c:pt>
                  <c:pt idx="12">
                    <c:v>2018</c:v>
                  </c:pt>
                  <c:pt idx="16">
                    <c:v>2019</c:v>
                  </c:pt>
                  <c:pt idx="20">
                    <c:v>2020</c:v>
                  </c:pt>
                  <c:pt idx="24">
                    <c:v>2021</c:v>
                  </c:pt>
                  <c:pt idx="28">
                    <c:v>2022</c:v>
                  </c:pt>
                  <c:pt idx="32">
                    <c:v>2023</c:v>
                  </c:pt>
                  <c:pt idx="36">
                    <c:v>2024</c:v>
                  </c:pt>
                  <c:pt idx="40">
                    <c:v>2025</c:v>
                  </c:pt>
                </c:lvl>
              </c:multiLvlStrCache>
            </c:multiLvlStrRef>
          </c:cat>
          <c:val>
            <c:numRef>
              <c:f>'Cumul annuel'!$S$10:$S$51</c:f>
              <c:numCache>
                <c:formatCode>0.0</c:formatCode>
                <c:ptCount val="42"/>
                <c:pt idx="0">
                  <c:v>100</c:v>
                </c:pt>
                <c:pt idx="1">
                  <c:v>98.698125719870163</c:v>
                </c:pt>
                <c:pt idx="2">
                  <c:v>98.952916128581904</c:v>
                </c:pt>
                <c:pt idx="3">
                  <c:v>99.232138494293395</c:v>
                </c:pt>
                <c:pt idx="4">
                  <c:v>102.80967505497189</c:v>
                </c:pt>
                <c:pt idx="5">
                  <c:v>106.614079787791</c:v>
                </c:pt>
                <c:pt idx="6">
                  <c:v>107.84963875606437</c:v>
                </c:pt>
                <c:pt idx="7">
                  <c:v>110.15322327318418</c:v>
                </c:pt>
                <c:pt idx="8">
                  <c:v>111.6365920910265</c:v>
                </c:pt>
                <c:pt idx="9">
                  <c:v>111.85647970402431</c:v>
                </c:pt>
                <c:pt idx="10">
                  <c:v>114.05884611357368</c:v>
                </c:pt>
                <c:pt idx="11">
                  <c:v>116.16697497469548</c:v>
                </c:pt>
                <c:pt idx="12">
                  <c:v>117.29433527625564</c:v>
                </c:pt>
                <c:pt idx="13">
                  <c:v>120.8963037939339</c:v>
                </c:pt>
                <c:pt idx="14">
                  <c:v>122.08299884820775</c:v>
                </c:pt>
                <c:pt idx="15">
                  <c:v>121.24533175107327</c:v>
                </c:pt>
                <c:pt idx="16">
                  <c:v>124.84031970960874</c:v>
                </c:pt>
                <c:pt idx="17">
                  <c:v>125.80014659174199</c:v>
                </c:pt>
                <c:pt idx="18">
                  <c:v>125.67100624760043</c:v>
                </c:pt>
                <c:pt idx="19">
                  <c:v>124.03057484904541</c:v>
                </c:pt>
                <c:pt idx="20">
                  <c:v>116.41827510383582</c:v>
                </c:pt>
                <c:pt idx="21">
                  <c:v>103.01909182925553</c:v>
                </c:pt>
                <c:pt idx="22">
                  <c:v>104.13947157167289</c:v>
                </c:pt>
                <c:pt idx="23">
                  <c:v>108.20215699277512</c:v>
                </c:pt>
                <c:pt idx="24">
                  <c:v>113.61209032843531</c:v>
                </c:pt>
                <c:pt idx="25">
                  <c:v>128.56444801228579</c:v>
                </c:pt>
                <c:pt idx="26">
                  <c:v>129.57313880841858</c:v>
                </c:pt>
                <c:pt idx="27">
                  <c:v>129.76859446441659</c:v>
                </c:pt>
                <c:pt idx="28">
                  <c:v>129.97801123870022</c:v>
                </c:pt>
                <c:pt idx="29">
                  <c:v>128.35503123800217</c:v>
                </c:pt>
                <c:pt idx="30">
                  <c:v>129.01818435656696</c:v>
                </c:pt>
                <c:pt idx="31">
                  <c:v>130.89595476597674</c:v>
                </c:pt>
                <c:pt idx="32">
                  <c:v>128.32710900143101</c:v>
                </c:pt>
                <c:pt idx="33">
                  <c:v>125.58025897874421</c:v>
                </c:pt>
                <c:pt idx="34">
                  <c:v>124.81937803218037</c:v>
                </c:pt>
                <c:pt idx="35">
                  <c:v>123.44071760147988</c:v>
                </c:pt>
                <c:pt idx="36">
                  <c:v>128.05137691529092</c:v>
                </c:pt>
                <c:pt idx="37">
                  <c:v>128.45624934557259</c:v>
                </c:pt>
                <c:pt idx="38">
                  <c:v>126.95193885030191</c:v>
                </c:pt>
                <c:pt idx="39">
                  <c:v>125.88740358102683</c:v>
                </c:pt>
                <c:pt idx="40">
                  <c:v>122.8229381173432</c:v>
                </c:pt>
                <c:pt idx="41">
                  <c:v>123.76880388119089</c:v>
                </c:pt>
              </c:numCache>
            </c:numRef>
          </c:val>
          <c:smooth val="0"/>
          <c:extLst>
            <c:ext xmlns:c16="http://schemas.microsoft.com/office/drawing/2014/chart" uri="{C3380CC4-5D6E-409C-BE32-E72D297353CC}">
              <c16:uniqueId val="{00000003-1B95-4CF2-9CE7-BD3DC5981508}"/>
            </c:ext>
          </c:extLst>
        </c:ser>
        <c:dLbls>
          <c:showLegendKey val="0"/>
          <c:showVal val="0"/>
          <c:showCatName val="0"/>
          <c:showSerName val="0"/>
          <c:showPercent val="0"/>
          <c:showBubbleSize val="0"/>
        </c:dLbls>
        <c:smooth val="0"/>
        <c:axId val="1705317920"/>
        <c:axId val="1705316960"/>
      </c:lineChart>
      <c:catAx>
        <c:axId val="1705317920"/>
        <c:scaling>
          <c:orientation val="minMax"/>
        </c:scaling>
        <c:delete val="0"/>
        <c:axPos val="b"/>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low"/>
        <c:spPr>
          <a:noFill/>
          <a:ln w="25400" cap="flat" cmpd="sng" algn="ctr">
            <a:solidFill>
              <a:schemeClr val="tx1"/>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fr-FR"/>
          </a:p>
        </c:txPr>
        <c:crossAx val="1705316960"/>
        <c:crossesAt val="100"/>
        <c:auto val="1"/>
        <c:lblAlgn val="ctr"/>
        <c:lblOffset val="100"/>
        <c:tickLblSkip val="4"/>
        <c:tickMarkSkip val="4"/>
        <c:noMultiLvlLbl val="1"/>
      </c:catAx>
      <c:valAx>
        <c:axId val="1705316960"/>
        <c:scaling>
          <c:orientation val="minMax"/>
          <c:max val="200"/>
          <c:min val="80"/>
        </c:scaling>
        <c:delete val="0"/>
        <c:axPos val="l"/>
        <c:majorGridlines>
          <c:spPr>
            <a:ln w="9525" cap="flat" cmpd="sng" algn="ctr">
              <a:solidFill>
                <a:schemeClr val="tx1">
                  <a:lumMod val="15000"/>
                  <a:lumOff val="85000"/>
                </a:schemeClr>
              </a:solidFill>
              <a:round/>
            </a:ln>
            <a:effectLst/>
          </c:spPr>
        </c:majorGridlines>
        <c:numFmt formatCode="#,##0" sourceLinked="0"/>
        <c:majorTickMark val="none"/>
        <c:minorTickMark val="none"/>
        <c:tickLblPos val="nextTo"/>
        <c:spPr>
          <a:noFill/>
          <a:ln>
            <a:solidFill>
              <a:schemeClr val="bg1"/>
            </a:solid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fr-FR"/>
          </a:p>
        </c:txPr>
        <c:crossAx val="1705317920"/>
        <c:crosses val="autoZero"/>
        <c:crossBetween val="midCat"/>
        <c:majorUnit val="20"/>
        <c:minorUnit val="1"/>
      </c:valAx>
      <c:spPr>
        <a:noFill/>
        <a:ln>
          <a:noFill/>
        </a:ln>
        <a:effectLst/>
      </c:spPr>
    </c:plotArea>
    <c:legend>
      <c:legendPos val="b"/>
      <c:layout>
        <c:manualLayout>
          <c:xMode val="edge"/>
          <c:yMode val="edge"/>
          <c:x val="3.6633682742078191E-2"/>
          <c:y val="0.10190922057280717"/>
          <c:w val="0.92431118858147676"/>
          <c:h val="0.13133060524629087"/>
        </c:manualLayout>
      </c:layout>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fr-FR"/>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fr-FR"/>
    </a:p>
  </c:txPr>
  <c:externalData r:id="rId3">
    <c:autoUpdate val="0"/>
  </c:externalData>
  <c:userShapes r:id="rId4"/>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drawings/drawing1.xml><?xml version="1.0" encoding="utf-8"?>
<c:userShapes xmlns:c="http://schemas.openxmlformats.org/drawingml/2006/chart">
  <cdr:relSizeAnchor xmlns:cdr="http://schemas.openxmlformats.org/drawingml/2006/chartDrawing">
    <cdr:from>
      <cdr:x>0.02599</cdr:x>
      <cdr:y>0.86256</cdr:y>
    </cdr:from>
    <cdr:to>
      <cdr:x>1</cdr:x>
      <cdr:y>1</cdr:y>
    </cdr:to>
    <cdr:sp macro="" textlink="">
      <cdr:nvSpPr>
        <cdr:cNvPr id="4" name="Text Box 1"/>
        <cdr:cNvSpPr txBox="1">
          <a:spLocks xmlns:a="http://schemas.openxmlformats.org/drawingml/2006/main" noChangeArrowheads="1"/>
        </cdr:cNvSpPr>
      </cdr:nvSpPr>
      <cdr:spPr bwMode="auto">
        <a:xfrm xmlns:a="http://schemas.openxmlformats.org/drawingml/2006/main">
          <a:off x="179317" y="2988945"/>
          <a:ext cx="6720593" cy="476250"/>
        </a:xfrm>
        <a:prstGeom xmlns:a="http://schemas.openxmlformats.org/drawingml/2006/main" prst="rect">
          <a:avLst/>
        </a:prstGeom>
        <a:noFill xmlns:a="http://schemas.openxmlformats.org/drawingml/2006/main"/>
        <a:ln xmlns:a="http://schemas.openxmlformats.org/drawingml/2006/main" w="9525">
          <a:noFill/>
          <a:miter lim="800000"/>
          <a:headEnd/>
          <a:tailEnd/>
        </a:ln>
      </cdr:spPr>
      <cdr:txBody>
        <a:bodyPr xmlns:a="http://schemas.openxmlformats.org/drawingml/2006/main" wrap="square" lIns="18288" tIns="22860" rIns="0" bIns="0" anchor="t" upright="1">
          <a:noAutofit/>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l" rtl="0">
            <a:defRPr sz="1000"/>
          </a:pPr>
          <a:endParaRPr lang="fr-FR" sz="900" b="0" i="1" u="none" strike="noStrike" baseline="0">
            <a:solidFill>
              <a:srgbClr val="000000"/>
            </a:solidFill>
            <a:latin typeface="Calibri"/>
          </a:endParaRPr>
        </a:p>
      </cdr:txBody>
    </cdr:sp>
  </cdr:relSizeAnchor>
  <cdr:relSizeAnchor xmlns:cdr="http://schemas.openxmlformats.org/drawingml/2006/chartDrawing">
    <cdr:from>
      <cdr:x>0.02503</cdr:x>
      <cdr:y>0.86568</cdr:y>
    </cdr:from>
    <cdr:to>
      <cdr:x>0.99904</cdr:x>
      <cdr:y>0.99817</cdr:y>
    </cdr:to>
    <cdr:sp macro="" textlink="">
      <cdr:nvSpPr>
        <cdr:cNvPr id="3" name="Text Box 1"/>
        <cdr:cNvSpPr txBox="1">
          <a:spLocks xmlns:a="http://schemas.openxmlformats.org/drawingml/2006/main" noChangeArrowheads="1"/>
        </cdr:cNvSpPr>
      </cdr:nvSpPr>
      <cdr:spPr bwMode="auto">
        <a:xfrm xmlns:a="http://schemas.openxmlformats.org/drawingml/2006/main">
          <a:off x="172720" y="2999740"/>
          <a:ext cx="6720593" cy="459105"/>
        </a:xfrm>
        <a:prstGeom xmlns:a="http://schemas.openxmlformats.org/drawingml/2006/main" prst="rect">
          <a:avLst/>
        </a:prstGeom>
        <a:noFill xmlns:a="http://schemas.openxmlformats.org/drawingml/2006/main"/>
        <a:ln xmlns:a="http://schemas.openxmlformats.org/drawingml/2006/main" w="9525">
          <a:noFill/>
          <a:miter lim="800000"/>
          <a:headEnd/>
          <a:tailEnd/>
        </a:ln>
      </cdr:spPr>
      <cdr:txBody>
        <a:bodyPr xmlns:a="http://schemas.openxmlformats.org/drawingml/2006/main" wrap="square" lIns="18288" tIns="22860" rIns="0" bIns="0" anchor="t" upright="1">
          <a:noAutofit/>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rtl="0" eaLnBrk="1" fontAlgn="auto" latinLnBrk="0" hangingPunct="1"/>
          <a:r>
            <a:rPr lang="fr-FR" sz="900" b="1" i="0" baseline="0">
              <a:effectLst/>
              <a:latin typeface="+mn-lt"/>
              <a:ea typeface="+mn-ea"/>
              <a:cs typeface="+mn-cs"/>
            </a:rPr>
            <a:t>Note</a:t>
          </a:r>
          <a:r>
            <a:rPr lang="fr-FR" sz="900" b="0" i="0" baseline="0">
              <a:effectLst/>
              <a:latin typeface="+mn-lt"/>
              <a:ea typeface="+mn-ea"/>
              <a:cs typeface="+mn-cs"/>
            </a:rPr>
            <a:t> : données provisoires, corrigées des variations saisonnières  </a:t>
          </a:r>
          <a:endParaRPr lang="fr-FR" sz="900">
            <a:effectLst/>
          </a:endParaRPr>
        </a:p>
        <a:p xmlns:a="http://schemas.openxmlformats.org/drawingml/2006/main">
          <a:pPr rtl="0" eaLnBrk="1" fontAlgn="auto" latinLnBrk="0" hangingPunct="1"/>
          <a:r>
            <a:rPr lang="fr-FR" sz="900" b="1" i="0" baseline="0">
              <a:effectLst/>
              <a:latin typeface="+mn-lt"/>
              <a:ea typeface="+mn-ea"/>
              <a:cs typeface="+mn-cs"/>
            </a:rPr>
            <a:t>Champ</a:t>
          </a:r>
          <a:r>
            <a:rPr lang="fr-FR" sz="900" b="0" i="0" baseline="0">
              <a:effectLst/>
              <a:latin typeface="+mn-lt"/>
              <a:ea typeface="+mn-ea"/>
              <a:cs typeface="+mn-cs"/>
            </a:rPr>
            <a:t> : emploi salarié en fin de trimestre </a:t>
          </a:r>
          <a:endParaRPr lang="fr-FR" sz="900">
            <a:effectLst/>
          </a:endParaRPr>
        </a:p>
        <a:p xmlns:a="http://schemas.openxmlformats.org/drawingml/2006/main">
          <a:pPr rtl="0" eaLnBrk="1" fontAlgn="auto" latinLnBrk="0" hangingPunct="1"/>
          <a:r>
            <a:rPr lang="fr-FR" sz="900" b="1" i="1" baseline="0">
              <a:effectLst/>
              <a:latin typeface="+mn-lt"/>
              <a:ea typeface="+mn-ea"/>
              <a:cs typeface="+mn-cs"/>
            </a:rPr>
            <a:t>Sources</a:t>
          </a:r>
          <a:r>
            <a:rPr lang="fr-FR" sz="900" b="0" i="1" baseline="0">
              <a:effectLst/>
              <a:latin typeface="+mn-lt"/>
              <a:ea typeface="+mn-ea"/>
              <a:cs typeface="+mn-cs"/>
            </a:rPr>
            <a:t> : Insee, estimations d'emploi ; estimations trimestrielles Acoss-Urssaf, Dares, Insee</a:t>
          </a:r>
          <a:endParaRPr lang="fr-FR" sz="900">
            <a:effectLst/>
          </a:endParaRPr>
        </a:p>
      </cdr:txBody>
    </cdr:sp>
  </cdr:relSizeAnchor>
</c:userShapes>
</file>

<file path=ppt/drawings/drawing10.xml><?xml version="1.0" encoding="utf-8"?>
<c:userShapes xmlns:c="http://schemas.openxmlformats.org/drawingml/2006/chart">
  <cdr:relSizeAnchor xmlns:cdr="http://schemas.openxmlformats.org/drawingml/2006/chartDrawing">
    <cdr:from>
      <cdr:x>0</cdr:x>
      <cdr:y>0.88029</cdr:y>
    </cdr:from>
    <cdr:to>
      <cdr:x>1</cdr:x>
      <cdr:y>1</cdr:y>
    </cdr:to>
    <cdr:sp macro="" textlink="">
      <cdr:nvSpPr>
        <cdr:cNvPr id="3" name="Text Box 1">
          <a:extLst xmlns:a="http://schemas.openxmlformats.org/drawingml/2006/main">
            <a:ext uri="{FF2B5EF4-FFF2-40B4-BE49-F238E27FC236}">
              <a16:creationId xmlns:a16="http://schemas.microsoft.com/office/drawing/2014/main" id="{DA88C067-CF1C-7E00-BE62-B413ECD558F2}"/>
            </a:ext>
          </a:extLst>
        </cdr:cNvPr>
        <cdr:cNvSpPr txBox="1">
          <a:spLocks xmlns:a="http://schemas.openxmlformats.org/drawingml/2006/main" noChangeArrowheads="1"/>
        </cdr:cNvSpPr>
      </cdr:nvSpPr>
      <cdr:spPr bwMode="auto">
        <a:xfrm xmlns:a="http://schemas.openxmlformats.org/drawingml/2006/main">
          <a:off x="0" y="3831074"/>
          <a:ext cx="6124576" cy="520985"/>
        </a:xfrm>
        <a:prstGeom xmlns:a="http://schemas.openxmlformats.org/drawingml/2006/main" prst="rect">
          <a:avLst/>
        </a:prstGeom>
        <a:noFill xmlns:a="http://schemas.openxmlformats.org/drawingml/2006/main"/>
        <a:ln xmlns:a="http://schemas.openxmlformats.org/drawingml/2006/main" w="9525">
          <a:noFill/>
          <a:miter lim="800000"/>
          <a:headEnd/>
          <a:tailEnd/>
        </a:ln>
      </cdr:spPr>
      <cdr:txBody>
        <a:bodyPr xmlns:a="http://schemas.openxmlformats.org/drawingml/2006/main" wrap="square" lIns="18288" tIns="22860" rIns="0" bIns="0" anchor="t" upright="1">
          <a:noAutofit/>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l" rtl="0">
            <a:defRPr sz="1000"/>
          </a:pPr>
          <a:r>
            <a:rPr lang="fr-FR" sz="1200" b="1" i="0" u="none" strike="noStrike" baseline="0">
              <a:solidFill>
                <a:srgbClr val="000000"/>
              </a:solidFill>
              <a:latin typeface="Calibri"/>
            </a:rPr>
            <a:t>Note</a:t>
          </a:r>
          <a:r>
            <a:rPr lang="fr-FR" sz="1200" b="0" i="0" u="none" strike="noStrike" baseline="0">
              <a:solidFill>
                <a:srgbClr val="000000"/>
              </a:solidFill>
              <a:latin typeface="Calibri"/>
            </a:rPr>
            <a:t> : données en date de jugement. Chaque point représente l'évolution du cumul des quatre derniers trimestres.</a:t>
          </a:r>
        </a:p>
        <a:p xmlns:a="http://schemas.openxmlformats.org/drawingml/2006/main">
          <a:pPr algn="l" rtl="0">
            <a:defRPr sz="1000"/>
          </a:pPr>
          <a:r>
            <a:rPr lang="fr-FR" sz="1200" b="1" i="1" u="none" strike="noStrike" baseline="0">
              <a:solidFill>
                <a:srgbClr val="000000"/>
              </a:solidFill>
              <a:latin typeface="Calibri"/>
            </a:rPr>
            <a:t>Source</a:t>
          </a:r>
          <a:r>
            <a:rPr lang="fr-FR" sz="1200" b="0" i="1" u="none" strike="noStrike" baseline="0">
              <a:solidFill>
                <a:srgbClr val="000000"/>
              </a:solidFill>
              <a:latin typeface="Calibri"/>
            </a:rPr>
            <a:t> : Banque de France, Fiben</a:t>
          </a:r>
        </a:p>
      </cdr:txBody>
    </cdr:sp>
  </cdr:relSizeAnchor>
</c:userShapes>
</file>

<file path=ppt/drawings/drawing2.xml><?xml version="1.0" encoding="utf-8"?>
<c:userShapes xmlns:c="http://schemas.openxmlformats.org/drawingml/2006/chart">
  <cdr:relSizeAnchor xmlns:cdr="http://schemas.openxmlformats.org/drawingml/2006/chartDrawing">
    <cdr:from>
      <cdr:x>0.0149</cdr:x>
      <cdr:y>0</cdr:y>
    </cdr:from>
    <cdr:to>
      <cdr:x>0.97387</cdr:x>
      <cdr:y>0.18853</cdr:y>
    </cdr:to>
    <cdr:sp macro="" textlink="">
      <cdr:nvSpPr>
        <cdr:cNvPr id="5" name="ZoneTexte 1"/>
        <cdr:cNvSpPr txBox="1"/>
      </cdr:nvSpPr>
      <cdr:spPr>
        <a:xfrm xmlns:a="http://schemas.openxmlformats.org/drawingml/2006/main">
          <a:off x="102530" y="0"/>
          <a:ext cx="6600365" cy="774327"/>
        </a:xfrm>
        <a:prstGeom xmlns:a="http://schemas.openxmlformats.org/drawingml/2006/main" prst="rect">
          <a:avLst/>
        </a:prstGeom>
        <a:noFill xmlns:a="http://schemas.openxmlformats.org/drawingml/2006/main"/>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marL="0" marR="0" lvl="0" indent="0" algn="ctr" defTabSz="914400" eaLnBrk="1" fontAlgn="auto" latinLnBrk="0" hangingPunct="1">
            <a:lnSpc>
              <a:spcPct val="100000"/>
            </a:lnSpc>
            <a:spcBef>
              <a:spcPts val="0"/>
            </a:spcBef>
            <a:spcAft>
              <a:spcPts val="0"/>
            </a:spcAft>
            <a:buClrTx/>
            <a:buSzTx/>
            <a:buFontTx/>
            <a:buNone/>
            <a:tabLst/>
            <a:defRPr/>
          </a:pPr>
          <a:r>
            <a:rPr kumimoji="0" lang="fr-FR" sz="1500" b="1" i="0" u="none" strike="noStrike" kern="0" cap="none" spc="0" normalizeH="0" baseline="0" noProof="0">
              <a:ln>
                <a:noFill/>
              </a:ln>
              <a:solidFill>
                <a:sysClr val="windowText" lastClr="000000"/>
              </a:solidFill>
              <a:effectLst/>
              <a:uLnTx/>
              <a:uFillTx/>
              <a:latin typeface="Calibri" pitchFamily="34" charset="0"/>
              <a:ea typeface="+mn-ea"/>
              <a:cs typeface="+mn-cs"/>
            </a:rPr>
            <a:t>Contribution de l'emploi hors intérim et de l'intérim </a:t>
          </a:r>
        </a:p>
        <a:p xmlns:a="http://schemas.openxmlformats.org/drawingml/2006/main">
          <a:pPr marL="0" marR="0" lvl="0" indent="0" algn="ctr" defTabSz="914400" eaLnBrk="1" fontAlgn="auto" latinLnBrk="0" hangingPunct="1">
            <a:lnSpc>
              <a:spcPct val="100000"/>
            </a:lnSpc>
            <a:spcBef>
              <a:spcPts val="0"/>
            </a:spcBef>
            <a:spcAft>
              <a:spcPts val="0"/>
            </a:spcAft>
            <a:buClrTx/>
            <a:buSzTx/>
            <a:buFontTx/>
            <a:buNone/>
            <a:tabLst/>
            <a:defRPr/>
          </a:pPr>
          <a:r>
            <a:rPr kumimoji="0" lang="fr-FR" sz="1500" b="1" i="0" u="none" strike="noStrike" kern="0" cap="none" spc="0" normalizeH="0" baseline="0" noProof="0">
              <a:ln>
                <a:noFill/>
              </a:ln>
              <a:solidFill>
                <a:sysClr val="windowText" lastClr="000000"/>
              </a:solidFill>
              <a:effectLst/>
              <a:uLnTx/>
              <a:uFillTx/>
              <a:latin typeface="Calibri" pitchFamily="34" charset="0"/>
              <a:ea typeface="+mn-ea"/>
              <a:cs typeface="+mn-cs"/>
            </a:rPr>
            <a:t>à l'évolution de l'emploi salarié, dans le Vaucluse</a:t>
          </a:r>
        </a:p>
        <a:p xmlns:a="http://schemas.openxmlformats.org/drawingml/2006/main">
          <a:pPr marL="0" marR="0" indent="0" algn="ctr" defTabSz="914400" rtl="0" eaLnBrk="1" fontAlgn="auto" latinLnBrk="0" hangingPunct="1">
            <a:lnSpc>
              <a:spcPct val="100000"/>
            </a:lnSpc>
            <a:spcBef>
              <a:spcPts val="0"/>
            </a:spcBef>
            <a:spcAft>
              <a:spcPts val="0"/>
            </a:spcAft>
            <a:buClrTx/>
            <a:buSzTx/>
            <a:buFontTx/>
            <a:buNone/>
            <a:tabLst/>
            <a:defRPr/>
          </a:pPr>
          <a:r>
            <a:rPr lang="fr-FR" sz="1100" b="0" i="1" baseline="0">
              <a:effectLst/>
              <a:latin typeface="+mn-lt"/>
              <a:ea typeface="+mn-ea"/>
              <a:cs typeface="+mn-cs"/>
            </a:rPr>
            <a:t>(en nombre)</a:t>
          </a:r>
          <a:endParaRPr lang="fr-FR" sz="1400">
            <a:effectLst/>
          </a:endParaRPr>
        </a:p>
        <a:p xmlns:a="http://schemas.openxmlformats.org/drawingml/2006/main">
          <a:pPr marL="0" marR="0" indent="0" algn="ctr" defTabSz="914400" rtl="0" eaLnBrk="1" fontAlgn="auto" latinLnBrk="0" hangingPunct="1">
            <a:lnSpc>
              <a:spcPct val="100000"/>
            </a:lnSpc>
            <a:spcBef>
              <a:spcPts val="0"/>
            </a:spcBef>
            <a:spcAft>
              <a:spcPts val="0"/>
            </a:spcAft>
            <a:buClrTx/>
            <a:buSzTx/>
            <a:buFontTx/>
            <a:buNone/>
            <a:tabLst/>
            <a:defRPr/>
          </a:pPr>
          <a:endParaRPr lang="fr-FR" sz="1400">
            <a:effectLst/>
          </a:endParaRPr>
        </a:p>
        <a:p xmlns:a="http://schemas.openxmlformats.org/drawingml/2006/main">
          <a:pPr algn="ctr" rtl="0"/>
          <a:endParaRPr lang="fr-FR" sz="1400" b="1" i="0" u="none" strike="noStrike" kern="1200" baseline="0">
            <a:solidFill>
              <a:srgbClr val="000000"/>
            </a:solidFill>
            <a:latin typeface="Calibri"/>
            <a:ea typeface="Calibri"/>
            <a:cs typeface="Calibri"/>
          </a:endParaRPr>
        </a:p>
        <a:p xmlns:a="http://schemas.openxmlformats.org/drawingml/2006/main">
          <a:endParaRPr lang="fr-FR" sz="1100"/>
        </a:p>
      </cdr:txBody>
    </cdr:sp>
  </cdr:relSizeAnchor>
  <cdr:relSizeAnchor xmlns:cdr="http://schemas.openxmlformats.org/drawingml/2006/chartDrawing">
    <cdr:from>
      <cdr:x>0.01276</cdr:x>
      <cdr:y>0.8743</cdr:y>
    </cdr:from>
    <cdr:to>
      <cdr:x>0.99775</cdr:x>
      <cdr:y>1</cdr:y>
    </cdr:to>
    <cdr:sp macro="" textlink="">
      <cdr:nvSpPr>
        <cdr:cNvPr id="6" name="Text Box 1"/>
        <cdr:cNvSpPr txBox="1">
          <a:spLocks xmlns:a="http://schemas.openxmlformats.org/drawingml/2006/main" noChangeArrowheads="1"/>
        </cdr:cNvSpPr>
      </cdr:nvSpPr>
      <cdr:spPr bwMode="auto">
        <a:xfrm xmlns:a="http://schemas.openxmlformats.org/drawingml/2006/main">
          <a:off x="85758" y="3590925"/>
          <a:ext cx="6619960" cy="516255"/>
        </a:xfrm>
        <a:prstGeom xmlns:a="http://schemas.openxmlformats.org/drawingml/2006/main" prst="rect">
          <a:avLst/>
        </a:prstGeom>
        <a:noFill xmlns:a="http://schemas.openxmlformats.org/drawingml/2006/main"/>
        <a:ln xmlns:a="http://schemas.openxmlformats.org/drawingml/2006/main" w="9525">
          <a:noFill/>
          <a:miter lim="800000"/>
          <a:headEnd/>
          <a:tailEnd/>
        </a:ln>
      </cdr:spPr>
      <cdr:txBody>
        <a:bodyPr xmlns:a="http://schemas.openxmlformats.org/drawingml/2006/main" wrap="square" lIns="18288" tIns="22860" rIns="0" bIns="0" anchor="t" upright="1">
          <a:noAutofit/>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rtl="0" eaLnBrk="1" fontAlgn="auto" latinLnBrk="0" hangingPunct="1"/>
          <a:r>
            <a:rPr lang="fr-FR" sz="900" b="1" i="0" baseline="0">
              <a:effectLst/>
              <a:latin typeface="+mn-lt"/>
              <a:ea typeface="+mn-ea"/>
              <a:cs typeface="+mn-cs"/>
            </a:rPr>
            <a:t>Note : </a:t>
          </a:r>
          <a:r>
            <a:rPr lang="fr-FR" sz="900" b="0" i="0" baseline="0">
              <a:effectLst/>
              <a:latin typeface="+mn-lt"/>
              <a:ea typeface="+mn-ea"/>
              <a:cs typeface="+mn-cs"/>
            </a:rPr>
            <a:t>données provisoires, corrigées des variations saisonnières</a:t>
          </a:r>
          <a:endParaRPr lang="fr-FR" sz="900">
            <a:effectLst/>
          </a:endParaRPr>
        </a:p>
        <a:p xmlns:a="http://schemas.openxmlformats.org/drawingml/2006/main">
          <a:pPr rtl="0" eaLnBrk="1" fontAlgn="auto" latinLnBrk="0" hangingPunct="1"/>
          <a:r>
            <a:rPr lang="fr-FR" sz="900" b="1" i="0" baseline="0">
              <a:effectLst/>
              <a:latin typeface="+mn-lt"/>
              <a:ea typeface="+mn-ea"/>
              <a:cs typeface="+mn-cs"/>
            </a:rPr>
            <a:t>Champ : </a:t>
          </a:r>
          <a:r>
            <a:rPr lang="fr-FR" sz="900" b="0" i="0" baseline="0">
              <a:effectLst/>
              <a:latin typeface="+mn-lt"/>
              <a:ea typeface="+mn-ea"/>
              <a:cs typeface="+mn-cs"/>
            </a:rPr>
            <a:t>emploi salarié en fin de trimestre </a:t>
          </a:r>
        </a:p>
        <a:p xmlns:a="http://schemas.openxmlformats.org/drawingml/2006/main">
          <a:pPr rtl="0" eaLnBrk="1" fontAlgn="auto" latinLnBrk="0" hangingPunct="1"/>
          <a:r>
            <a:rPr lang="fr-FR" sz="900" b="1" i="1" baseline="0">
              <a:effectLst/>
              <a:latin typeface="+mn-lt"/>
              <a:ea typeface="+mn-ea"/>
              <a:cs typeface="+mn-cs"/>
            </a:rPr>
            <a:t>Sources</a:t>
          </a:r>
          <a:r>
            <a:rPr lang="fr-FR" sz="900" b="0" i="1" baseline="0">
              <a:effectLst/>
              <a:latin typeface="+mn-lt"/>
              <a:ea typeface="+mn-ea"/>
              <a:cs typeface="+mn-cs"/>
            </a:rPr>
            <a:t> : Insee, estimations d'emploi ; estimations trimestrielles Acoss-Urssaf, Dares, Insee </a:t>
          </a:r>
          <a:endParaRPr lang="fr-FR" sz="900">
            <a:effectLst/>
          </a:endParaRPr>
        </a:p>
      </cdr:txBody>
    </cdr:sp>
  </cdr:relSizeAnchor>
</c:userShapes>
</file>

<file path=ppt/drawings/drawing3.xml><?xml version="1.0" encoding="utf-8"?>
<c:userShapes xmlns:c="http://schemas.openxmlformats.org/drawingml/2006/chart">
  <cdr:relSizeAnchor xmlns:cdr="http://schemas.openxmlformats.org/drawingml/2006/chartDrawing">
    <cdr:from>
      <cdr:x>0.08904</cdr:x>
      <cdr:y>0.0018</cdr:y>
    </cdr:from>
    <cdr:to>
      <cdr:x>0.92491</cdr:x>
      <cdr:y>0.17788</cdr:y>
    </cdr:to>
    <cdr:sp macro="" textlink="">
      <cdr:nvSpPr>
        <cdr:cNvPr id="2" name="ZoneTexte 1"/>
        <cdr:cNvSpPr txBox="1"/>
      </cdr:nvSpPr>
      <cdr:spPr>
        <a:xfrm xmlns:a="http://schemas.openxmlformats.org/drawingml/2006/main">
          <a:off x="628438" y="7620"/>
          <a:ext cx="5899591" cy="746896"/>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pPr algn="ctr"/>
          <a:r>
            <a:rPr lang="fr-FR" sz="1500" b="1" i="0" baseline="0"/>
            <a:t>Evolution de la contribution de l'intérim et de l'emploi hors intérim </a:t>
          </a:r>
        </a:p>
        <a:p xmlns:a="http://schemas.openxmlformats.org/drawingml/2006/main">
          <a:pPr algn="ctr"/>
          <a:r>
            <a:rPr lang="fr-FR" sz="1500" b="1" i="0" baseline="0"/>
            <a:t>à l'emploi salarié, dans le Vaucluse</a:t>
          </a:r>
        </a:p>
        <a:p xmlns:a="http://schemas.openxmlformats.org/drawingml/2006/main">
          <a:pPr algn="ctr" eaLnBrk="1" fontAlgn="auto" latinLnBrk="0" hangingPunct="1"/>
          <a:r>
            <a:rPr lang="fr-FR" sz="1100" b="0" i="1" baseline="0">
              <a:effectLst/>
              <a:latin typeface="+mn-lt"/>
              <a:ea typeface="+mn-ea"/>
              <a:cs typeface="+mn-cs"/>
            </a:rPr>
            <a:t>(en nombre, entre le T1 2025 et le T2 2025) </a:t>
          </a:r>
          <a:endParaRPr lang="fr-FR">
            <a:effectLst/>
          </a:endParaRPr>
        </a:p>
        <a:p xmlns:a="http://schemas.openxmlformats.org/drawingml/2006/main">
          <a:pPr algn="ctr"/>
          <a:endParaRPr lang="fr-FR" sz="1400" b="1" i="0" baseline="0"/>
        </a:p>
        <a:p xmlns:a="http://schemas.openxmlformats.org/drawingml/2006/main">
          <a:pPr algn="ctr"/>
          <a:endParaRPr lang="fr-FR" sz="1400" b="1" i="0" baseline="0"/>
        </a:p>
      </cdr:txBody>
    </cdr:sp>
  </cdr:relSizeAnchor>
  <cdr:relSizeAnchor xmlns:cdr="http://schemas.openxmlformats.org/drawingml/2006/chartDrawing">
    <cdr:from>
      <cdr:x>0</cdr:x>
      <cdr:y>0.82202</cdr:y>
    </cdr:from>
    <cdr:to>
      <cdr:x>0.98564</cdr:x>
      <cdr:y>1</cdr:y>
    </cdr:to>
    <cdr:sp macro="" textlink="">
      <cdr:nvSpPr>
        <cdr:cNvPr id="4" name="Text Box 1"/>
        <cdr:cNvSpPr txBox="1">
          <a:spLocks xmlns:a="http://schemas.openxmlformats.org/drawingml/2006/main" noChangeArrowheads="1"/>
        </cdr:cNvSpPr>
      </cdr:nvSpPr>
      <cdr:spPr bwMode="auto">
        <a:xfrm xmlns:a="http://schemas.openxmlformats.org/drawingml/2006/main">
          <a:off x="0" y="3630911"/>
          <a:ext cx="6783928" cy="786148"/>
        </a:xfrm>
        <a:prstGeom xmlns:a="http://schemas.openxmlformats.org/drawingml/2006/main" prst="rect">
          <a:avLst/>
        </a:prstGeom>
        <a:noFill xmlns:a="http://schemas.openxmlformats.org/drawingml/2006/main"/>
        <a:ln xmlns:a="http://schemas.openxmlformats.org/drawingml/2006/main" w="9525">
          <a:noFill/>
          <a:miter lim="800000"/>
          <a:headEnd/>
          <a:tailEnd/>
        </a:ln>
      </cdr:spPr>
      <cdr:txBody>
        <a:bodyPr xmlns:a="http://schemas.openxmlformats.org/drawingml/2006/main" wrap="square" lIns="18288" tIns="22860" rIns="0" bIns="0" anchor="t" upright="1">
          <a:noAutofit/>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rtl="0" eaLnBrk="1" fontAlgn="auto" latinLnBrk="0" hangingPunct="1"/>
          <a:r>
            <a:rPr lang="fr-FR" sz="900" b="1" i="0" baseline="0" dirty="0">
              <a:effectLst/>
              <a:latin typeface="+mn-lt"/>
              <a:ea typeface="+mn-ea"/>
              <a:cs typeface="+mn-cs"/>
            </a:rPr>
            <a:t>Note</a:t>
          </a:r>
          <a:r>
            <a:rPr lang="fr-FR" sz="900" b="0" i="0" baseline="0" dirty="0">
              <a:effectLst/>
              <a:latin typeface="+mn-lt"/>
              <a:ea typeface="+mn-ea"/>
              <a:cs typeface="+mn-cs"/>
            </a:rPr>
            <a:t> : données arrondies provisoires, corrigées des variations saisonnières ; l'addition des quatre sous-secteurs d'activité ne correspond pas au total de l'emploi salarié , car le secteur </a:t>
          </a:r>
          <a:r>
            <a:rPr lang="fr-FR" sz="900" b="0" i="1" baseline="0" dirty="0">
              <a:effectLst/>
              <a:latin typeface="+mn-lt"/>
              <a:ea typeface="+mn-ea"/>
              <a:cs typeface="+mn-cs"/>
            </a:rPr>
            <a:t>Agriculture, sylviculture et pêche </a:t>
          </a:r>
          <a:r>
            <a:rPr lang="fr-FR" sz="900" b="0" i="0" baseline="0" dirty="0">
              <a:effectLst/>
              <a:latin typeface="+mn-lt"/>
              <a:ea typeface="+mn-ea"/>
              <a:cs typeface="+mn-cs"/>
            </a:rPr>
            <a:t>qui représente 4 % de l'emploi salarié total n'est pas représenté</a:t>
          </a:r>
          <a:endParaRPr lang="fr-FR" sz="900" dirty="0">
            <a:effectLst/>
          </a:endParaRPr>
        </a:p>
        <a:p xmlns:a="http://schemas.openxmlformats.org/drawingml/2006/main">
          <a:pPr rtl="0" eaLnBrk="1" fontAlgn="auto" latinLnBrk="0" hangingPunct="1"/>
          <a:r>
            <a:rPr lang="fr-FR" sz="900" b="1" i="0" baseline="0" dirty="0">
              <a:effectLst/>
              <a:latin typeface="+mn-lt"/>
              <a:ea typeface="+mn-ea"/>
              <a:cs typeface="+mn-cs"/>
            </a:rPr>
            <a:t>Champ</a:t>
          </a:r>
          <a:r>
            <a:rPr lang="fr-FR" sz="900" b="0" i="0" baseline="0" dirty="0">
              <a:effectLst/>
              <a:latin typeface="+mn-lt"/>
              <a:ea typeface="+mn-ea"/>
              <a:cs typeface="+mn-cs"/>
            </a:rPr>
            <a:t> : emploi salarié en fin de trimestre </a:t>
          </a:r>
          <a:endParaRPr lang="fr-FR" sz="900" dirty="0">
            <a:effectLst/>
          </a:endParaRPr>
        </a:p>
        <a:p xmlns:a="http://schemas.openxmlformats.org/drawingml/2006/main">
          <a:pPr rtl="0" eaLnBrk="1" fontAlgn="auto" latinLnBrk="0" hangingPunct="1"/>
          <a:r>
            <a:rPr lang="fr-FR" sz="900" b="1" i="1" baseline="0" dirty="0">
              <a:effectLst/>
              <a:latin typeface="+mn-lt"/>
              <a:ea typeface="+mn-ea"/>
              <a:cs typeface="+mn-cs"/>
            </a:rPr>
            <a:t>Sources</a:t>
          </a:r>
          <a:r>
            <a:rPr lang="fr-FR" sz="900" b="0" i="1" baseline="0" dirty="0">
              <a:effectLst/>
              <a:latin typeface="+mn-lt"/>
              <a:ea typeface="+mn-ea"/>
              <a:cs typeface="+mn-cs"/>
            </a:rPr>
            <a:t> : Insee, estimations d'emploi ; estimations trimestrielles Acoss-Urssaf, Dares, Insee</a:t>
          </a:r>
          <a:endParaRPr lang="fr-FR" sz="900" dirty="0">
            <a:effectLst/>
          </a:endParaRPr>
        </a:p>
        <a:p xmlns:a="http://schemas.openxmlformats.org/drawingml/2006/main">
          <a:pPr algn="l" rtl="0">
            <a:defRPr sz="1000"/>
          </a:pPr>
          <a:endParaRPr lang="fr-FR" sz="900" b="0" i="1" u="none" strike="noStrike" baseline="0" dirty="0">
            <a:solidFill>
              <a:srgbClr val="000000"/>
            </a:solidFill>
            <a:latin typeface="Calibri"/>
          </a:endParaRPr>
        </a:p>
      </cdr:txBody>
    </cdr:sp>
  </cdr:relSizeAnchor>
  <cdr:relSizeAnchor xmlns:cdr="http://schemas.openxmlformats.org/drawingml/2006/chartDrawing">
    <cdr:from>
      <cdr:x>0.26127</cdr:x>
      <cdr:y>0.24431</cdr:y>
    </cdr:from>
    <cdr:to>
      <cdr:x>0.26133</cdr:x>
      <cdr:y>0.70657</cdr:y>
    </cdr:to>
    <cdr:cxnSp macro="">
      <cdr:nvCxnSpPr>
        <cdr:cNvPr id="5" name="Connecteur droit 4">
          <a:extLst xmlns:a="http://schemas.openxmlformats.org/drawingml/2006/main">
            <a:ext uri="{FF2B5EF4-FFF2-40B4-BE49-F238E27FC236}">
              <a16:creationId xmlns:a16="http://schemas.microsoft.com/office/drawing/2014/main" id="{ED6AF696-F65B-193A-E71E-9AC14DCD0368}"/>
            </a:ext>
          </a:extLst>
        </cdr:cNvPr>
        <cdr:cNvCxnSpPr/>
      </cdr:nvCxnSpPr>
      <cdr:spPr>
        <a:xfrm xmlns:a="http://schemas.openxmlformats.org/drawingml/2006/main" flipH="1" flipV="1">
          <a:off x="1844040" y="1036320"/>
          <a:ext cx="449" cy="1960809"/>
        </a:xfrm>
        <a:prstGeom xmlns:a="http://schemas.openxmlformats.org/drawingml/2006/main" prst="line">
          <a:avLst/>
        </a:prstGeom>
        <a:ln xmlns:a="http://schemas.openxmlformats.org/drawingml/2006/main" w="12700">
          <a:solidFill>
            <a:sysClr val="windowText" lastClr="000000"/>
          </a:solidFill>
          <a:prstDash val="sysDash"/>
        </a:ln>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cxnSp>
  </cdr:relSizeAnchor>
</c:userShapes>
</file>

<file path=ppt/drawings/drawing4.xml><?xml version="1.0" encoding="utf-8"?>
<c:userShapes xmlns:c="http://schemas.openxmlformats.org/drawingml/2006/chart">
  <cdr:relSizeAnchor xmlns:cdr="http://schemas.openxmlformats.org/drawingml/2006/chartDrawing">
    <cdr:from>
      <cdr:x>0.00758</cdr:x>
      <cdr:y>0.01282</cdr:y>
    </cdr:from>
    <cdr:to>
      <cdr:x>0.97841</cdr:x>
      <cdr:y>0.17355</cdr:y>
    </cdr:to>
    <cdr:sp macro="" textlink="">
      <cdr:nvSpPr>
        <cdr:cNvPr id="5" name="ZoneTexte 1"/>
        <cdr:cNvSpPr txBox="1"/>
      </cdr:nvSpPr>
      <cdr:spPr>
        <a:xfrm xmlns:a="http://schemas.openxmlformats.org/drawingml/2006/main">
          <a:off x="52171" y="56146"/>
          <a:ext cx="6682004" cy="703933"/>
        </a:xfrm>
        <a:prstGeom xmlns:a="http://schemas.openxmlformats.org/drawingml/2006/main" prst="rect">
          <a:avLst/>
        </a:prstGeom>
        <a:noFill xmlns:a="http://schemas.openxmlformats.org/drawingml/2006/main"/>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ctr" rtl="0"/>
          <a:r>
            <a:rPr lang="fr-FR" sz="1500" b="1" i="0" u="none" strike="noStrike" kern="1200" baseline="0">
              <a:solidFill>
                <a:srgbClr val="000000"/>
              </a:solidFill>
              <a:latin typeface="+mn-lt"/>
              <a:ea typeface="Calibri"/>
              <a:cs typeface="Calibri"/>
            </a:rPr>
            <a:t>Evolution de l'emploi salarié par secteur d'activité y compris intérim, </a:t>
          </a:r>
        </a:p>
        <a:p xmlns:a="http://schemas.openxmlformats.org/drawingml/2006/main">
          <a:pPr algn="ctr" rtl="0"/>
          <a:r>
            <a:rPr lang="fr-FR" sz="1500" b="1" i="0" u="none" strike="noStrike" kern="1200" baseline="0">
              <a:solidFill>
                <a:srgbClr val="000000"/>
              </a:solidFill>
              <a:latin typeface="Calibri"/>
              <a:ea typeface="Calibri"/>
              <a:cs typeface="Calibri"/>
            </a:rPr>
            <a:t>dans le Vaucluse</a:t>
          </a:r>
        </a:p>
        <a:p xmlns:a="http://schemas.openxmlformats.org/drawingml/2006/main">
          <a:pPr algn="ctr" rtl="0"/>
          <a:r>
            <a:rPr lang="fr-FR" sz="1100" b="0" i="1" baseline="0">
              <a:effectLst/>
              <a:latin typeface="+mn-lt"/>
              <a:ea typeface="+mn-ea"/>
              <a:cs typeface="+mn-cs"/>
            </a:rPr>
            <a:t>(en indice base 100 au 1</a:t>
          </a:r>
          <a:r>
            <a:rPr lang="fr-FR" sz="1100" b="0" i="1" baseline="30000">
              <a:effectLst/>
              <a:latin typeface="+mn-lt"/>
              <a:ea typeface="+mn-ea"/>
              <a:cs typeface="+mn-cs"/>
            </a:rPr>
            <a:t>er</a:t>
          </a:r>
          <a:r>
            <a:rPr lang="fr-FR" sz="1100" b="0" i="1" baseline="0">
              <a:effectLst/>
              <a:latin typeface="+mn-lt"/>
              <a:ea typeface="+mn-ea"/>
              <a:cs typeface="+mn-cs"/>
            </a:rPr>
            <a:t> trimestre 2015)</a:t>
          </a:r>
          <a:endParaRPr lang="fr-FR">
            <a:effectLst/>
          </a:endParaRPr>
        </a:p>
        <a:p xmlns:a="http://schemas.openxmlformats.org/drawingml/2006/main">
          <a:pPr algn="ctr" rtl="0"/>
          <a:endParaRPr lang="fr-FR" sz="1400" b="1" i="0" u="none" strike="noStrike" kern="1200" baseline="0">
            <a:solidFill>
              <a:srgbClr val="000000"/>
            </a:solidFill>
            <a:latin typeface="Calibri"/>
            <a:ea typeface="Calibri"/>
            <a:cs typeface="Calibri"/>
          </a:endParaRPr>
        </a:p>
        <a:p xmlns:a="http://schemas.openxmlformats.org/drawingml/2006/main">
          <a:endParaRPr lang="fr-FR" sz="1100"/>
        </a:p>
      </cdr:txBody>
    </cdr:sp>
  </cdr:relSizeAnchor>
  <cdr:relSizeAnchor xmlns:cdr="http://schemas.openxmlformats.org/drawingml/2006/chartDrawing">
    <cdr:from>
      <cdr:x>0</cdr:x>
      <cdr:y>0.86827</cdr:y>
    </cdr:from>
    <cdr:to>
      <cdr:x>0.96651</cdr:x>
      <cdr:y>1</cdr:y>
    </cdr:to>
    <cdr:sp macro="" textlink="">
      <cdr:nvSpPr>
        <cdr:cNvPr id="7" name="Text Box 1"/>
        <cdr:cNvSpPr txBox="1">
          <a:spLocks xmlns:a="http://schemas.openxmlformats.org/drawingml/2006/main" noChangeArrowheads="1"/>
        </cdr:cNvSpPr>
      </cdr:nvSpPr>
      <cdr:spPr bwMode="auto">
        <a:xfrm xmlns:a="http://schemas.openxmlformats.org/drawingml/2006/main">
          <a:off x="0" y="3440430"/>
          <a:ext cx="6495759" cy="521970"/>
        </a:xfrm>
        <a:prstGeom xmlns:a="http://schemas.openxmlformats.org/drawingml/2006/main" prst="rect">
          <a:avLst/>
        </a:prstGeom>
        <a:noFill xmlns:a="http://schemas.openxmlformats.org/drawingml/2006/main"/>
        <a:ln xmlns:a="http://schemas.openxmlformats.org/drawingml/2006/main" w="9525">
          <a:noFill/>
          <a:miter lim="800000"/>
          <a:headEnd/>
          <a:tailEnd/>
        </a:ln>
      </cdr:spPr>
      <cdr:txBody>
        <a:bodyPr xmlns:a="http://schemas.openxmlformats.org/drawingml/2006/main" wrap="square" lIns="18288" tIns="22860" rIns="0" bIns="0" anchor="t" upright="1">
          <a:noAutofit/>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rtl="0" eaLnBrk="1" fontAlgn="auto" latinLnBrk="0" hangingPunct="1"/>
          <a:r>
            <a:rPr lang="fr-FR" sz="900" b="1" i="0" baseline="0">
              <a:effectLst/>
              <a:latin typeface="+mn-lt"/>
              <a:ea typeface="+mn-ea"/>
              <a:cs typeface="+mn-cs"/>
            </a:rPr>
            <a:t>Note : </a:t>
          </a:r>
          <a:r>
            <a:rPr lang="fr-FR" sz="900" b="0" i="0" baseline="0">
              <a:effectLst/>
              <a:latin typeface="+mn-lt"/>
              <a:ea typeface="+mn-ea"/>
              <a:cs typeface="+mn-cs"/>
            </a:rPr>
            <a:t>données provisoires, corrigées des variations saisonnières</a:t>
          </a:r>
          <a:endParaRPr lang="fr-FR" sz="900">
            <a:effectLst/>
          </a:endParaRPr>
        </a:p>
        <a:p xmlns:a="http://schemas.openxmlformats.org/drawingml/2006/main">
          <a:pPr rtl="0" eaLnBrk="1" fontAlgn="auto" latinLnBrk="0" hangingPunct="1"/>
          <a:r>
            <a:rPr lang="fr-FR" sz="900" b="1" i="0" baseline="0">
              <a:effectLst/>
              <a:latin typeface="+mn-lt"/>
              <a:ea typeface="+mn-ea"/>
              <a:cs typeface="+mn-cs"/>
            </a:rPr>
            <a:t>Champ : </a:t>
          </a:r>
          <a:r>
            <a:rPr lang="fr-FR" sz="900" b="0" i="0" baseline="0">
              <a:effectLst/>
              <a:latin typeface="+mn-lt"/>
              <a:ea typeface="+mn-ea"/>
              <a:cs typeface="+mn-cs"/>
            </a:rPr>
            <a:t>emploi salarié en fin de trimestre </a:t>
          </a:r>
          <a:endParaRPr lang="fr-FR" sz="900">
            <a:effectLst/>
          </a:endParaRPr>
        </a:p>
        <a:p xmlns:a="http://schemas.openxmlformats.org/drawingml/2006/main">
          <a:pPr rtl="0"/>
          <a:r>
            <a:rPr lang="fr-FR" sz="900" b="1" i="1" baseline="0">
              <a:effectLst/>
              <a:latin typeface="+mn-lt"/>
              <a:ea typeface="+mn-ea"/>
              <a:cs typeface="+mn-cs"/>
            </a:rPr>
            <a:t>Sources</a:t>
          </a:r>
          <a:r>
            <a:rPr lang="fr-FR" sz="900" b="0" i="1" baseline="0">
              <a:effectLst/>
              <a:latin typeface="+mn-lt"/>
              <a:ea typeface="+mn-ea"/>
              <a:cs typeface="+mn-cs"/>
            </a:rPr>
            <a:t> : Insee, estimations d'emploi ; estimations trimestrielles Acoss-Urssaf, Dares, Insee </a:t>
          </a:r>
          <a:endParaRPr lang="fr-FR" sz="900">
            <a:effectLst/>
          </a:endParaRPr>
        </a:p>
      </cdr:txBody>
    </cdr:sp>
  </cdr:relSizeAnchor>
</c:userShapes>
</file>

<file path=ppt/drawings/drawing5.xml><?xml version="1.0" encoding="utf-8"?>
<c:userShapes xmlns:c="http://schemas.openxmlformats.org/drawingml/2006/chart">
  <cdr:relSizeAnchor xmlns:cdr="http://schemas.openxmlformats.org/drawingml/2006/chartDrawing">
    <cdr:from>
      <cdr:x>0.00025</cdr:x>
      <cdr:y>0.82475</cdr:y>
    </cdr:from>
    <cdr:to>
      <cdr:x>0.99974</cdr:x>
      <cdr:y>0.98507</cdr:y>
    </cdr:to>
    <cdr:sp macro="" textlink="">
      <cdr:nvSpPr>
        <cdr:cNvPr id="3" name="ZoneTexte 1"/>
        <cdr:cNvSpPr txBox="1"/>
      </cdr:nvSpPr>
      <cdr:spPr>
        <a:xfrm xmlns:a="http://schemas.openxmlformats.org/drawingml/2006/main">
          <a:off x="0" y="3028950"/>
          <a:ext cx="7915274" cy="620968"/>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rtl="0"/>
          <a:r>
            <a:rPr lang="fr-FR" sz="900" b="1" i="0" baseline="0" dirty="0">
              <a:effectLst/>
              <a:latin typeface="+mn-lt"/>
              <a:ea typeface="+mn-ea"/>
              <a:cs typeface="+mn-cs"/>
            </a:rPr>
            <a:t>Note</a:t>
          </a:r>
          <a:r>
            <a:rPr lang="fr-FR" sz="900" b="0" i="0" baseline="0" dirty="0">
              <a:effectLst/>
              <a:latin typeface="+mn-lt"/>
              <a:ea typeface="+mn-ea"/>
              <a:cs typeface="+mn-cs"/>
            </a:rPr>
            <a:t> : données provisoires</a:t>
          </a:r>
        </a:p>
        <a:p xmlns:a="http://schemas.openxmlformats.org/drawingml/2006/main">
          <a:pPr rtl="0"/>
          <a:r>
            <a:rPr lang="fr-FR" sz="900" b="1" i="0" baseline="0" dirty="0">
              <a:effectLst/>
              <a:latin typeface="+mn-lt"/>
              <a:ea typeface="+mn-ea"/>
              <a:cs typeface="+mn-cs"/>
            </a:rPr>
            <a:t>Lecture : </a:t>
          </a:r>
          <a:r>
            <a:rPr lang="fr-FR" sz="900" b="0" i="0" baseline="0" dirty="0">
              <a:effectLst/>
              <a:latin typeface="+mn-lt"/>
              <a:ea typeface="+mn-ea"/>
              <a:cs typeface="+mn-cs"/>
            </a:rPr>
            <a:t>280 contrats d'apprentissage ont commencé entre avril et juin 2025 dans le Vaucluse. Fin juin 2025, le département  compte 7 300 bénéficiaires de contrats d'apprentissage.</a:t>
          </a:r>
          <a:endParaRPr lang="fr-FR" sz="900" dirty="0">
            <a:effectLst/>
          </a:endParaRPr>
        </a:p>
        <a:p xmlns:a="http://schemas.openxmlformats.org/drawingml/2006/main">
          <a:pPr rtl="0"/>
          <a:r>
            <a:rPr lang="fr-FR" sz="900" b="1" i="1" baseline="0" dirty="0">
              <a:effectLst/>
              <a:latin typeface="+mn-lt"/>
              <a:ea typeface="+mn-ea"/>
              <a:cs typeface="+mn-cs"/>
            </a:rPr>
            <a:t>Source </a:t>
          </a:r>
          <a:r>
            <a:rPr lang="fr-FR" sz="900" b="1" i="1" baseline="0">
              <a:effectLst/>
              <a:latin typeface="+mn-lt"/>
              <a:ea typeface="+mn-ea"/>
              <a:cs typeface="+mn-cs"/>
            </a:rPr>
            <a:t>: </a:t>
          </a:r>
          <a:r>
            <a:rPr lang="fr-FR" sz="900" i="1"/>
            <a:t>Dares, Système d'information sur l'apprentissage </a:t>
          </a:r>
          <a:r>
            <a:rPr lang="fr-FR" sz="900" b="0" i="1" baseline="0">
              <a:effectLst/>
              <a:latin typeface="+mn-lt"/>
              <a:ea typeface="+mn-ea"/>
              <a:cs typeface="+mn-cs"/>
            </a:rPr>
            <a:t>- </a:t>
          </a:r>
          <a:r>
            <a:rPr lang="fr-FR" sz="900" b="1" i="1" baseline="0" dirty="0">
              <a:effectLst/>
              <a:latin typeface="+mn-lt"/>
              <a:ea typeface="+mn-ea"/>
              <a:cs typeface="+mn-cs"/>
            </a:rPr>
            <a:t>Traitements</a:t>
          </a:r>
          <a:r>
            <a:rPr lang="fr-FR" sz="900" b="0" i="1" baseline="0" dirty="0">
              <a:effectLst/>
              <a:latin typeface="+mn-lt"/>
              <a:ea typeface="+mn-ea"/>
              <a:cs typeface="+mn-cs"/>
            </a:rPr>
            <a:t> : Dares</a:t>
          </a:r>
          <a:endParaRPr lang="fr-FR" sz="900" dirty="0">
            <a:effectLst/>
          </a:endParaRPr>
        </a:p>
        <a:p xmlns:a="http://schemas.openxmlformats.org/drawingml/2006/main">
          <a:pPr marL="0" marR="0" indent="0" defTabSz="914400" rtl="0" eaLnBrk="1" fontAlgn="auto" latinLnBrk="0" hangingPunct="1">
            <a:lnSpc>
              <a:spcPts val="1200"/>
            </a:lnSpc>
            <a:spcBef>
              <a:spcPts val="0"/>
            </a:spcBef>
            <a:spcAft>
              <a:spcPts val="0"/>
            </a:spcAft>
            <a:buClrTx/>
            <a:buSzTx/>
            <a:buFontTx/>
            <a:buNone/>
            <a:tabLst/>
            <a:defRPr/>
          </a:pPr>
          <a:endParaRPr lang="fr-FR" sz="900" i="1" dirty="0"/>
        </a:p>
      </cdr:txBody>
    </cdr:sp>
  </cdr:relSizeAnchor>
</c:userShapes>
</file>

<file path=ppt/drawings/drawing6.xml><?xml version="1.0" encoding="utf-8"?>
<c:userShapes xmlns:c="http://schemas.openxmlformats.org/drawingml/2006/chart">
  <cdr:relSizeAnchor xmlns:cdr="http://schemas.openxmlformats.org/drawingml/2006/chartDrawing">
    <cdr:from>
      <cdr:x>0.04877</cdr:x>
      <cdr:y>0.84911</cdr:y>
    </cdr:from>
    <cdr:to>
      <cdr:x>0.93183</cdr:x>
      <cdr:y>1</cdr:y>
    </cdr:to>
    <cdr:sp macro="" textlink="">
      <cdr:nvSpPr>
        <cdr:cNvPr id="3" name="Text Box 1"/>
        <cdr:cNvSpPr txBox="1">
          <a:spLocks xmlns:a="http://schemas.openxmlformats.org/drawingml/2006/main" noChangeArrowheads="1"/>
        </cdr:cNvSpPr>
      </cdr:nvSpPr>
      <cdr:spPr bwMode="auto">
        <a:xfrm xmlns:a="http://schemas.openxmlformats.org/drawingml/2006/main">
          <a:off x="327025" y="2733677"/>
          <a:ext cx="5921432" cy="485773"/>
        </a:xfrm>
        <a:prstGeom xmlns:a="http://schemas.openxmlformats.org/drawingml/2006/main" prst="rect">
          <a:avLst/>
        </a:prstGeom>
        <a:noFill xmlns:a="http://schemas.openxmlformats.org/drawingml/2006/main"/>
        <a:ln xmlns:a="http://schemas.openxmlformats.org/drawingml/2006/main" w="9525">
          <a:noFill/>
          <a:miter lim="800000"/>
          <a:headEnd/>
          <a:tailEnd/>
        </a:ln>
      </cdr:spPr>
      <cdr:txBody>
        <a:bodyPr xmlns:a="http://schemas.openxmlformats.org/drawingml/2006/main" wrap="none" lIns="18288" tIns="22860" rIns="0" bIns="0" anchor="t" upright="1">
          <a:noAutofit/>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l" rtl="0">
            <a:defRPr sz="1000"/>
          </a:pPr>
          <a:r>
            <a:rPr lang="fr-FR" sz="1000" b="1" i="0" u="none" strike="noStrike" baseline="0">
              <a:solidFill>
                <a:srgbClr val="000000"/>
              </a:solidFill>
              <a:latin typeface="+mn-lt"/>
            </a:rPr>
            <a:t>Note : </a:t>
          </a:r>
          <a:r>
            <a:rPr lang="fr-FR" sz="1000" b="0" i="0" u="none" strike="noStrike" baseline="0">
              <a:solidFill>
                <a:srgbClr val="000000"/>
              </a:solidFill>
              <a:latin typeface="+mn-lt"/>
            </a:rPr>
            <a:t>données trimestrielles provisoires, corrigées des variations saisonnières ; estimation à +/- 0,3 point près du</a:t>
          </a:r>
        </a:p>
        <a:p xmlns:a="http://schemas.openxmlformats.org/drawingml/2006/main">
          <a:pPr algn="l" rtl="0">
            <a:defRPr sz="1000"/>
          </a:pPr>
          <a:r>
            <a:rPr lang="fr-FR" sz="1000" b="0" i="0" u="none" strike="noStrike" baseline="0">
              <a:solidFill>
                <a:srgbClr val="000000"/>
              </a:solidFill>
              <a:latin typeface="+mn-lt"/>
            </a:rPr>
            <a:t>niveau du taux de chômage national et de son évolution d’un trimestre à l’autre</a:t>
          </a:r>
        </a:p>
        <a:p xmlns:a="http://schemas.openxmlformats.org/drawingml/2006/main">
          <a:pPr marL="0" marR="0" indent="0" algn="l" defTabSz="914400" rtl="0" eaLnBrk="1" fontAlgn="auto" latinLnBrk="0" hangingPunct="1">
            <a:lnSpc>
              <a:spcPct val="100000"/>
            </a:lnSpc>
            <a:spcBef>
              <a:spcPts val="0"/>
            </a:spcBef>
            <a:spcAft>
              <a:spcPts val="0"/>
            </a:spcAft>
            <a:buClrTx/>
            <a:buSzTx/>
            <a:buFontTx/>
            <a:buNone/>
            <a:tabLst/>
            <a:defRPr sz="1000"/>
          </a:pPr>
          <a:r>
            <a:rPr lang="fr-FR" sz="1000" b="1" i="1" u="none" strike="noStrike" baseline="0">
              <a:solidFill>
                <a:srgbClr val="000000"/>
              </a:solidFill>
              <a:latin typeface="Calibri"/>
            </a:rPr>
            <a:t>Source : </a:t>
          </a:r>
          <a:r>
            <a:rPr lang="fr-FR" sz="1000" b="0" i="1" u="none" strike="noStrike" baseline="0">
              <a:solidFill>
                <a:srgbClr val="000000"/>
              </a:solidFill>
              <a:latin typeface="Calibri"/>
            </a:rPr>
            <a:t>Insee, taux de chômage au sens du BIT (national ) et taux de chômage </a:t>
          </a:r>
          <a:r>
            <a:rPr lang="fr-FR" sz="1000" b="0" i="1" baseline="0">
              <a:effectLst/>
              <a:latin typeface="+mn-lt"/>
              <a:ea typeface="+mn-ea"/>
              <a:cs typeface="+mn-cs"/>
            </a:rPr>
            <a:t>localisés (régional et départementaux)</a:t>
          </a:r>
          <a:endParaRPr lang="fr-FR">
            <a:effectLst/>
          </a:endParaRPr>
        </a:p>
        <a:p xmlns:a="http://schemas.openxmlformats.org/drawingml/2006/main">
          <a:pPr algn="l" rtl="0">
            <a:defRPr sz="1000"/>
          </a:pPr>
          <a:endParaRPr lang="fr-FR" sz="1000" b="0" i="1" u="none" strike="noStrike" baseline="0">
            <a:solidFill>
              <a:srgbClr val="000000"/>
            </a:solidFill>
            <a:latin typeface="Calibri"/>
          </a:endParaRPr>
        </a:p>
      </cdr:txBody>
    </cdr:sp>
  </cdr:relSizeAnchor>
</c:userShapes>
</file>

<file path=ppt/drawings/drawing7.xml><?xml version="1.0" encoding="utf-8"?>
<c:userShapes xmlns:c="http://schemas.openxmlformats.org/drawingml/2006/chart">
  <cdr:relSizeAnchor xmlns:cdr="http://schemas.openxmlformats.org/drawingml/2006/chartDrawing">
    <cdr:from>
      <cdr:x>0</cdr:x>
      <cdr:y>0.84193</cdr:y>
    </cdr:from>
    <cdr:to>
      <cdr:x>0</cdr:x>
      <cdr:y>0.84217</cdr:y>
    </cdr:to>
    <cdr:sp macro="" textlink="">
      <cdr:nvSpPr>
        <cdr:cNvPr id="3" name="Text Box 1"/>
        <cdr:cNvSpPr txBox="1">
          <a:spLocks xmlns:a="http://schemas.openxmlformats.org/drawingml/2006/main" noChangeArrowheads="1"/>
        </cdr:cNvSpPr>
      </cdr:nvSpPr>
      <cdr:spPr bwMode="auto">
        <a:xfrm xmlns:a="http://schemas.openxmlformats.org/drawingml/2006/main">
          <a:off x="0" y="3952875"/>
          <a:ext cx="6924675" cy="781050"/>
        </a:xfrm>
        <a:prstGeom xmlns:a="http://schemas.openxmlformats.org/drawingml/2006/main" prst="rect">
          <a:avLst/>
        </a:prstGeom>
        <a:noFill xmlns:a="http://schemas.openxmlformats.org/drawingml/2006/main"/>
        <a:ln xmlns:a="http://schemas.openxmlformats.org/drawingml/2006/main" w="9525">
          <a:noFill/>
          <a:miter lim="800000"/>
          <a:headEnd/>
          <a:tailEnd/>
        </a:ln>
      </cdr:spPr>
      <cdr:txBody>
        <a:bodyPr xmlns:a="http://schemas.openxmlformats.org/drawingml/2006/main" wrap="square" lIns="18288" tIns="22860" rIns="0" bIns="0" anchor="t" upright="1">
          <a:noAutofit/>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l" rtl="0">
            <a:defRPr sz="1000"/>
          </a:pPr>
          <a:r>
            <a:rPr lang="fr-FR" sz="1000" b="0" i="0" u="none" strike="noStrike" baseline="0">
              <a:solidFill>
                <a:srgbClr val="000000"/>
              </a:solidFill>
              <a:latin typeface="+mn-lt"/>
            </a:rPr>
            <a:t>* Pour évaluer la comparabilité avec le Vaucluse, les critères retenus sont le nombre total d'emplois (salariés et non salariés) du département, ainsi que le poids des secteurs de l'agriculture et du tertiaire dans l'emploi total </a:t>
          </a:r>
        </a:p>
        <a:p xmlns:a="http://schemas.openxmlformats.org/drawingml/2006/main">
          <a:pPr algn="l" rtl="0">
            <a:defRPr sz="1000"/>
          </a:pPr>
          <a:r>
            <a:rPr lang="fr-FR" sz="1000" b="1" i="0" u="none" strike="noStrike" baseline="0">
              <a:solidFill>
                <a:srgbClr val="000000"/>
              </a:solidFill>
              <a:latin typeface="+mn-lt"/>
            </a:rPr>
            <a:t>Note : </a:t>
          </a:r>
          <a:r>
            <a:rPr lang="fr-FR" sz="1000" b="0" i="0" u="none" strike="noStrike" baseline="0">
              <a:solidFill>
                <a:srgbClr val="000000"/>
              </a:solidFill>
              <a:latin typeface="+mn-lt"/>
            </a:rPr>
            <a:t>données trimestrielles provisoires, corrigées des variations saisonnières ; estimation à +/- 0,3 point près du niveau du taux de chômage national et de son évolution d’un trimestre à l’autre</a:t>
          </a:r>
        </a:p>
        <a:p xmlns:a="http://schemas.openxmlformats.org/drawingml/2006/main">
          <a:pPr algn="l" rtl="0">
            <a:defRPr sz="1000"/>
          </a:pPr>
          <a:r>
            <a:rPr lang="fr-FR" sz="1000" b="1" i="1" u="none" strike="noStrike" baseline="0">
              <a:solidFill>
                <a:srgbClr val="000000"/>
              </a:solidFill>
              <a:latin typeface="Calibri"/>
            </a:rPr>
            <a:t>Source : </a:t>
          </a:r>
          <a:r>
            <a:rPr lang="fr-FR" sz="1000" b="0" i="1" u="none" strike="noStrike" baseline="0">
              <a:solidFill>
                <a:srgbClr val="000000"/>
              </a:solidFill>
              <a:latin typeface="Calibri"/>
            </a:rPr>
            <a:t>Insee, taux de chômage au sens du BIT (national ) et taux de chômage localisés (régional</a:t>
          </a:r>
          <a:r>
            <a:rPr lang="fr-FR" sz="1000" b="0" i="1" baseline="0">
              <a:effectLst/>
              <a:latin typeface="+mn-lt"/>
              <a:ea typeface="+mn-ea"/>
              <a:cs typeface="+mn-cs"/>
            </a:rPr>
            <a:t> et départementaux</a:t>
          </a:r>
          <a:r>
            <a:rPr lang="fr-FR" sz="1000" b="0" i="1" u="none" strike="noStrike" baseline="0">
              <a:solidFill>
                <a:srgbClr val="000000"/>
              </a:solidFill>
              <a:latin typeface="Calibri"/>
            </a:rPr>
            <a:t>)</a:t>
          </a:r>
        </a:p>
      </cdr:txBody>
    </cdr:sp>
  </cdr:relSizeAnchor>
  <cdr:relSizeAnchor xmlns:cdr="http://schemas.openxmlformats.org/drawingml/2006/chartDrawing">
    <cdr:from>
      <cdr:x>0</cdr:x>
      <cdr:y>0</cdr:y>
    </cdr:from>
    <cdr:to>
      <cdr:x>0</cdr:x>
      <cdr:y>0.00171</cdr:y>
    </cdr:to>
    <cdr:sp macro="" textlink="">
      <cdr:nvSpPr>
        <cdr:cNvPr id="4" name="ZoneTexte 1"/>
        <cdr:cNvSpPr txBox="1"/>
      </cdr:nvSpPr>
      <cdr:spPr>
        <a:xfrm xmlns:a="http://schemas.openxmlformats.org/drawingml/2006/main">
          <a:off x="50800" y="50800"/>
          <a:ext cx="6886575" cy="371475"/>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ctr" rtl="0"/>
          <a:r>
            <a:rPr lang="fr-FR" sz="1500" b="1" i="0" baseline="0">
              <a:effectLst/>
              <a:latin typeface="+mn-lt"/>
              <a:ea typeface="+mn-ea"/>
              <a:cs typeface="+mn-cs"/>
            </a:rPr>
            <a:t>Taux de chômage localisés dans les départements comparables* au T3 2023</a:t>
          </a:r>
          <a:endParaRPr lang="fr-FR" sz="1100"/>
        </a:p>
      </cdr:txBody>
    </cdr:sp>
  </cdr:relSizeAnchor>
  <cdr:relSizeAnchor xmlns:cdr="http://schemas.openxmlformats.org/drawingml/2006/chartDrawing">
    <cdr:from>
      <cdr:x>0.0055</cdr:x>
      <cdr:y>0.01073</cdr:y>
    </cdr:from>
    <cdr:to>
      <cdr:x>1</cdr:x>
      <cdr:y>0.0892</cdr:y>
    </cdr:to>
    <cdr:sp macro="" textlink="">
      <cdr:nvSpPr>
        <cdr:cNvPr id="2" name="ZoneTexte 1"/>
        <cdr:cNvSpPr txBox="1"/>
      </cdr:nvSpPr>
      <cdr:spPr>
        <a:xfrm xmlns:a="http://schemas.openxmlformats.org/drawingml/2006/main">
          <a:off x="50800" y="50800"/>
          <a:ext cx="6886589" cy="371471"/>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ctr" rtl="0"/>
          <a:r>
            <a:rPr lang="fr-FR" sz="1500" b="1" i="0" baseline="0">
              <a:effectLst/>
              <a:latin typeface="+mn-lt"/>
              <a:ea typeface="+mn-ea"/>
              <a:cs typeface="+mn-cs"/>
            </a:rPr>
            <a:t>Taux de chômage localisés dans les départements comparables* au T2 2025</a:t>
          </a:r>
          <a:endParaRPr lang="fr-FR" sz="1100"/>
        </a:p>
      </cdr:txBody>
    </cdr:sp>
  </cdr:relSizeAnchor>
  <cdr:relSizeAnchor xmlns:cdr="http://schemas.openxmlformats.org/drawingml/2006/chartDrawing">
    <cdr:from>
      <cdr:x>0</cdr:x>
      <cdr:y>0.8216</cdr:y>
    </cdr:from>
    <cdr:to>
      <cdr:x>1</cdr:x>
      <cdr:y>0.98659</cdr:y>
    </cdr:to>
    <cdr:sp macro="" textlink="">
      <cdr:nvSpPr>
        <cdr:cNvPr id="5" name="Text Box 1"/>
        <cdr:cNvSpPr txBox="1">
          <a:spLocks xmlns:a="http://schemas.openxmlformats.org/drawingml/2006/main" noChangeArrowheads="1"/>
        </cdr:cNvSpPr>
      </cdr:nvSpPr>
      <cdr:spPr bwMode="auto">
        <a:xfrm xmlns:a="http://schemas.openxmlformats.org/drawingml/2006/main">
          <a:off x="0" y="3889375"/>
          <a:ext cx="6924675" cy="781050"/>
        </a:xfrm>
        <a:prstGeom xmlns:a="http://schemas.openxmlformats.org/drawingml/2006/main" prst="rect">
          <a:avLst/>
        </a:prstGeom>
        <a:noFill xmlns:a="http://schemas.openxmlformats.org/drawingml/2006/main"/>
        <a:ln xmlns:a="http://schemas.openxmlformats.org/drawingml/2006/main" w="9525">
          <a:noFill/>
          <a:miter lim="800000"/>
          <a:headEnd/>
          <a:tailEnd/>
        </a:ln>
      </cdr:spPr>
      <cdr:txBody>
        <a:bodyPr xmlns:a="http://schemas.openxmlformats.org/drawingml/2006/main" wrap="square" lIns="18288" tIns="22860" rIns="0" bIns="0" anchor="t" upright="1">
          <a:noAutofit/>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rtl="0"/>
          <a:r>
            <a:rPr lang="fr-FR" sz="1000" b="0" i="0" baseline="0">
              <a:effectLst/>
              <a:latin typeface="+mn-lt"/>
              <a:ea typeface="+mn-ea"/>
              <a:cs typeface="+mn-cs"/>
            </a:rPr>
            <a:t>* Pour évaluer la comparabilité avec le Vaucluse, les critères retenus sont le nombre total d'emplois (salariés et non salariés) du département, ainsi que le poids des secteurs de l'agriculture et du tertiaire dans l'emploi total </a:t>
          </a:r>
          <a:endParaRPr lang="fr-FR" sz="1000">
            <a:effectLst/>
          </a:endParaRPr>
        </a:p>
        <a:p xmlns:a="http://schemas.openxmlformats.org/drawingml/2006/main">
          <a:pPr algn="l" rtl="0">
            <a:defRPr sz="1000"/>
          </a:pPr>
          <a:r>
            <a:rPr lang="fr-FR" sz="1000" b="1" i="0" u="none" strike="noStrike" baseline="0">
              <a:solidFill>
                <a:srgbClr val="000000"/>
              </a:solidFill>
              <a:latin typeface="+mn-lt"/>
            </a:rPr>
            <a:t>Note : </a:t>
          </a:r>
          <a:r>
            <a:rPr lang="fr-FR" sz="1000" b="0" i="0" u="none" strike="noStrike" baseline="0">
              <a:solidFill>
                <a:srgbClr val="000000"/>
              </a:solidFill>
              <a:latin typeface="+mn-lt"/>
            </a:rPr>
            <a:t>données trimestrielles provisoires, corrigées des variations saisonnières ; estimation à +/- 0,3 point près du niveau du taux de chômage national et de son évolution d’un trimestre à l’autre</a:t>
          </a:r>
        </a:p>
        <a:p xmlns:a="http://schemas.openxmlformats.org/drawingml/2006/main">
          <a:pPr algn="l" rtl="0">
            <a:defRPr sz="1000"/>
          </a:pPr>
          <a:r>
            <a:rPr lang="fr-FR" sz="1000" b="1" i="1" u="none" strike="noStrike" baseline="0">
              <a:solidFill>
                <a:srgbClr val="000000"/>
              </a:solidFill>
              <a:latin typeface="Calibri"/>
            </a:rPr>
            <a:t>Source : </a:t>
          </a:r>
          <a:r>
            <a:rPr lang="fr-FR" sz="1000" b="0" i="1" u="none" strike="noStrike" baseline="0">
              <a:solidFill>
                <a:srgbClr val="000000"/>
              </a:solidFill>
              <a:latin typeface="Calibri"/>
            </a:rPr>
            <a:t>Insee, taux de chômage au sens du BIT (national ) et taux de chômage localisés (régional et départementaux)</a:t>
          </a:r>
        </a:p>
      </cdr:txBody>
    </cdr:sp>
  </cdr:relSizeAnchor>
</c:userShapes>
</file>

<file path=ppt/drawings/drawing8.xml><?xml version="1.0" encoding="utf-8"?>
<c:userShapes xmlns:c="http://schemas.openxmlformats.org/drawingml/2006/chart">
  <cdr:relSizeAnchor xmlns:cdr="http://schemas.openxmlformats.org/drawingml/2006/chartDrawing">
    <cdr:from>
      <cdr:x>0</cdr:x>
      <cdr:y>0.80982</cdr:y>
    </cdr:from>
    <cdr:to>
      <cdr:x>0.96154</cdr:x>
      <cdr:y>1</cdr:y>
    </cdr:to>
    <cdr:sp macro="" textlink="">
      <cdr:nvSpPr>
        <cdr:cNvPr id="3" name="ZoneTexte 1"/>
        <cdr:cNvSpPr txBox="1"/>
      </cdr:nvSpPr>
      <cdr:spPr>
        <a:xfrm xmlns:a="http://schemas.openxmlformats.org/drawingml/2006/main">
          <a:off x="0" y="3771901"/>
          <a:ext cx="5953135" cy="885824"/>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fr-FR" sz="1000" b="0" i="0">
              <a:effectLst/>
              <a:latin typeface="+mn-lt"/>
              <a:ea typeface="+mn-ea"/>
              <a:cs typeface="+mn-cs"/>
            </a:rPr>
            <a:t>* Pour le RSA et la PA, la notion de bénéficiaires renvoie à celle de foyer et non d’individu. Pour l’ASS, elle renvoie à l’individu qui perçoit l’allocation.</a:t>
          </a:r>
          <a:endParaRPr lang="fr-FR" sz="1000">
            <a:effectLst/>
          </a:endParaRPr>
        </a:p>
        <a:p xmlns:a="http://schemas.openxmlformats.org/drawingml/2006/main">
          <a:pPr eaLnBrk="1" fontAlgn="auto" latinLnBrk="0" hangingPunct="1"/>
          <a:r>
            <a:rPr lang="fr-FR" sz="1000" b="0" i="0">
              <a:effectLst/>
              <a:latin typeface="+mn-lt"/>
              <a:ea typeface="+mn-ea"/>
              <a:cs typeface="+mn-cs"/>
            </a:rPr>
            <a:t>** Données à fin mai</a:t>
          </a:r>
          <a:endParaRPr lang="fr-FR" sz="1000">
            <a:effectLst/>
          </a:endParaRPr>
        </a:p>
        <a:p xmlns:a="http://schemas.openxmlformats.org/drawingml/2006/main">
          <a:pPr eaLnBrk="1" fontAlgn="auto" latinLnBrk="0" hangingPunct="1"/>
          <a:r>
            <a:rPr lang="fr-FR" sz="1000" b="1" i="0">
              <a:effectLst/>
              <a:latin typeface="+mn-lt"/>
              <a:ea typeface="+mn-ea"/>
              <a:cs typeface="+mn-cs"/>
            </a:rPr>
            <a:t>Note : </a:t>
          </a:r>
          <a:r>
            <a:rPr lang="fr-FR" sz="1000" i="0">
              <a:effectLst/>
              <a:latin typeface="+mn-lt"/>
              <a:ea typeface="+mn-ea"/>
              <a:cs typeface="+mn-cs"/>
            </a:rPr>
            <a:t>données provisoires</a:t>
          </a:r>
        </a:p>
        <a:p xmlns:a="http://schemas.openxmlformats.org/drawingml/2006/main">
          <a:pPr eaLnBrk="1" fontAlgn="auto" latinLnBrk="0" hangingPunct="1"/>
          <a:r>
            <a:rPr lang="fr-FR" sz="1000" b="1" i="1">
              <a:effectLst/>
              <a:latin typeface="+mn-lt"/>
              <a:ea typeface="+mn-ea"/>
              <a:cs typeface="+mn-cs"/>
            </a:rPr>
            <a:t>Sources : </a:t>
          </a:r>
          <a:r>
            <a:rPr lang="fr-FR" sz="1000" i="1">
              <a:effectLst/>
              <a:latin typeface="+mn-lt"/>
              <a:ea typeface="+mn-ea"/>
              <a:cs typeface="+mn-cs"/>
            </a:rPr>
            <a:t>Cnaf, Allstat FR6 et FR2 ; MSA ;  France</a:t>
          </a:r>
          <a:r>
            <a:rPr lang="fr-FR" sz="1000" i="1" baseline="0">
              <a:effectLst/>
              <a:latin typeface="+mn-lt"/>
              <a:ea typeface="+mn-ea"/>
              <a:cs typeface="+mn-cs"/>
            </a:rPr>
            <a:t> Travail</a:t>
          </a:r>
          <a:r>
            <a:rPr lang="fr-FR" sz="1000" i="1">
              <a:effectLst/>
              <a:latin typeface="+mn-lt"/>
              <a:ea typeface="+mn-ea"/>
              <a:cs typeface="+mn-cs"/>
            </a:rPr>
            <a:t>, FNA - </a:t>
          </a:r>
          <a:r>
            <a:rPr lang="fr-FR" sz="1000" b="1" i="1">
              <a:effectLst/>
              <a:latin typeface="+mn-lt"/>
              <a:ea typeface="+mn-ea"/>
              <a:cs typeface="+mn-cs"/>
            </a:rPr>
            <a:t>Traitements : </a:t>
          </a:r>
          <a:r>
            <a:rPr lang="fr-FR" sz="1000" i="1">
              <a:effectLst/>
              <a:latin typeface="+mn-lt"/>
              <a:ea typeface="+mn-ea"/>
              <a:cs typeface="+mn-cs"/>
            </a:rPr>
            <a:t>Drees</a:t>
          </a:r>
          <a:endParaRPr lang="fr-FR" sz="1000">
            <a:effectLst/>
          </a:endParaRPr>
        </a:p>
      </cdr:txBody>
    </cdr:sp>
  </cdr:relSizeAnchor>
</c:userShapes>
</file>

<file path=ppt/drawings/drawing9.xml><?xml version="1.0" encoding="utf-8"?>
<c:userShapes xmlns:c="http://schemas.openxmlformats.org/drawingml/2006/chart">
  <cdr:relSizeAnchor xmlns:cdr="http://schemas.openxmlformats.org/drawingml/2006/chartDrawing">
    <cdr:from>
      <cdr:x>0.02592</cdr:x>
      <cdr:y>0.90134</cdr:y>
    </cdr:from>
    <cdr:to>
      <cdr:x>0.89902</cdr:x>
      <cdr:y>0.98028</cdr:y>
    </cdr:to>
    <cdr:sp macro="" textlink="">
      <cdr:nvSpPr>
        <cdr:cNvPr id="2" name="Text Box 1">
          <a:extLst xmlns:a="http://schemas.openxmlformats.org/drawingml/2006/main">
            <a:ext uri="{FF2B5EF4-FFF2-40B4-BE49-F238E27FC236}">
              <a16:creationId xmlns:a16="http://schemas.microsoft.com/office/drawing/2014/main" id="{7E4BD3CD-C52D-50EC-A772-6E89A58BAE0E}"/>
            </a:ext>
          </a:extLst>
        </cdr:cNvPr>
        <cdr:cNvSpPr txBox="1">
          <a:spLocks xmlns:a="http://schemas.openxmlformats.org/drawingml/2006/main" noChangeArrowheads="1"/>
        </cdr:cNvSpPr>
      </cdr:nvSpPr>
      <cdr:spPr bwMode="auto">
        <a:xfrm xmlns:a="http://schemas.openxmlformats.org/drawingml/2006/main">
          <a:off x="184150" y="4060825"/>
          <a:ext cx="6203955" cy="355648"/>
        </a:xfrm>
        <a:prstGeom xmlns:a="http://schemas.openxmlformats.org/drawingml/2006/main" prst="rect">
          <a:avLst/>
        </a:prstGeom>
        <a:noFill xmlns:a="http://schemas.openxmlformats.org/drawingml/2006/main"/>
        <a:ln xmlns:a="http://schemas.openxmlformats.org/drawingml/2006/main" w="9525">
          <a:noFill/>
          <a:miter lim="800000"/>
          <a:headEnd/>
          <a:tailEnd/>
        </a:ln>
      </cdr:spPr>
      <cdr:txBody>
        <a:bodyPr xmlns:a="http://schemas.openxmlformats.org/drawingml/2006/main" wrap="square" lIns="18288" tIns="22860" rIns="0" bIns="0" anchor="t" upright="1">
          <a:noAutofit/>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l" rtl="0">
            <a:defRPr sz="1000"/>
          </a:pPr>
          <a:r>
            <a:rPr lang="fr-FR" sz="1000" b="1" i="0" u="none" strike="noStrike" baseline="0">
              <a:solidFill>
                <a:srgbClr val="000000"/>
              </a:solidFill>
              <a:latin typeface="+mn-lt"/>
            </a:rPr>
            <a:t>Champ</a:t>
          </a:r>
          <a:r>
            <a:rPr lang="fr-FR" sz="1000" b="0" i="0" u="none" strike="noStrike" baseline="0">
              <a:solidFill>
                <a:srgbClr val="000000"/>
              </a:solidFill>
              <a:latin typeface="+mn-lt"/>
            </a:rPr>
            <a:t> : ensemble des activités marchandes hors agriculture</a:t>
          </a:r>
        </a:p>
        <a:p xmlns:a="http://schemas.openxmlformats.org/drawingml/2006/main">
          <a:pPr algn="l" rtl="0">
            <a:defRPr sz="1000"/>
          </a:pPr>
          <a:r>
            <a:rPr lang="fr-FR" sz="1000" b="1" i="1" u="none" strike="noStrike" baseline="0">
              <a:solidFill>
                <a:srgbClr val="000000"/>
              </a:solidFill>
              <a:latin typeface="+mn-lt"/>
            </a:rPr>
            <a:t>Source</a:t>
          </a:r>
          <a:r>
            <a:rPr lang="fr-FR" sz="1000" b="0" i="1" u="none" strike="noStrike" baseline="0">
              <a:solidFill>
                <a:srgbClr val="000000"/>
              </a:solidFill>
              <a:latin typeface="+mn-lt"/>
            </a:rPr>
            <a:t> : Insee, SIDE (Système d'information sur la démographie d'entreprises)</a:t>
          </a:r>
        </a:p>
      </cdr:txBody>
    </cdr:sp>
  </cdr:relSizeAnchor>
</c:userShape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50443" y="0"/>
            <a:ext cx="2945659" cy="496332"/>
          </a:xfrm>
          <a:prstGeom prst="rect">
            <a:avLst/>
          </a:prstGeom>
        </p:spPr>
        <p:txBody>
          <a:bodyPr vert="horz" lIns="91440" tIns="45720" rIns="91440" bIns="45720" rtlCol="0"/>
          <a:lstStyle>
            <a:lvl1pPr algn="r">
              <a:defRPr sz="1200"/>
            </a:lvl1pPr>
          </a:lstStyle>
          <a:p>
            <a:fld id="{5481BDC1-2E55-4A3B-A51F-0A4221669760}" type="datetimeFigureOut">
              <a:rPr lang="fr-FR" smtClean="0"/>
              <a:t>25/09/2025</a:t>
            </a:fld>
            <a:endParaRPr lang="fr-FR"/>
          </a:p>
        </p:txBody>
      </p:sp>
      <p:sp>
        <p:nvSpPr>
          <p:cNvPr id="4" name="Espace réservé de l'image des diapositives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79768" y="4715153"/>
            <a:ext cx="5438140" cy="4466987"/>
          </a:xfrm>
          <a:prstGeom prst="rect">
            <a:avLst/>
          </a:prstGeom>
        </p:spPr>
        <p:txBody>
          <a:bodyPr vert="horz" lIns="91440" tIns="45720" rIns="91440" bIns="45720" rtlCol="0"/>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9428583"/>
            <a:ext cx="2945659" cy="496332"/>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50443" y="9428583"/>
            <a:ext cx="2945659" cy="496332"/>
          </a:xfrm>
          <a:prstGeom prst="rect">
            <a:avLst/>
          </a:prstGeom>
        </p:spPr>
        <p:txBody>
          <a:bodyPr vert="horz" lIns="91440" tIns="45720" rIns="91440" bIns="45720" rtlCol="0" anchor="b"/>
          <a:lstStyle>
            <a:lvl1pPr algn="r">
              <a:defRPr sz="1200"/>
            </a:lvl1pPr>
          </a:lstStyle>
          <a:p>
            <a:fld id="{6C025E1C-9CFD-400D-8595-7A8158A95F2D}" type="slidenum">
              <a:rPr lang="fr-FR" smtClean="0"/>
              <a:t>‹N°›</a:t>
            </a:fld>
            <a:endParaRPr lang="fr-FR"/>
          </a:p>
        </p:txBody>
      </p:sp>
    </p:spTree>
    <p:extLst>
      <p:ext uri="{BB962C8B-B14F-4D97-AF65-F5344CB8AC3E}">
        <p14:creationId xmlns:p14="http://schemas.microsoft.com/office/powerpoint/2010/main" val="211058647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sz="1200" kern="1200" dirty="0">
              <a:solidFill>
                <a:schemeClr val="tx1"/>
              </a:solidFill>
              <a:effectLst/>
              <a:latin typeface="+mn-lt"/>
              <a:ea typeface="+mn-ea"/>
              <a:cs typeface="+mn-cs"/>
            </a:endParaRPr>
          </a:p>
          <a:p>
            <a:endParaRPr lang="fr-FR" baseline="0" dirty="0"/>
          </a:p>
        </p:txBody>
      </p:sp>
      <p:sp>
        <p:nvSpPr>
          <p:cNvPr id="4" name="Espace réservé du numéro de diapositive 3"/>
          <p:cNvSpPr>
            <a:spLocks noGrp="1"/>
          </p:cNvSpPr>
          <p:nvPr>
            <p:ph type="sldNum" sz="quarter" idx="10"/>
          </p:nvPr>
        </p:nvSpPr>
        <p:spPr/>
        <p:txBody>
          <a:bodyPr/>
          <a:lstStyle/>
          <a:p>
            <a:fld id="{6C025E1C-9CFD-400D-8595-7A8158A95F2D}" type="slidenum">
              <a:rPr lang="fr-FR" smtClean="0"/>
              <a:t>1</a:t>
            </a:fld>
            <a:endParaRPr lang="fr-FR"/>
          </a:p>
        </p:txBody>
      </p:sp>
    </p:spTree>
    <p:extLst>
      <p:ext uri="{BB962C8B-B14F-4D97-AF65-F5344CB8AC3E}">
        <p14:creationId xmlns:p14="http://schemas.microsoft.com/office/powerpoint/2010/main" val="388086924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sz="1200" b="0" i="0" u="none" strike="noStrike" baseline="0" dirty="0">
              <a:ln>
                <a:noFill/>
              </a:ln>
              <a:solidFill>
                <a:srgbClr val="000000"/>
              </a:solidFill>
              <a:effectLst/>
              <a:latin typeface="Times New Roman" pitchFamily="18"/>
              <a:ea typeface="MS Gothic" pitchFamily="2"/>
              <a:cs typeface="Tahoma" pitchFamily="2"/>
            </a:endParaRPr>
          </a:p>
        </p:txBody>
      </p:sp>
      <p:sp>
        <p:nvSpPr>
          <p:cNvPr id="4" name="Espace réservé du numéro de diapositive 3"/>
          <p:cNvSpPr>
            <a:spLocks noGrp="1"/>
          </p:cNvSpPr>
          <p:nvPr>
            <p:ph type="sldNum" sz="quarter" idx="10"/>
          </p:nvPr>
        </p:nvSpPr>
        <p:spPr/>
        <p:txBody>
          <a:bodyPr/>
          <a:lstStyle/>
          <a:p>
            <a:fld id="{6C025E1C-9CFD-400D-8595-7A8158A95F2D}" type="slidenum">
              <a:rPr lang="fr-FR" smtClean="0"/>
              <a:t>10</a:t>
            </a:fld>
            <a:endParaRPr lang="fr-FR"/>
          </a:p>
        </p:txBody>
      </p:sp>
      <p:sp>
        <p:nvSpPr>
          <p:cNvPr id="5" name="Espace réservé du pied de page 4"/>
          <p:cNvSpPr>
            <a:spLocks noGrp="1"/>
          </p:cNvSpPr>
          <p:nvPr>
            <p:ph type="ftr" sz="quarter" idx="11"/>
          </p:nvPr>
        </p:nvSpPr>
        <p:spPr/>
        <p:txBody>
          <a:bodyPr/>
          <a:lstStyle/>
          <a:p>
            <a:r>
              <a:rPr lang="fr-FR"/>
              <a:t>Edition octobre 2021</a:t>
            </a:r>
          </a:p>
        </p:txBody>
      </p:sp>
    </p:spTree>
    <p:extLst>
      <p:ext uri="{BB962C8B-B14F-4D97-AF65-F5344CB8AC3E}">
        <p14:creationId xmlns:p14="http://schemas.microsoft.com/office/powerpoint/2010/main" val="352306263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sz="1200" b="0" i="0" u="none" strike="noStrike" baseline="0" dirty="0">
              <a:ln>
                <a:noFill/>
              </a:ln>
              <a:solidFill>
                <a:srgbClr val="000000"/>
              </a:solidFill>
              <a:effectLst/>
              <a:latin typeface="Times New Roman" pitchFamily="18"/>
              <a:ea typeface="MS Gothic" pitchFamily="2"/>
              <a:cs typeface="Tahoma" pitchFamily="2"/>
            </a:endParaRPr>
          </a:p>
        </p:txBody>
      </p:sp>
      <p:sp>
        <p:nvSpPr>
          <p:cNvPr id="4" name="Espace réservé du numéro de diapositive 3"/>
          <p:cNvSpPr>
            <a:spLocks noGrp="1"/>
          </p:cNvSpPr>
          <p:nvPr>
            <p:ph type="sldNum" sz="quarter" idx="10"/>
          </p:nvPr>
        </p:nvSpPr>
        <p:spPr/>
        <p:txBody>
          <a:bodyPr/>
          <a:lstStyle/>
          <a:p>
            <a:fld id="{6C025E1C-9CFD-400D-8595-7A8158A95F2D}" type="slidenum">
              <a:rPr lang="fr-FR" smtClean="0"/>
              <a:t>11</a:t>
            </a:fld>
            <a:endParaRPr lang="fr-FR"/>
          </a:p>
        </p:txBody>
      </p:sp>
      <p:sp>
        <p:nvSpPr>
          <p:cNvPr id="5" name="Espace réservé du pied de page 4"/>
          <p:cNvSpPr>
            <a:spLocks noGrp="1"/>
          </p:cNvSpPr>
          <p:nvPr>
            <p:ph type="ftr" sz="quarter" idx="11"/>
          </p:nvPr>
        </p:nvSpPr>
        <p:spPr/>
        <p:txBody>
          <a:bodyPr/>
          <a:lstStyle/>
          <a:p>
            <a:r>
              <a:rPr lang="fr-FR"/>
              <a:t>Edition octobre 2021</a:t>
            </a:r>
          </a:p>
        </p:txBody>
      </p:sp>
    </p:spTree>
    <p:extLst>
      <p:ext uri="{BB962C8B-B14F-4D97-AF65-F5344CB8AC3E}">
        <p14:creationId xmlns:p14="http://schemas.microsoft.com/office/powerpoint/2010/main" val="304487453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pPr marL="0" marR="0" indent="0" algn="l" defTabSz="914400" rtl="0" eaLnBrk="1" fontAlgn="auto" latinLnBrk="0" hangingPunct="0">
              <a:lnSpc>
                <a:spcPct val="100000"/>
              </a:lnSpc>
              <a:spcBef>
                <a:spcPts val="448"/>
              </a:spcBef>
              <a:spcAft>
                <a:spcPts val="0"/>
              </a:spcAft>
              <a:buClr>
                <a:srgbClr val="000000"/>
              </a:buClr>
              <a:buSzPct val="100000"/>
              <a:buFont typeface="Times New Roman" pitchFamily="18"/>
              <a:buChar char="•"/>
              <a:tabLst>
                <a:tab pos="0" algn="l"/>
                <a:tab pos="914400" algn="l"/>
                <a:tab pos="1828800" algn="l"/>
                <a:tab pos="2743199" algn="l"/>
                <a:tab pos="3657600" algn="l"/>
                <a:tab pos="4572000" algn="l"/>
                <a:tab pos="5486399" algn="l"/>
                <a:tab pos="6400799" algn="l"/>
                <a:tab pos="7315200" algn="l"/>
                <a:tab pos="8229600" algn="l"/>
                <a:tab pos="9144000" algn="l"/>
                <a:tab pos="10058400" algn="l"/>
              </a:tabLst>
              <a:defRPr/>
            </a:pPr>
            <a:endParaRPr lang="fr-FR" sz="1200" dirty="0"/>
          </a:p>
        </p:txBody>
      </p:sp>
      <p:sp>
        <p:nvSpPr>
          <p:cNvPr id="4" name="Espace réservé du numéro de diapositive 3"/>
          <p:cNvSpPr>
            <a:spLocks noGrp="1"/>
          </p:cNvSpPr>
          <p:nvPr>
            <p:ph type="sldNum" sz="quarter" idx="10"/>
          </p:nvPr>
        </p:nvSpPr>
        <p:spPr/>
        <p:txBody>
          <a:bodyPr/>
          <a:lstStyle/>
          <a:p>
            <a:fld id="{6C025E1C-9CFD-400D-8595-7A8158A95F2D}" type="slidenum">
              <a:rPr lang="fr-FR" smtClean="0"/>
              <a:t>12</a:t>
            </a:fld>
            <a:endParaRPr lang="fr-FR"/>
          </a:p>
        </p:txBody>
      </p:sp>
      <p:sp>
        <p:nvSpPr>
          <p:cNvPr id="5" name="Espace réservé du pied de page 4"/>
          <p:cNvSpPr>
            <a:spLocks noGrp="1"/>
          </p:cNvSpPr>
          <p:nvPr>
            <p:ph type="ftr" sz="quarter" idx="11"/>
          </p:nvPr>
        </p:nvSpPr>
        <p:spPr/>
        <p:txBody>
          <a:bodyPr/>
          <a:lstStyle/>
          <a:p>
            <a:r>
              <a:rPr lang="fr-FR"/>
              <a:t>Edition octobre 2021</a:t>
            </a:r>
          </a:p>
        </p:txBody>
      </p:sp>
    </p:spTree>
    <p:extLst>
      <p:ext uri="{BB962C8B-B14F-4D97-AF65-F5344CB8AC3E}">
        <p14:creationId xmlns:p14="http://schemas.microsoft.com/office/powerpoint/2010/main" val="263494535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pPr marL="0" marR="0" indent="0" algn="l" defTabSz="914400" rtl="0" eaLnBrk="1" fontAlgn="auto" latinLnBrk="0" hangingPunct="0">
              <a:lnSpc>
                <a:spcPct val="100000"/>
              </a:lnSpc>
              <a:spcBef>
                <a:spcPts val="448"/>
              </a:spcBef>
              <a:spcAft>
                <a:spcPts val="0"/>
              </a:spcAft>
              <a:buClr>
                <a:srgbClr val="000000"/>
              </a:buClr>
              <a:buSzPct val="100000"/>
              <a:buFont typeface="Times New Roman" pitchFamily="18"/>
              <a:buChar char="•"/>
              <a:tabLst>
                <a:tab pos="0" algn="l"/>
                <a:tab pos="914400" algn="l"/>
                <a:tab pos="1828800" algn="l"/>
                <a:tab pos="2743199" algn="l"/>
                <a:tab pos="3657600" algn="l"/>
                <a:tab pos="4572000" algn="l"/>
                <a:tab pos="5486399" algn="l"/>
                <a:tab pos="6400799" algn="l"/>
                <a:tab pos="7315200" algn="l"/>
                <a:tab pos="8229600" algn="l"/>
                <a:tab pos="9144000" algn="l"/>
                <a:tab pos="10058400" algn="l"/>
              </a:tabLst>
              <a:defRPr/>
            </a:pPr>
            <a:endParaRPr lang="fr-FR" sz="1200" dirty="0"/>
          </a:p>
        </p:txBody>
      </p:sp>
      <p:sp>
        <p:nvSpPr>
          <p:cNvPr id="4" name="Espace réservé du numéro de diapositive 3"/>
          <p:cNvSpPr>
            <a:spLocks noGrp="1"/>
          </p:cNvSpPr>
          <p:nvPr>
            <p:ph type="sldNum" sz="quarter" idx="10"/>
          </p:nvPr>
        </p:nvSpPr>
        <p:spPr/>
        <p:txBody>
          <a:bodyPr/>
          <a:lstStyle/>
          <a:p>
            <a:fld id="{6C025E1C-9CFD-400D-8595-7A8158A95F2D}" type="slidenum">
              <a:rPr lang="fr-FR" smtClean="0"/>
              <a:t>13</a:t>
            </a:fld>
            <a:endParaRPr lang="fr-FR"/>
          </a:p>
        </p:txBody>
      </p:sp>
      <p:sp>
        <p:nvSpPr>
          <p:cNvPr id="5" name="Espace réservé du pied de page 4"/>
          <p:cNvSpPr>
            <a:spLocks noGrp="1"/>
          </p:cNvSpPr>
          <p:nvPr>
            <p:ph type="ftr" sz="quarter" idx="11"/>
          </p:nvPr>
        </p:nvSpPr>
        <p:spPr/>
        <p:txBody>
          <a:bodyPr/>
          <a:lstStyle/>
          <a:p>
            <a:r>
              <a:rPr lang="fr-FR"/>
              <a:t>Edition octobre 2021</a:t>
            </a:r>
          </a:p>
        </p:txBody>
      </p:sp>
    </p:spTree>
    <p:extLst>
      <p:ext uri="{BB962C8B-B14F-4D97-AF65-F5344CB8AC3E}">
        <p14:creationId xmlns:p14="http://schemas.microsoft.com/office/powerpoint/2010/main" val="258905452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pPr marL="0" marR="0" indent="0" algn="l" defTabSz="914400" rtl="0" eaLnBrk="1" fontAlgn="auto" latinLnBrk="0" hangingPunct="0">
              <a:lnSpc>
                <a:spcPct val="100000"/>
              </a:lnSpc>
              <a:spcBef>
                <a:spcPts val="448"/>
              </a:spcBef>
              <a:spcAft>
                <a:spcPts val="0"/>
              </a:spcAft>
              <a:buClr>
                <a:srgbClr val="000000"/>
              </a:buClr>
              <a:buSzPct val="100000"/>
              <a:buFont typeface="Times New Roman" pitchFamily="18"/>
              <a:buChar char="•"/>
              <a:tabLst>
                <a:tab pos="0" algn="l"/>
                <a:tab pos="914400" algn="l"/>
                <a:tab pos="1828800" algn="l"/>
                <a:tab pos="2743199" algn="l"/>
                <a:tab pos="3657600" algn="l"/>
                <a:tab pos="4572000" algn="l"/>
                <a:tab pos="5486399" algn="l"/>
                <a:tab pos="6400799" algn="l"/>
                <a:tab pos="7315200" algn="l"/>
                <a:tab pos="8229600" algn="l"/>
                <a:tab pos="9144000" algn="l"/>
                <a:tab pos="10058400" algn="l"/>
              </a:tabLst>
              <a:defRPr/>
            </a:pPr>
            <a:endParaRPr lang="fr-FR" sz="1200" dirty="0"/>
          </a:p>
        </p:txBody>
      </p:sp>
      <p:sp>
        <p:nvSpPr>
          <p:cNvPr id="4" name="Espace réservé du numéro de diapositive 3"/>
          <p:cNvSpPr>
            <a:spLocks noGrp="1"/>
          </p:cNvSpPr>
          <p:nvPr>
            <p:ph type="sldNum" sz="quarter" idx="10"/>
          </p:nvPr>
        </p:nvSpPr>
        <p:spPr/>
        <p:txBody>
          <a:bodyPr/>
          <a:lstStyle/>
          <a:p>
            <a:fld id="{6C025E1C-9CFD-400D-8595-7A8158A95F2D}" type="slidenum">
              <a:rPr lang="fr-FR" smtClean="0"/>
              <a:t>14</a:t>
            </a:fld>
            <a:endParaRPr lang="fr-FR"/>
          </a:p>
        </p:txBody>
      </p:sp>
      <p:sp>
        <p:nvSpPr>
          <p:cNvPr id="5" name="Espace réservé du pied de page 4"/>
          <p:cNvSpPr>
            <a:spLocks noGrp="1"/>
          </p:cNvSpPr>
          <p:nvPr>
            <p:ph type="ftr" sz="quarter" idx="11"/>
          </p:nvPr>
        </p:nvSpPr>
        <p:spPr/>
        <p:txBody>
          <a:bodyPr/>
          <a:lstStyle/>
          <a:p>
            <a:r>
              <a:rPr lang="fr-FR"/>
              <a:t>Edition octobre 2021</a:t>
            </a:r>
          </a:p>
        </p:txBody>
      </p:sp>
    </p:spTree>
    <p:extLst>
      <p:ext uri="{BB962C8B-B14F-4D97-AF65-F5344CB8AC3E}">
        <p14:creationId xmlns:p14="http://schemas.microsoft.com/office/powerpoint/2010/main" val="331939097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pPr marL="0" marR="0" indent="0" algn="l" defTabSz="914400" rtl="0" eaLnBrk="1" fontAlgn="auto" latinLnBrk="0" hangingPunct="0">
              <a:lnSpc>
                <a:spcPct val="100000"/>
              </a:lnSpc>
              <a:spcBef>
                <a:spcPts val="448"/>
              </a:spcBef>
              <a:spcAft>
                <a:spcPts val="0"/>
              </a:spcAft>
              <a:buClr>
                <a:srgbClr val="000000"/>
              </a:buClr>
              <a:buSzPct val="100000"/>
              <a:buFont typeface="Times New Roman" pitchFamily="18"/>
              <a:buChar char="•"/>
              <a:tabLst>
                <a:tab pos="0" algn="l"/>
                <a:tab pos="914400" algn="l"/>
                <a:tab pos="1828800" algn="l"/>
                <a:tab pos="2743199" algn="l"/>
                <a:tab pos="3657600" algn="l"/>
                <a:tab pos="4572000" algn="l"/>
                <a:tab pos="5486399" algn="l"/>
                <a:tab pos="6400799" algn="l"/>
                <a:tab pos="7315200" algn="l"/>
                <a:tab pos="8229600" algn="l"/>
                <a:tab pos="9144000" algn="l"/>
                <a:tab pos="10058400" algn="l"/>
              </a:tabLst>
              <a:defRPr/>
            </a:pPr>
            <a:endParaRPr lang="fr-FR" sz="1200" dirty="0"/>
          </a:p>
        </p:txBody>
      </p:sp>
      <p:sp>
        <p:nvSpPr>
          <p:cNvPr id="4" name="Espace réservé du numéro de diapositive 3"/>
          <p:cNvSpPr>
            <a:spLocks noGrp="1"/>
          </p:cNvSpPr>
          <p:nvPr>
            <p:ph type="sldNum" sz="quarter" idx="10"/>
          </p:nvPr>
        </p:nvSpPr>
        <p:spPr/>
        <p:txBody>
          <a:bodyPr/>
          <a:lstStyle/>
          <a:p>
            <a:fld id="{6C025E1C-9CFD-400D-8595-7A8158A95F2D}" type="slidenum">
              <a:rPr lang="fr-FR" smtClean="0"/>
              <a:t>15</a:t>
            </a:fld>
            <a:endParaRPr lang="fr-FR"/>
          </a:p>
        </p:txBody>
      </p:sp>
      <p:sp>
        <p:nvSpPr>
          <p:cNvPr id="5" name="Espace réservé du pied de page 4"/>
          <p:cNvSpPr>
            <a:spLocks noGrp="1"/>
          </p:cNvSpPr>
          <p:nvPr>
            <p:ph type="ftr" sz="quarter" idx="11"/>
          </p:nvPr>
        </p:nvSpPr>
        <p:spPr/>
        <p:txBody>
          <a:bodyPr/>
          <a:lstStyle/>
          <a:p>
            <a:r>
              <a:rPr lang="fr-FR"/>
              <a:t>Edition octobre 2021</a:t>
            </a:r>
          </a:p>
        </p:txBody>
      </p:sp>
    </p:spTree>
    <p:extLst>
      <p:ext uri="{BB962C8B-B14F-4D97-AF65-F5344CB8AC3E}">
        <p14:creationId xmlns:p14="http://schemas.microsoft.com/office/powerpoint/2010/main" val="173297172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6C025E1C-9CFD-400D-8595-7A8158A95F2D}" type="slidenum">
              <a:rPr lang="fr-FR" smtClean="0"/>
              <a:t>16</a:t>
            </a:fld>
            <a:endParaRPr lang="fr-FR"/>
          </a:p>
        </p:txBody>
      </p:sp>
      <p:sp>
        <p:nvSpPr>
          <p:cNvPr id="5" name="Espace réservé du pied de page 4"/>
          <p:cNvSpPr>
            <a:spLocks noGrp="1"/>
          </p:cNvSpPr>
          <p:nvPr>
            <p:ph type="ftr" sz="quarter" idx="11"/>
          </p:nvPr>
        </p:nvSpPr>
        <p:spPr/>
        <p:txBody>
          <a:bodyPr/>
          <a:lstStyle/>
          <a:p>
            <a:r>
              <a:rPr lang="fr-FR"/>
              <a:t>Edition octobre 2021</a:t>
            </a:r>
          </a:p>
        </p:txBody>
      </p:sp>
    </p:spTree>
    <p:extLst>
      <p:ext uri="{BB962C8B-B14F-4D97-AF65-F5344CB8AC3E}">
        <p14:creationId xmlns:p14="http://schemas.microsoft.com/office/powerpoint/2010/main" val="403125793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pPr marL="171450" marR="0" indent="-171450" algn="l" defTabSz="914400" rtl="0" eaLnBrk="1" fontAlgn="auto" latinLnBrk="0" hangingPunct="1">
              <a:lnSpc>
                <a:spcPct val="100000"/>
              </a:lnSpc>
              <a:spcBef>
                <a:spcPts val="0"/>
              </a:spcBef>
              <a:spcAft>
                <a:spcPts val="0"/>
              </a:spcAft>
              <a:buClrTx/>
              <a:buSzTx/>
              <a:buFontTx/>
              <a:buChar char="-"/>
              <a:tabLst/>
              <a:defRPr/>
            </a:pPr>
            <a:endParaRPr lang="fr-FR" sz="1200" kern="1200" dirty="0">
              <a:solidFill>
                <a:schemeClr val="tx1"/>
              </a:solidFill>
              <a:effectLst/>
              <a:latin typeface="+mn-lt"/>
              <a:ea typeface="+mn-ea"/>
              <a:cs typeface="+mn-cs"/>
            </a:endParaRPr>
          </a:p>
        </p:txBody>
      </p:sp>
      <p:sp>
        <p:nvSpPr>
          <p:cNvPr id="4" name="Espace réservé du numéro de diapositive 3"/>
          <p:cNvSpPr>
            <a:spLocks noGrp="1"/>
          </p:cNvSpPr>
          <p:nvPr>
            <p:ph type="sldNum" sz="quarter" idx="10"/>
          </p:nvPr>
        </p:nvSpPr>
        <p:spPr/>
        <p:txBody>
          <a:bodyPr/>
          <a:lstStyle/>
          <a:p>
            <a:fld id="{6C025E1C-9CFD-400D-8595-7A8158A95F2D}" type="slidenum">
              <a:rPr lang="fr-FR" smtClean="0"/>
              <a:t>2</a:t>
            </a:fld>
            <a:endParaRPr lang="fr-FR"/>
          </a:p>
        </p:txBody>
      </p:sp>
    </p:spTree>
    <p:extLst>
      <p:ext uri="{BB962C8B-B14F-4D97-AF65-F5344CB8AC3E}">
        <p14:creationId xmlns:p14="http://schemas.microsoft.com/office/powerpoint/2010/main" val="352306263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pPr marL="171450" marR="0" indent="-171450" algn="l" defTabSz="914400" rtl="0" eaLnBrk="1" fontAlgn="auto" latinLnBrk="0" hangingPunct="1">
              <a:lnSpc>
                <a:spcPct val="100000"/>
              </a:lnSpc>
              <a:spcBef>
                <a:spcPts val="0"/>
              </a:spcBef>
              <a:spcAft>
                <a:spcPts val="0"/>
              </a:spcAft>
              <a:buClrTx/>
              <a:buSzTx/>
              <a:buFontTx/>
              <a:buChar char="-"/>
              <a:tabLst/>
              <a:defRPr/>
            </a:pPr>
            <a:endParaRPr lang="fr-FR" dirty="0"/>
          </a:p>
        </p:txBody>
      </p:sp>
      <p:sp>
        <p:nvSpPr>
          <p:cNvPr id="4" name="Espace réservé du numéro de diapositive 3"/>
          <p:cNvSpPr>
            <a:spLocks noGrp="1"/>
          </p:cNvSpPr>
          <p:nvPr>
            <p:ph type="sldNum" sz="quarter" idx="10"/>
          </p:nvPr>
        </p:nvSpPr>
        <p:spPr/>
        <p:txBody>
          <a:bodyPr/>
          <a:lstStyle/>
          <a:p>
            <a:fld id="{6C025E1C-9CFD-400D-8595-7A8158A95F2D}" type="slidenum">
              <a:rPr lang="fr-FR" smtClean="0"/>
              <a:t>3</a:t>
            </a:fld>
            <a:endParaRPr lang="fr-FR"/>
          </a:p>
        </p:txBody>
      </p:sp>
    </p:spTree>
    <p:extLst>
      <p:ext uri="{BB962C8B-B14F-4D97-AF65-F5344CB8AC3E}">
        <p14:creationId xmlns:p14="http://schemas.microsoft.com/office/powerpoint/2010/main" val="352306263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pPr marL="171450" marR="0" indent="-171450" algn="l" defTabSz="914400" rtl="0" eaLnBrk="1" fontAlgn="auto" latinLnBrk="0" hangingPunct="1">
              <a:lnSpc>
                <a:spcPct val="100000"/>
              </a:lnSpc>
              <a:spcBef>
                <a:spcPts val="0"/>
              </a:spcBef>
              <a:spcAft>
                <a:spcPts val="0"/>
              </a:spcAft>
              <a:buClrTx/>
              <a:buSzTx/>
              <a:buFontTx/>
              <a:buChar char="-"/>
              <a:tabLst/>
              <a:defRPr/>
            </a:pPr>
            <a:endParaRPr lang="fr-FR" dirty="0"/>
          </a:p>
        </p:txBody>
      </p:sp>
      <p:sp>
        <p:nvSpPr>
          <p:cNvPr id="4" name="Espace réservé du numéro de diapositive 3"/>
          <p:cNvSpPr>
            <a:spLocks noGrp="1"/>
          </p:cNvSpPr>
          <p:nvPr>
            <p:ph type="sldNum" sz="quarter" idx="10"/>
          </p:nvPr>
        </p:nvSpPr>
        <p:spPr/>
        <p:txBody>
          <a:bodyPr/>
          <a:lstStyle/>
          <a:p>
            <a:fld id="{6C025E1C-9CFD-400D-8595-7A8158A95F2D}" type="slidenum">
              <a:rPr lang="fr-FR" smtClean="0"/>
              <a:t>4</a:t>
            </a:fld>
            <a:endParaRPr lang="fr-FR"/>
          </a:p>
        </p:txBody>
      </p:sp>
    </p:spTree>
    <p:extLst>
      <p:ext uri="{BB962C8B-B14F-4D97-AF65-F5344CB8AC3E}">
        <p14:creationId xmlns:p14="http://schemas.microsoft.com/office/powerpoint/2010/main" val="352306263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pPr marL="171450" marR="0" indent="-171450" algn="l" defTabSz="914400" rtl="0" eaLnBrk="1" fontAlgn="auto" latinLnBrk="0" hangingPunct="1">
              <a:lnSpc>
                <a:spcPct val="100000"/>
              </a:lnSpc>
              <a:spcBef>
                <a:spcPts val="0"/>
              </a:spcBef>
              <a:spcAft>
                <a:spcPts val="0"/>
              </a:spcAft>
              <a:buClrTx/>
              <a:buSzTx/>
              <a:buFontTx/>
              <a:buChar char="-"/>
              <a:tabLst/>
              <a:defRPr/>
            </a:pPr>
            <a:endParaRPr lang="fr-FR" dirty="0"/>
          </a:p>
        </p:txBody>
      </p:sp>
      <p:sp>
        <p:nvSpPr>
          <p:cNvPr id="4" name="Espace réservé du numéro de diapositive 3"/>
          <p:cNvSpPr>
            <a:spLocks noGrp="1"/>
          </p:cNvSpPr>
          <p:nvPr>
            <p:ph type="sldNum" sz="quarter" idx="10"/>
          </p:nvPr>
        </p:nvSpPr>
        <p:spPr/>
        <p:txBody>
          <a:bodyPr/>
          <a:lstStyle/>
          <a:p>
            <a:fld id="{6C025E1C-9CFD-400D-8595-7A8158A95F2D}" type="slidenum">
              <a:rPr lang="fr-FR" smtClean="0"/>
              <a:t>5</a:t>
            </a:fld>
            <a:endParaRPr lang="fr-FR"/>
          </a:p>
        </p:txBody>
      </p:sp>
    </p:spTree>
    <p:extLst>
      <p:ext uri="{BB962C8B-B14F-4D97-AF65-F5344CB8AC3E}">
        <p14:creationId xmlns:p14="http://schemas.microsoft.com/office/powerpoint/2010/main" val="352306263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pPr marL="171450" marR="0" indent="-171450" algn="l" defTabSz="914400" rtl="0" eaLnBrk="1" fontAlgn="auto" latinLnBrk="0" hangingPunct="1">
              <a:lnSpc>
                <a:spcPct val="100000"/>
              </a:lnSpc>
              <a:spcBef>
                <a:spcPts val="0"/>
              </a:spcBef>
              <a:spcAft>
                <a:spcPts val="0"/>
              </a:spcAft>
              <a:buClrTx/>
              <a:buSzTx/>
              <a:buFontTx/>
              <a:buChar char="-"/>
              <a:tabLst/>
              <a:defRPr/>
            </a:pPr>
            <a:endParaRPr lang="fr-FR" dirty="0"/>
          </a:p>
        </p:txBody>
      </p:sp>
      <p:sp>
        <p:nvSpPr>
          <p:cNvPr id="4" name="Espace réservé du numéro de diapositive 3"/>
          <p:cNvSpPr>
            <a:spLocks noGrp="1"/>
          </p:cNvSpPr>
          <p:nvPr>
            <p:ph type="sldNum" sz="quarter" idx="10"/>
          </p:nvPr>
        </p:nvSpPr>
        <p:spPr/>
        <p:txBody>
          <a:bodyPr/>
          <a:lstStyle/>
          <a:p>
            <a:fld id="{6C025E1C-9CFD-400D-8595-7A8158A95F2D}" type="slidenum">
              <a:rPr lang="fr-FR" smtClean="0"/>
              <a:t>6</a:t>
            </a:fld>
            <a:endParaRPr lang="fr-FR"/>
          </a:p>
        </p:txBody>
      </p:sp>
    </p:spTree>
    <p:extLst>
      <p:ext uri="{BB962C8B-B14F-4D97-AF65-F5344CB8AC3E}">
        <p14:creationId xmlns:p14="http://schemas.microsoft.com/office/powerpoint/2010/main" val="352306263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sz="1200" dirty="0">
              <a:latin typeface="+mj-lt"/>
            </a:endParaRPr>
          </a:p>
        </p:txBody>
      </p:sp>
      <p:sp>
        <p:nvSpPr>
          <p:cNvPr id="4" name="Espace réservé du numéro de diapositive 3"/>
          <p:cNvSpPr>
            <a:spLocks noGrp="1"/>
          </p:cNvSpPr>
          <p:nvPr>
            <p:ph type="sldNum" sz="quarter" idx="10"/>
          </p:nvPr>
        </p:nvSpPr>
        <p:spPr/>
        <p:txBody>
          <a:bodyPr/>
          <a:lstStyle/>
          <a:p>
            <a:fld id="{6C025E1C-9CFD-400D-8595-7A8158A95F2D}" type="slidenum">
              <a:rPr lang="fr-FR" smtClean="0"/>
              <a:t>7</a:t>
            </a:fld>
            <a:endParaRPr lang="fr-FR"/>
          </a:p>
        </p:txBody>
      </p:sp>
      <p:sp>
        <p:nvSpPr>
          <p:cNvPr id="5" name="Espace réservé du pied de page 4"/>
          <p:cNvSpPr>
            <a:spLocks noGrp="1"/>
          </p:cNvSpPr>
          <p:nvPr>
            <p:ph type="ftr" sz="quarter" idx="11"/>
          </p:nvPr>
        </p:nvSpPr>
        <p:spPr/>
        <p:txBody>
          <a:bodyPr/>
          <a:lstStyle/>
          <a:p>
            <a:r>
              <a:rPr lang="fr-FR"/>
              <a:t>Edition avril 2019</a:t>
            </a:r>
          </a:p>
        </p:txBody>
      </p:sp>
    </p:spTree>
    <p:extLst>
      <p:ext uri="{BB962C8B-B14F-4D97-AF65-F5344CB8AC3E}">
        <p14:creationId xmlns:p14="http://schemas.microsoft.com/office/powerpoint/2010/main" val="352306263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pPr marL="171450" indent="-171450">
              <a:buFontTx/>
              <a:buChar char="-"/>
            </a:pPr>
            <a:endParaRPr lang="fr-FR" sz="1200" kern="1200" dirty="0">
              <a:solidFill>
                <a:schemeClr val="tx1"/>
              </a:solidFill>
              <a:effectLst/>
              <a:latin typeface="+mn-lt"/>
              <a:ea typeface="+mn-ea"/>
              <a:cs typeface="+mn-cs"/>
            </a:endParaRPr>
          </a:p>
        </p:txBody>
      </p:sp>
      <p:sp>
        <p:nvSpPr>
          <p:cNvPr id="4" name="Espace réservé du numéro de diapositive 3"/>
          <p:cNvSpPr>
            <a:spLocks noGrp="1"/>
          </p:cNvSpPr>
          <p:nvPr>
            <p:ph type="sldNum" sz="quarter" idx="10"/>
          </p:nvPr>
        </p:nvSpPr>
        <p:spPr/>
        <p:txBody>
          <a:bodyPr/>
          <a:lstStyle/>
          <a:p>
            <a:fld id="{6C025E1C-9CFD-400D-8595-7A8158A95F2D}" type="slidenum">
              <a:rPr lang="fr-FR" smtClean="0"/>
              <a:t>8</a:t>
            </a:fld>
            <a:endParaRPr lang="fr-FR"/>
          </a:p>
        </p:txBody>
      </p:sp>
      <p:sp>
        <p:nvSpPr>
          <p:cNvPr id="5" name="Espace réservé du pied de page 4"/>
          <p:cNvSpPr>
            <a:spLocks noGrp="1"/>
          </p:cNvSpPr>
          <p:nvPr>
            <p:ph type="ftr" sz="quarter" idx="11"/>
          </p:nvPr>
        </p:nvSpPr>
        <p:spPr/>
        <p:txBody>
          <a:bodyPr/>
          <a:lstStyle/>
          <a:p>
            <a:r>
              <a:rPr lang="fr-FR"/>
              <a:t>Edition octobre 2021</a:t>
            </a:r>
          </a:p>
        </p:txBody>
      </p:sp>
    </p:spTree>
    <p:extLst>
      <p:ext uri="{BB962C8B-B14F-4D97-AF65-F5344CB8AC3E}">
        <p14:creationId xmlns:p14="http://schemas.microsoft.com/office/powerpoint/2010/main" val="352306263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sz="1200" b="0" i="0" u="none" strike="noStrike" baseline="0" dirty="0">
              <a:ln>
                <a:noFill/>
              </a:ln>
              <a:solidFill>
                <a:srgbClr val="000000"/>
              </a:solidFill>
              <a:effectLst/>
              <a:latin typeface="Times New Roman" pitchFamily="18"/>
              <a:ea typeface="MS Gothic" pitchFamily="2"/>
              <a:cs typeface="Tahoma" pitchFamily="2"/>
            </a:endParaRPr>
          </a:p>
        </p:txBody>
      </p:sp>
      <p:sp>
        <p:nvSpPr>
          <p:cNvPr id="4" name="Espace réservé du numéro de diapositive 3"/>
          <p:cNvSpPr>
            <a:spLocks noGrp="1"/>
          </p:cNvSpPr>
          <p:nvPr>
            <p:ph type="sldNum" sz="quarter" idx="10"/>
          </p:nvPr>
        </p:nvSpPr>
        <p:spPr/>
        <p:txBody>
          <a:bodyPr/>
          <a:lstStyle/>
          <a:p>
            <a:fld id="{6C025E1C-9CFD-400D-8595-7A8158A95F2D}" type="slidenum">
              <a:rPr lang="fr-FR" smtClean="0"/>
              <a:t>9</a:t>
            </a:fld>
            <a:endParaRPr lang="fr-FR"/>
          </a:p>
        </p:txBody>
      </p:sp>
    </p:spTree>
    <p:extLst>
      <p:ext uri="{BB962C8B-B14F-4D97-AF65-F5344CB8AC3E}">
        <p14:creationId xmlns:p14="http://schemas.microsoft.com/office/powerpoint/2010/main" val="352306263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a:t>Cliquez et modifiez le titre</a:t>
            </a: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a:t>Cliquez pour modifier le style des sous-titres du masque</a:t>
            </a:r>
          </a:p>
        </p:txBody>
      </p:sp>
      <p:sp>
        <p:nvSpPr>
          <p:cNvPr id="4" name="Espace réservé de la date 3"/>
          <p:cNvSpPr>
            <a:spLocks noGrp="1"/>
          </p:cNvSpPr>
          <p:nvPr>
            <p:ph type="dt" sz="half" idx="10"/>
          </p:nvPr>
        </p:nvSpPr>
        <p:spPr>
          <a:xfrm>
            <a:off x="0" y="6568767"/>
            <a:ext cx="2133600" cy="365125"/>
          </a:xfrm>
        </p:spPr>
        <p:txBody>
          <a:bodyPr/>
          <a:lstStyle>
            <a:lvl1pPr>
              <a:defRPr baseline="0"/>
            </a:lvl1pPr>
          </a:lstStyle>
          <a:p>
            <a:r>
              <a:rPr lang="fr-FR" sz="1500"/>
              <a:t>Edition septembre 2025</a:t>
            </a:r>
            <a:endParaRPr lang="fr-FR" sz="1500" dirty="0"/>
          </a:p>
        </p:txBody>
      </p:sp>
      <p:sp>
        <p:nvSpPr>
          <p:cNvPr id="5" name="Espace réservé du pied de page 4"/>
          <p:cNvSpPr>
            <a:spLocks noGrp="1"/>
          </p:cNvSpPr>
          <p:nvPr>
            <p:ph type="ftr" sz="quarter" idx="11"/>
          </p:nvPr>
        </p:nvSpPr>
        <p:spPr>
          <a:xfrm>
            <a:off x="3124200" y="6568767"/>
            <a:ext cx="2895600" cy="365125"/>
          </a:xfrm>
        </p:spPr>
        <p:txBody>
          <a:bodyPr/>
          <a:lstStyle>
            <a:lvl1pPr>
              <a:defRPr sz="1500" baseline="0"/>
            </a:lvl1pPr>
          </a:lstStyle>
          <a:p>
            <a:r>
              <a:rPr lang="fr-FR"/>
              <a:t>Les éclairages conjoncturels départementaux - Vaucluse</a:t>
            </a:r>
            <a:endParaRPr lang="fr-FR" dirty="0"/>
          </a:p>
        </p:txBody>
      </p:sp>
      <p:sp>
        <p:nvSpPr>
          <p:cNvPr id="6" name="Espace réservé du numéro de diapositive 5"/>
          <p:cNvSpPr>
            <a:spLocks noGrp="1"/>
          </p:cNvSpPr>
          <p:nvPr>
            <p:ph type="sldNum" sz="quarter" idx="12"/>
          </p:nvPr>
        </p:nvSpPr>
        <p:spPr>
          <a:xfrm>
            <a:off x="8739398" y="6568767"/>
            <a:ext cx="404601" cy="289233"/>
          </a:xfrm>
          <a:solidFill>
            <a:schemeClr val="accent6">
              <a:lumMod val="75000"/>
            </a:schemeClr>
          </a:solidFill>
        </p:spPr>
        <p:txBody>
          <a:bodyPr/>
          <a:lstStyle>
            <a:lvl1pPr>
              <a:defRPr sz="1700" baseline="0">
                <a:solidFill>
                  <a:schemeClr val="bg1"/>
                </a:solidFill>
              </a:defRPr>
            </a:lvl1pPr>
          </a:lstStyle>
          <a:p>
            <a:fld id="{3C7AC07C-28E4-BD4F-9FFB-37ABAC856C34}" type="slidenum">
              <a:rPr lang="fr-FR" smtClean="0"/>
              <a:pPr/>
              <a:t>‹N°›</a:t>
            </a:fld>
            <a:endParaRPr lang="fr-FR" dirty="0"/>
          </a:p>
        </p:txBody>
      </p:sp>
    </p:spTree>
    <p:extLst>
      <p:ext uri="{BB962C8B-B14F-4D97-AF65-F5344CB8AC3E}">
        <p14:creationId xmlns:p14="http://schemas.microsoft.com/office/powerpoint/2010/main" val="264005461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et modifiez le titre</a:t>
            </a:r>
          </a:p>
        </p:txBody>
      </p:sp>
      <p:sp>
        <p:nvSpPr>
          <p:cNvPr id="3" name="Espace réservé du texte vertical 2"/>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r>
              <a:rPr lang="fr-FR"/>
              <a:t>Edition septembre 2025</a:t>
            </a:r>
          </a:p>
        </p:txBody>
      </p:sp>
      <p:sp>
        <p:nvSpPr>
          <p:cNvPr id="5" name="Espace réservé du pied de page 4"/>
          <p:cNvSpPr>
            <a:spLocks noGrp="1"/>
          </p:cNvSpPr>
          <p:nvPr>
            <p:ph type="ftr" sz="quarter" idx="11"/>
          </p:nvPr>
        </p:nvSpPr>
        <p:spPr/>
        <p:txBody>
          <a:bodyPr/>
          <a:lstStyle/>
          <a:p>
            <a:r>
              <a:rPr lang="fr-FR"/>
              <a:t>Les éclairages conjoncturels départementaux - Vaucluse</a:t>
            </a:r>
          </a:p>
        </p:txBody>
      </p:sp>
      <p:sp>
        <p:nvSpPr>
          <p:cNvPr id="6" name="Espace réservé du numéro de diapositive 5"/>
          <p:cNvSpPr>
            <a:spLocks noGrp="1"/>
          </p:cNvSpPr>
          <p:nvPr>
            <p:ph type="sldNum" sz="quarter" idx="12"/>
          </p:nvPr>
        </p:nvSpPr>
        <p:spPr/>
        <p:txBody>
          <a:bodyPr/>
          <a:lstStyle/>
          <a:p>
            <a:fld id="{3C7AC07C-28E4-BD4F-9FFB-37ABAC856C34}" type="slidenum">
              <a:rPr lang="fr-FR" smtClean="0"/>
              <a:t>‹N°›</a:t>
            </a:fld>
            <a:endParaRPr lang="fr-FR"/>
          </a:p>
        </p:txBody>
      </p:sp>
    </p:spTree>
    <p:extLst>
      <p:ext uri="{BB962C8B-B14F-4D97-AF65-F5344CB8AC3E}">
        <p14:creationId xmlns:p14="http://schemas.microsoft.com/office/powerpoint/2010/main" val="311780670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a:t>Cliquez et modifiez le titre</a:t>
            </a: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r>
              <a:rPr lang="fr-FR"/>
              <a:t>Edition septembre 2025</a:t>
            </a:r>
          </a:p>
        </p:txBody>
      </p:sp>
      <p:sp>
        <p:nvSpPr>
          <p:cNvPr id="5" name="Espace réservé du pied de page 4"/>
          <p:cNvSpPr>
            <a:spLocks noGrp="1"/>
          </p:cNvSpPr>
          <p:nvPr>
            <p:ph type="ftr" sz="quarter" idx="11"/>
          </p:nvPr>
        </p:nvSpPr>
        <p:spPr/>
        <p:txBody>
          <a:bodyPr/>
          <a:lstStyle/>
          <a:p>
            <a:r>
              <a:rPr lang="fr-FR"/>
              <a:t>Les éclairages conjoncturels départementaux - Vaucluse</a:t>
            </a:r>
          </a:p>
        </p:txBody>
      </p:sp>
      <p:sp>
        <p:nvSpPr>
          <p:cNvPr id="6" name="Espace réservé du numéro de diapositive 5"/>
          <p:cNvSpPr>
            <a:spLocks noGrp="1"/>
          </p:cNvSpPr>
          <p:nvPr>
            <p:ph type="sldNum" sz="quarter" idx="12"/>
          </p:nvPr>
        </p:nvSpPr>
        <p:spPr/>
        <p:txBody>
          <a:bodyPr/>
          <a:lstStyle/>
          <a:p>
            <a:fld id="{3C7AC07C-28E4-BD4F-9FFB-37ABAC856C34}" type="slidenum">
              <a:rPr lang="fr-FR" smtClean="0"/>
              <a:t>‹N°›</a:t>
            </a:fld>
            <a:endParaRPr lang="fr-FR"/>
          </a:p>
        </p:txBody>
      </p:sp>
    </p:spTree>
    <p:extLst>
      <p:ext uri="{BB962C8B-B14F-4D97-AF65-F5344CB8AC3E}">
        <p14:creationId xmlns:p14="http://schemas.microsoft.com/office/powerpoint/2010/main" val="94986205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et modifiez le titre</a:t>
            </a:r>
          </a:p>
        </p:txBody>
      </p:sp>
      <p:sp>
        <p:nvSpPr>
          <p:cNvPr id="3" name="Espace réservé du contenu 2"/>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r>
              <a:rPr lang="fr-FR"/>
              <a:t>Edition septembre 2025</a:t>
            </a:r>
          </a:p>
        </p:txBody>
      </p:sp>
      <p:sp>
        <p:nvSpPr>
          <p:cNvPr id="5" name="Espace réservé du pied de page 4"/>
          <p:cNvSpPr>
            <a:spLocks noGrp="1"/>
          </p:cNvSpPr>
          <p:nvPr>
            <p:ph type="ftr" sz="quarter" idx="11"/>
          </p:nvPr>
        </p:nvSpPr>
        <p:spPr/>
        <p:txBody>
          <a:bodyPr/>
          <a:lstStyle/>
          <a:p>
            <a:r>
              <a:rPr lang="fr-FR"/>
              <a:t>Les éclairages conjoncturels départementaux - Vaucluse</a:t>
            </a:r>
          </a:p>
        </p:txBody>
      </p:sp>
      <p:sp>
        <p:nvSpPr>
          <p:cNvPr id="6" name="Espace réservé du numéro de diapositive 5"/>
          <p:cNvSpPr>
            <a:spLocks noGrp="1"/>
          </p:cNvSpPr>
          <p:nvPr>
            <p:ph type="sldNum" sz="quarter" idx="12"/>
          </p:nvPr>
        </p:nvSpPr>
        <p:spPr/>
        <p:txBody>
          <a:bodyPr/>
          <a:lstStyle/>
          <a:p>
            <a:fld id="{3C7AC07C-28E4-BD4F-9FFB-37ABAC856C34}" type="slidenum">
              <a:rPr lang="fr-FR" smtClean="0"/>
              <a:t>‹N°›</a:t>
            </a:fld>
            <a:endParaRPr lang="fr-FR"/>
          </a:p>
        </p:txBody>
      </p:sp>
    </p:spTree>
    <p:extLst>
      <p:ext uri="{BB962C8B-B14F-4D97-AF65-F5344CB8AC3E}">
        <p14:creationId xmlns:p14="http://schemas.microsoft.com/office/powerpoint/2010/main" val="38486332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têt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a:t>Cliquez et modifiez le titre</a:t>
            </a: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Espace réservé de la date 3"/>
          <p:cNvSpPr>
            <a:spLocks noGrp="1"/>
          </p:cNvSpPr>
          <p:nvPr>
            <p:ph type="dt" sz="half" idx="10"/>
          </p:nvPr>
        </p:nvSpPr>
        <p:spPr/>
        <p:txBody>
          <a:bodyPr/>
          <a:lstStyle/>
          <a:p>
            <a:r>
              <a:rPr lang="fr-FR"/>
              <a:t>Edition septembre 2025</a:t>
            </a:r>
            <a:endParaRPr lang="fr-FR" dirty="0"/>
          </a:p>
        </p:txBody>
      </p:sp>
      <p:sp>
        <p:nvSpPr>
          <p:cNvPr id="5" name="Espace réservé du pied de page 4"/>
          <p:cNvSpPr>
            <a:spLocks noGrp="1"/>
          </p:cNvSpPr>
          <p:nvPr>
            <p:ph type="ftr" sz="quarter" idx="11"/>
          </p:nvPr>
        </p:nvSpPr>
        <p:spPr/>
        <p:txBody>
          <a:bodyPr/>
          <a:lstStyle/>
          <a:p>
            <a:r>
              <a:rPr lang="fr-FR"/>
              <a:t>Les éclairages conjoncturels départementaux - Vaucluse</a:t>
            </a:r>
          </a:p>
        </p:txBody>
      </p:sp>
      <p:sp>
        <p:nvSpPr>
          <p:cNvPr id="6" name="Espace réservé du numéro de diapositive 5"/>
          <p:cNvSpPr>
            <a:spLocks noGrp="1"/>
          </p:cNvSpPr>
          <p:nvPr>
            <p:ph type="sldNum" sz="quarter" idx="12"/>
          </p:nvPr>
        </p:nvSpPr>
        <p:spPr/>
        <p:txBody>
          <a:bodyPr/>
          <a:lstStyle/>
          <a:p>
            <a:fld id="{3C7AC07C-28E4-BD4F-9FFB-37ABAC856C34}" type="slidenum">
              <a:rPr lang="fr-FR" smtClean="0"/>
              <a:t>‹N°›</a:t>
            </a:fld>
            <a:endParaRPr lang="fr-FR"/>
          </a:p>
        </p:txBody>
      </p:sp>
    </p:spTree>
    <p:extLst>
      <p:ext uri="{BB962C8B-B14F-4D97-AF65-F5344CB8AC3E}">
        <p14:creationId xmlns:p14="http://schemas.microsoft.com/office/powerpoint/2010/main" val="333394768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et modifiez le titre</a:t>
            </a: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p:cNvSpPr>
            <a:spLocks noGrp="1"/>
          </p:cNvSpPr>
          <p:nvPr>
            <p:ph type="dt" sz="half" idx="10"/>
          </p:nvPr>
        </p:nvSpPr>
        <p:spPr/>
        <p:txBody>
          <a:bodyPr/>
          <a:lstStyle/>
          <a:p>
            <a:r>
              <a:rPr lang="fr-FR"/>
              <a:t>Edition septembre 2025</a:t>
            </a:r>
          </a:p>
        </p:txBody>
      </p:sp>
      <p:sp>
        <p:nvSpPr>
          <p:cNvPr id="6" name="Espace réservé du pied de page 5"/>
          <p:cNvSpPr>
            <a:spLocks noGrp="1"/>
          </p:cNvSpPr>
          <p:nvPr>
            <p:ph type="ftr" sz="quarter" idx="11"/>
          </p:nvPr>
        </p:nvSpPr>
        <p:spPr/>
        <p:txBody>
          <a:bodyPr/>
          <a:lstStyle/>
          <a:p>
            <a:r>
              <a:rPr lang="fr-FR"/>
              <a:t>Les éclairages conjoncturels départementaux - Vaucluse</a:t>
            </a:r>
          </a:p>
        </p:txBody>
      </p:sp>
      <p:sp>
        <p:nvSpPr>
          <p:cNvPr id="7" name="Espace réservé du numéro de diapositive 6"/>
          <p:cNvSpPr>
            <a:spLocks noGrp="1"/>
          </p:cNvSpPr>
          <p:nvPr>
            <p:ph type="sldNum" sz="quarter" idx="12"/>
          </p:nvPr>
        </p:nvSpPr>
        <p:spPr/>
        <p:txBody>
          <a:bodyPr/>
          <a:lstStyle/>
          <a:p>
            <a:fld id="{3C7AC07C-28E4-BD4F-9FFB-37ABAC856C34}" type="slidenum">
              <a:rPr lang="fr-FR" smtClean="0"/>
              <a:t>‹N°›</a:t>
            </a:fld>
            <a:endParaRPr lang="fr-FR"/>
          </a:p>
        </p:txBody>
      </p:sp>
    </p:spTree>
    <p:extLst>
      <p:ext uri="{BB962C8B-B14F-4D97-AF65-F5344CB8AC3E}">
        <p14:creationId xmlns:p14="http://schemas.microsoft.com/office/powerpoint/2010/main" val="409481089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a:t>Cliquez et modifiez le titre</a:t>
            </a: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p:cNvSpPr>
            <a:spLocks noGrp="1"/>
          </p:cNvSpPr>
          <p:nvPr>
            <p:ph type="dt" sz="half" idx="10"/>
          </p:nvPr>
        </p:nvSpPr>
        <p:spPr/>
        <p:txBody>
          <a:bodyPr/>
          <a:lstStyle/>
          <a:p>
            <a:r>
              <a:rPr lang="fr-FR"/>
              <a:t>Edition septembre 2025</a:t>
            </a:r>
          </a:p>
        </p:txBody>
      </p:sp>
      <p:sp>
        <p:nvSpPr>
          <p:cNvPr id="8" name="Espace réservé du pied de page 7"/>
          <p:cNvSpPr>
            <a:spLocks noGrp="1"/>
          </p:cNvSpPr>
          <p:nvPr>
            <p:ph type="ftr" sz="quarter" idx="11"/>
          </p:nvPr>
        </p:nvSpPr>
        <p:spPr/>
        <p:txBody>
          <a:bodyPr/>
          <a:lstStyle/>
          <a:p>
            <a:r>
              <a:rPr lang="fr-FR"/>
              <a:t>Les éclairages conjoncturels départementaux - Vaucluse</a:t>
            </a:r>
          </a:p>
        </p:txBody>
      </p:sp>
      <p:sp>
        <p:nvSpPr>
          <p:cNvPr id="9" name="Espace réservé du numéro de diapositive 8"/>
          <p:cNvSpPr>
            <a:spLocks noGrp="1"/>
          </p:cNvSpPr>
          <p:nvPr>
            <p:ph type="sldNum" sz="quarter" idx="12"/>
          </p:nvPr>
        </p:nvSpPr>
        <p:spPr/>
        <p:txBody>
          <a:bodyPr/>
          <a:lstStyle/>
          <a:p>
            <a:fld id="{3C7AC07C-28E4-BD4F-9FFB-37ABAC856C34}" type="slidenum">
              <a:rPr lang="fr-FR" smtClean="0"/>
              <a:t>‹N°›</a:t>
            </a:fld>
            <a:endParaRPr lang="fr-FR"/>
          </a:p>
        </p:txBody>
      </p:sp>
    </p:spTree>
    <p:extLst>
      <p:ext uri="{BB962C8B-B14F-4D97-AF65-F5344CB8AC3E}">
        <p14:creationId xmlns:p14="http://schemas.microsoft.com/office/powerpoint/2010/main" val="37069535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et modifiez le titre</a:t>
            </a:r>
          </a:p>
        </p:txBody>
      </p:sp>
      <p:sp>
        <p:nvSpPr>
          <p:cNvPr id="3" name="Espace réservé de la date 2"/>
          <p:cNvSpPr>
            <a:spLocks noGrp="1"/>
          </p:cNvSpPr>
          <p:nvPr>
            <p:ph type="dt" sz="half" idx="10"/>
          </p:nvPr>
        </p:nvSpPr>
        <p:spPr/>
        <p:txBody>
          <a:bodyPr/>
          <a:lstStyle/>
          <a:p>
            <a:r>
              <a:rPr lang="fr-FR"/>
              <a:t>Edition septembre 2025</a:t>
            </a:r>
          </a:p>
        </p:txBody>
      </p:sp>
      <p:sp>
        <p:nvSpPr>
          <p:cNvPr id="4" name="Espace réservé du pied de page 3"/>
          <p:cNvSpPr>
            <a:spLocks noGrp="1"/>
          </p:cNvSpPr>
          <p:nvPr>
            <p:ph type="ftr" sz="quarter" idx="11"/>
          </p:nvPr>
        </p:nvSpPr>
        <p:spPr/>
        <p:txBody>
          <a:bodyPr/>
          <a:lstStyle/>
          <a:p>
            <a:r>
              <a:rPr lang="fr-FR"/>
              <a:t>Les éclairages conjoncturels départementaux - Vaucluse</a:t>
            </a:r>
          </a:p>
        </p:txBody>
      </p:sp>
      <p:sp>
        <p:nvSpPr>
          <p:cNvPr id="5" name="Espace réservé du numéro de diapositive 4"/>
          <p:cNvSpPr>
            <a:spLocks noGrp="1"/>
          </p:cNvSpPr>
          <p:nvPr>
            <p:ph type="sldNum" sz="quarter" idx="12"/>
          </p:nvPr>
        </p:nvSpPr>
        <p:spPr/>
        <p:txBody>
          <a:bodyPr/>
          <a:lstStyle/>
          <a:p>
            <a:fld id="{3C7AC07C-28E4-BD4F-9FFB-37ABAC856C34}" type="slidenum">
              <a:rPr lang="fr-FR" smtClean="0"/>
              <a:t>‹N°›</a:t>
            </a:fld>
            <a:endParaRPr lang="fr-FR"/>
          </a:p>
        </p:txBody>
      </p:sp>
    </p:spTree>
    <p:extLst>
      <p:ext uri="{BB962C8B-B14F-4D97-AF65-F5344CB8AC3E}">
        <p14:creationId xmlns:p14="http://schemas.microsoft.com/office/powerpoint/2010/main" val="357385985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r>
              <a:rPr lang="fr-FR"/>
              <a:t>Edition septembre 2025</a:t>
            </a:r>
          </a:p>
        </p:txBody>
      </p:sp>
      <p:sp>
        <p:nvSpPr>
          <p:cNvPr id="3" name="Espace réservé du pied de page 2"/>
          <p:cNvSpPr>
            <a:spLocks noGrp="1"/>
          </p:cNvSpPr>
          <p:nvPr>
            <p:ph type="ftr" sz="quarter" idx="11"/>
          </p:nvPr>
        </p:nvSpPr>
        <p:spPr/>
        <p:txBody>
          <a:bodyPr/>
          <a:lstStyle/>
          <a:p>
            <a:r>
              <a:rPr lang="fr-FR"/>
              <a:t>Les éclairages conjoncturels départementaux - Vaucluse</a:t>
            </a:r>
          </a:p>
        </p:txBody>
      </p:sp>
      <p:sp>
        <p:nvSpPr>
          <p:cNvPr id="4" name="Espace réservé du numéro de diapositive 3"/>
          <p:cNvSpPr>
            <a:spLocks noGrp="1"/>
          </p:cNvSpPr>
          <p:nvPr>
            <p:ph type="sldNum" sz="quarter" idx="12"/>
          </p:nvPr>
        </p:nvSpPr>
        <p:spPr/>
        <p:txBody>
          <a:bodyPr/>
          <a:lstStyle/>
          <a:p>
            <a:fld id="{3C7AC07C-28E4-BD4F-9FFB-37ABAC856C34}" type="slidenum">
              <a:rPr lang="fr-FR" smtClean="0"/>
              <a:t>‹N°›</a:t>
            </a:fld>
            <a:endParaRPr lang="fr-FR"/>
          </a:p>
        </p:txBody>
      </p:sp>
    </p:spTree>
    <p:extLst>
      <p:ext uri="{BB962C8B-B14F-4D97-AF65-F5344CB8AC3E}">
        <p14:creationId xmlns:p14="http://schemas.microsoft.com/office/powerpoint/2010/main" val="3272500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a:t>Cliquez et modifiez le titre</a:t>
            </a: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Espace réservé de la date 4"/>
          <p:cNvSpPr>
            <a:spLocks noGrp="1"/>
          </p:cNvSpPr>
          <p:nvPr>
            <p:ph type="dt" sz="half" idx="10"/>
          </p:nvPr>
        </p:nvSpPr>
        <p:spPr/>
        <p:txBody>
          <a:bodyPr/>
          <a:lstStyle/>
          <a:p>
            <a:r>
              <a:rPr lang="fr-FR"/>
              <a:t>Edition septembre 2025</a:t>
            </a:r>
          </a:p>
        </p:txBody>
      </p:sp>
      <p:sp>
        <p:nvSpPr>
          <p:cNvPr id="6" name="Espace réservé du pied de page 5"/>
          <p:cNvSpPr>
            <a:spLocks noGrp="1"/>
          </p:cNvSpPr>
          <p:nvPr>
            <p:ph type="ftr" sz="quarter" idx="11"/>
          </p:nvPr>
        </p:nvSpPr>
        <p:spPr/>
        <p:txBody>
          <a:bodyPr/>
          <a:lstStyle/>
          <a:p>
            <a:r>
              <a:rPr lang="fr-FR"/>
              <a:t>Les éclairages conjoncturels départementaux - Vaucluse</a:t>
            </a:r>
          </a:p>
        </p:txBody>
      </p:sp>
      <p:sp>
        <p:nvSpPr>
          <p:cNvPr id="7" name="Espace réservé du numéro de diapositive 6"/>
          <p:cNvSpPr>
            <a:spLocks noGrp="1"/>
          </p:cNvSpPr>
          <p:nvPr>
            <p:ph type="sldNum" sz="quarter" idx="12"/>
          </p:nvPr>
        </p:nvSpPr>
        <p:spPr/>
        <p:txBody>
          <a:bodyPr/>
          <a:lstStyle/>
          <a:p>
            <a:fld id="{3C7AC07C-28E4-BD4F-9FFB-37ABAC856C34}" type="slidenum">
              <a:rPr lang="fr-FR" smtClean="0"/>
              <a:t>‹N°›</a:t>
            </a:fld>
            <a:endParaRPr lang="fr-FR"/>
          </a:p>
        </p:txBody>
      </p:sp>
    </p:spTree>
    <p:extLst>
      <p:ext uri="{BB962C8B-B14F-4D97-AF65-F5344CB8AC3E}">
        <p14:creationId xmlns:p14="http://schemas.microsoft.com/office/powerpoint/2010/main" val="154010504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a:t>Cliquez et modifiez le titre</a:t>
            </a: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Espace réservé de la date 4"/>
          <p:cNvSpPr>
            <a:spLocks noGrp="1"/>
          </p:cNvSpPr>
          <p:nvPr>
            <p:ph type="dt" sz="half" idx="10"/>
          </p:nvPr>
        </p:nvSpPr>
        <p:spPr/>
        <p:txBody>
          <a:bodyPr/>
          <a:lstStyle/>
          <a:p>
            <a:r>
              <a:rPr lang="fr-FR"/>
              <a:t>Edition septembre 2025</a:t>
            </a:r>
          </a:p>
        </p:txBody>
      </p:sp>
      <p:sp>
        <p:nvSpPr>
          <p:cNvPr id="6" name="Espace réservé du pied de page 5"/>
          <p:cNvSpPr>
            <a:spLocks noGrp="1"/>
          </p:cNvSpPr>
          <p:nvPr>
            <p:ph type="ftr" sz="quarter" idx="11"/>
          </p:nvPr>
        </p:nvSpPr>
        <p:spPr/>
        <p:txBody>
          <a:bodyPr/>
          <a:lstStyle/>
          <a:p>
            <a:r>
              <a:rPr lang="fr-FR"/>
              <a:t>Les éclairages conjoncturels départementaux - Vaucluse</a:t>
            </a:r>
          </a:p>
        </p:txBody>
      </p:sp>
      <p:sp>
        <p:nvSpPr>
          <p:cNvPr id="7" name="Espace réservé du numéro de diapositive 6"/>
          <p:cNvSpPr>
            <a:spLocks noGrp="1"/>
          </p:cNvSpPr>
          <p:nvPr>
            <p:ph type="sldNum" sz="quarter" idx="12"/>
          </p:nvPr>
        </p:nvSpPr>
        <p:spPr/>
        <p:txBody>
          <a:bodyPr/>
          <a:lstStyle/>
          <a:p>
            <a:fld id="{3C7AC07C-28E4-BD4F-9FFB-37ABAC856C34}" type="slidenum">
              <a:rPr lang="fr-FR" smtClean="0"/>
              <a:t>‹N°›</a:t>
            </a:fld>
            <a:endParaRPr lang="fr-FR"/>
          </a:p>
        </p:txBody>
      </p:sp>
    </p:spTree>
    <p:extLst>
      <p:ext uri="{BB962C8B-B14F-4D97-AF65-F5344CB8AC3E}">
        <p14:creationId xmlns:p14="http://schemas.microsoft.com/office/powerpoint/2010/main" val="39703578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a:t>Cliquez et modifiez le titre</a:t>
            </a: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dirty="0"/>
              <a:t>Cliquez pour modifier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fr-FR"/>
              <a:t>Edition septembre 2025</a:t>
            </a:r>
            <a:endParaRPr lang="fr-FR" dirty="0"/>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fr-FR"/>
              <a:t>Les éclairages conjoncturels départementaux - Vaucluse</a:t>
            </a: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C7AC07C-28E4-BD4F-9FFB-37ABAC856C34}" type="slidenum">
              <a:rPr lang="fr-FR" smtClean="0"/>
              <a:t>‹N°›</a:t>
            </a:fld>
            <a:endParaRPr lang="fr-FR"/>
          </a:p>
        </p:txBody>
      </p:sp>
    </p:spTree>
    <p:extLst>
      <p:ext uri="{BB962C8B-B14F-4D97-AF65-F5344CB8AC3E}">
        <p14:creationId xmlns:p14="http://schemas.microsoft.com/office/powerpoint/2010/main" val="249649571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fr-FR"/>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7" Type="http://schemas.openxmlformats.org/officeDocument/2006/relationships/image" Target="../media/image4.jpe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3.jpeg"/><Relationship Id="rId5" Type="http://schemas.openxmlformats.org/officeDocument/2006/relationships/image" Target="../media/image2.jpeg"/><Relationship Id="rId4" Type="http://schemas.openxmlformats.org/officeDocument/2006/relationships/hyperlink" Target="https://www.google.com/url?sa=i&amp;rct=j&amp;q=&amp;esrc=s&amp;source=images&amp;cd=&amp;cad=rja&amp;uact=8&amp;ved=2ahUKEwimsOizzOjgAhVWAGMBHXMQAxYQjRx6BAgBEAU&amp;url=https://www.ania.net/economie-export/ega-point-de-conjoncture&amp;psig=AOvVaw0wwhQEom1VbtCAOZvqCiu4&amp;ust=1551792264050881" TargetMode="Externa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chart" Target="../charts/chart8.xml"/><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chart" Target="../charts/chart9.xml"/><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chart" Target="../charts/chart10.xml"/><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openxmlformats.org/officeDocument/2006/relationships/hyperlink" Target="https://paca.dreets.gouv.fr/Les-publications-periodiques-9124" TargetMode="External"/><Relationship Id="rId2" Type="http://schemas.openxmlformats.org/officeDocument/2006/relationships/notesSlide" Target="../notesSlides/notesSlide16.xml"/><Relationship Id="rId1" Type="http://schemas.openxmlformats.org/officeDocument/2006/relationships/slideLayout" Target="../slideLayouts/slideLayout1.xml"/><Relationship Id="rId4" Type="http://schemas.openxmlformats.org/officeDocument/2006/relationships/hyperlink" Target="https://paca.dreets.gouv.fr/Les-indicateurs-cles-de-la-Dreets-Paca" TargetMode="External"/></Relationships>
</file>

<file path=ppt/slides/_rels/slide2.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chart" Target="../charts/chart6.xml"/><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chart" Target="../charts/chart7.xml"/><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numéro de diapositive 2"/>
          <p:cNvSpPr>
            <a:spLocks noGrp="1"/>
          </p:cNvSpPr>
          <p:nvPr>
            <p:ph type="sldNum" sz="quarter" idx="12"/>
          </p:nvPr>
        </p:nvSpPr>
        <p:spPr/>
        <p:txBody>
          <a:bodyPr/>
          <a:lstStyle/>
          <a:p>
            <a:fld id="{3C7AC07C-28E4-BD4F-9FFB-37ABAC856C34}" type="slidenum">
              <a:rPr lang="fr-FR" smtClean="0"/>
              <a:t>1</a:t>
            </a:fld>
            <a:endParaRPr lang="fr-FR"/>
          </a:p>
        </p:txBody>
      </p:sp>
      <p:sp>
        <p:nvSpPr>
          <p:cNvPr id="4" name="Espace réservé du pied de page 3"/>
          <p:cNvSpPr>
            <a:spLocks noGrp="1"/>
          </p:cNvSpPr>
          <p:nvPr>
            <p:ph type="ftr" sz="quarter" idx="11"/>
          </p:nvPr>
        </p:nvSpPr>
        <p:spPr>
          <a:xfrm>
            <a:off x="2388611" y="6520993"/>
            <a:ext cx="4507453" cy="365125"/>
          </a:xfrm>
        </p:spPr>
        <p:txBody>
          <a:bodyPr/>
          <a:lstStyle/>
          <a:p>
            <a:r>
              <a:rPr lang="fr-FR"/>
              <a:t>Les éclairages conjoncturels départementaux - Vaucluse</a:t>
            </a:r>
            <a:endParaRPr lang="fr-FR" dirty="0"/>
          </a:p>
        </p:txBody>
      </p:sp>
      <p:sp>
        <p:nvSpPr>
          <p:cNvPr id="5" name="Espace réservé de la date 4"/>
          <p:cNvSpPr>
            <a:spLocks noGrp="1"/>
          </p:cNvSpPr>
          <p:nvPr>
            <p:ph type="dt" sz="half" idx="10"/>
          </p:nvPr>
        </p:nvSpPr>
        <p:spPr/>
        <p:txBody>
          <a:bodyPr/>
          <a:lstStyle/>
          <a:p>
            <a:r>
              <a:rPr lang="fr-FR"/>
              <a:t>Edition septembre 2025</a:t>
            </a:r>
            <a:endParaRPr lang="fr-FR" dirty="0"/>
          </a:p>
        </p:txBody>
      </p:sp>
      <p:sp>
        <p:nvSpPr>
          <p:cNvPr id="9" name="ZoneTexte 8"/>
          <p:cNvSpPr txBox="1"/>
          <p:nvPr/>
        </p:nvSpPr>
        <p:spPr>
          <a:xfrm>
            <a:off x="3671392" y="6044209"/>
            <a:ext cx="5472608" cy="307777"/>
          </a:xfrm>
          <a:prstGeom prst="rect">
            <a:avLst/>
          </a:prstGeom>
          <a:noFill/>
        </p:spPr>
        <p:txBody>
          <a:bodyPr wrap="square" rtlCol="0">
            <a:spAutoFit/>
          </a:bodyPr>
          <a:lstStyle/>
          <a:p>
            <a:pPr algn="r"/>
            <a:r>
              <a:rPr lang="fr-FR" sz="1400" b="1" i="1" dirty="0"/>
              <a:t>Services études, statistiques, évaluation</a:t>
            </a:r>
          </a:p>
        </p:txBody>
      </p:sp>
      <p:pic>
        <p:nvPicPr>
          <p:cNvPr id="10" name="Image 9"/>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188916" y="4088186"/>
            <a:ext cx="2764133" cy="1956023"/>
          </a:xfrm>
          <a:prstGeom prst="rect">
            <a:avLst/>
          </a:prstGeom>
        </p:spPr>
      </p:pic>
      <p:pic>
        <p:nvPicPr>
          <p:cNvPr id="1031" name="Picture 7" descr="Résultat de recherche d'images pour &quot;conjoncture&quot;">
            <a:hlinkClick r:id="rId4"/>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67867" y="4231795"/>
            <a:ext cx="2409504" cy="1668804"/>
          </a:xfrm>
          <a:prstGeom prst="rect">
            <a:avLst/>
          </a:prstGeom>
          <a:noFill/>
          <a:extLst>
            <a:ext uri="{909E8E84-426E-40DD-AFC4-6F175D3DCCD1}">
              <a14:hiddenFill xmlns:a14="http://schemas.microsoft.com/office/drawing/2010/main">
                <a:solidFill>
                  <a:srgbClr val="FFFFFF"/>
                </a:solidFill>
              </a14:hiddenFill>
            </a:ext>
          </a:extLst>
        </p:spPr>
      </p:pic>
      <p:sp>
        <p:nvSpPr>
          <p:cNvPr id="12" name="ZoneTexte 11"/>
          <p:cNvSpPr txBox="1"/>
          <p:nvPr/>
        </p:nvSpPr>
        <p:spPr>
          <a:xfrm rot="5400000">
            <a:off x="8198848" y="5084074"/>
            <a:ext cx="1674047" cy="246223"/>
          </a:xfrm>
          <a:prstGeom prst="rect">
            <a:avLst/>
          </a:prstGeom>
          <a:noFill/>
        </p:spPr>
        <p:txBody>
          <a:bodyPr wrap="square" rtlCol="0">
            <a:spAutoFit/>
          </a:bodyPr>
          <a:lstStyle/>
          <a:p>
            <a:pPr algn="r"/>
            <a:r>
              <a:rPr lang="fr-FR" sz="1000" i="1" dirty="0"/>
              <a:t>Crédit photo : ©</a:t>
            </a:r>
            <a:r>
              <a:rPr lang="fr-FR" sz="1000" i="1" dirty="0" err="1"/>
              <a:t>Shutterstock</a:t>
            </a:r>
            <a:endParaRPr lang="fr-FR" sz="1000" i="1" dirty="0"/>
          </a:p>
        </p:txBody>
      </p:sp>
      <p:pic>
        <p:nvPicPr>
          <p:cNvPr id="7" name="Image 6"/>
          <p:cNvPicPr>
            <a:picLocks noChangeAspect="1"/>
          </p:cNvPicPr>
          <p:nvPr/>
        </p:nvPicPr>
        <p:blipFill>
          <a:blip r:embed="rId6" cstate="print">
            <a:extLst>
              <a:ext uri="{28A0092B-C50C-407E-A947-70E740481C1C}">
                <a14:useLocalDpi xmlns:a14="http://schemas.microsoft.com/office/drawing/2010/main"/>
              </a:ext>
            </a:extLst>
          </a:blip>
          <a:stretch>
            <a:fillRect/>
          </a:stretch>
        </p:blipFill>
        <p:spPr>
          <a:xfrm>
            <a:off x="5953049" y="4370162"/>
            <a:ext cx="2443081" cy="1628721"/>
          </a:xfrm>
          <a:prstGeom prst="rect">
            <a:avLst/>
          </a:prstGeom>
        </p:spPr>
      </p:pic>
      <p:sp>
        <p:nvSpPr>
          <p:cNvPr id="13" name="Rectangle 12"/>
          <p:cNvSpPr/>
          <p:nvPr/>
        </p:nvSpPr>
        <p:spPr>
          <a:xfrm>
            <a:off x="878435" y="1627346"/>
            <a:ext cx="7385099" cy="4893647"/>
          </a:xfrm>
          <a:prstGeom prst="rect">
            <a:avLst/>
          </a:prstGeom>
          <a:noFill/>
        </p:spPr>
        <p:txBody>
          <a:bodyPr wrap="none" lIns="91440" tIns="45720" rIns="91440" bIns="45720">
            <a:spAutoFit/>
            <a:scene3d>
              <a:camera prst="orthographicFront"/>
              <a:lightRig rig="flat" dir="t">
                <a:rot lat="0" lon="0" rev="18900000"/>
              </a:lightRig>
            </a:scene3d>
            <a:sp3d extrusionH="31750" contourW="6350" prstMaterial="powder">
              <a:bevelT w="0" h="0" prst="angle"/>
              <a:contourClr>
                <a:schemeClr val="accent3">
                  <a:tint val="100000"/>
                  <a:shade val="100000"/>
                  <a:satMod val="100000"/>
                  <a:hueMod val="100000"/>
                </a:schemeClr>
              </a:contourClr>
            </a:sp3d>
          </a:bodyPr>
          <a:lstStyle/>
          <a:p>
            <a:pPr algn="ctr"/>
            <a:r>
              <a:rPr lang="fr-FR" sz="5000" b="1" dirty="0">
                <a:ln/>
                <a:solidFill>
                  <a:schemeClr val="accent1">
                    <a:lumMod val="75000"/>
                  </a:schemeClr>
                </a:solidFill>
              </a:rPr>
              <a:t>La situation conjoncturelle </a:t>
            </a:r>
          </a:p>
          <a:p>
            <a:pPr algn="ctr"/>
            <a:r>
              <a:rPr lang="fr-FR" sz="5000" b="1" dirty="0">
                <a:ln/>
                <a:solidFill>
                  <a:schemeClr val="accent1">
                    <a:lumMod val="75000"/>
                  </a:schemeClr>
                </a:solidFill>
              </a:rPr>
              <a:t>au 2</a:t>
            </a:r>
            <a:r>
              <a:rPr lang="fr-FR" sz="5000" b="1" baseline="30000" dirty="0">
                <a:ln/>
                <a:solidFill>
                  <a:schemeClr val="accent1">
                    <a:lumMod val="75000"/>
                  </a:schemeClr>
                </a:solidFill>
              </a:rPr>
              <a:t>e</a:t>
            </a:r>
            <a:r>
              <a:rPr lang="fr-FR" sz="5000" b="1" dirty="0">
                <a:ln/>
                <a:solidFill>
                  <a:schemeClr val="accent1">
                    <a:lumMod val="75000"/>
                  </a:schemeClr>
                </a:solidFill>
              </a:rPr>
              <a:t> trimestre 2025</a:t>
            </a:r>
          </a:p>
          <a:p>
            <a:pPr algn="ctr"/>
            <a:r>
              <a:rPr lang="fr-FR" sz="5000" b="1" dirty="0">
                <a:ln/>
                <a:solidFill>
                  <a:schemeClr val="accent1">
                    <a:lumMod val="75000"/>
                  </a:schemeClr>
                </a:solidFill>
              </a:rPr>
              <a:t>dans le Vaucluse</a:t>
            </a:r>
          </a:p>
          <a:p>
            <a:pPr algn="ctr"/>
            <a:endParaRPr lang="fr-FR" sz="5400" b="1" dirty="0">
              <a:ln/>
              <a:solidFill>
                <a:schemeClr val="accent3"/>
              </a:solidFill>
            </a:endParaRPr>
          </a:p>
          <a:p>
            <a:pPr algn="ctr"/>
            <a:endParaRPr lang="fr-FR" sz="5400" b="1" dirty="0">
              <a:ln/>
              <a:solidFill>
                <a:schemeClr val="accent3"/>
              </a:solidFill>
            </a:endParaRPr>
          </a:p>
          <a:p>
            <a:pPr algn="ctr"/>
            <a:endParaRPr lang="fr-FR" sz="5400" b="1" dirty="0">
              <a:ln/>
              <a:solidFill>
                <a:schemeClr val="accent3"/>
              </a:solidFill>
            </a:endParaRPr>
          </a:p>
        </p:txBody>
      </p:sp>
      <p:pic>
        <p:nvPicPr>
          <p:cNvPr id="14" name="Picture 4" descr="http://intranet.direccte.gouv.fr/paca/Etudes%20et%20statistiques/Les%20logos/Cartouche%20Pr%C3%A9fet%20de%20r%C3%A9gion%20%E2%80%93%20DREETS.jpg"/>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0" y="0"/>
            <a:ext cx="3054197" cy="1275992"/>
          </a:xfrm>
          <a:prstGeom prst="rect">
            <a:avLst/>
          </a:prstGeom>
          <a:noFill/>
          <a:extLst>
            <a:ext uri="{909E8E84-426E-40DD-AFC4-6F175D3DCCD1}">
              <a14:hiddenFill xmlns:a14="http://schemas.microsoft.com/office/drawing/2010/main">
                <a:solidFill>
                  <a:srgbClr val="FFFFFF"/>
                </a:solidFill>
              </a14:hiddenFill>
            </a:ext>
          </a:extLst>
        </p:spPr>
      </p:pic>
      <p:sp>
        <p:nvSpPr>
          <p:cNvPr id="6" name="ZoneTexte 5"/>
          <p:cNvSpPr txBox="1"/>
          <p:nvPr/>
        </p:nvSpPr>
        <p:spPr>
          <a:xfrm>
            <a:off x="144447" y="1113942"/>
            <a:ext cx="9144000" cy="754053"/>
          </a:xfrm>
          <a:prstGeom prst="rect">
            <a:avLst/>
          </a:prstGeom>
          <a:noFill/>
        </p:spPr>
        <p:txBody>
          <a:bodyPr wrap="square" rtlCol="0">
            <a:spAutoFit/>
          </a:bodyPr>
          <a:lstStyle/>
          <a:p>
            <a:pPr algn="ctr"/>
            <a:r>
              <a:rPr lang="fr-FR" sz="2800" b="1" i="1" dirty="0">
                <a:solidFill>
                  <a:schemeClr val="bg1">
                    <a:lumMod val="65000"/>
                  </a:schemeClr>
                </a:solidFill>
              </a:rPr>
              <a:t>Les éclairages conjoncturels départementaux</a:t>
            </a:r>
          </a:p>
          <a:p>
            <a:pPr algn="ctr"/>
            <a:endParaRPr lang="fr-FR" sz="1500" i="1" dirty="0"/>
          </a:p>
        </p:txBody>
      </p:sp>
    </p:spTree>
    <p:extLst>
      <p:ext uri="{BB962C8B-B14F-4D97-AF65-F5344CB8AC3E}">
        <p14:creationId xmlns:p14="http://schemas.microsoft.com/office/powerpoint/2010/main" val="7407324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148965" y="-1637"/>
            <a:ext cx="8932333" cy="954107"/>
          </a:xfrm>
          <a:prstGeom prst="rect">
            <a:avLst/>
          </a:prstGeom>
          <a:noFill/>
        </p:spPr>
        <p:txBody>
          <a:bodyPr wrap="square" rtlCol="0">
            <a:spAutoFit/>
          </a:bodyPr>
          <a:lstStyle/>
          <a:p>
            <a:pPr lvl="0"/>
            <a:r>
              <a:rPr lang="fr-FR" sz="2800" b="1" dirty="0">
                <a:solidFill>
                  <a:srgbClr val="4F81BD">
                    <a:lumMod val="75000"/>
                  </a:srgbClr>
                </a:solidFill>
              </a:rPr>
              <a:t>Demande d’emploi - avertissement : </a:t>
            </a:r>
          </a:p>
          <a:p>
            <a:pPr lvl="0"/>
            <a:r>
              <a:rPr lang="fr-FR" sz="2800" b="1" dirty="0">
                <a:solidFill>
                  <a:srgbClr val="4F81BD">
                    <a:lumMod val="75000"/>
                  </a:srgbClr>
                </a:solidFill>
              </a:rPr>
              <a:t>mise en place de la loi pour le plein emploi depuis 2025</a:t>
            </a:r>
            <a:endParaRPr lang="fr-FR" sz="2500" dirty="0">
              <a:solidFill>
                <a:schemeClr val="accent1">
                  <a:lumMod val="75000"/>
                </a:schemeClr>
              </a:solidFill>
            </a:endParaRPr>
          </a:p>
        </p:txBody>
      </p:sp>
      <p:cxnSp>
        <p:nvCxnSpPr>
          <p:cNvPr id="6" name="Connecteur droit 5"/>
          <p:cNvCxnSpPr/>
          <p:nvPr/>
        </p:nvCxnSpPr>
        <p:spPr>
          <a:xfrm>
            <a:off x="174526" y="872969"/>
            <a:ext cx="8827805" cy="0"/>
          </a:xfrm>
          <a:prstGeom prst="line">
            <a:avLst/>
          </a:prstGeom>
          <a:ln/>
          <a:effectLst/>
        </p:spPr>
        <p:style>
          <a:lnRef idx="3">
            <a:schemeClr val="accent6"/>
          </a:lnRef>
          <a:fillRef idx="0">
            <a:schemeClr val="accent6"/>
          </a:fillRef>
          <a:effectRef idx="2">
            <a:schemeClr val="accent6"/>
          </a:effectRef>
          <a:fontRef idx="minor">
            <a:schemeClr val="tx1"/>
          </a:fontRef>
        </p:style>
      </p:cxnSp>
      <p:sp>
        <p:nvSpPr>
          <p:cNvPr id="5" name="Espace réservé du numéro de diapositive 4"/>
          <p:cNvSpPr>
            <a:spLocks noGrp="1"/>
          </p:cNvSpPr>
          <p:nvPr>
            <p:ph type="sldNum" sz="quarter" idx="12"/>
          </p:nvPr>
        </p:nvSpPr>
        <p:spPr/>
        <p:txBody>
          <a:bodyPr/>
          <a:lstStyle/>
          <a:p>
            <a:fld id="{3C7AC07C-28E4-BD4F-9FFB-37ABAC856C34}" type="slidenum">
              <a:rPr lang="fr-FR" smtClean="0"/>
              <a:t>10</a:t>
            </a:fld>
            <a:endParaRPr lang="fr-FR" dirty="0"/>
          </a:p>
        </p:txBody>
      </p:sp>
      <p:sp>
        <p:nvSpPr>
          <p:cNvPr id="7" name="Espace réservé du pied de page 6"/>
          <p:cNvSpPr>
            <a:spLocks noGrp="1"/>
          </p:cNvSpPr>
          <p:nvPr>
            <p:ph type="ftr" sz="quarter" idx="11"/>
          </p:nvPr>
        </p:nvSpPr>
        <p:spPr>
          <a:xfrm>
            <a:off x="1647645" y="6579716"/>
            <a:ext cx="5848710" cy="365125"/>
          </a:xfrm>
        </p:spPr>
        <p:txBody>
          <a:bodyPr/>
          <a:lstStyle/>
          <a:p>
            <a:r>
              <a:rPr lang="fr-FR"/>
              <a:t>Les éclairages conjoncturels départementaux - Vaucluse</a:t>
            </a:r>
            <a:endParaRPr lang="fr-FR" dirty="0"/>
          </a:p>
        </p:txBody>
      </p:sp>
      <p:sp>
        <p:nvSpPr>
          <p:cNvPr id="3" name="Espace réservé de la date 2"/>
          <p:cNvSpPr>
            <a:spLocks noGrp="1"/>
          </p:cNvSpPr>
          <p:nvPr>
            <p:ph type="dt" sz="half" idx="10"/>
          </p:nvPr>
        </p:nvSpPr>
        <p:spPr/>
        <p:txBody>
          <a:bodyPr/>
          <a:lstStyle/>
          <a:p>
            <a:r>
              <a:rPr lang="fr-FR"/>
              <a:t>Edition septembre 2025</a:t>
            </a:r>
            <a:endParaRPr lang="fr-FR" dirty="0"/>
          </a:p>
        </p:txBody>
      </p:sp>
      <p:sp>
        <p:nvSpPr>
          <p:cNvPr id="2" name="ZoneTexte 1">
            <a:extLst>
              <a:ext uri="{FF2B5EF4-FFF2-40B4-BE49-F238E27FC236}">
                <a16:creationId xmlns:a16="http://schemas.microsoft.com/office/drawing/2014/main" id="{D7BA48EB-44EF-7369-00ED-82D1BA2D1475}"/>
              </a:ext>
            </a:extLst>
          </p:cNvPr>
          <p:cNvSpPr txBox="1"/>
          <p:nvPr/>
        </p:nvSpPr>
        <p:spPr>
          <a:xfrm>
            <a:off x="174526" y="1063996"/>
            <a:ext cx="8703144" cy="5262979"/>
          </a:xfrm>
          <a:prstGeom prst="rect">
            <a:avLst/>
          </a:prstGeom>
          <a:noFill/>
        </p:spPr>
        <p:txBody>
          <a:bodyPr wrap="square" rtlCol="0">
            <a:spAutoFit/>
          </a:bodyPr>
          <a:lstStyle/>
          <a:p>
            <a:pPr algn="just"/>
            <a:r>
              <a:rPr lang="fr-FR" sz="1400" dirty="0">
                <a:solidFill>
                  <a:srgbClr val="002060"/>
                </a:solidFill>
              </a:rPr>
              <a:t>Comme le prévoit la loi pour le plein emploi du 18 décembre 2023, </a:t>
            </a:r>
            <a:r>
              <a:rPr lang="fr-FR" sz="1400" b="1" dirty="0">
                <a:solidFill>
                  <a:srgbClr val="002060"/>
                </a:solidFill>
              </a:rPr>
              <a:t>depuis janvier 2025, de nouveaux publics sont systématiquement inscrits à France Travail :</a:t>
            </a:r>
          </a:p>
          <a:p>
            <a:pPr marL="285750" indent="-285750" algn="just">
              <a:buFont typeface="Arial" panose="020B0604020202020204" pitchFamily="34" charset="0"/>
              <a:buChar char="•"/>
            </a:pPr>
            <a:r>
              <a:rPr lang="fr-FR" sz="1400" b="1" dirty="0">
                <a:solidFill>
                  <a:srgbClr val="002060"/>
                </a:solidFill>
              </a:rPr>
              <a:t>les </a:t>
            </a:r>
            <a:r>
              <a:rPr lang="fr-FR" sz="1400" b="1" dirty="0">
                <a:solidFill>
                  <a:srgbClr val="00B0F0"/>
                </a:solidFill>
              </a:rPr>
              <a:t>demandeurs et bénéficiaires du RSA </a:t>
            </a:r>
            <a:r>
              <a:rPr lang="fr-FR" sz="1400" b="1" dirty="0">
                <a:solidFill>
                  <a:srgbClr val="002060"/>
                </a:solidFill>
              </a:rPr>
              <a:t>(Revenu de solidarité active) ;</a:t>
            </a:r>
          </a:p>
          <a:p>
            <a:pPr marL="285750" indent="-285750" algn="just">
              <a:buFont typeface="Arial" panose="020B0604020202020204" pitchFamily="34" charset="0"/>
              <a:buChar char="•"/>
            </a:pPr>
            <a:r>
              <a:rPr lang="fr-FR" sz="1400" b="1" dirty="0">
                <a:solidFill>
                  <a:srgbClr val="002060"/>
                </a:solidFill>
              </a:rPr>
              <a:t>les </a:t>
            </a:r>
            <a:r>
              <a:rPr lang="fr-FR" sz="1400" b="1" dirty="0">
                <a:solidFill>
                  <a:srgbClr val="00B0F0"/>
                </a:solidFill>
              </a:rPr>
              <a:t>jeunes en recherche d'emploi </a:t>
            </a:r>
            <a:r>
              <a:rPr lang="fr-FR" sz="1400" b="1" dirty="0">
                <a:solidFill>
                  <a:srgbClr val="002060"/>
                </a:solidFill>
              </a:rPr>
              <a:t>suivis par les missions locales en CEJ (Contrat d'engagement jeune), </a:t>
            </a:r>
            <a:r>
              <a:rPr lang="fr-FR" sz="1400" b="1" dirty="0" err="1">
                <a:solidFill>
                  <a:srgbClr val="002060"/>
                </a:solidFill>
              </a:rPr>
              <a:t>Pacea</a:t>
            </a:r>
            <a:r>
              <a:rPr lang="fr-FR" sz="1400" b="1" dirty="0">
                <a:solidFill>
                  <a:srgbClr val="002060"/>
                </a:solidFill>
              </a:rPr>
              <a:t> (Parcours contractualisé d'accompagnement vers l'emploi et l'autonomie) ou AIJ (Accompagnement intensif des jeunes) ;</a:t>
            </a:r>
          </a:p>
          <a:p>
            <a:pPr marL="285750" indent="-285750" algn="just">
              <a:buFont typeface="Arial" panose="020B0604020202020204" pitchFamily="34" charset="0"/>
              <a:buChar char="•"/>
            </a:pPr>
            <a:r>
              <a:rPr lang="fr-FR" sz="1400" b="1" dirty="0">
                <a:solidFill>
                  <a:srgbClr val="002060"/>
                </a:solidFill>
              </a:rPr>
              <a:t>les </a:t>
            </a:r>
            <a:r>
              <a:rPr lang="fr-FR" sz="1400" b="1" dirty="0">
                <a:solidFill>
                  <a:srgbClr val="00B0F0"/>
                </a:solidFill>
              </a:rPr>
              <a:t>personnes en situation de handicap </a:t>
            </a:r>
            <a:r>
              <a:rPr lang="fr-FR" sz="1400" b="1" dirty="0">
                <a:solidFill>
                  <a:srgbClr val="002060"/>
                </a:solidFill>
              </a:rPr>
              <a:t>suivies par Cap emploi</a:t>
            </a:r>
            <a:r>
              <a:rPr lang="fr-FR" sz="1400" dirty="0">
                <a:solidFill>
                  <a:srgbClr val="002060"/>
                </a:solidFill>
              </a:rPr>
              <a:t>. </a:t>
            </a:r>
          </a:p>
          <a:p>
            <a:pPr algn="just"/>
            <a:r>
              <a:rPr lang="fr-FR" sz="1400" dirty="0">
                <a:solidFill>
                  <a:srgbClr val="002060"/>
                </a:solidFill>
              </a:rPr>
              <a:t>Selon leurs situations socioprofessionnelles, ces publics sont orientés vers différents parcours d'accompagnement. L’orientation des personnes bénéficiant déjà du RSA avant la mise en place de la réforme étant progressive à partir du 1</a:t>
            </a:r>
            <a:r>
              <a:rPr lang="fr-FR" sz="1400" baseline="30000" dirty="0">
                <a:solidFill>
                  <a:srgbClr val="002060"/>
                </a:solidFill>
              </a:rPr>
              <a:t>er</a:t>
            </a:r>
            <a:r>
              <a:rPr lang="fr-FR" sz="1400" dirty="0">
                <a:solidFill>
                  <a:srgbClr val="002060"/>
                </a:solidFill>
              </a:rPr>
              <a:t> janvier 2025, la montée en charge statistique l'est aussi. </a:t>
            </a:r>
          </a:p>
          <a:p>
            <a:pPr algn="just"/>
            <a:endParaRPr lang="fr-FR" sz="1400" dirty="0">
              <a:solidFill>
                <a:srgbClr val="002060"/>
              </a:solidFill>
            </a:endParaRPr>
          </a:p>
          <a:p>
            <a:pPr algn="just"/>
            <a:r>
              <a:rPr lang="fr-FR" sz="1400" dirty="0">
                <a:solidFill>
                  <a:srgbClr val="002060"/>
                </a:solidFill>
              </a:rPr>
              <a:t>Pour prendre en compte les situations de ces nouveaux publics, </a:t>
            </a:r>
            <a:r>
              <a:rPr lang="fr-FR" sz="1400" b="1" dirty="0">
                <a:solidFill>
                  <a:srgbClr val="002060"/>
                </a:solidFill>
              </a:rPr>
              <a:t>deux nouvelles catégories statistiques sont créées, selon les recommandations du </a:t>
            </a:r>
            <a:r>
              <a:rPr lang="fr-FR" sz="1400" b="1" dirty="0" err="1">
                <a:solidFill>
                  <a:srgbClr val="002060"/>
                </a:solidFill>
              </a:rPr>
              <a:t>Cnis</a:t>
            </a:r>
            <a:r>
              <a:rPr lang="fr-FR" sz="1400" b="1" dirty="0">
                <a:solidFill>
                  <a:srgbClr val="002060"/>
                </a:solidFill>
              </a:rPr>
              <a:t> : la </a:t>
            </a:r>
            <a:r>
              <a:rPr lang="fr-FR" sz="1400" b="1" dirty="0">
                <a:solidFill>
                  <a:srgbClr val="00B0F0"/>
                </a:solidFill>
              </a:rPr>
              <a:t>catégorie F</a:t>
            </a:r>
            <a:r>
              <a:rPr lang="fr-FR" sz="1400" b="1" dirty="0">
                <a:solidFill>
                  <a:srgbClr val="002060"/>
                </a:solidFill>
              </a:rPr>
              <a:t> pour les personnes orientées en parcours social et la </a:t>
            </a:r>
            <a:r>
              <a:rPr lang="fr-FR" sz="1400" b="1" dirty="0">
                <a:solidFill>
                  <a:srgbClr val="00B0F0"/>
                </a:solidFill>
              </a:rPr>
              <a:t>catégorie G </a:t>
            </a:r>
            <a:r>
              <a:rPr lang="fr-FR" sz="1400" b="1" dirty="0">
                <a:solidFill>
                  <a:srgbClr val="002060"/>
                </a:solidFill>
              </a:rPr>
              <a:t>pour les demandeurs et bénéficiaires du RSA en attente d'orientation</a:t>
            </a:r>
            <a:r>
              <a:rPr lang="fr-FR" sz="1400" dirty="0">
                <a:solidFill>
                  <a:srgbClr val="002060"/>
                </a:solidFill>
              </a:rPr>
              <a:t>. </a:t>
            </a:r>
          </a:p>
          <a:p>
            <a:pPr algn="just"/>
            <a:endParaRPr lang="fr-FR" sz="1400" dirty="0">
              <a:solidFill>
                <a:srgbClr val="002060"/>
              </a:solidFill>
            </a:endParaRPr>
          </a:p>
          <a:p>
            <a:pPr algn="just"/>
            <a:r>
              <a:rPr lang="fr-FR" sz="1400" dirty="0">
                <a:solidFill>
                  <a:srgbClr val="002060"/>
                </a:solidFill>
              </a:rPr>
              <a:t>Cette phase de transition devrait durer deux ans en France métropolitaine. </a:t>
            </a:r>
            <a:r>
              <a:rPr lang="fr-FR" sz="1400" b="1" dirty="0">
                <a:solidFill>
                  <a:srgbClr val="002060"/>
                </a:solidFill>
              </a:rPr>
              <a:t>Afin d'appréhender les évolutions conjoncturelles du nombre d'inscrits à France Travail pendant cette période, la Dares a mis à disposition, aux niveaux national et régional seulement, des indicateurs complémentaires hors bénéficiaires du RSA et hors jeunes « en parcours » (CEJ, </a:t>
            </a:r>
            <a:r>
              <a:rPr lang="fr-FR" sz="1400" b="1" dirty="0" err="1">
                <a:solidFill>
                  <a:srgbClr val="002060"/>
                </a:solidFill>
              </a:rPr>
              <a:t>Pacea</a:t>
            </a:r>
            <a:r>
              <a:rPr lang="fr-FR" sz="1400" b="1" dirty="0">
                <a:solidFill>
                  <a:srgbClr val="002060"/>
                </a:solidFill>
              </a:rPr>
              <a:t> et AIJ)</a:t>
            </a:r>
            <a:r>
              <a:rPr lang="fr-FR" sz="1400" dirty="0">
                <a:solidFill>
                  <a:srgbClr val="002060"/>
                </a:solidFill>
              </a:rPr>
              <a:t>. Ces séries, dites « contrefactuelles » ne sont pas disponibles au niveau départemental. </a:t>
            </a:r>
            <a:r>
              <a:rPr lang="fr-FR" sz="1400" b="1" dirty="0">
                <a:solidFill>
                  <a:srgbClr val="FF0000"/>
                </a:solidFill>
              </a:rPr>
              <a:t>Entre 2025 et 2027, il n’est donc plus possible de réaliser des analyses conjoncturelles de la demande d’emploi au niveau départemental.</a:t>
            </a:r>
          </a:p>
          <a:p>
            <a:pPr algn="just"/>
            <a:endParaRPr lang="fr-FR" sz="1400" b="1" dirty="0">
              <a:solidFill>
                <a:srgbClr val="FF0000"/>
              </a:solidFill>
            </a:endParaRPr>
          </a:p>
          <a:p>
            <a:pPr algn="just"/>
            <a:r>
              <a:rPr lang="fr-FR" sz="1400" dirty="0">
                <a:solidFill>
                  <a:srgbClr val="002060"/>
                </a:solidFill>
              </a:rPr>
              <a:t>Néanmoins, un chiffrage du nombre total d’inscrits, comprenant ces nouveaux publics, a été réalisé par la Dares et permet de situer chaque département au sein de la région. C’est ce qui est présenté dans la diapositive suivante.</a:t>
            </a:r>
          </a:p>
        </p:txBody>
      </p:sp>
    </p:spTree>
    <p:extLst>
      <p:ext uri="{BB962C8B-B14F-4D97-AF65-F5344CB8AC3E}">
        <p14:creationId xmlns:p14="http://schemas.microsoft.com/office/powerpoint/2010/main" val="35338841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66675" y="-1637"/>
            <a:ext cx="9014623" cy="892552"/>
          </a:xfrm>
          <a:prstGeom prst="rect">
            <a:avLst/>
          </a:prstGeom>
          <a:noFill/>
        </p:spPr>
        <p:txBody>
          <a:bodyPr wrap="square" rtlCol="0">
            <a:spAutoFit/>
          </a:bodyPr>
          <a:lstStyle/>
          <a:p>
            <a:pPr lvl="0"/>
            <a:r>
              <a:rPr lang="fr-FR" sz="2600" b="1" dirty="0">
                <a:solidFill>
                  <a:srgbClr val="4F81BD">
                    <a:lumMod val="75000"/>
                  </a:srgbClr>
                </a:solidFill>
              </a:rPr>
              <a:t>Au 2</a:t>
            </a:r>
            <a:r>
              <a:rPr lang="fr-FR" sz="2600" b="1" baseline="30000" dirty="0">
                <a:solidFill>
                  <a:srgbClr val="4F81BD">
                    <a:lumMod val="75000"/>
                  </a:srgbClr>
                </a:solidFill>
              </a:rPr>
              <a:t>e</a:t>
            </a:r>
            <a:r>
              <a:rPr lang="fr-FR" sz="2600" b="1" dirty="0">
                <a:solidFill>
                  <a:srgbClr val="4F81BD">
                    <a:lumMod val="75000"/>
                  </a:srgbClr>
                </a:solidFill>
              </a:rPr>
              <a:t> trimestre 2025, la demande d’emploi y compris nouveaux publics diminue presque au même rythme qu’au niveau régional</a:t>
            </a:r>
            <a:endParaRPr lang="fr-FR" sz="2600" dirty="0">
              <a:solidFill>
                <a:schemeClr val="accent1">
                  <a:lumMod val="75000"/>
                </a:schemeClr>
              </a:solidFill>
            </a:endParaRPr>
          </a:p>
        </p:txBody>
      </p:sp>
      <p:cxnSp>
        <p:nvCxnSpPr>
          <p:cNvPr id="6" name="Connecteur droit 5"/>
          <p:cNvCxnSpPr/>
          <p:nvPr/>
        </p:nvCxnSpPr>
        <p:spPr>
          <a:xfrm>
            <a:off x="174526" y="872969"/>
            <a:ext cx="8827805" cy="0"/>
          </a:xfrm>
          <a:prstGeom prst="line">
            <a:avLst/>
          </a:prstGeom>
          <a:ln/>
          <a:effectLst/>
        </p:spPr>
        <p:style>
          <a:lnRef idx="3">
            <a:schemeClr val="accent6"/>
          </a:lnRef>
          <a:fillRef idx="0">
            <a:schemeClr val="accent6"/>
          </a:fillRef>
          <a:effectRef idx="2">
            <a:schemeClr val="accent6"/>
          </a:effectRef>
          <a:fontRef idx="minor">
            <a:schemeClr val="tx1"/>
          </a:fontRef>
        </p:style>
      </p:cxnSp>
      <p:sp>
        <p:nvSpPr>
          <p:cNvPr id="5" name="Espace réservé du numéro de diapositive 4"/>
          <p:cNvSpPr>
            <a:spLocks noGrp="1"/>
          </p:cNvSpPr>
          <p:nvPr>
            <p:ph type="sldNum" sz="quarter" idx="12"/>
          </p:nvPr>
        </p:nvSpPr>
        <p:spPr/>
        <p:txBody>
          <a:bodyPr/>
          <a:lstStyle/>
          <a:p>
            <a:fld id="{3C7AC07C-28E4-BD4F-9FFB-37ABAC856C34}" type="slidenum">
              <a:rPr lang="fr-FR" smtClean="0"/>
              <a:t>11</a:t>
            </a:fld>
            <a:endParaRPr lang="fr-FR" dirty="0"/>
          </a:p>
        </p:txBody>
      </p:sp>
      <p:sp>
        <p:nvSpPr>
          <p:cNvPr id="7" name="Espace réservé du pied de page 6"/>
          <p:cNvSpPr>
            <a:spLocks noGrp="1"/>
          </p:cNvSpPr>
          <p:nvPr>
            <p:ph type="ftr" sz="quarter" idx="11"/>
          </p:nvPr>
        </p:nvSpPr>
        <p:spPr>
          <a:xfrm>
            <a:off x="1690777" y="6568767"/>
            <a:ext cx="5848710" cy="365125"/>
          </a:xfrm>
        </p:spPr>
        <p:txBody>
          <a:bodyPr/>
          <a:lstStyle/>
          <a:p>
            <a:r>
              <a:rPr lang="fr-FR" dirty="0"/>
              <a:t>Les éclairages conjoncturels départementaux - Vaucluse</a:t>
            </a:r>
          </a:p>
        </p:txBody>
      </p:sp>
      <p:sp>
        <p:nvSpPr>
          <p:cNvPr id="3" name="Espace réservé de la date 2"/>
          <p:cNvSpPr>
            <a:spLocks noGrp="1"/>
          </p:cNvSpPr>
          <p:nvPr>
            <p:ph type="dt" sz="half" idx="10"/>
          </p:nvPr>
        </p:nvSpPr>
        <p:spPr/>
        <p:txBody>
          <a:bodyPr/>
          <a:lstStyle/>
          <a:p>
            <a:r>
              <a:rPr lang="fr-FR"/>
              <a:t>Edition septembre 2025</a:t>
            </a:r>
            <a:endParaRPr lang="fr-FR" dirty="0"/>
          </a:p>
        </p:txBody>
      </p:sp>
      <p:sp>
        <p:nvSpPr>
          <p:cNvPr id="2" name="ZoneTexte 1">
            <a:extLst>
              <a:ext uri="{FF2B5EF4-FFF2-40B4-BE49-F238E27FC236}">
                <a16:creationId xmlns:a16="http://schemas.microsoft.com/office/drawing/2014/main" id="{1FCF47F1-EFD2-654D-55A6-4926D0EBD43A}"/>
              </a:ext>
            </a:extLst>
          </p:cNvPr>
          <p:cNvSpPr txBox="1"/>
          <p:nvPr/>
        </p:nvSpPr>
        <p:spPr>
          <a:xfrm>
            <a:off x="394121" y="4629775"/>
            <a:ext cx="8547577" cy="1200329"/>
          </a:xfrm>
          <a:prstGeom prst="rect">
            <a:avLst/>
          </a:prstGeom>
          <a:noFill/>
        </p:spPr>
        <p:txBody>
          <a:bodyPr wrap="square" rtlCol="0">
            <a:spAutoFit/>
          </a:bodyPr>
          <a:lstStyle/>
          <a:p>
            <a:pPr algn="just"/>
            <a:r>
              <a:rPr lang="fr-FR" sz="1200" b="1" dirty="0">
                <a:solidFill>
                  <a:srgbClr val="FF0000"/>
                </a:solidFill>
              </a:rPr>
              <a:t>Avertissement :</a:t>
            </a:r>
            <a:r>
              <a:rPr lang="fr-FR" sz="1200" dirty="0">
                <a:solidFill>
                  <a:srgbClr val="FF0000"/>
                </a:solidFill>
              </a:rPr>
              <a:t> les évolutions sont perturbées au 2</a:t>
            </a:r>
            <a:r>
              <a:rPr lang="fr-FR" sz="1200" baseline="30000" dirty="0">
                <a:solidFill>
                  <a:srgbClr val="FF0000"/>
                </a:solidFill>
              </a:rPr>
              <a:t>e</a:t>
            </a:r>
            <a:r>
              <a:rPr lang="fr-FR" sz="1200" dirty="0">
                <a:solidFill>
                  <a:srgbClr val="FF0000"/>
                </a:solidFill>
              </a:rPr>
              <a:t> trimestre 2025 par deux facteurs : la modification des règles d’actualisation par France Travail qui a un impact à la hausse sur les sorties des catégories A, B, C et donc à la baisse sur le nombre de demandeurs d’emploi ; l’entrée en vigueur en juin 2025 du décret relatif aux sanctions applicables aux inscrits à France Travail en cas de manquement à leurs obligations, qui entraîne une baisse des radiations des listes de France Travail ce mois-ci. </a:t>
            </a:r>
          </a:p>
          <a:p>
            <a:pPr algn="just"/>
            <a:r>
              <a:rPr lang="fr-FR" sz="1200" dirty="0">
                <a:solidFill>
                  <a:srgbClr val="FF0000"/>
                </a:solidFill>
              </a:rPr>
              <a:t>La Dares estime qu’en l’absence de ces deux modifications (actualisation et décret sanctions), l’évolution du nombre d’inscrits au 2</a:t>
            </a:r>
            <a:r>
              <a:rPr lang="fr-FR" sz="1200" baseline="30000" dirty="0">
                <a:solidFill>
                  <a:srgbClr val="FF0000"/>
                </a:solidFill>
              </a:rPr>
              <a:t>e</a:t>
            </a:r>
            <a:r>
              <a:rPr lang="fr-FR" sz="1200" dirty="0">
                <a:solidFill>
                  <a:srgbClr val="FF0000"/>
                </a:solidFill>
              </a:rPr>
              <a:t> trimestre 2025 aurait été de +0,9 % pour les catégories A, B, C (estimation réalisée au niveau national uniquement).</a:t>
            </a:r>
            <a:endParaRPr lang="fr-FR" sz="1200" b="1" dirty="0">
              <a:solidFill>
                <a:srgbClr val="FF0000"/>
              </a:solidFill>
            </a:endParaRPr>
          </a:p>
        </p:txBody>
      </p:sp>
      <p:pic>
        <p:nvPicPr>
          <p:cNvPr id="11" name="Image 10">
            <a:extLst>
              <a:ext uri="{FF2B5EF4-FFF2-40B4-BE49-F238E27FC236}">
                <a16:creationId xmlns:a16="http://schemas.microsoft.com/office/drawing/2014/main" id="{F16A10DD-B029-E9AC-602F-9ECDC7604F5A}"/>
              </a:ext>
            </a:extLst>
          </p:cNvPr>
          <p:cNvPicPr>
            <a:picLocks noChangeAspect="1"/>
          </p:cNvPicPr>
          <p:nvPr/>
        </p:nvPicPr>
        <p:blipFill>
          <a:blip r:embed="rId3"/>
          <a:stretch>
            <a:fillRect/>
          </a:stretch>
        </p:blipFill>
        <p:spPr>
          <a:xfrm>
            <a:off x="547687" y="959350"/>
            <a:ext cx="8181975" cy="3552825"/>
          </a:xfrm>
          <a:prstGeom prst="rect">
            <a:avLst/>
          </a:prstGeom>
        </p:spPr>
      </p:pic>
      <p:sp>
        <p:nvSpPr>
          <p:cNvPr id="8" name="Ellipse 7">
            <a:extLst>
              <a:ext uri="{FF2B5EF4-FFF2-40B4-BE49-F238E27FC236}">
                <a16:creationId xmlns:a16="http://schemas.microsoft.com/office/drawing/2014/main" id="{67B8365A-9231-0D7C-B06A-6A518425097E}"/>
              </a:ext>
            </a:extLst>
          </p:cNvPr>
          <p:cNvSpPr/>
          <p:nvPr/>
        </p:nvSpPr>
        <p:spPr>
          <a:xfrm>
            <a:off x="7219389" y="2881937"/>
            <a:ext cx="544945" cy="184726"/>
          </a:xfrm>
          <a:prstGeom prst="ellipse">
            <a:avLst/>
          </a:prstGeom>
          <a:noFill/>
          <a:ln>
            <a:solidFill>
              <a:srgbClr val="FF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sp>
        <p:nvSpPr>
          <p:cNvPr id="9" name="Ellipse 8">
            <a:extLst>
              <a:ext uri="{FF2B5EF4-FFF2-40B4-BE49-F238E27FC236}">
                <a16:creationId xmlns:a16="http://schemas.microsoft.com/office/drawing/2014/main" id="{6B661943-A14D-50BC-1970-F80DFB0CAE6D}"/>
              </a:ext>
            </a:extLst>
          </p:cNvPr>
          <p:cNvSpPr/>
          <p:nvPr/>
        </p:nvSpPr>
        <p:spPr>
          <a:xfrm>
            <a:off x="7232071" y="3063328"/>
            <a:ext cx="544945" cy="184726"/>
          </a:xfrm>
          <a:prstGeom prst="ellipse">
            <a:avLst/>
          </a:prstGeom>
          <a:noFill/>
          <a:ln>
            <a:solidFill>
              <a:srgbClr val="FF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spTree>
    <p:extLst>
      <p:ext uri="{BB962C8B-B14F-4D97-AF65-F5344CB8AC3E}">
        <p14:creationId xmlns:p14="http://schemas.microsoft.com/office/powerpoint/2010/main" val="311958253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6" name="Connecteur droit 5"/>
          <p:cNvCxnSpPr/>
          <p:nvPr/>
        </p:nvCxnSpPr>
        <p:spPr>
          <a:xfrm>
            <a:off x="146856" y="898148"/>
            <a:ext cx="8827805" cy="0"/>
          </a:xfrm>
          <a:prstGeom prst="line">
            <a:avLst/>
          </a:prstGeom>
          <a:ln/>
          <a:effectLst/>
        </p:spPr>
        <p:style>
          <a:lnRef idx="3">
            <a:schemeClr val="accent6"/>
          </a:lnRef>
          <a:fillRef idx="0">
            <a:schemeClr val="accent6"/>
          </a:fillRef>
          <a:effectRef idx="2">
            <a:schemeClr val="accent6"/>
          </a:effectRef>
          <a:fontRef idx="minor">
            <a:schemeClr val="tx1"/>
          </a:fontRef>
        </p:style>
      </p:cxnSp>
      <p:sp>
        <p:nvSpPr>
          <p:cNvPr id="5" name="Espace réservé du numéro de diapositive 4"/>
          <p:cNvSpPr>
            <a:spLocks noGrp="1"/>
          </p:cNvSpPr>
          <p:nvPr>
            <p:ph type="sldNum" sz="quarter" idx="12"/>
          </p:nvPr>
        </p:nvSpPr>
        <p:spPr/>
        <p:txBody>
          <a:bodyPr/>
          <a:lstStyle/>
          <a:p>
            <a:fld id="{3C7AC07C-28E4-BD4F-9FFB-37ABAC856C34}" type="slidenum">
              <a:rPr lang="fr-FR" smtClean="0"/>
              <a:t>12</a:t>
            </a:fld>
            <a:endParaRPr lang="fr-FR" dirty="0"/>
          </a:p>
        </p:txBody>
      </p:sp>
      <p:sp>
        <p:nvSpPr>
          <p:cNvPr id="7" name="Espace réservé du pied de page 6"/>
          <p:cNvSpPr>
            <a:spLocks noGrp="1"/>
          </p:cNvSpPr>
          <p:nvPr>
            <p:ph type="ftr" sz="quarter" idx="11"/>
          </p:nvPr>
        </p:nvSpPr>
        <p:spPr>
          <a:xfrm>
            <a:off x="1708030" y="6568767"/>
            <a:ext cx="5900468" cy="365125"/>
          </a:xfrm>
        </p:spPr>
        <p:txBody>
          <a:bodyPr/>
          <a:lstStyle/>
          <a:p>
            <a:r>
              <a:rPr lang="fr-FR"/>
              <a:t>Les éclairages conjoncturels départementaux - Vaucluse</a:t>
            </a:r>
            <a:endParaRPr lang="fr-FR" dirty="0"/>
          </a:p>
        </p:txBody>
      </p:sp>
      <p:sp>
        <p:nvSpPr>
          <p:cNvPr id="3" name="Espace réservé de la date 2"/>
          <p:cNvSpPr>
            <a:spLocks noGrp="1"/>
          </p:cNvSpPr>
          <p:nvPr>
            <p:ph type="dt" sz="half" idx="10"/>
          </p:nvPr>
        </p:nvSpPr>
        <p:spPr/>
        <p:txBody>
          <a:bodyPr/>
          <a:lstStyle/>
          <a:p>
            <a:r>
              <a:rPr lang="fr-FR"/>
              <a:t>Edition septembre 2025</a:t>
            </a:r>
            <a:endParaRPr lang="fr-FR" dirty="0"/>
          </a:p>
        </p:txBody>
      </p:sp>
      <p:sp>
        <p:nvSpPr>
          <p:cNvPr id="9" name="ZoneTexte 8"/>
          <p:cNvSpPr txBox="1"/>
          <p:nvPr/>
        </p:nvSpPr>
        <p:spPr>
          <a:xfrm>
            <a:off x="1" y="-16958"/>
            <a:ext cx="9058314" cy="830997"/>
          </a:xfrm>
          <a:prstGeom prst="rect">
            <a:avLst/>
          </a:prstGeom>
          <a:noFill/>
        </p:spPr>
        <p:txBody>
          <a:bodyPr wrap="square" rtlCol="0">
            <a:spAutoFit/>
          </a:bodyPr>
          <a:lstStyle/>
          <a:p>
            <a:r>
              <a:rPr lang="fr-FR" sz="2400" b="1" dirty="0">
                <a:solidFill>
                  <a:srgbClr val="376092"/>
                </a:solidFill>
              </a:rPr>
              <a:t>Sur un an, très forte baisse du nombre de foyers bénéficiaires du RSA ; forte hausse pour l’ASS, moins prononcée pour la PA</a:t>
            </a:r>
          </a:p>
        </p:txBody>
      </p:sp>
      <p:graphicFrame>
        <p:nvGraphicFramePr>
          <p:cNvPr id="2" name="Graphique 1">
            <a:extLst>
              <a:ext uri="{FF2B5EF4-FFF2-40B4-BE49-F238E27FC236}">
                <a16:creationId xmlns:a16="http://schemas.microsoft.com/office/drawing/2014/main" id="{00000000-0008-0000-0300-000007000000}"/>
              </a:ext>
            </a:extLst>
          </p:cNvPr>
          <p:cNvGraphicFramePr>
            <a:graphicFrameLocks/>
          </p:cNvGraphicFramePr>
          <p:nvPr>
            <p:extLst>
              <p:ext uri="{D42A27DB-BD31-4B8C-83A1-F6EECF244321}">
                <p14:modId xmlns:p14="http://schemas.microsoft.com/office/powerpoint/2010/main" val="530741992"/>
              </p:ext>
            </p:extLst>
          </p:nvPr>
        </p:nvGraphicFramePr>
        <p:xfrm>
          <a:off x="676274" y="1100137"/>
          <a:ext cx="7477125" cy="5195886"/>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42111108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146856" y="0"/>
            <a:ext cx="8995113" cy="954107"/>
          </a:xfrm>
          <a:prstGeom prst="rect">
            <a:avLst/>
          </a:prstGeom>
          <a:noFill/>
        </p:spPr>
        <p:txBody>
          <a:bodyPr wrap="square" rtlCol="0">
            <a:spAutoFit/>
          </a:bodyPr>
          <a:lstStyle/>
          <a:p>
            <a:r>
              <a:rPr lang="fr-FR" sz="2800" b="1" dirty="0">
                <a:solidFill>
                  <a:srgbClr val="376092"/>
                </a:solidFill>
              </a:rPr>
              <a:t>Un repli du nombre de foyers bénéficiaires du RSA bien plus </a:t>
            </a:r>
            <a:r>
              <a:rPr lang="fr-FR" sz="2800" b="1">
                <a:solidFill>
                  <a:srgbClr val="376092"/>
                </a:solidFill>
              </a:rPr>
              <a:t>marqué que le </a:t>
            </a:r>
            <a:r>
              <a:rPr lang="fr-FR" sz="2800" b="1" dirty="0">
                <a:solidFill>
                  <a:srgbClr val="376092"/>
                </a:solidFill>
              </a:rPr>
              <a:t>niveau régional</a:t>
            </a:r>
          </a:p>
        </p:txBody>
      </p:sp>
      <p:cxnSp>
        <p:nvCxnSpPr>
          <p:cNvPr id="6" name="Connecteur droit 5"/>
          <p:cNvCxnSpPr/>
          <p:nvPr/>
        </p:nvCxnSpPr>
        <p:spPr>
          <a:xfrm>
            <a:off x="69719" y="955068"/>
            <a:ext cx="8827805" cy="0"/>
          </a:xfrm>
          <a:prstGeom prst="line">
            <a:avLst/>
          </a:prstGeom>
          <a:ln/>
          <a:effectLst/>
        </p:spPr>
        <p:style>
          <a:lnRef idx="3">
            <a:schemeClr val="accent6"/>
          </a:lnRef>
          <a:fillRef idx="0">
            <a:schemeClr val="accent6"/>
          </a:fillRef>
          <a:effectRef idx="2">
            <a:schemeClr val="accent6"/>
          </a:effectRef>
          <a:fontRef idx="minor">
            <a:schemeClr val="tx1"/>
          </a:fontRef>
        </p:style>
      </p:cxnSp>
      <p:sp>
        <p:nvSpPr>
          <p:cNvPr id="5" name="Espace réservé du numéro de diapositive 4"/>
          <p:cNvSpPr>
            <a:spLocks noGrp="1"/>
          </p:cNvSpPr>
          <p:nvPr>
            <p:ph type="sldNum" sz="quarter" idx="12"/>
          </p:nvPr>
        </p:nvSpPr>
        <p:spPr/>
        <p:txBody>
          <a:bodyPr/>
          <a:lstStyle/>
          <a:p>
            <a:fld id="{3C7AC07C-28E4-BD4F-9FFB-37ABAC856C34}" type="slidenum">
              <a:rPr lang="fr-FR" smtClean="0"/>
              <a:t>13</a:t>
            </a:fld>
            <a:endParaRPr lang="fr-FR" dirty="0"/>
          </a:p>
        </p:txBody>
      </p:sp>
      <p:sp>
        <p:nvSpPr>
          <p:cNvPr id="7" name="Espace réservé du pied de page 6"/>
          <p:cNvSpPr>
            <a:spLocks noGrp="1"/>
          </p:cNvSpPr>
          <p:nvPr>
            <p:ph type="ftr" sz="quarter" idx="11"/>
          </p:nvPr>
        </p:nvSpPr>
        <p:spPr>
          <a:xfrm>
            <a:off x="1708030" y="6568767"/>
            <a:ext cx="5900468" cy="365125"/>
          </a:xfrm>
        </p:spPr>
        <p:txBody>
          <a:bodyPr/>
          <a:lstStyle/>
          <a:p>
            <a:r>
              <a:rPr lang="fr-FR"/>
              <a:t>Les éclairages conjoncturels départementaux - Vaucluse</a:t>
            </a:r>
            <a:endParaRPr lang="fr-FR" dirty="0"/>
          </a:p>
        </p:txBody>
      </p:sp>
      <p:sp>
        <p:nvSpPr>
          <p:cNvPr id="3" name="Espace réservé de la date 2"/>
          <p:cNvSpPr>
            <a:spLocks noGrp="1"/>
          </p:cNvSpPr>
          <p:nvPr>
            <p:ph type="dt" sz="half" idx="10"/>
          </p:nvPr>
        </p:nvSpPr>
        <p:spPr/>
        <p:txBody>
          <a:bodyPr/>
          <a:lstStyle/>
          <a:p>
            <a:r>
              <a:rPr lang="fr-FR"/>
              <a:t>Edition septembre 2025</a:t>
            </a:r>
            <a:endParaRPr lang="fr-FR" dirty="0"/>
          </a:p>
        </p:txBody>
      </p:sp>
      <p:pic>
        <p:nvPicPr>
          <p:cNvPr id="10" name="Image 9">
            <a:extLst>
              <a:ext uri="{FF2B5EF4-FFF2-40B4-BE49-F238E27FC236}">
                <a16:creationId xmlns:a16="http://schemas.microsoft.com/office/drawing/2014/main" id="{1331DD32-9691-1107-61C5-CF979E80FBAA}"/>
              </a:ext>
            </a:extLst>
          </p:cNvPr>
          <p:cNvPicPr>
            <a:picLocks noChangeAspect="1"/>
          </p:cNvPicPr>
          <p:nvPr/>
        </p:nvPicPr>
        <p:blipFill>
          <a:blip r:embed="rId3"/>
          <a:stretch>
            <a:fillRect/>
          </a:stretch>
        </p:blipFill>
        <p:spPr>
          <a:xfrm>
            <a:off x="86264" y="1660252"/>
            <a:ext cx="9144000" cy="4363404"/>
          </a:xfrm>
          <a:prstGeom prst="rect">
            <a:avLst/>
          </a:prstGeom>
        </p:spPr>
      </p:pic>
      <p:sp>
        <p:nvSpPr>
          <p:cNvPr id="2" name="Rectangle 1"/>
          <p:cNvSpPr/>
          <p:nvPr/>
        </p:nvSpPr>
        <p:spPr>
          <a:xfrm>
            <a:off x="86264" y="3586990"/>
            <a:ext cx="8827805" cy="173966"/>
          </a:xfrm>
          <a:prstGeom prst="rect">
            <a:avLst/>
          </a:prstGeom>
          <a:noFill/>
          <a:ln w="31750">
            <a:solidFill>
              <a:srgbClr val="FF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spTree>
    <p:extLst>
      <p:ext uri="{BB962C8B-B14F-4D97-AF65-F5344CB8AC3E}">
        <p14:creationId xmlns:p14="http://schemas.microsoft.com/office/powerpoint/2010/main" val="244806506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74443" y="408306"/>
            <a:ext cx="8995113" cy="523220"/>
          </a:xfrm>
          <a:prstGeom prst="rect">
            <a:avLst/>
          </a:prstGeom>
          <a:noFill/>
        </p:spPr>
        <p:txBody>
          <a:bodyPr wrap="square" rtlCol="0">
            <a:spAutoFit/>
          </a:bodyPr>
          <a:lstStyle/>
          <a:p>
            <a:r>
              <a:rPr lang="fr-FR" sz="2800" b="1" dirty="0">
                <a:solidFill>
                  <a:srgbClr val="376092"/>
                </a:solidFill>
              </a:rPr>
              <a:t>Les créations d’entreprises en baisse</a:t>
            </a:r>
          </a:p>
        </p:txBody>
      </p:sp>
      <p:cxnSp>
        <p:nvCxnSpPr>
          <p:cNvPr id="6" name="Connecteur droit 5"/>
          <p:cNvCxnSpPr/>
          <p:nvPr/>
        </p:nvCxnSpPr>
        <p:spPr>
          <a:xfrm>
            <a:off x="69719" y="955068"/>
            <a:ext cx="8827805" cy="0"/>
          </a:xfrm>
          <a:prstGeom prst="line">
            <a:avLst/>
          </a:prstGeom>
          <a:ln/>
          <a:effectLst/>
        </p:spPr>
        <p:style>
          <a:lnRef idx="3">
            <a:schemeClr val="accent6"/>
          </a:lnRef>
          <a:fillRef idx="0">
            <a:schemeClr val="accent6"/>
          </a:fillRef>
          <a:effectRef idx="2">
            <a:schemeClr val="accent6"/>
          </a:effectRef>
          <a:fontRef idx="minor">
            <a:schemeClr val="tx1"/>
          </a:fontRef>
        </p:style>
      </p:cxnSp>
      <p:sp>
        <p:nvSpPr>
          <p:cNvPr id="5" name="Espace réservé du numéro de diapositive 4"/>
          <p:cNvSpPr>
            <a:spLocks noGrp="1"/>
          </p:cNvSpPr>
          <p:nvPr>
            <p:ph type="sldNum" sz="quarter" idx="12"/>
          </p:nvPr>
        </p:nvSpPr>
        <p:spPr/>
        <p:txBody>
          <a:bodyPr/>
          <a:lstStyle/>
          <a:p>
            <a:fld id="{3C7AC07C-28E4-BD4F-9FFB-37ABAC856C34}" type="slidenum">
              <a:rPr lang="fr-FR" smtClean="0"/>
              <a:t>14</a:t>
            </a:fld>
            <a:endParaRPr lang="fr-FR" dirty="0"/>
          </a:p>
        </p:txBody>
      </p:sp>
      <p:sp>
        <p:nvSpPr>
          <p:cNvPr id="7" name="Espace réservé du pied de page 6"/>
          <p:cNvSpPr>
            <a:spLocks noGrp="1"/>
          </p:cNvSpPr>
          <p:nvPr>
            <p:ph type="ftr" sz="quarter" idx="11"/>
          </p:nvPr>
        </p:nvSpPr>
        <p:spPr>
          <a:xfrm>
            <a:off x="1708030" y="6568767"/>
            <a:ext cx="5900468" cy="365125"/>
          </a:xfrm>
        </p:spPr>
        <p:txBody>
          <a:bodyPr/>
          <a:lstStyle/>
          <a:p>
            <a:r>
              <a:rPr lang="fr-FR"/>
              <a:t>Les éclairages conjoncturels départementaux - Vaucluse</a:t>
            </a:r>
            <a:endParaRPr lang="fr-FR" dirty="0"/>
          </a:p>
        </p:txBody>
      </p:sp>
      <p:sp>
        <p:nvSpPr>
          <p:cNvPr id="3" name="Espace réservé de la date 2"/>
          <p:cNvSpPr>
            <a:spLocks noGrp="1"/>
          </p:cNvSpPr>
          <p:nvPr>
            <p:ph type="dt" sz="half" idx="10"/>
          </p:nvPr>
        </p:nvSpPr>
        <p:spPr/>
        <p:txBody>
          <a:bodyPr/>
          <a:lstStyle/>
          <a:p>
            <a:r>
              <a:rPr lang="fr-FR"/>
              <a:t>Edition septembre 2025</a:t>
            </a:r>
            <a:endParaRPr lang="fr-FR" dirty="0"/>
          </a:p>
        </p:txBody>
      </p:sp>
      <p:graphicFrame>
        <p:nvGraphicFramePr>
          <p:cNvPr id="8" name="Graphique 7">
            <a:extLst>
              <a:ext uri="{FF2B5EF4-FFF2-40B4-BE49-F238E27FC236}">
                <a16:creationId xmlns:a16="http://schemas.microsoft.com/office/drawing/2014/main" id="{2E003D4D-A33F-C786-289E-0D6DEFA06816}"/>
              </a:ext>
            </a:extLst>
          </p:cNvPr>
          <p:cNvGraphicFramePr>
            <a:graphicFrameLocks/>
          </p:cNvGraphicFramePr>
          <p:nvPr>
            <p:extLst>
              <p:ext uri="{D42A27DB-BD31-4B8C-83A1-F6EECF244321}">
                <p14:modId xmlns:p14="http://schemas.microsoft.com/office/powerpoint/2010/main" val="3720221077"/>
              </p:ext>
            </p:extLst>
          </p:nvPr>
        </p:nvGraphicFramePr>
        <p:xfrm>
          <a:off x="674255" y="1174433"/>
          <a:ext cx="7684654" cy="4986219"/>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99752915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74443" y="409557"/>
            <a:ext cx="8995113" cy="523220"/>
          </a:xfrm>
          <a:prstGeom prst="rect">
            <a:avLst/>
          </a:prstGeom>
          <a:noFill/>
        </p:spPr>
        <p:txBody>
          <a:bodyPr wrap="square" rtlCol="0">
            <a:spAutoFit/>
          </a:bodyPr>
          <a:lstStyle/>
          <a:p>
            <a:r>
              <a:rPr lang="fr-FR" sz="2800" b="1" dirty="0">
                <a:solidFill>
                  <a:srgbClr val="376092"/>
                </a:solidFill>
              </a:rPr>
              <a:t>Les défaillances </a:t>
            </a:r>
            <a:r>
              <a:rPr lang="fr-FR" sz="2800" b="1">
                <a:solidFill>
                  <a:srgbClr val="376092"/>
                </a:solidFill>
              </a:rPr>
              <a:t>continuent d’augmenter</a:t>
            </a:r>
            <a:endParaRPr lang="fr-FR" sz="2800" b="1" dirty="0">
              <a:solidFill>
                <a:srgbClr val="376092"/>
              </a:solidFill>
            </a:endParaRPr>
          </a:p>
        </p:txBody>
      </p:sp>
      <p:cxnSp>
        <p:nvCxnSpPr>
          <p:cNvPr id="6" name="Connecteur droit 5"/>
          <p:cNvCxnSpPr/>
          <p:nvPr/>
        </p:nvCxnSpPr>
        <p:spPr>
          <a:xfrm>
            <a:off x="69719" y="955068"/>
            <a:ext cx="8827805" cy="0"/>
          </a:xfrm>
          <a:prstGeom prst="line">
            <a:avLst/>
          </a:prstGeom>
          <a:ln/>
          <a:effectLst/>
        </p:spPr>
        <p:style>
          <a:lnRef idx="3">
            <a:schemeClr val="accent6"/>
          </a:lnRef>
          <a:fillRef idx="0">
            <a:schemeClr val="accent6"/>
          </a:fillRef>
          <a:effectRef idx="2">
            <a:schemeClr val="accent6"/>
          </a:effectRef>
          <a:fontRef idx="minor">
            <a:schemeClr val="tx1"/>
          </a:fontRef>
        </p:style>
      </p:cxnSp>
      <p:sp>
        <p:nvSpPr>
          <p:cNvPr id="5" name="Espace réservé du numéro de diapositive 4"/>
          <p:cNvSpPr>
            <a:spLocks noGrp="1"/>
          </p:cNvSpPr>
          <p:nvPr>
            <p:ph type="sldNum" sz="quarter" idx="12"/>
          </p:nvPr>
        </p:nvSpPr>
        <p:spPr/>
        <p:txBody>
          <a:bodyPr/>
          <a:lstStyle/>
          <a:p>
            <a:fld id="{3C7AC07C-28E4-BD4F-9FFB-37ABAC856C34}" type="slidenum">
              <a:rPr lang="fr-FR" smtClean="0"/>
              <a:t>15</a:t>
            </a:fld>
            <a:endParaRPr lang="fr-FR" dirty="0"/>
          </a:p>
        </p:txBody>
      </p:sp>
      <p:sp>
        <p:nvSpPr>
          <p:cNvPr id="7" name="Espace réservé du pied de page 6"/>
          <p:cNvSpPr>
            <a:spLocks noGrp="1"/>
          </p:cNvSpPr>
          <p:nvPr>
            <p:ph type="ftr" sz="quarter" idx="11"/>
          </p:nvPr>
        </p:nvSpPr>
        <p:spPr>
          <a:xfrm>
            <a:off x="1708030" y="6568767"/>
            <a:ext cx="5900468" cy="365125"/>
          </a:xfrm>
        </p:spPr>
        <p:txBody>
          <a:bodyPr/>
          <a:lstStyle/>
          <a:p>
            <a:r>
              <a:rPr lang="fr-FR"/>
              <a:t>Les éclairages conjoncturels départementaux - Vaucluse</a:t>
            </a:r>
            <a:endParaRPr lang="fr-FR" dirty="0"/>
          </a:p>
        </p:txBody>
      </p:sp>
      <p:sp>
        <p:nvSpPr>
          <p:cNvPr id="3" name="Espace réservé de la date 2"/>
          <p:cNvSpPr>
            <a:spLocks noGrp="1"/>
          </p:cNvSpPr>
          <p:nvPr>
            <p:ph type="dt" sz="half" idx="10"/>
          </p:nvPr>
        </p:nvSpPr>
        <p:spPr/>
        <p:txBody>
          <a:bodyPr/>
          <a:lstStyle/>
          <a:p>
            <a:r>
              <a:rPr lang="fr-FR"/>
              <a:t>Edition septembre 2025</a:t>
            </a:r>
            <a:endParaRPr lang="fr-FR" dirty="0"/>
          </a:p>
        </p:txBody>
      </p:sp>
      <p:graphicFrame>
        <p:nvGraphicFramePr>
          <p:cNvPr id="8" name="Graphique 7">
            <a:extLst>
              <a:ext uri="{FF2B5EF4-FFF2-40B4-BE49-F238E27FC236}">
                <a16:creationId xmlns:a16="http://schemas.microsoft.com/office/drawing/2014/main" id="{BBEB2AF8-5F8E-35F5-6DBD-4E2F27262C5E}"/>
              </a:ext>
            </a:extLst>
          </p:cNvPr>
          <p:cNvGraphicFramePr>
            <a:graphicFrameLocks/>
          </p:cNvGraphicFramePr>
          <p:nvPr>
            <p:extLst>
              <p:ext uri="{D42A27DB-BD31-4B8C-83A1-F6EECF244321}">
                <p14:modId xmlns:p14="http://schemas.microsoft.com/office/powerpoint/2010/main" val="3549662137"/>
              </p:ext>
            </p:extLst>
          </p:nvPr>
        </p:nvGraphicFramePr>
        <p:xfrm>
          <a:off x="563417" y="1126840"/>
          <a:ext cx="8100291" cy="5126178"/>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52469397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p:cNvSpPr txBox="1"/>
          <p:nvPr/>
        </p:nvSpPr>
        <p:spPr>
          <a:xfrm>
            <a:off x="456487" y="1120580"/>
            <a:ext cx="8282911" cy="5078313"/>
          </a:xfrm>
          <a:prstGeom prst="rect">
            <a:avLst/>
          </a:prstGeom>
          <a:noFill/>
        </p:spPr>
        <p:txBody>
          <a:bodyPr wrap="square" rtlCol="0">
            <a:normAutofit/>
          </a:bodyPr>
          <a:lstStyle/>
          <a:p>
            <a:pPr algn="ctr">
              <a:defRPr/>
            </a:pPr>
            <a:endParaRPr lang="fr-FR" dirty="0"/>
          </a:p>
          <a:p>
            <a:pPr algn="ctr">
              <a:defRPr/>
            </a:pPr>
            <a:endParaRPr lang="fr-FR" dirty="0"/>
          </a:p>
          <a:p>
            <a:pPr algn="ctr">
              <a:defRPr/>
            </a:pPr>
            <a:r>
              <a:rPr lang="fr-FR" sz="2000" dirty="0"/>
              <a:t>La </a:t>
            </a:r>
            <a:r>
              <a:rPr lang="fr-FR" sz="2000" b="1" dirty="0">
                <a:solidFill>
                  <a:schemeClr val="accent6">
                    <a:lumMod val="75000"/>
                  </a:schemeClr>
                </a:solidFill>
              </a:rPr>
              <a:t>Note de conjoncture </a:t>
            </a:r>
            <a:r>
              <a:rPr lang="fr-FR" sz="2000" dirty="0"/>
              <a:t>de la </a:t>
            </a:r>
            <a:r>
              <a:rPr lang="fr-FR" sz="2000" dirty="0" err="1"/>
              <a:t>Dreets</a:t>
            </a:r>
            <a:r>
              <a:rPr lang="fr-FR" sz="2000" dirty="0"/>
              <a:t> Provence-Alpes-Côte d’Azur:</a:t>
            </a:r>
          </a:p>
          <a:p>
            <a:pPr algn="ctr">
              <a:defRPr/>
            </a:pPr>
            <a:br>
              <a:rPr lang="fr-FR" dirty="0">
                <a:hlinkClick r:id="rId3"/>
              </a:rPr>
            </a:br>
            <a:r>
              <a:rPr lang="fr-FR" sz="2000" dirty="0">
                <a:hlinkClick r:id="rId3"/>
              </a:rPr>
              <a:t>https://paca.dreets.gouv.fr/Les-publications-periodiques-9124</a:t>
            </a:r>
            <a:endParaRPr lang="fr-FR" sz="2000" dirty="0"/>
          </a:p>
          <a:p>
            <a:pPr algn="ctr">
              <a:defRPr/>
            </a:pPr>
            <a:endParaRPr lang="fr-FR" dirty="0"/>
          </a:p>
          <a:p>
            <a:pPr algn="ctr">
              <a:defRPr/>
            </a:pPr>
            <a:endParaRPr lang="fr-FR" sz="2000" dirty="0"/>
          </a:p>
          <a:p>
            <a:pPr algn="ctr">
              <a:defRPr/>
            </a:pPr>
            <a:r>
              <a:rPr lang="fr-FR" sz="2000" dirty="0"/>
              <a:t>Retrouvez tous nos indicateurs dans le </a:t>
            </a:r>
            <a:r>
              <a:rPr lang="fr-FR" sz="2000" b="1" dirty="0">
                <a:solidFill>
                  <a:schemeClr val="accent6">
                    <a:lumMod val="75000"/>
                  </a:schemeClr>
                </a:solidFill>
              </a:rPr>
              <a:t>Tableau de bord des indicateurs clés </a:t>
            </a:r>
          </a:p>
          <a:p>
            <a:pPr algn="ctr">
              <a:defRPr/>
            </a:pPr>
            <a:endParaRPr lang="fr-FR" sz="2000" dirty="0">
              <a:solidFill>
                <a:srgbClr val="FF0000"/>
              </a:solidFill>
            </a:endParaRPr>
          </a:p>
          <a:p>
            <a:pPr algn="ctr">
              <a:defRPr/>
            </a:pPr>
            <a:r>
              <a:rPr lang="fr-FR" sz="2000" dirty="0"/>
              <a:t>en téléchargement sur le site de la </a:t>
            </a:r>
            <a:r>
              <a:rPr lang="fr-FR" sz="2000" dirty="0" err="1"/>
              <a:t>Dreets</a:t>
            </a:r>
            <a:r>
              <a:rPr lang="fr-FR" sz="2000" dirty="0"/>
              <a:t> Provence-Alpes-Côte d’Azur : </a:t>
            </a:r>
          </a:p>
          <a:p>
            <a:pPr algn="ctr">
              <a:defRPr/>
            </a:pPr>
            <a:endParaRPr lang="fr-FR" sz="2400" dirty="0"/>
          </a:p>
          <a:p>
            <a:pPr algn="ctr"/>
            <a:r>
              <a:rPr lang="fr-FR" u="sng" dirty="0">
                <a:hlinkClick r:id="rId4"/>
              </a:rPr>
              <a:t>https://paca.dreets.gouv.fr/Les-indicateurs-cles-de-la-Dreets-Paca</a:t>
            </a:r>
            <a:endParaRPr lang="fr-FR" dirty="0"/>
          </a:p>
          <a:p>
            <a:pPr lvl="1"/>
            <a:endParaRPr lang="fr-FR" dirty="0"/>
          </a:p>
          <a:p>
            <a:pPr lvl="1"/>
            <a:endParaRPr lang="fr-FR" dirty="0"/>
          </a:p>
          <a:p>
            <a:pPr lvl="1"/>
            <a:endParaRPr lang="fr-FR" dirty="0"/>
          </a:p>
          <a:p>
            <a:pPr lvl="1"/>
            <a:endParaRPr lang="fr-FR" dirty="0"/>
          </a:p>
          <a:p>
            <a:pPr lvl="1"/>
            <a:endParaRPr lang="fr-FR" dirty="0"/>
          </a:p>
          <a:p>
            <a:pPr lvl="1"/>
            <a:endParaRPr lang="fr-FR" dirty="0"/>
          </a:p>
          <a:p>
            <a:pPr lvl="1"/>
            <a:endParaRPr lang="fr-FR" dirty="0"/>
          </a:p>
          <a:p>
            <a:pPr lvl="1"/>
            <a:endParaRPr lang="fr-FR" dirty="0"/>
          </a:p>
        </p:txBody>
      </p:sp>
      <p:sp>
        <p:nvSpPr>
          <p:cNvPr id="4" name="ZoneTexte 3"/>
          <p:cNvSpPr txBox="1"/>
          <p:nvPr/>
        </p:nvSpPr>
        <p:spPr>
          <a:xfrm>
            <a:off x="264895" y="465363"/>
            <a:ext cx="8612177" cy="523220"/>
          </a:xfrm>
          <a:prstGeom prst="rect">
            <a:avLst/>
          </a:prstGeom>
          <a:noFill/>
        </p:spPr>
        <p:txBody>
          <a:bodyPr wrap="square" rtlCol="0">
            <a:spAutoFit/>
          </a:bodyPr>
          <a:lstStyle/>
          <a:p>
            <a:r>
              <a:rPr lang="fr-FR" sz="2800" b="1" dirty="0">
                <a:solidFill>
                  <a:schemeClr val="accent1">
                    <a:lumMod val="75000"/>
                  </a:schemeClr>
                </a:solidFill>
              </a:rPr>
              <a:t>Pour en savoir plus</a:t>
            </a:r>
            <a:endParaRPr lang="fr-FR" sz="2800" dirty="0">
              <a:solidFill>
                <a:schemeClr val="accent1">
                  <a:lumMod val="75000"/>
                </a:schemeClr>
              </a:solidFill>
            </a:endParaRPr>
          </a:p>
        </p:txBody>
      </p:sp>
      <p:cxnSp>
        <p:nvCxnSpPr>
          <p:cNvPr id="6" name="Connecteur droit 5"/>
          <p:cNvCxnSpPr/>
          <p:nvPr/>
        </p:nvCxnSpPr>
        <p:spPr>
          <a:xfrm>
            <a:off x="213645" y="991089"/>
            <a:ext cx="8827805" cy="0"/>
          </a:xfrm>
          <a:prstGeom prst="line">
            <a:avLst/>
          </a:prstGeom>
          <a:ln/>
          <a:effectLst/>
        </p:spPr>
        <p:style>
          <a:lnRef idx="3">
            <a:schemeClr val="accent6"/>
          </a:lnRef>
          <a:fillRef idx="0">
            <a:schemeClr val="accent6"/>
          </a:fillRef>
          <a:effectRef idx="2">
            <a:schemeClr val="accent6"/>
          </a:effectRef>
          <a:fontRef idx="minor">
            <a:schemeClr val="tx1"/>
          </a:fontRef>
        </p:style>
      </p:cxnSp>
      <p:sp>
        <p:nvSpPr>
          <p:cNvPr id="5" name="Espace réservé du numéro de diapositive 4"/>
          <p:cNvSpPr>
            <a:spLocks noGrp="1"/>
          </p:cNvSpPr>
          <p:nvPr>
            <p:ph type="sldNum" sz="quarter" idx="12"/>
          </p:nvPr>
        </p:nvSpPr>
        <p:spPr/>
        <p:txBody>
          <a:bodyPr/>
          <a:lstStyle/>
          <a:p>
            <a:fld id="{3C7AC07C-28E4-BD4F-9FFB-37ABAC856C34}" type="slidenum">
              <a:rPr lang="fr-FR" smtClean="0"/>
              <a:t>16</a:t>
            </a:fld>
            <a:endParaRPr lang="fr-FR" dirty="0"/>
          </a:p>
        </p:txBody>
      </p:sp>
      <p:sp>
        <p:nvSpPr>
          <p:cNvPr id="7" name="Espace réservé du pied de page 6"/>
          <p:cNvSpPr>
            <a:spLocks noGrp="1"/>
          </p:cNvSpPr>
          <p:nvPr>
            <p:ph type="ftr" sz="quarter" idx="11"/>
          </p:nvPr>
        </p:nvSpPr>
        <p:spPr>
          <a:xfrm>
            <a:off x="1768415" y="6568767"/>
            <a:ext cx="5840083" cy="365125"/>
          </a:xfrm>
        </p:spPr>
        <p:txBody>
          <a:bodyPr/>
          <a:lstStyle/>
          <a:p>
            <a:r>
              <a:rPr lang="fr-FR"/>
              <a:t>Les éclairages conjoncturels départementaux - Vaucluse</a:t>
            </a:r>
            <a:endParaRPr lang="fr-FR" dirty="0"/>
          </a:p>
        </p:txBody>
      </p:sp>
      <p:sp>
        <p:nvSpPr>
          <p:cNvPr id="8" name="Espace réservé de la date 7"/>
          <p:cNvSpPr>
            <a:spLocks noGrp="1"/>
          </p:cNvSpPr>
          <p:nvPr>
            <p:ph type="dt" sz="half" idx="10"/>
          </p:nvPr>
        </p:nvSpPr>
        <p:spPr/>
        <p:txBody>
          <a:bodyPr/>
          <a:lstStyle/>
          <a:p>
            <a:r>
              <a:rPr lang="fr-FR"/>
              <a:t>Edition septembre 2025</a:t>
            </a:r>
            <a:endParaRPr lang="fr-FR" dirty="0"/>
          </a:p>
        </p:txBody>
      </p:sp>
    </p:spTree>
    <p:extLst>
      <p:ext uri="{BB962C8B-B14F-4D97-AF65-F5344CB8AC3E}">
        <p14:creationId xmlns:p14="http://schemas.microsoft.com/office/powerpoint/2010/main" val="25380389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213645" y="98399"/>
            <a:ext cx="8928324" cy="954107"/>
          </a:xfrm>
          <a:prstGeom prst="rect">
            <a:avLst/>
          </a:prstGeom>
          <a:noFill/>
        </p:spPr>
        <p:txBody>
          <a:bodyPr wrap="square" rtlCol="0">
            <a:spAutoFit/>
          </a:bodyPr>
          <a:lstStyle/>
          <a:p>
            <a:r>
              <a:rPr lang="fr-FR" sz="2800" b="1" dirty="0">
                <a:solidFill>
                  <a:schemeClr val="accent1">
                    <a:lumMod val="75000"/>
                  </a:schemeClr>
                </a:solidFill>
              </a:rPr>
              <a:t>L’emploi salarié repart à la hausse, après deux trimestres en léger recul </a:t>
            </a:r>
            <a:endParaRPr lang="fr-FR" sz="2800" dirty="0">
              <a:solidFill>
                <a:srgbClr val="FF0000"/>
              </a:solidFill>
            </a:endParaRPr>
          </a:p>
        </p:txBody>
      </p:sp>
      <p:cxnSp>
        <p:nvCxnSpPr>
          <p:cNvPr id="6" name="Connecteur droit 5"/>
          <p:cNvCxnSpPr/>
          <p:nvPr/>
        </p:nvCxnSpPr>
        <p:spPr>
          <a:xfrm>
            <a:off x="213645" y="991089"/>
            <a:ext cx="8827805" cy="0"/>
          </a:xfrm>
          <a:prstGeom prst="line">
            <a:avLst/>
          </a:prstGeom>
          <a:ln/>
          <a:effectLst/>
        </p:spPr>
        <p:style>
          <a:lnRef idx="3">
            <a:schemeClr val="accent6"/>
          </a:lnRef>
          <a:fillRef idx="0">
            <a:schemeClr val="accent6"/>
          </a:fillRef>
          <a:effectRef idx="2">
            <a:schemeClr val="accent6"/>
          </a:effectRef>
          <a:fontRef idx="minor">
            <a:schemeClr val="tx1"/>
          </a:fontRef>
        </p:style>
      </p:cxnSp>
      <p:sp>
        <p:nvSpPr>
          <p:cNvPr id="5" name="Espace réservé du numéro de diapositive 4"/>
          <p:cNvSpPr>
            <a:spLocks noGrp="1"/>
          </p:cNvSpPr>
          <p:nvPr>
            <p:ph type="sldNum" sz="quarter" idx="12"/>
          </p:nvPr>
        </p:nvSpPr>
        <p:spPr/>
        <p:txBody>
          <a:bodyPr/>
          <a:lstStyle/>
          <a:p>
            <a:fld id="{3C7AC07C-28E4-BD4F-9FFB-37ABAC856C34}" type="slidenum">
              <a:rPr lang="fr-FR" smtClean="0"/>
              <a:t>2</a:t>
            </a:fld>
            <a:endParaRPr lang="fr-FR" dirty="0"/>
          </a:p>
        </p:txBody>
      </p:sp>
      <p:sp>
        <p:nvSpPr>
          <p:cNvPr id="7" name="Espace réservé du pied de page 6"/>
          <p:cNvSpPr>
            <a:spLocks noGrp="1"/>
          </p:cNvSpPr>
          <p:nvPr>
            <p:ph type="ftr" sz="quarter" idx="11"/>
          </p:nvPr>
        </p:nvSpPr>
        <p:spPr>
          <a:xfrm>
            <a:off x="2391471" y="6568767"/>
            <a:ext cx="4889583" cy="365125"/>
          </a:xfrm>
        </p:spPr>
        <p:txBody>
          <a:bodyPr/>
          <a:lstStyle/>
          <a:p>
            <a:r>
              <a:rPr lang="fr-FR"/>
              <a:t>Les éclairages conjoncturels départementaux - Vaucluse</a:t>
            </a:r>
            <a:endParaRPr lang="fr-FR" dirty="0"/>
          </a:p>
        </p:txBody>
      </p:sp>
      <p:sp>
        <p:nvSpPr>
          <p:cNvPr id="8" name="Espace réservé de la date 7"/>
          <p:cNvSpPr>
            <a:spLocks noGrp="1"/>
          </p:cNvSpPr>
          <p:nvPr>
            <p:ph type="dt" sz="half" idx="10"/>
          </p:nvPr>
        </p:nvSpPr>
        <p:spPr/>
        <p:txBody>
          <a:bodyPr/>
          <a:lstStyle/>
          <a:p>
            <a:r>
              <a:rPr lang="fr-FR"/>
              <a:t>Edition septembre 2025</a:t>
            </a:r>
          </a:p>
        </p:txBody>
      </p:sp>
      <p:sp>
        <p:nvSpPr>
          <p:cNvPr id="12" name="ZoneTexte 11"/>
          <p:cNvSpPr txBox="1"/>
          <p:nvPr/>
        </p:nvSpPr>
        <p:spPr>
          <a:xfrm>
            <a:off x="7908641" y="2161722"/>
            <a:ext cx="891727" cy="615553"/>
          </a:xfrm>
          <a:prstGeom prst="rect">
            <a:avLst/>
          </a:prstGeom>
          <a:noFill/>
        </p:spPr>
        <p:txBody>
          <a:bodyPr wrap="square" rtlCol="0">
            <a:spAutoFit/>
          </a:bodyPr>
          <a:lstStyle/>
          <a:p>
            <a:pPr algn="ctr"/>
            <a:r>
              <a:rPr lang="fr-FR" sz="1600" b="1" dirty="0">
                <a:solidFill>
                  <a:schemeClr val="accent6">
                    <a:lumMod val="75000"/>
                  </a:schemeClr>
                </a:solidFill>
              </a:rPr>
              <a:t> + 0,4 % </a:t>
            </a:r>
          </a:p>
          <a:p>
            <a:pPr algn="ctr"/>
            <a:endParaRPr lang="fr-FR" b="1" dirty="0">
              <a:solidFill>
                <a:srgbClr val="FF0000"/>
              </a:solidFill>
            </a:endParaRPr>
          </a:p>
        </p:txBody>
      </p:sp>
      <p:sp>
        <p:nvSpPr>
          <p:cNvPr id="14" name="ZoneTexte 13"/>
          <p:cNvSpPr txBox="1"/>
          <p:nvPr/>
        </p:nvSpPr>
        <p:spPr>
          <a:xfrm>
            <a:off x="7871086" y="2818339"/>
            <a:ext cx="891727" cy="615553"/>
          </a:xfrm>
          <a:prstGeom prst="rect">
            <a:avLst/>
          </a:prstGeom>
          <a:noFill/>
        </p:spPr>
        <p:txBody>
          <a:bodyPr wrap="square" rtlCol="0">
            <a:spAutoFit/>
          </a:bodyPr>
          <a:lstStyle/>
          <a:p>
            <a:pPr algn="ctr"/>
            <a:r>
              <a:rPr lang="fr-FR" sz="1600" b="1" dirty="0">
                <a:solidFill>
                  <a:schemeClr val="accent1">
                    <a:lumMod val="75000"/>
                  </a:schemeClr>
                </a:solidFill>
              </a:rPr>
              <a:t> + 0,2 % </a:t>
            </a:r>
          </a:p>
          <a:p>
            <a:pPr algn="ctr"/>
            <a:endParaRPr lang="fr-FR" b="1" dirty="0">
              <a:solidFill>
                <a:srgbClr val="FF0000"/>
              </a:solidFill>
            </a:endParaRPr>
          </a:p>
        </p:txBody>
      </p:sp>
      <p:sp>
        <p:nvSpPr>
          <p:cNvPr id="15" name="ZoneTexte 14"/>
          <p:cNvSpPr txBox="1"/>
          <p:nvPr/>
        </p:nvSpPr>
        <p:spPr>
          <a:xfrm>
            <a:off x="7908641" y="2613022"/>
            <a:ext cx="844083" cy="369332"/>
          </a:xfrm>
          <a:prstGeom prst="rect">
            <a:avLst/>
          </a:prstGeom>
          <a:noFill/>
        </p:spPr>
        <p:txBody>
          <a:bodyPr wrap="square" rtlCol="0">
            <a:spAutoFit/>
          </a:bodyPr>
          <a:lstStyle/>
          <a:p>
            <a:pPr algn="ctr"/>
            <a:r>
              <a:rPr lang="fr-FR" sz="1600" b="1" dirty="0">
                <a:solidFill>
                  <a:schemeClr val="accent3">
                    <a:lumMod val="75000"/>
                  </a:schemeClr>
                </a:solidFill>
              </a:rPr>
              <a:t>+ 0,4 %</a:t>
            </a:r>
            <a:r>
              <a:rPr lang="fr-FR" b="1" dirty="0">
                <a:solidFill>
                  <a:schemeClr val="accent3">
                    <a:lumMod val="75000"/>
                  </a:schemeClr>
                </a:solidFill>
              </a:rPr>
              <a:t> </a:t>
            </a:r>
          </a:p>
        </p:txBody>
      </p:sp>
      <p:sp>
        <p:nvSpPr>
          <p:cNvPr id="16" name="ZoneTexte 15"/>
          <p:cNvSpPr txBox="1"/>
          <p:nvPr/>
        </p:nvSpPr>
        <p:spPr>
          <a:xfrm>
            <a:off x="7681415" y="1602551"/>
            <a:ext cx="1346180" cy="338554"/>
          </a:xfrm>
          <a:prstGeom prst="rect">
            <a:avLst/>
          </a:prstGeom>
          <a:noFill/>
        </p:spPr>
        <p:txBody>
          <a:bodyPr wrap="square" rtlCol="0">
            <a:spAutoFit/>
          </a:bodyPr>
          <a:lstStyle/>
          <a:p>
            <a:pPr algn="ctr"/>
            <a:r>
              <a:rPr lang="fr-FR" sz="1600" b="1" dirty="0"/>
              <a:t>Au T2 2025 :</a:t>
            </a:r>
            <a:endParaRPr lang="fr-FR" b="1" dirty="0"/>
          </a:p>
        </p:txBody>
      </p:sp>
      <p:graphicFrame>
        <p:nvGraphicFramePr>
          <p:cNvPr id="3" name="Graphique 2">
            <a:extLst>
              <a:ext uri="{FF2B5EF4-FFF2-40B4-BE49-F238E27FC236}">
                <a16:creationId xmlns:a16="http://schemas.microsoft.com/office/drawing/2014/main" id="{00000000-0008-0000-0800-0000016C0000}"/>
              </a:ext>
            </a:extLst>
          </p:cNvPr>
          <p:cNvGraphicFramePr>
            <a:graphicFrameLocks/>
          </p:cNvGraphicFramePr>
          <p:nvPr>
            <p:extLst>
              <p:ext uri="{D42A27DB-BD31-4B8C-83A1-F6EECF244321}">
                <p14:modId xmlns:p14="http://schemas.microsoft.com/office/powerpoint/2010/main" val="3406239281"/>
              </p:ext>
            </p:extLst>
          </p:nvPr>
        </p:nvGraphicFramePr>
        <p:xfrm>
          <a:off x="462116" y="1229032"/>
          <a:ext cx="8219768" cy="4719483"/>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82336011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p:cNvSpPr txBox="1"/>
          <p:nvPr/>
        </p:nvSpPr>
        <p:spPr>
          <a:xfrm>
            <a:off x="456487" y="1120580"/>
            <a:ext cx="7781925" cy="5078313"/>
          </a:xfrm>
          <a:prstGeom prst="rect">
            <a:avLst/>
          </a:prstGeom>
          <a:noFill/>
        </p:spPr>
        <p:txBody>
          <a:bodyPr wrap="square" rtlCol="0">
            <a:normAutofit/>
          </a:bodyPr>
          <a:lstStyle/>
          <a:p>
            <a:endParaRPr lang="fr-FR" dirty="0">
              <a:sym typeface="Wingdings" panose="05000000000000000000" pitchFamily="2" charset="2"/>
            </a:endParaRPr>
          </a:p>
          <a:p>
            <a:endParaRPr lang="fr-FR" dirty="0"/>
          </a:p>
          <a:p>
            <a:pPr lvl="1"/>
            <a:endParaRPr lang="fr-FR" dirty="0"/>
          </a:p>
          <a:p>
            <a:pPr lvl="1"/>
            <a:endParaRPr lang="fr-FR" dirty="0"/>
          </a:p>
          <a:p>
            <a:pPr lvl="1"/>
            <a:endParaRPr lang="fr-FR" dirty="0"/>
          </a:p>
          <a:p>
            <a:pPr lvl="1"/>
            <a:endParaRPr lang="fr-FR" dirty="0"/>
          </a:p>
          <a:p>
            <a:pPr lvl="1"/>
            <a:endParaRPr lang="fr-FR" dirty="0"/>
          </a:p>
          <a:p>
            <a:pPr lvl="1"/>
            <a:endParaRPr lang="fr-FR" dirty="0"/>
          </a:p>
          <a:p>
            <a:pPr lvl="1"/>
            <a:endParaRPr lang="fr-FR" dirty="0"/>
          </a:p>
          <a:p>
            <a:pPr lvl="1"/>
            <a:endParaRPr lang="fr-FR" dirty="0"/>
          </a:p>
          <a:p>
            <a:pPr lvl="1"/>
            <a:endParaRPr lang="fr-FR" dirty="0"/>
          </a:p>
          <a:p>
            <a:pPr lvl="1"/>
            <a:endParaRPr lang="fr-FR" dirty="0"/>
          </a:p>
        </p:txBody>
      </p:sp>
      <p:sp>
        <p:nvSpPr>
          <p:cNvPr id="4" name="ZoneTexte 3"/>
          <p:cNvSpPr txBox="1"/>
          <p:nvPr/>
        </p:nvSpPr>
        <p:spPr>
          <a:xfrm>
            <a:off x="161693" y="446040"/>
            <a:ext cx="8982306" cy="523220"/>
          </a:xfrm>
          <a:prstGeom prst="rect">
            <a:avLst/>
          </a:prstGeom>
          <a:noFill/>
        </p:spPr>
        <p:txBody>
          <a:bodyPr wrap="square" rtlCol="0">
            <a:spAutoFit/>
          </a:bodyPr>
          <a:lstStyle/>
          <a:p>
            <a:r>
              <a:rPr lang="fr-FR" sz="2800" b="1" dirty="0">
                <a:solidFill>
                  <a:schemeClr val="accent1">
                    <a:lumMod val="75000"/>
                  </a:schemeClr>
                </a:solidFill>
              </a:rPr>
              <a:t>Un rebond lié surtout à la hausse de l’emploi hors intérim…</a:t>
            </a:r>
            <a:endParaRPr lang="fr-FR" sz="2800" b="1" dirty="0">
              <a:solidFill>
                <a:srgbClr val="FF0000"/>
              </a:solidFill>
            </a:endParaRPr>
          </a:p>
        </p:txBody>
      </p:sp>
      <p:cxnSp>
        <p:nvCxnSpPr>
          <p:cNvPr id="6" name="Connecteur droit 5"/>
          <p:cNvCxnSpPr/>
          <p:nvPr/>
        </p:nvCxnSpPr>
        <p:spPr>
          <a:xfrm>
            <a:off x="213645" y="991089"/>
            <a:ext cx="8827805" cy="0"/>
          </a:xfrm>
          <a:prstGeom prst="line">
            <a:avLst/>
          </a:prstGeom>
          <a:ln/>
          <a:effectLst/>
        </p:spPr>
        <p:style>
          <a:lnRef idx="3">
            <a:schemeClr val="accent6"/>
          </a:lnRef>
          <a:fillRef idx="0">
            <a:schemeClr val="accent6"/>
          </a:fillRef>
          <a:effectRef idx="2">
            <a:schemeClr val="accent6"/>
          </a:effectRef>
          <a:fontRef idx="minor">
            <a:schemeClr val="tx1"/>
          </a:fontRef>
        </p:style>
      </p:cxnSp>
      <p:sp>
        <p:nvSpPr>
          <p:cNvPr id="5" name="Espace réservé du numéro de diapositive 4"/>
          <p:cNvSpPr>
            <a:spLocks noGrp="1"/>
          </p:cNvSpPr>
          <p:nvPr>
            <p:ph type="sldNum" sz="quarter" idx="12"/>
          </p:nvPr>
        </p:nvSpPr>
        <p:spPr/>
        <p:txBody>
          <a:bodyPr/>
          <a:lstStyle/>
          <a:p>
            <a:fld id="{3C7AC07C-28E4-BD4F-9FFB-37ABAC856C34}" type="slidenum">
              <a:rPr lang="fr-FR" smtClean="0"/>
              <a:t>3</a:t>
            </a:fld>
            <a:endParaRPr lang="fr-FR" dirty="0"/>
          </a:p>
        </p:txBody>
      </p:sp>
      <p:sp>
        <p:nvSpPr>
          <p:cNvPr id="7" name="Espace réservé du pied de page 6"/>
          <p:cNvSpPr>
            <a:spLocks noGrp="1"/>
          </p:cNvSpPr>
          <p:nvPr>
            <p:ph type="ftr" sz="quarter" idx="11"/>
          </p:nvPr>
        </p:nvSpPr>
        <p:spPr>
          <a:xfrm>
            <a:off x="2291379" y="6568767"/>
            <a:ext cx="4496696" cy="365125"/>
          </a:xfrm>
        </p:spPr>
        <p:txBody>
          <a:bodyPr/>
          <a:lstStyle/>
          <a:p>
            <a:r>
              <a:rPr lang="fr-FR"/>
              <a:t>Les éclairages conjoncturels départementaux - Vaucluse</a:t>
            </a:r>
            <a:endParaRPr lang="fr-FR" dirty="0"/>
          </a:p>
        </p:txBody>
      </p:sp>
      <p:sp>
        <p:nvSpPr>
          <p:cNvPr id="8" name="Espace réservé de la date 7"/>
          <p:cNvSpPr>
            <a:spLocks noGrp="1"/>
          </p:cNvSpPr>
          <p:nvPr>
            <p:ph type="dt" sz="half" idx="10"/>
          </p:nvPr>
        </p:nvSpPr>
        <p:spPr/>
        <p:txBody>
          <a:bodyPr/>
          <a:lstStyle/>
          <a:p>
            <a:r>
              <a:rPr lang="fr-FR"/>
              <a:t>Edition septembre 2025</a:t>
            </a:r>
            <a:endParaRPr lang="fr-FR" dirty="0"/>
          </a:p>
        </p:txBody>
      </p:sp>
      <p:sp>
        <p:nvSpPr>
          <p:cNvPr id="13" name="ZoneTexte 12"/>
          <p:cNvSpPr txBox="1"/>
          <p:nvPr/>
        </p:nvSpPr>
        <p:spPr>
          <a:xfrm>
            <a:off x="7773438" y="2926297"/>
            <a:ext cx="1383663" cy="3416320"/>
          </a:xfrm>
          <a:prstGeom prst="rect">
            <a:avLst/>
          </a:prstGeom>
          <a:noFill/>
        </p:spPr>
        <p:txBody>
          <a:bodyPr wrap="square" rtlCol="0">
            <a:spAutoFit/>
          </a:bodyPr>
          <a:lstStyle/>
          <a:p>
            <a:pPr algn="ctr"/>
            <a:r>
              <a:rPr lang="fr-FR" b="1" dirty="0">
                <a:solidFill>
                  <a:srgbClr val="00B0F0"/>
                </a:solidFill>
              </a:rPr>
              <a:t>+ 770 emplois hors intérim</a:t>
            </a:r>
          </a:p>
          <a:p>
            <a:pPr algn="ctr"/>
            <a:endParaRPr lang="fr-FR" b="1" dirty="0">
              <a:solidFill>
                <a:schemeClr val="accent6">
                  <a:lumMod val="75000"/>
                </a:schemeClr>
              </a:solidFill>
            </a:endParaRPr>
          </a:p>
          <a:p>
            <a:pPr algn="ctr"/>
            <a:r>
              <a:rPr lang="fr-FR" b="1" dirty="0">
                <a:solidFill>
                  <a:schemeClr val="accent6">
                    <a:lumMod val="75000"/>
                  </a:schemeClr>
                </a:solidFill>
              </a:rPr>
              <a:t>+ 40</a:t>
            </a:r>
          </a:p>
          <a:p>
            <a:pPr algn="ctr"/>
            <a:r>
              <a:rPr lang="fr-FR" b="1" dirty="0">
                <a:solidFill>
                  <a:schemeClr val="accent6">
                    <a:lumMod val="75000"/>
                  </a:schemeClr>
                </a:solidFill>
              </a:rPr>
              <a:t>intérimaires</a:t>
            </a:r>
          </a:p>
          <a:p>
            <a:pPr algn="ctr"/>
            <a:endParaRPr lang="fr-FR" b="1" dirty="0">
              <a:solidFill>
                <a:srgbClr val="00B0F0"/>
              </a:solidFill>
            </a:endParaRPr>
          </a:p>
          <a:p>
            <a:pPr algn="ctr"/>
            <a:r>
              <a:rPr lang="fr-FR" b="1" dirty="0">
                <a:solidFill>
                  <a:schemeClr val="accent6">
                    <a:lumMod val="75000"/>
                  </a:schemeClr>
                </a:solidFill>
              </a:rPr>
              <a:t>  </a:t>
            </a:r>
          </a:p>
          <a:p>
            <a:pPr algn="ctr"/>
            <a:endParaRPr lang="fr-FR" b="1" dirty="0">
              <a:solidFill>
                <a:srgbClr val="00B0F0"/>
              </a:solidFill>
            </a:endParaRPr>
          </a:p>
          <a:p>
            <a:pPr algn="ctr"/>
            <a:endParaRPr lang="fr-FR" b="1" dirty="0">
              <a:solidFill>
                <a:srgbClr val="00B0F0"/>
              </a:solidFill>
            </a:endParaRPr>
          </a:p>
          <a:p>
            <a:pPr algn="ctr"/>
            <a:endParaRPr lang="fr-FR" b="1" dirty="0">
              <a:solidFill>
                <a:srgbClr val="00B0F0"/>
              </a:solidFill>
            </a:endParaRPr>
          </a:p>
          <a:p>
            <a:pPr algn="ctr"/>
            <a:endParaRPr lang="fr-FR" b="1" dirty="0">
              <a:solidFill>
                <a:srgbClr val="00B0F0"/>
              </a:solidFill>
            </a:endParaRPr>
          </a:p>
        </p:txBody>
      </p:sp>
      <p:sp>
        <p:nvSpPr>
          <p:cNvPr id="11" name="ZoneTexte 10"/>
          <p:cNvSpPr txBox="1"/>
          <p:nvPr/>
        </p:nvSpPr>
        <p:spPr>
          <a:xfrm>
            <a:off x="7908494" y="2372200"/>
            <a:ext cx="1346180" cy="338554"/>
          </a:xfrm>
          <a:prstGeom prst="rect">
            <a:avLst/>
          </a:prstGeom>
          <a:noFill/>
        </p:spPr>
        <p:txBody>
          <a:bodyPr wrap="square" rtlCol="0">
            <a:spAutoFit/>
          </a:bodyPr>
          <a:lstStyle/>
          <a:p>
            <a:pPr algn="ctr"/>
            <a:r>
              <a:rPr lang="fr-FR" sz="1600" b="1" dirty="0"/>
              <a:t>Au T2 2025 :</a:t>
            </a:r>
            <a:endParaRPr lang="fr-FR" b="1" dirty="0"/>
          </a:p>
        </p:txBody>
      </p:sp>
      <p:graphicFrame>
        <p:nvGraphicFramePr>
          <p:cNvPr id="9" name="Graphique 8">
            <a:extLst>
              <a:ext uri="{FF2B5EF4-FFF2-40B4-BE49-F238E27FC236}">
                <a16:creationId xmlns:a16="http://schemas.microsoft.com/office/drawing/2014/main" id="{00000000-0008-0000-0800-000006000000}"/>
              </a:ext>
            </a:extLst>
          </p:cNvPr>
          <p:cNvGraphicFramePr>
            <a:graphicFrameLocks/>
          </p:cNvGraphicFramePr>
          <p:nvPr>
            <p:extLst>
              <p:ext uri="{D42A27DB-BD31-4B8C-83A1-F6EECF244321}">
                <p14:modId xmlns:p14="http://schemas.microsoft.com/office/powerpoint/2010/main" val="156652367"/>
              </p:ext>
            </p:extLst>
          </p:nvPr>
        </p:nvGraphicFramePr>
        <p:xfrm>
          <a:off x="319088" y="1206633"/>
          <a:ext cx="8067827" cy="4791041"/>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22508488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6" name="Connecteur droit 5"/>
          <p:cNvCxnSpPr/>
          <p:nvPr/>
        </p:nvCxnSpPr>
        <p:spPr>
          <a:xfrm>
            <a:off x="101864" y="950832"/>
            <a:ext cx="8827805" cy="0"/>
          </a:xfrm>
          <a:prstGeom prst="line">
            <a:avLst/>
          </a:prstGeom>
          <a:ln/>
          <a:effectLst/>
        </p:spPr>
        <p:style>
          <a:lnRef idx="3">
            <a:schemeClr val="accent6"/>
          </a:lnRef>
          <a:fillRef idx="0">
            <a:schemeClr val="accent6"/>
          </a:fillRef>
          <a:effectRef idx="2">
            <a:schemeClr val="accent6"/>
          </a:effectRef>
          <a:fontRef idx="minor">
            <a:schemeClr val="tx1"/>
          </a:fontRef>
        </p:style>
      </p:cxnSp>
      <p:sp>
        <p:nvSpPr>
          <p:cNvPr id="5" name="Espace réservé du numéro de diapositive 4"/>
          <p:cNvSpPr>
            <a:spLocks noGrp="1"/>
          </p:cNvSpPr>
          <p:nvPr>
            <p:ph type="sldNum" sz="quarter" idx="12"/>
          </p:nvPr>
        </p:nvSpPr>
        <p:spPr/>
        <p:txBody>
          <a:bodyPr/>
          <a:lstStyle/>
          <a:p>
            <a:fld id="{3C7AC07C-28E4-BD4F-9FFB-37ABAC856C34}" type="slidenum">
              <a:rPr lang="fr-FR" smtClean="0"/>
              <a:t>4</a:t>
            </a:fld>
            <a:endParaRPr lang="fr-FR" dirty="0"/>
          </a:p>
        </p:txBody>
      </p:sp>
      <p:sp>
        <p:nvSpPr>
          <p:cNvPr id="7" name="Espace réservé du pied de page 6"/>
          <p:cNvSpPr>
            <a:spLocks noGrp="1"/>
          </p:cNvSpPr>
          <p:nvPr>
            <p:ph type="ftr" sz="quarter" idx="11"/>
          </p:nvPr>
        </p:nvSpPr>
        <p:spPr>
          <a:xfrm>
            <a:off x="2153353" y="6508442"/>
            <a:ext cx="4705349" cy="365125"/>
          </a:xfrm>
        </p:spPr>
        <p:txBody>
          <a:bodyPr/>
          <a:lstStyle/>
          <a:p>
            <a:r>
              <a:rPr lang="fr-FR" dirty="0"/>
              <a:t>Les éclairages conjoncturels départementaux - Vaucluse</a:t>
            </a:r>
          </a:p>
        </p:txBody>
      </p:sp>
      <p:sp>
        <p:nvSpPr>
          <p:cNvPr id="8" name="Espace réservé de la date 7"/>
          <p:cNvSpPr>
            <a:spLocks noGrp="1"/>
          </p:cNvSpPr>
          <p:nvPr>
            <p:ph type="dt" sz="half" idx="10"/>
          </p:nvPr>
        </p:nvSpPr>
        <p:spPr/>
        <p:txBody>
          <a:bodyPr/>
          <a:lstStyle/>
          <a:p>
            <a:r>
              <a:rPr lang="fr-FR"/>
              <a:t>Edition septembre 2025</a:t>
            </a:r>
            <a:endParaRPr lang="fr-FR" dirty="0"/>
          </a:p>
        </p:txBody>
      </p:sp>
      <p:sp>
        <p:nvSpPr>
          <p:cNvPr id="13" name="ZoneTexte 12"/>
          <p:cNvSpPr txBox="1"/>
          <p:nvPr/>
        </p:nvSpPr>
        <p:spPr>
          <a:xfrm>
            <a:off x="113893" y="415357"/>
            <a:ext cx="9030107" cy="523220"/>
          </a:xfrm>
          <a:prstGeom prst="rect">
            <a:avLst/>
          </a:prstGeom>
          <a:noFill/>
        </p:spPr>
        <p:txBody>
          <a:bodyPr wrap="square" rtlCol="0">
            <a:spAutoFit/>
          </a:bodyPr>
          <a:lstStyle/>
          <a:p>
            <a:r>
              <a:rPr lang="fr-FR" sz="2800" b="1" dirty="0">
                <a:solidFill>
                  <a:schemeClr val="accent1">
                    <a:lumMod val="75000"/>
                  </a:schemeClr>
                </a:solidFill>
              </a:rPr>
              <a:t>… dans le tertiaire et l’agriculture </a:t>
            </a:r>
            <a:r>
              <a:rPr lang="fr-FR" sz="2000" b="1" dirty="0">
                <a:solidFill>
                  <a:schemeClr val="accent1">
                    <a:lumMod val="75000"/>
                  </a:schemeClr>
                </a:solidFill>
              </a:rPr>
              <a:t>(</a:t>
            </a:r>
            <a:r>
              <a:rPr lang="fr-FR" sz="2000" b="1" i="1" dirty="0">
                <a:solidFill>
                  <a:schemeClr val="accent1">
                    <a:lumMod val="75000"/>
                  </a:schemeClr>
                </a:solidFill>
              </a:rPr>
              <a:t>non visible sur ce graphique</a:t>
            </a:r>
            <a:r>
              <a:rPr lang="fr-FR" sz="2000" b="1" dirty="0">
                <a:solidFill>
                  <a:schemeClr val="accent1">
                    <a:lumMod val="75000"/>
                  </a:schemeClr>
                </a:solidFill>
              </a:rPr>
              <a:t>)</a:t>
            </a:r>
            <a:endParaRPr lang="fr-FR" sz="2800" b="1" dirty="0">
              <a:solidFill>
                <a:schemeClr val="accent1">
                  <a:lumMod val="75000"/>
                </a:schemeClr>
              </a:solidFill>
            </a:endParaRPr>
          </a:p>
        </p:txBody>
      </p:sp>
      <p:graphicFrame>
        <p:nvGraphicFramePr>
          <p:cNvPr id="3" name="Graphique 2">
            <a:extLst>
              <a:ext uri="{FF2B5EF4-FFF2-40B4-BE49-F238E27FC236}">
                <a16:creationId xmlns:a16="http://schemas.microsoft.com/office/drawing/2014/main" id="{00000000-0008-0000-0800-000008000000}"/>
              </a:ext>
            </a:extLst>
          </p:cNvPr>
          <p:cNvGraphicFramePr>
            <a:graphicFrameLocks/>
          </p:cNvGraphicFramePr>
          <p:nvPr>
            <p:extLst>
              <p:ext uri="{D42A27DB-BD31-4B8C-83A1-F6EECF244321}">
                <p14:modId xmlns:p14="http://schemas.microsoft.com/office/powerpoint/2010/main" val="3428408696"/>
              </p:ext>
            </p:extLst>
          </p:nvPr>
        </p:nvGraphicFramePr>
        <p:xfrm>
          <a:off x="816077" y="1308100"/>
          <a:ext cx="7284935" cy="4679744"/>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400562390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213643" y="125211"/>
            <a:ext cx="8930356" cy="830997"/>
          </a:xfrm>
          <a:prstGeom prst="rect">
            <a:avLst/>
          </a:prstGeom>
          <a:noFill/>
        </p:spPr>
        <p:txBody>
          <a:bodyPr wrap="square" rtlCol="0">
            <a:spAutoFit/>
          </a:bodyPr>
          <a:lstStyle/>
          <a:p>
            <a:r>
              <a:rPr lang="fr-FR" sz="2400" b="1" dirty="0">
                <a:solidFill>
                  <a:schemeClr val="accent1">
                    <a:lumMod val="75000"/>
                  </a:schemeClr>
                </a:solidFill>
              </a:rPr>
              <a:t>L’emploi progresse légèrement dans le tertiaire, se stabilise dans la construction et se contracte de nouveau dans la construction</a:t>
            </a:r>
            <a:endParaRPr lang="fr-FR" sz="2400" b="1" dirty="0">
              <a:solidFill>
                <a:srgbClr val="FF0000"/>
              </a:solidFill>
            </a:endParaRPr>
          </a:p>
        </p:txBody>
      </p:sp>
      <p:cxnSp>
        <p:nvCxnSpPr>
          <p:cNvPr id="6" name="Connecteur droit 5"/>
          <p:cNvCxnSpPr/>
          <p:nvPr/>
        </p:nvCxnSpPr>
        <p:spPr>
          <a:xfrm>
            <a:off x="213645" y="1023192"/>
            <a:ext cx="8827805" cy="0"/>
          </a:xfrm>
          <a:prstGeom prst="line">
            <a:avLst/>
          </a:prstGeom>
          <a:ln/>
          <a:effectLst/>
        </p:spPr>
        <p:style>
          <a:lnRef idx="3">
            <a:schemeClr val="accent6"/>
          </a:lnRef>
          <a:fillRef idx="0">
            <a:schemeClr val="accent6"/>
          </a:fillRef>
          <a:effectRef idx="2">
            <a:schemeClr val="accent6"/>
          </a:effectRef>
          <a:fontRef idx="minor">
            <a:schemeClr val="tx1"/>
          </a:fontRef>
        </p:style>
      </p:cxnSp>
      <p:sp>
        <p:nvSpPr>
          <p:cNvPr id="5" name="Espace réservé du numéro de diapositive 4"/>
          <p:cNvSpPr>
            <a:spLocks noGrp="1"/>
          </p:cNvSpPr>
          <p:nvPr>
            <p:ph type="sldNum" sz="quarter" idx="12"/>
          </p:nvPr>
        </p:nvSpPr>
        <p:spPr/>
        <p:txBody>
          <a:bodyPr/>
          <a:lstStyle/>
          <a:p>
            <a:fld id="{3C7AC07C-28E4-BD4F-9FFB-37ABAC856C34}" type="slidenum">
              <a:rPr lang="fr-FR" smtClean="0"/>
              <a:t>5</a:t>
            </a:fld>
            <a:endParaRPr lang="fr-FR" dirty="0"/>
          </a:p>
        </p:txBody>
      </p:sp>
      <p:sp>
        <p:nvSpPr>
          <p:cNvPr id="7" name="Espace réservé du pied de page 6"/>
          <p:cNvSpPr>
            <a:spLocks noGrp="1"/>
          </p:cNvSpPr>
          <p:nvPr>
            <p:ph type="ftr" sz="quarter" idx="11"/>
          </p:nvPr>
        </p:nvSpPr>
        <p:spPr>
          <a:xfrm>
            <a:off x="2133600" y="6555759"/>
            <a:ext cx="4797349" cy="365125"/>
          </a:xfrm>
        </p:spPr>
        <p:txBody>
          <a:bodyPr/>
          <a:lstStyle/>
          <a:p>
            <a:r>
              <a:rPr lang="fr-FR" dirty="0"/>
              <a:t>Les éclairages conjoncturels départementaux - Vaucluse</a:t>
            </a:r>
          </a:p>
        </p:txBody>
      </p:sp>
      <p:sp>
        <p:nvSpPr>
          <p:cNvPr id="8" name="Espace réservé de la date 7"/>
          <p:cNvSpPr>
            <a:spLocks noGrp="1"/>
          </p:cNvSpPr>
          <p:nvPr>
            <p:ph type="dt" sz="half" idx="10"/>
          </p:nvPr>
        </p:nvSpPr>
        <p:spPr/>
        <p:txBody>
          <a:bodyPr/>
          <a:lstStyle/>
          <a:p>
            <a:r>
              <a:rPr lang="fr-FR"/>
              <a:t>Edition septembre 2025</a:t>
            </a:r>
            <a:endParaRPr lang="fr-FR" dirty="0"/>
          </a:p>
        </p:txBody>
      </p:sp>
      <p:graphicFrame>
        <p:nvGraphicFramePr>
          <p:cNvPr id="2" name="Graphique 1">
            <a:extLst>
              <a:ext uri="{FF2B5EF4-FFF2-40B4-BE49-F238E27FC236}">
                <a16:creationId xmlns:a16="http://schemas.microsoft.com/office/drawing/2014/main" id="{00000000-0008-0000-0800-0000026C0000}"/>
              </a:ext>
            </a:extLst>
          </p:cNvPr>
          <p:cNvGraphicFramePr>
            <a:graphicFrameLocks/>
          </p:cNvGraphicFramePr>
          <p:nvPr>
            <p:extLst>
              <p:ext uri="{D42A27DB-BD31-4B8C-83A1-F6EECF244321}">
                <p14:modId xmlns:p14="http://schemas.microsoft.com/office/powerpoint/2010/main" val="3557323441"/>
              </p:ext>
            </p:extLst>
          </p:nvPr>
        </p:nvGraphicFramePr>
        <p:xfrm>
          <a:off x="589935" y="1337309"/>
          <a:ext cx="7973962" cy="4837349"/>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63451016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6" name="Connecteur droit 5"/>
          <p:cNvCxnSpPr/>
          <p:nvPr/>
        </p:nvCxnSpPr>
        <p:spPr>
          <a:xfrm>
            <a:off x="213645" y="991089"/>
            <a:ext cx="8827805" cy="0"/>
          </a:xfrm>
          <a:prstGeom prst="line">
            <a:avLst/>
          </a:prstGeom>
          <a:ln/>
          <a:effectLst/>
        </p:spPr>
        <p:style>
          <a:lnRef idx="3">
            <a:schemeClr val="accent6"/>
          </a:lnRef>
          <a:fillRef idx="0">
            <a:schemeClr val="accent6"/>
          </a:fillRef>
          <a:effectRef idx="2">
            <a:schemeClr val="accent6"/>
          </a:effectRef>
          <a:fontRef idx="minor">
            <a:schemeClr val="tx1"/>
          </a:fontRef>
        </p:style>
      </p:cxnSp>
      <p:sp>
        <p:nvSpPr>
          <p:cNvPr id="5" name="Espace réservé du numéro de diapositive 4"/>
          <p:cNvSpPr>
            <a:spLocks noGrp="1"/>
          </p:cNvSpPr>
          <p:nvPr>
            <p:ph type="sldNum" sz="quarter" idx="12"/>
          </p:nvPr>
        </p:nvSpPr>
        <p:spPr/>
        <p:txBody>
          <a:bodyPr/>
          <a:lstStyle/>
          <a:p>
            <a:fld id="{3C7AC07C-28E4-BD4F-9FFB-37ABAC856C34}" type="slidenum">
              <a:rPr lang="fr-FR" smtClean="0"/>
              <a:t>6</a:t>
            </a:fld>
            <a:endParaRPr lang="fr-FR" dirty="0"/>
          </a:p>
        </p:txBody>
      </p:sp>
      <p:sp>
        <p:nvSpPr>
          <p:cNvPr id="7" name="Espace réservé du pied de page 6"/>
          <p:cNvSpPr>
            <a:spLocks noGrp="1"/>
          </p:cNvSpPr>
          <p:nvPr>
            <p:ph type="ftr" sz="quarter" idx="11"/>
          </p:nvPr>
        </p:nvSpPr>
        <p:spPr>
          <a:xfrm>
            <a:off x="2291379" y="6540192"/>
            <a:ext cx="4566621" cy="365125"/>
          </a:xfrm>
        </p:spPr>
        <p:txBody>
          <a:bodyPr/>
          <a:lstStyle/>
          <a:p>
            <a:r>
              <a:rPr lang="fr-FR" dirty="0"/>
              <a:t>Les éclairages conjoncturels départementaux - Vaucluse</a:t>
            </a:r>
          </a:p>
        </p:txBody>
      </p:sp>
      <p:sp>
        <p:nvSpPr>
          <p:cNvPr id="8" name="Espace réservé de la date 7"/>
          <p:cNvSpPr>
            <a:spLocks noGrp="1"/>
          </p:cNvSpPr>
          <p:nvPr>
            <p:ph type="dt" sz="half" idx="10"/>
          </p:nvPr>
        </p:nvSpPr>
        <p:spPr/>
        <p:txBody>
          <a:bodyPr/>
          <a:lstStyle/>
          <a:p>
            <a:r>
              <a:rPr lang="fr-FR"/>
              <a:t>Edition septembre 2025</a:t>
            </a:r>
            <a:endParaRPr lang="fr-FR" dirty="0"/>
          </a:p>
        </p:txBody>
      </p:sp>
      <p:sp>
        <p:nvSpPr>
          <p:cNvPr id="13" name="ZoneTexte 12"/>
          <p:cNvSpPr txBox="1"/>
          <p:nvPr/>
        </p:nvSpPr>
        <p:spPr>
          <a:xfrm>
            <a:off x="213645" y="97354"/>
            <a:ext cx="8827805" cy="954107"/>
          </a:xfrm>
          <a:prstGeom prst="rect">
            <a:avLst/>
          </a:prstGeom>
          <a:noFill/>
        </p:spPr>
        <p:txBody>
          <a:bodyPr wrap="square" rtlCol="0">
            <a:spAutoFit/>
          </a:bodyPr>
          <a:lstStyle/>
          <a:p>
            <a:r>
              <a:rPr lang="fr-FR" sz="2800" b="1" dirty="0">
                <a:solidFill>
                  <a:schemeClr val="accent1">
                    <a:lumMod val="75000"/>
                  </a:schemeClr>
                </a:solidFill>
              </a:rPr>
              <a:t>En rythme annuel, la contraction de l’emploi salarié dans la construction est forte</a:t>
            </a:r>
            <a:endParaRPr lang="fr-FR" sz="2800" b="1" dirty="0">
              <a:solidFill>
                <a:srgbClr val="FF0000"/>
              </a:solidFill>
            </a:endParaRPr>
          </a:p>
        </p:txBody>
      </p:sp>
      <p:pic>
        <p:nvPicPr>
          <p:cNvPr id="2" name="Image 1">
            <a:extLst>
              <a:ext uri="{FF2B5EF4-FFF2-40B4-BE49-F238E27FC236}">
                <a16:creationId xmlns:a16="http://schemas.microsoft.com/office/drawing/2014/main" id="{3356F710-17E6-0487-4227-02165E23BF1E}"/>
              </a:ext>
            </a:extLst>
          </p:cNvPr>
          <p:cNvPicPr>
            <a:picLocks noChangeAspect="1"/>
          </p:cNvPicPr>
          <p:nvPr/>
        </p:nvPicPr>
        <p:blipFill>
          <a:blip r:embed="rId3"/>
          <a:stretch>
            <a:fillRect/>
          </a:stretch>
        </p:blipFill>
        <p:spPr>
          <a:xfrm>
            <a:off x="213645" y="1555033"/>
            <a:ext cx="8624875" cy="3747934"/>
          </a:xfrm>
          <a:prstGeom prst="rect">
            <a:avLst/>
          </a:prstGeom>
        </p:spPr>
      </p:pic>
    </p:spTree>
    <p:extLst>
      <p:ext uri="{BB962C8B-B14F-4D97-AF65-F5344CB8AC3E}">
        <p14:creationId xmlns:p14="http://schemas.microsoft.com/office/powerpoint/2010/main" val="287630614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e la date 2"/>
          <p:cNvSpPr>
            <a:spLocks noGrp="1"/>
          </p:cNvSpPr>
          <p:nvPr>
            <p:ph type="dt" sz="half" idx="10"/>
          </p:nvPr>
        </p:nvSpPr>
        <p:spPr/>
        <p:txBody>
          <a:bodyPr/>
          <a:lstStyle/>
          <a:p>
            <a:r>
              <a:rPr lang="fr-FR"/>
              <a:t>Edition septembre 2025</a:t>
            </a:r>
            <a:endParaRPr lang="fr-FR" dirty="0"/>
          </a:p>
        </p:txBody>
      </p:sp>
      <p:cxnSp>
        <p:nvCxnSpPr>
          <p:cNvPr id="6" name="Connecteur droit 5"/>
          <p:cNvCxnSpPr/>
          <p:nvPr/>
        </p:nvCxnSpPr>
        <p:spPr>
          <a:xfrm>
            <a:off x="-24772" y="899901"/>
            <a:ext cx="8827805" cy="0"/>
          </a:xfrm>
          <a:prstGeom prst="line">
            <a:avLst/>
          </a:prstGeom>
          <a:ln/>
          <a:effectLst/>
        </p:spPr>
        <p:style>
          <a:lnRef idx="3">
            <a:schemeClr val="accent6"/>
          </a:lnRef>
          <a:fillRef idx="0">
            <a:schemeClr val="accent6"/>
          </a:fillRef>
          <a:effectRef idx="2">
            <a:schemeClr val="accent6"/>
          </a:effectRef>
          <a:fontRef idx="minor">
            <a:schemeClr val="tx1"/>
          </a:fontRef>
        </p:style>
      </p:cxnSp>
      <p:sp>
        <p:nvSpPr>
          <p:cNvPr id="7" name="Espace réservé du pied de page 6"/>
          <p:cNvSpPr>
            <a:spLocks noGrp="1"/>
          </p:cNvSpPr>
          <p:nvPr>
            <p:ph type="ftr" sz="quarter" idx="11"/>
          </p:nvPr>
        </p:nvSpPr>
        <p:spPr>
          <a:xfrm>
            <a:off x="1664897" y="6568767"/>
            <a:ext cx="5840083" cy="365125"/>
          </a:xfrm>
        </p:spPr>
        <p:txBody>
          <a:bodyPr/>
          <a:lstStyle/>
          <a:p>
            <a:r>
              <a:rPr lang="fr-FR" dirty="0"/>
              <a:t>Les éclairages conjoncturels départementaux - Vaucluse</a:t>
            </a:r>
          </a:p>
        </p:txBody>
      </p:sp>
      <p:sp>
        <p:nvSpPr>
          <p:cNvPr id="5" name="Espace réservé du numéro de diapositive 4"/>
          <p:cNvSpPr>
            <a:spLocks noGrp="1"/>
          </p:cNvSpPr>
          <p:nvPr>
            <p:ph type="sldNum" sz="quarter" idx="12"/>
          </p:nvPr>
        </p:nvSpPr>
        <p:spPr/>
        <p:txBody>
          <a:bodyPr/>
          <a:lstStyle/>
          <a:p>
            <a:fld id="{3C7AC07C-28E4-BD4F-9FFB-37ABAC856C34}" type="slidenum">
              <a:rPr lang="fr-FR" smtClean="0"/>
              <a:t>7</a:t>
            </a:fld>
            <a:endParaRPr lang="fr-FR" dirty="0"/>
          </a:p>
        </p:txBody>
      </p:sp>
      <p:sp>
        <p:nvSpPr>
          <p:cNvPr id="8" name="ZoneTexte 7">
            <a:extLst>
              <a:ext uri="{FF2B5EF4-FFF2-40B4-BE49-F238E27FC236}">
                <a16:creationId xmlns:a16="http://schemas.microsoft.com/office/drawing/2014/main" id="{93184C57-3623-04BB-AB1E-E1CD710144CB}"/>
              </a:ext>
            </a:extLst>
          </p:cNvPr>
          <p:cNvSpPr txBox="1"/>
          <p:nvPr/>
        </p:nvSpPr>
        <p:spPr>
          <a:xfrm>
            <a:off x="-24772" y="235102"/>
            <a:ext cx="9168772" cy="523220"/>
          </a:xfrm>
          <a:prstGeom prst="rect">
            <a:avLst/>
          </a:prstGeom>
          <a:noFill/>
        </p:spPr>
        <p:txBody>
          <a:bodyPr wrap="square" rtlCol="0">
            <a:spAutoFit/>
          </a:bodyPr>
          <a:lstStyle/>
          <a:p>
            <a:r>
              <a:rPr lang="fr-FR" sz="2800" b="1" dirty="0">
                <a:solidFill>
                  <a:schemeClr val="accent1">
                    <a:lumMod val="75000"/>
                  </a:schemeClr>
                </a:solidFill>
              </a:rPr>
              <a:t>Les entrées en contrat d’apprentissage se stabilisent</a:t>
            </a:r>
          </a:p>
        </p:txBody>
      </p:sp>
      <p:graphicFrame>
        <p:nvGraphicFramePr>
          <p:cNvPr id="2" name="Graphique 1">
            <a:extLst>
              <a:ext uri="{FF2B5EF4-FFF2-40B4-BE49-F238E27FC236}">
                <a16:creationId xmlns:a16="http://schemas.microsoft.com/office/drawing/2014/main" id="{D1985149-D4D7-3773-7F49-96DBC43EE9A4}"/>
              </a:ext>
            </a:extLst>
          </p:cNvPr>
          <p:cNvGraphicFramePr>
            <a:graphicFrameLocks/>
          </p:cNvGraphicFramePr>
          <p:nvPr>
            <p:extLst>
              <p:ext uri="{D42A27DB-BD31-4B8C-83A1-F6EECF244321}">
                <p14:modId xmlns:p14="http://schemas.microsoft.com/office/powerpoint/2010/main" val="313340095"/>
              </p:ext>
            </p:extLst>
          </p:nvPr>
        </p:nvGraphicFramePr>
        <p:xfrm>
          <a:off x="186886" y="1136077"/>
          <a:ext cx="8827805" cy="5291110"/>
        </p:xfrm>
        <a:graphic>
          <a:graphicData uri="http://schemas.openxmlformats.org/drawingml/2006/chart">
            <c:chart xmlns:c="http://schemas.openxmlformats.org/drawingml/2006/chart" xmlns:r="http://schemas.openxmlformats.org/officeDocument/2006/relationships" r:id="rId3"/>
          </a:graphicData>
        </a:graphic>
      </p:graphicFrame>
      <p:sp>
        <p:nvSpPr>
          <p:cNvPr id="9" name="ZoneTexte 26">
            <a:extLst>
              <a:ext uri="{FF2B5EF4-FFF2-40B4-BE49-F238E27FC236}">
                <a16:creationId xmlns:a16="http://schemas.microsoft.com/office/drawing/2014/main" id="{F51AF991-3A70-8E58-3518-3B177F09601B}"/>
              </a:ext>
            </a:extLst>
          </p:cNvPr>
          <p:cNvSpPr txBox="1"/>
          <p:nvPr/>
        </p:nvSpPr>
        <p:spPr bwMode="auto">
          <a:xfrm>
            <a:off x="8042881" y="1537077"/>
            <a:ext cx="637279" cy="239217"/>
          </a:xfrm>
          <a:prstGeom prst="rect">
            <a:avLst/>
          </a:prstGeom>
          <a:solidFill>
            <a:schemeClr val="accent6">
              <a:lumMod val="75000"/>
            </a:schemeClr>
          </a:solidFill>
          <a:ln/>
        </p:spPr>
        <p:style>
          <a:lnRef idx="1">
            <a:schemeClr val="accent1"/>
          </a:lnRef>
          <a:fillRef idx="3">
            <a:schemeClr val="accent1"/>
          </a:fillRef>
          <a:effectRef idx="2">
            <a:schemeClr val="accent1"/>
          </a:effectRef>
          <a:fontRef idx="minor">
            <a:schemeClr val="lt1"/>
          </a:fontRef>
        </p:style>
        <p:txBody>
          <a:bodyPr wrap="square"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fr-FR" sz="1100" b="1" dirty="0"/>
              <a:t>7 3</a:t>
            </a:r>
            <a:r>
              <a:rPr lang="fr-FR" b="1" dirty="0"/>
              <a:t>00</a:t>
            </a:r>
            <a:endParaRPr lang="fr-FR" sz="1100" b="1" dirty="0"/>
          </a:p>
        </p:txBody>
      </p:sp>
      <p:sp>
        <p:nvSpPr>
          <p:cNvPr id="4" name="Flèche vers le bas 27">
            <a:extLst>
              <a:ext uri="{FF2B5EF4-FFF2-40B4-BE49-F238E27FC236}">
                <a16:creationId xmlns:a16="http://schemas.microsoft.com/office/drawing/2014/main" id="{95A8BD54-0906-7D26-53D1-D05476C92B65}"/>
              </a:ext>
            </a:extLst>
          </p:cNvPr>
          <p:cNvSpPr/>
          <p:nvPr/>
        </p:nvSpPr>
        <p:spPr bwMode="auto">
          <a:xfrm>
            <a:off x="8292026" y="1835564"/>
            <a:ext cx="138988" cy="612071"/>
          </a:xfrm>
          <a:prstGeom prst="downArrow">
            <a:avLst/>
          </a:prstGeom>
          <a:solidFill>
            <a:schemeClr val="accent6">
              <a:lumMod val="75000"/>
            </a:schemeClr>
          </a:solidFill>
        </p:spPr>
        <p:style>
          <a:lnRef idx="1">
            <a:schemeClr val="accent1"/>
          </a:lnRef>
          <a:fillRef idx="3">
            <a:schemeClr val="accent1"/>
          </a:fillRef>
          <a:effectRef idx="2">
            <a:schemeClr val="accent1"/>
          </a:effectRef>
          <a:fontRef idx="minor">
            <a:schemeClr val="lt1"/>
          </a:fontRef>
        </p:style>
        <p:txBody>
          <a:bodyPr wrap="square"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endParaRPr lang="fr-FR"/>
          </a:p>
        </p:txBody>
      </p:sp>
    </p:spTree>
    <p:extLst>
      <p:ext uri="{BB962C8B-B14F-4D97-AF65-F5344CB8AC3E}">
        <p14:creationId xmlns:p14="http://schemas.microsoft.com/office/powerpoint/2010/main" val="393124480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125699" y="261683"/>
            <a:ext cx="9144000" cy="523220"/>
          </a:xfrm>
          <a:prstGeom prst="rect">
            <a:avLst/>
          </a:prstGeom>
          <a:noFill/>
        </p:spPr>
        <p:txBody>
          <a:bodyPr wrap="square" rtlCol="0">
            <a:spAutoFit/>
          </a:bodyPr>
          <a:lstStyle/>
          <a:p>
            <a:r>
              <a:rPr lang="fr-FR" sz="2800" b="1" dirty="0">
                <a:solidFill>
                  <a:schemeClr val="accent1">
                    <a:lumMod val="75000"/>
                  </a:schemeClr>
                </a:solidFill>
              </a:rPr>
              <a:t>Le taux de chômage est quasi-stable au 2</a:t>
            </a:r>
            <a:r>
              <a:rPr lang="fr-FR" sz="2800" b="1" baseline="30000" dirty="0">
                <a:solidFill>
                  <a:schemeClr val="accent1">
                    <a:lumMod val="75000"/>
                  </a:schemeClr>
                </a:solidFill>
              </a:rPr>
              <a:t>e</a:t>
            </a:r>
            <a:r>
              <a:rPr lang="fr-FR" sz="2800" b="1" dirty="0">
                <a:solidFill>
                  <a:schemeClr val="accent1">
                    <a:lumMod val="75000"/>
                  </a:schemeClr>
                </a:solidFill>
              </a:rPr>
              <a:t> trimestre 2025</a:t>
            </a:r>
          </a:p>
        </p:txBody>
      </p:sp>
      <p:cxnSp>
        <p:nvCxnSpPr>
          <p:cNvPr id="6" name="Connecteur droit 5"/>
          <p:cNvCxnSpPr/>
          <p:nvPr/>
        </p:nvCxnSpPr>
        <p:spPr>
          <a:xfrm>
            <a:off x="125699" y="1043186"/>
            <a:ext cx="8827805" cy="0"/>
          </a:xfrm>
          <a:prstGeom prst="line">
            <a:avLst/>
          </a:prstGeom>
          <a:ln/>
          <a:effectLst/>
        </p:spPr>
        <p:style>
          <a:lnRef idx="3">
            <a:schemeClr val="accent6"/>
          </a:lnRef>
          <a:fillRef idx="0">
            <a:schemeClr val="accent6"/>
          </a:fillRef>
          <a:effectRef idx="2">
            <a:schemeClr val="accent6"/>
          </a:effectRef>
          <a:fontRef idx="minor">
            <a:schemeClr val="tx1"/>
          </a:fontRef>
        </p:style>
      </p:cxnSp>
      <p:sp>
        <p:nvSpPr>
          <p:cNvPr id="5" name="Espace réservé du numéro de diapositive 4"/>
          <p:cNvSpPr>
            <a:spLocks noGrp="1"/>
          </p:cNvSpPr>
          <p:nvPr>
            <p:ph type="sldNum" sz="quarter" idx="12"/>
          </p:nvPr>
        </p:nvSpPr>
        <p:spPr/>
        <p:txBody>
          <a:bodyPr/>
          <a:lstStyle/>
          <a:p>
            <a:fld id="{3C7AC07C-28E4-BD4F-9FFB-37ABAC856C34}" type="slidenum">
              <a:rPr lang="fr-FR" smtClean="0"/>
              <a:t>8</a:t>
            </a:fld>
            <a:endParaRPr lang="fr-FR" dirty="0"/>
          </a:p>
        </p:txBody>
      </p:sp>
      <p:sp>
        <p:nvSpPr>
          <p:cNvPr id="7" name="Espace réservé du pied de page 6"/>
          <p:cNvSpPr>
            <a:spLocks noGrp="1"/>
          </p:cNvSpPr>
          <p:nvPr>
            <p:ph type="ftr" sz="quarter" idx="11"/>
          </p:nvPr>
        </p:nvSpPr>
        <p:spPr>
          <a:xfrm>
            <a:off x="1733909" y="6568767"/>
            <a:ext cx="6003985" cy="365125"/>
          </a:xfrm>
        </p:spPr>
        <p:txBody>
          <a:bodyPr/>
          <a:lstStyle/>
          <a:p>
            <a:r>
              <a:rPr lang="fr-FR" dirty="0"/>
              <a:t>Les éclairages conjoncturels départementaux - Vaucluse</a:t>
            </a:r>
          </a:p>
        </p:txBody>
      </p:sp>
      <p:sp>
        <p:nvSpPr>
          <p:cNvPr id="3" name="Espace réservé de la date 2"/>
          <p:cNvSpPr>
            <a:spLocks noGrp="1"/>
          </p:cNvSpPr>
          <p:nvPr>
            <p:ph type="dt" sz="half" idx="10"/>
          </p:nvPr>
        </p:nvSpPr>
        <p:spPr/>
        <p:txBody>
          <a:bodyPr/>
          <a:lstStyle/>
          <a:p>
            <a:r>
              <a:rPr lang="fr-FR"/>
              <a:t>Edition septembre 2025</a:t>
            </a:r>
            <a:endParaRPr lang="fr-FR" dirty="0"/>
          </a:p>
        </p:txBody>
      </p:sp>
      <p:sp>
        <p:nvSpPr>
          <p:cNvPr id="12" name="ZoneTexte 11"/>
          <p:cNvSpPr txBox="1"/>
          <p:nvPr/>
        </p:nvSpPr>
        <p:spPr>
          <a:xfrm>
            <a:off x="7642103" y="4440346"/>
            <a:ext cx="1652756" cy="338554"/>
          </a:xfrm>
          <a:prstGeom prst="rect">
            <a:avLst/>
          </a:prstGeom>
          <a:noFill/>
        </p:spPr>
        <p:txBody>
          <a:bodyPr wrap="square" rtlCol="0">
            <a:spAutoFit/>
          </a:bodyPr>
          <a:lstStyle/>
          <a:p>
            <a:pPr algn="ctr"/>
            <a:r>
              <a:rPr lang="fr-FR" sz="1600" b="1" dirty="0">
                <a:solidFill>
                  <a:schemeClr val="accent1">
                    <a:lumMod val="75000"/>
                  </a:schemeClr>
                </a:solidFill>
              </a:rPr>
              <a:t>7,3 % (0,0 pt)</a:t>
            </a:r>
            <a:endParaRPr lang="fr-FR" sz="1600" b="1" dirty="0">
              <a:solidFill>
                <a:srgbClr val="FF0000"/>
              </a:solidFill>
            </a:endParaRPr>
          </a:p>
        </p:txBody>
      </p:sp>
      <p:sp>
        <p:nvSpPr>
          <p:cNvPr id="13" name="ZoneTexte 12"/>
          <p:cNvSpPr txBox="1"/>
          <p:nvPr/>
        </p:nvSpPr>
        <p:spPr>
          <a:xfrm>
            <a:off x="7574122" y="3507663"/>
            <a:ext cx="1720737" cy="338554"/>
          </a:xfrm>
          <a:prstGeom prst="rect">
            <a:avLst/>
          </a:prstGeom>
          <a:noFill/>
        </p:spPr>
        <p:txBody>
          <a:bodyPr wrap="square" rtlCol="0">
            <a:spAutoFit/>
          </a:bodyPr>
          <a:lstStyle/>
          <a:p>
            <a:pPr algn="ctr"/>
            <a:r>
              <a:rPr lang="fr-FR" sz="1600" b="1" dirty="0">
                <a:solidFill>
                  <a:schemeClr val="accent3">
                    <a:lumMod val="75000"/>
                  </a:schemeClr>
                </a:solidFill>
              </a:rPr>
              <a:t>9,8 % (+0,1 pt)</a:t>
            </a:r>
            <a:endParaRPr lang="fr-FR" b="1" dirty="0">
              <a:solidFill>
                <a:srgbClr val="FF0000"/>
              </a:solidFill>
            </a:endParaRPr>
          </a:p>
        </p:txBody>
      </p:sp>
      <p:sp>
        <p:nvSpPr>
          <p:cNvPr id="11" name="ZoneTexte 10"/>
          <p:cNvSpPr txBox="1"/>
          <p:nvPr/>
        </p:nvSpPr>
        <p:spPr>
          <a:xfrm>
            <a:off x="7642104" y="4144758"/>
            <a:ext cx="1652755" cy="338554"/>
          </a:xfrm>
          <a:prstGeom prst="rect">
            <a:avLst/>
          </a:prstGeom>
          <a:noFill/>
        </p:spPr>
        <p:txBody>
          <a:bodyPr wrap="square" rtlCol="0">
            <a:spAutoFit/>
          </a:bodyPr>
          <a:lstStyle/>
          <a:p>
            <a:pPr algn="ctr"/>
            <a:r>
              <a:rPr lang="fr-FR" sz="1600" b="1" dirty="0">
                <a:solidFill>
                  <a:schemeClr val="accent6">
                    <a:lumMod val="75000"/>
                  </a:schemeClr>
                </a:solidFill>
              </a:rPr>
              <a:t>8,0 % (+0,1 pt)</a:t>
            </a:r>
          </a:p>
        </p:txBody>
      </p:sp>
      <p:sp>
        <p:nvSpPr>
          <p:cNvPr id="2" name="ZoneTexte 1">
            <a:extLst>
              <a:ext uri="{FF2B5EF4-FFF2-40B4-BE49-F238E27FC236}">
                <a16:creationId xmlns:a16="http://schemas.microsoft.com/office/drawing/2014/main" id="{B05A20C8-0C47-322D-2B98-CDC004A55857}"/>
              </a:ext>
            </a:extLst>
          </p:cNvPr>
          <p:cNvSpPr txBox="1"/>
          <p:nvPr/>
        </p:nvSpPr>
        <p:spPr>
          <a:xfrm>
            <a:off x="7358737" y="2386816"/>
            <a:ext cx="2043680" cy="1200329"/>
          </a:xfrm>
          <a:prstGeom prst="rect">
            <a:avLst/>
          </a:prstGeom>
          <a:noFill/>
        </p:spPr>
        <p:txBody>
          <a:bodyPr wrap="square" rtlCol="0">
            <a:spAutoFit/>
          </a:bodyPr>
          <a:lstStyle/>
          <a:p>
            <a:pPr algn="ctr"/>
            <a:r>
              <a:rPr lang="fr-FR" dirty="0">
                <a:solidFill>
                  <a:srgbClr val="002060"/>
                </a:solidFill>
              </a:rPr>
              <a:t>Taux au T2 2025 (évolution par rapport</a:t>
            </a:r>
          </a:p>
          <a:p>
            <a:pPr algn="ctr"/>
            <a:r>
              <a:rPr lang="fr-FR" dirty="0">
                <a:solidFill>
                  <a:srgbClr val="002060"/>
                </a:solidFill>
              </a:rPr>
              <a:t>au T1 2025) :</a:t>
            </a:r>
            <a:endParaRPr lang="fr-FR" dirty="0"/>
          </a:p>
        </p:txBody>
      </p:sp>
      <p:graphicFrame>
        <p:nvGraphicFramePr>
          <p:cNvPr id="9" name="Graphique 8">
            <a:extLst>
              <a:ext uri="{FF2B5EF4-FFF2-40B4-BE49-F238E27FC236}">
                <a16:creationId xmlns:a16="http://schemas.microsoft.com/office/drawing/2014/main" id="{00000000-0008-0000-0200-000007140000}"/>
              </a:ext>
            </a:extLst>
          </p:cNvPr>
          <p:cNvGraphicFramePr>
            <a:graphicFrameLocks/>
          </p:cNvGraphicFramePr>
          <p:nvPr>
            <p:extLst>
              <p:ext uri="{D42A27DB-BD31-4B8C-83A1-F6EECF244321}">
                <p14:modId xmlns:p14="http://schemas.microsoft.com/office/powerpoint/2010/main" val="3183765566"/>
              </p:ext>
            </p:extLst>
          </p:nvPr>
        </p:nvGraphicFramePr>
        <p:xfrm>
          <a:off x="0" y="1447802"/>
          <a:ext cx="8172450" cy="4810123"/>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70263381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389106" y="53966"/>
            <a:ext cx="9143999" cy="954107"/>
          </a:xfrm>
          <a:prstGeom prst="rect">
            <a:avLst/>
          </a:prstGeom>
          <a:noFill/>
        </p:spPr>
        <p:txBody>
          <a:bodyPr wrap="square" rtlCol="0">
            <a:spAutoFit/>
          </a:bodyPr>
          <a:lstStyle/>
          <a:p>
            <a:r>
              <a:rPr lang="fr-FR" sz="2800" b="1" dirty="0">
                <a:solidFill>
                  <a:schemeClr val="accent1">
                    <a:lumMod val="75000"/>
                  </a:schemeClr>
                </a:solidFill>
              </a:rPr>
              <a:t>Un taux qui reste supérieur à celui des départements comparables</a:t>
            </a:r>
            <a:endParaRPr lang="fr-FR" sz="2800" dirty="0">
              <a:solidFill>
                <a:schemeClr val="accent1">
                  <a:lumMod val="75000"/>
                </a:schemeClr>
              </a:solidFill>
            </a:endParaRPr>
          </a:p>
        </p:txBody>
      </p:sp>
      <p:cxnSp>
        <p:nvCxnSpPr>
          <p:cNvPr id="6" name="Connecteur droit 5"/>
          <p:cNvCxnSpPr/>
          <p:nvPr/>
        </p:nvCxnSpPr>
        <p:spPr>
          <a:xfrm>
            <a:off x="316195" y="954108"/>
            <a:ext cx="8827805" cy="0"/>
          </a:xfrm>
          <a:prstGeom prst="line">
            <a:avLst/>
          </a:prstGeom>
          <a:ln/>
          <a:effectLst/>
        </p:spPr>
        <p:style>
          <a:lnRef idx="3">
            <a:schemeClr val="accent6"/>
          </a:lnRef>
          <a:fillRef idx="0">
            <a:schemeClr val="accent6"/>
          </a:fillRef>
          <a:effectRef idx="2">
            <a:schemeClr val="accent6"/>
          </a:effectRef>
          <a:fontRef idx="minor">
            <a:schemeClr val="tx1"/>
          </a:fontRef>
        </p:style>
      </p:cxnSp>
      <p:sp>
        <p:nvSpPr>
          <p:cNvPr id="5" name="Espace réservé du numéro de diapositive 4"/>
          <p:cNvSpPr>
            <a:spLocks noGrp="1"/>
          </p:cNvSpPr>
          <p:nvPr>
            <p:ph type="sldNum" sz="quarter" idx="12"/>
          </p:nvPr>
        </p:nvSpPr>
        <p:spPr/>
        <p:txBody>
          <a:bodyPr/>
          <a:lstStyle/>
          <a:p>
            <a:fld id="{3C7AC07C-28E4-BD4F-9FFB-37ABAC856C34}" type="slidenum">
              <a:rPr lang="fr-FR" smtClean="0"/>
              <a:t>9</a:t>
            </a:fld>
            <a:endParaRPr lang="fr-FR" dirty="0"/>
          </a:p>
        </p:txBody>
      </p:sp>
      <p:sp>
        <p:nvSpPr>
          <p:cNvPr id="7" name="Espace réservé du pied de page 6"/>
          <p:cNvSpPr>
            <a:spLocks noGrp="1"/>
          </p:cNvSpPr>
          <p:nvPr>
            <p:ph type="ftr" sz="quarter" idx="11"/>
          </p:nvPr>
        </p:nvSpPr>
        <p:spPr>
          <a:xfrm>
            <a:off x="2226832" y="6568767"/>
            <a:ext cx="4574017" cy="365125"/>
          </a:xfrm>
        </p:spPr>
        <p:txBody>
          <a:bodyPr/>
          <a:lstStyle/>
          <a:p>
            <a:r>
              <a:rPr lang="fr-FR" dirty="0"/>
              <a:t>Les éclairages conjoncturels départementaux - Vaucluse</a:t>
            </a:r>
          </a:p>
        </p:txBody>
      </p:sp>
      <p:sp>
        <p:nvSpPr>
          <p:cNvPr id="8" name="Espace réservé de la date 7"/>
          <p:cNvSpPr>
            <a:spLocks noGrp="1"/>
          </p:cNvSpPr>
          <p:nvPr>
            <p:ph type="dt" sz="half" idx="10"/>
          </p:nvPr>
        </p:nvSpPr>
        <p:spPr/>
        <p:txBody>
          <a:bodyPr/>
          <a:lstStyle/>
          <a:p>
            <a:r>
              <a:rPr lang="fr-FR"/>
              <a:t>Edition septembre 2025</a:t>
            </a:r>
            <a:endParaRPr lang="fr-FR" dirty="0"/>
          </a:p>
        </p:txBody>
      </p:sp>
      <p:graphicFrame>
        <p:nvGraphicFramePr>
          <p:cNvPr id="3" name="Graphique 2">
            <a:extLst>
              <a:ext uri="{FF2B5EF4-FFF2-40B4-BE49-F238E27FC236}">
                <a16:creationId xmlns:a16="http://schemas.microsoft.com/office/drawing/2014/main" id="{BB764455-AAE3-9704-7CDC-4E96CD12EF3B}"/>
              </a:ext>
            </a:extLst>
          </p:cNvPr>
          <p:cNvGraphicFramePr>
            <a:graphicFrameLocks/>
          </p:cNvGraphicFramePr>
          <p:nvPr/>
        </p:nvGraphicFramePr>
        <p:xfrm>
          <a:off x="1109662" y="1062037"/>
          <a:ext cx="6924675" cy="4733925"/>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540377982"/>
      </p:ext>
    </p:extLst>
  </p:cSld>
  <p:clrMapOvr>
    <a:masterClrMapping/>
  </p:clrMapOvr>
</p:sld>
</file>

<file path=ppt/theme/theme1.xml><?xml version="1.0" encoding="utf-8"?>
<a:theme xmlns:a="http://schemas.openxmlformats.org/drawingml/2006/main" name="Thème Office">
  <a:themeElements>
    <a:clrScheme name="Bureau">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Bureau">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mso-contentType ?>
<spe:Receivers xmlns:spe="http://schemas.microsoft.com/sharepoint/events">
  <Receiver>
    <Name>Document ID Generator</Name>
    <Synchronization>Synchronous</Synchronization>
    <Type>10001</Type>
    <SequenceNumber>1000</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10002</Type>
    <SequenceNumber>1001</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10004</Type>
    <SequenceNumber>1002</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10006</Type>
    <SequenceNumber>1003</SequenceNumber>
    <Assembly>Microsoft.Office.DocumentManagement, Version=14.0.0.0, Culture=neutral, PublicKeyToken=71e9bce111e9429c</Assembly>
    <Class>Microsoft.Office.DocumentManagement.Internal.DocIdHandler</Class>
    <Data/>
    <Filter/>
  </Receiver>
</spe:Receivers>
</file>

<file path=customXml/item3.xml><?xml version="1.0" encoding="utf-8"?>
<p:properties xmlns:p="http://schemas.microsoft.com/office/2006/metadata/properties" xmlns:xsi="http://www.w3.org/2001/XMLSchema-instance" xmlns:pc="http://schemas.microsoft.com/office/infopath/2007/PartnerControls">
  <documentManagement>
    <Jour xmlns="ab994d58-9349-46a1-8cee-b96a64c5dc7e">07</Jour>
    <Auteur xmlns="2ff91c20-40e6-4ab5-a5ac-9b5646c66526">
      <UserInfo>
        <DisplayName/>
        <AccountId xsi:nil="true"/>
        <AccountType/>
      </UserInfo>
    </Auteur>
    <DIRECCTE xmlns="2ff91c20-40e6-4ab5-a5ac-9b5646c66526" xsi:nil="true"/>
    <Mots_x0020_Clefs xmlns="2ff91c20-40e6-4ab5-a5ac-9b5646c66526" xsi:nil="true"/>
    <Resume xmlns="ab994d58-9349-46a1-8cee-b96a64c5dc7e" xsi:nil="true"/>
    <Année xmlns="ab994d58-9349-46a1-8cee-b96a64c5dc7e">2018</Année>
    <RubriqueNiv3 xmlns="2ff91c20-40e6-4ab5-a5ac-9b5646c66526" xsi:nil="true"/>
    <Rubrique xmlns="2ff91c20-40e6-4ab5-a5ac-9b5646c66526" xsi:nil="true"/>
    <RubriqueNiv2 xmlns="2ff91c20-40e6-4ab5-a5ac-9b5646c66526" xsi:nil="true"/>
    <Mois xmlns="ab994d58-9349-46a1-8cee-b96a64c5dc7e">06 - Juin</Mois>
    <_dlc_DocId xmlns="ab994d58-9349-46a1-8cee-b96a64c5dc7e">PACA-1195-1</_dlc_DocId>
    <_dlc_DocIdUrl xmlns="ab994d58-9349-46a1-8cee-b96a64c5dc7e">
      <Url>http://intranet.direccte.gouv.fr/paca/Etudes%20et%20statistiques/_layouts/15/DocIdRedir.aspx?ID=PACA-1195-1</Url>
      <Description>PACA-1195-1</Description>
    </_dlc_DocIdUrl>
  </documentManagement>
</p:properties>
</file>

<file path=customXml/item4.xml><?xml version="1.0" encoding="utf-8"?>
<ct:contentTypeSchema xmlns:ct="http://schemas.microsoft.com/office/2006/metadata/contentType" xmlns:ma="http://schemas.microsoft.com/office/2006/metadata/properties/metaAttributes" ct:_="" ma:_="" ma:contentTypeName="Direccte - Document" ma:contentTypeID="0x0101002B9C2962A44E47E49C985B3DB63656AE0096388B916A9B264DBD77EFB5256EEC22" ma:contentTypeVersion="8" ma:contentTypeDescription="Document pour les portails de type Direccte" ma:contentTypeScope="" ma:versionID="c11fc93c9e7ea15410097cfb7479afe7">
  <xsd:schema xmlns:xsd="http://www.w3.org/2001/XMLSchema" xmlns:xs="http://www.w3.org/2001/XMLSchema" xmlns:p="http://schemas.microsoft.com/office/2006/metadata/properties" xmlns:ns2="2ff91c20-40e6-4ab5-a5ac-9b5646c66526" xmlns:ns3="ab994d58-9349-46a1-8cee-b96a64c5dc7e" targetNamespace="http://schemas.microsoft.com/office/2006/metadata/properties" ma:root="true" ma:fieldsID="dcf6eb2dcc919f976b99dd89427cdf59" ns2:_="" ns3:_="">
    <xsd:import namespace="2ff91c20-40e6-4ab5-a5ac-9b5646c66526"/>
    <xsd:import namespace="ab994d58-9349-46a1-8cee-b96a64c5dc7e"/>
    <xsd:element name="properties">
      <xsd:complexType>
        <xsd:sequence>
          <xsd:element name="documentManagement">
            <xsd:complexType>
              <xsd:all>
                <xsd:element ref="ns2:DIRECCTE" minOccurs="0"/>
                <xsd:element ref="ns2:Rubrique" minOccurs="0"/>
                <xsd:element ref="ns2:RubriqueNiv2" minOccurs="0"/>
                <xsd:element ref="ns2:RubriqueNiv3" minOccurs="0"/>
                <xsd:element ref="ns2:Auteur" minOccurs="0"/>
                <xsd:element ref="ns2:Mots_x0020_Clefs" minOccurs="0"/>
                <xsd:element ref="ns3:_dlc_DocId" minOccurs="0"/>
                <xsd:element ref="ns3:_dlc_DocIdUrl" minOccurs="0"/>
                <xsd:element ref="ns3:_dlc_DocIdPersistId" minOccurs="0"/>
                <xsd:element ref="ns3:Resume" minOccurs="0"/>
                <xsd:element ref="ns3:Année" minOccurs="0"/>
                <xsd:element ref="ns3:Mois" minOccurs="0"/>
                <xsd:element ref="ns3:Jou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ff91c20-40e6-4ab5-a5ac-9b5646c66526" elementFormDefault="qualified">
    <xsd:import namespace="http://schemas.microsoft.com/office/2006/documentManagement/types"/>
    <xsd:import namespace="http://schemas.microsoft.com/office/infopath/2007/PartnerControls"/>
    <xsd:element name="DIRECCTE" ma:index="8" nillable="true" ma:displayName="DIRECCTE" ma:internalName="DIRECCTE">
      <xsd:simpleType>
        <xsd:restriction base="dms:Text">
          <xsd:maxLength value="255"/>
        </xsd:restriction>
      </xsd:simpleType>
    </xsd:element>
    <xsd:element name="Rubrique" ma:index="9" nillable="true" ma:displayName="Rubrique" ma:internalName="Rubrique">
      <xsd:simpleType>
        <xsd:restriction base="dms:Text">
          <xsd:maxLength value="255"/>
        </xsd:restriction>
      </xsd:simpleType>
    </xsd:element>
    <xsd:element name="RubriqueNiv2" ma:index="10" nillable="true" ma:displayName="Rubrique Niveau 2" ma:internalName="RubriqueNiv2">
      <xsd:simpleType>
        <xsd:restriction base="dms:Text">
          <xsd:maxLength value="255"/>
        </xsd:restriction>
      </xsd:simpleType>
    </xsd:element>
    <xsd:element name="RubriqueNiv3" ma:index="11" nillable="true" ma:displayName="Rubrique Niveau 3" ma:internalName="RubriqueNiv3">
      <xsd:simpleType>
        <xsd:restriction base="dms:Text">
          <xsd:maxLength value="255"/>
        </xsd:restriction>
      </xsd:simpleType>
    </xsd:element>
    <xsd:element name="Auteur" ma:index="12" nillable="true" ma:displayName="Auteur" ma:list="UserInfo" ma:SharePointGroup="0" ma:internalName="Auteur" ma:showField="ImnName">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Mots_x0020_Clefs" ma:index="13" nillable="true" ma:displayName="Mots Clefs" ma:internalName="Mots_x0020_Clefs">
      <xsd:simpleType>
        <xsd:restriction base="dms:Text">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ab994d58-9349-46a1-8cee-b96a64c5dc7e" elementFormDefault="qualified">
    <xsd:import namespace="http://schemas.microsoft.com/office/2006/documentManagement/types"/>
    <xsd:import namespace="http://schemas.microsoft.com/office/infopath/2007/PartnerControls"/>
    <xsd:element name="_dlc_DocId" ma:index="14" nillable="true" ma:displayName="Valeur d’ID de document" ma:description="Valeur de l’ID de document affecté à cet élément." ma:internalName="_dlc_DocId" ma:readOnly="true">
      <xsd:simpleType>
        <xsd:restriction base="dms:Text"/>
      </xsd:simpleType>
    </xsd:element>
    <xsd:element name="_dlc_DocIdUrl" ma:index="15" nillable="true" ma:displayName="ID de document" ma:description="Lien permanent vers ce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6" nillable="true" ma:displayName="Persist ID" ma:description="Keep ID on add." ma:hidden="true" ma:internalName="_dlc_DocIdPersistId" ma:readOnly="true">
      <xsd:simpleType>
        <xsd:restriction base="dms:Boolean"/>
      </xsd:simpleType>
    </xsd:element>
    <xsd:element name="Resume" ma:index="17" nillable="true" ma:displayName="Résumé" ma:internalName="Resume">
      <xsd:simpleType>
        <xsd:restriction base="dms:Text">
          <xsd:maxLength value="255"/>
        </xsd:restriction>
      </xsd:simpleType>
    </xsd:element>
    <xsd:element name="Année" ma:index="18" nillable="true" ma:displayName="Année" ma:description="" ma:format="Dropdown" ma:internalName="Ann_x00e9_e">
      <xsd:simpleType>
        <xsd:union memberTypes="dms:Text">
          <xsd:simpleType>
            <xsd:restriction base="dms:Choice">
              <xsd:enumeration value="2004"/>
              <xsd:enumeration value="2005"/>
              <xsd:enumeration value="2006"/>
              <xsd:enumeration value="2007"/>
              <xsd:enumeration value="2008"/>
              <xsd:enumeration value="2009"/>
              <xsd:enumeration value="2010"/>
              <xsd:enumeration value="2011"/>
              <xsd:enumeration value="2012"/>
              <xsd:enumeration value="2013"/>
              <xsd:enumeration value="2014"/>
              <xsd:enumeration value="2015"/>
              <xsd:enumeration value="2016"/>
              <xsd:enumeration value="2017"/>
              <xsd:enumeration value="2018"/>
            </xsd:restriction>
          </xsd:simpleType>
        </xsd:union>
      </xsd:simpleType>
    </xsd:element>
    <xsd:element name="Mois" ma:index="19" nillable="true" ma:displayName="Mois" ma:format="Dropdown" ma:internalName="Mois">
      <xsd:simpleType>
        <xsd:restriction base="dms:Choice">
          <xsd:enumeration value="01 - Janvier"/>
          <xsd:enumeration value="02 - Février"/>
          <xsd:enumeration value="03 - Mars"/>
          <xsd:enumeration value="04 - Avril"/>
          <xsd:enumeration value="05 - Mai"/>
          <xsd:enumeration value="06 - Juin"/>
          <xsd:enumeration value="07 - Juillet"/>
          <xsd:enumeration value="08 - Août"/>
          <xsd:enumeration value="09 - Septembre"/>
          <xsd:enumeration value="10 - Octobre"/>
          <xsd:enumeration value="11 - Novembre"/>
          <xsd:enumeration value="12 - Décembre"/>
        </xsd:restriction>
      </xsd:simpleType>
    </xsd:element>
    <xsd:element name="Jour" ma:index="20" nillable="true" ma:displayName="Jour" ma:format="Dropdown" ma:internalName="Jour">
      <xsd:simpleType>
        <xsd:restriction base="dms:Choice">
          <xsd:enumeration value="01"/>
          <xsd:enumeration value="02"/>
          <xsd:enumeration value="03"/>
          <xsd:enumeration value="04"/>
          <xsd:enumeration value="05"/>
          <xsd:enumeration value="06"/>
          <xsd:enumeration value="07"/>
          <xsd:enumeration value="08"/>
          <xsd:enumeration value="09"/>
          <xsd:enumeration value="10"/>
          <xsd:enumeration value="11"/>
          <xsd:enumeration value="12"/>
          <xsd:enumeration value="13"/>
          <xsd:enumeration value="14"/>
          <xsd:enumeration value="15"/>
          <xsd:enumeration value="16"/>
          <xsd:enumeration value="17"/>
          <xsd:enumeration value="18"/>
          <xsd:enumeration value="19"/>
          <xsd:enumeration value="20"/>
          <xsd:enumeration value="21"/>
          <xsd:enumeration value="22"/>
          <xsd:enumeration value="23"/>
          <xsd:enumeration value="24"/>
          <xsd:enumeration value="25"/>
          <xsd:enumeration value="26"/>
          <xsd:enumeration value="27"/>
          <xsd:enumeration value="28"/>
          <xsd:enumeration value="29"/>
          <xsd:enumeration value="30"/>
          <xsd:enumeration value="31"/>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ype de contenu"/>
        <xsd:element ref="dc:title" minOccurs="0" maxOccurs="1" ma:index="4" ma:displayName="Titr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4CD4B930-2EF4-44AA-B4F3-1B1D22FE6A52}">
  <ds:schemaRefs>
    <ds:schemaRef ds:uri="http://schemas.microsoft.com/sharepoint/v3/contenttype/forms"/>
  </ds:schemaRefs>
</ds:datastoreItem>
</file>

<file path=customXml/itemProps2.xml><?xml version="1.0" encoding="utf-8"?>
<ds:datastoreItem xmlns:ds="http://schemas.openxmlformats.org/officeDocument/2006/customXml" ds:itemID="{3B2AE89B-080E-49C5-92D1-0FC918E24C08}">
  <ds:schemaRefs>
    <ds:schemaRef ds:uri="http://schemas.microsoft.com/sharepoint/events"/>
  </ds:schemaRefs>
</ds:datastoreItem>
</file>

<file path=customXml/itemProps3.xml><?xml version="1.0" encoding="utf-8"?>
<ds:datastoreItem xmlns:ds="http://schemas.openxmlformats.org/officeDocument/2006/customXml" ds:itemID="{9F75A013-2665-47DA-9765-AD20C70A5351}">
  <ds:schemaRefs>
    <ds:schemaRef ds:uri="http://schemas.microsoft.com/office/2006/metadata/properties"/>
    <ds:schemaRef ds:uri="http://schemas.microsoft.com/office/2006/documentManagement/types"/>
    <ds:schemaRef ds:uri="ab994d58-9349-46a1-8cee-b96a64c5dc7e"/>
    <ds:schemaRef ds:uri="http://schemas.openxmlformats.org/package/2006/metadata/core-properties"/>
    <ds:schemaRef ds:uri="http://www.w3.org/XML/1998/namespace"/>
    <ds:schemaRef ds:uri="http://purl.org/dc/elements/1.1/"/>
    <ds:schemaRef ds:uri="2ff91c20-40e6-4ab5-a5ac-9b5646c66526"/>
    <ds:schemaRef ds:uri="http://schemas.microsoft.com/office/infopath/2007/PartnerControls"/>
    <ds:schemaRef ds:uri="http://purl.org/dc/dcmitype/"/>
    <ds:schemaRef ds:uri="http://purl.org/dc/terms/"/>
  </ds:schemaRefs>
</ds:datastoreItem>
</file>

<file path=customXml/itemProps4.xml><?xml version="1.0" encoding="utf-8"?>
<ds:datastoreItem xmlns:ds="http://schemas.openxmlformats.org/officeDocument/2006/customXml" ds:itemID="{608BEFDB-FD80-49BF-933E-2ABC1EFC7D3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2ff91c20-40e6-4ab5-a5ac-9b5646c66526"/>
    <ds:schemaRef ds:uri="ab994d58-9349-46a1-8cee-b96a64c5dc7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12053</TotalTime>
  <Words>1764</Words>
  <Application>Microsoft Office PowerPoint</Application>
  <PresentationFormat>Affichage à l'écran (4:3)</PresentationFormat>
  <Paragraphs>210</Paragraphs>
  <Slides>16</Slides>
  <Notes>16</Notes>
  <HiddenSlides>0</HiddenSlides>
  <MMClips>0</MMClips>
  <ScaleCrop>false</ScaleCrop>
  <HeadingPairs>
    <vt:vector size="6" baseType="variant">
      <vt:variant>
        <vt:lpstr>Polices utilisées</vt:lpstr>
      </vt:variant>
      <vt:variant>
        <vt:i4>4</vt:i4>
      </vt:variant>
      <vt:variant>
        <vt:lpstr>Thème</vt:lpstr>
      </vt:variant>
      <vt:variant>
        <vt:i4>1</vt:i4>
      </vt:variant>
      <vt:variant>
        <vt:lpstr>Titres des diapositives</vt:lpstr>
      </vt:variant>
      <vt:variant>
        <vt:i4>16</vt:i4>
      </vt:variant>
    </vt:vector>
  </HeadingPairs>
  <TitlesOfParts>
    <vt:vector size="21" baseType="lpstr">
      <vt:lpstr>Arial</vt:lpstr>
      <vt:lpstr>Calibri</vt:lpstr>
      <vt:lpstr>Times New Roman</vt:lpstr>
      <vt:lpstr>Wingdings</vt:lpstr>
      <vt:lpstr>Thème Office</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Company>L'agence Mars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Pascale Lami</dc:creator>
  <cp:lastModifiedBy>DANGELO, Virginie (DREETS-PACA)</cp:lastModifiedBy>
  <cp:revision>1010</cp:revision>
  <cp:lastPrinted>2018-10-09T12:30:48Z</cp:lastPrinted>
  <dcterms:created xsi:type="dcterms:W3CDTF">2018-05-30T13:27:07Z</dcterms:created>
  <dcterms:modified xsi:type="dcterms:W3CDTF">2025-09-25T13:59:28Z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0x0101002B9C2962A44E47E49C985B3DB63656AE0096388B916A9B264DBD77EFB5256EEC22</vt:lpwstr>
  </property>
  <property fmtid="{D5CDD505-2E9C-101B-9397-08002B2CF9AE}" pid="3" name="_dlc_DocIdItemGuid">
    <vt:lpwstr>e2e11c4f-34e3-4fd7-820e-3307ce29c67b</vt:lpwstr>
  </property>
  <property fmtid="{D5CDD505-2E9C-101B-9397-08002B2CF9AE}" pid="4" name="MSIP_Label_3094c1fb-3db8-4cce-b079-9b022302847f_Enabled">
    <vt:lpwstr>true</vt:lpwstr>
  </property>
  <property fmtid="{D5CDD505-2E9C-101B-9397-08002B2CF9AE}" pid="5" name="MSIP_Label_3094c1fb-3db8-4cce-b079-9b022302847f_SetDate">
    <vt:lpwstr>2025-09-15T09:21:22Z</vt:lpwstr>
  </property>
  <property fmtid="{D5CDD505-2E9C-101B-9397-08002B2CF9AE}" pid="6" name="MSIP_Label_3094c1fb-3db8-4cce-b079-9b022302847f_Method">
    <vt:lpwstr>Standard</vt:lpwstr>
  </property>
  <property fmtid="{D5CDD505-2E9C-101B-9397-08002B2CF9AE}" pid="7" name="MSIP_Label_3094c1fb-3db8-4cce-b079-9b022302847f_Name">
    <vt:lpwstr>[Prod v5] C1 - Standard</vt:lpwstr>
  </property>
  <property fmtid="{D5CDD505-2E9C-101B-9397-08002B2CF9AE}" pid="8" name="MSIP_Label_3094c1fb-3db8-4cce-b079-9b022302847f_SiteId">
    <vt:lpwstr>035e5292-5a25-4509-bb08-a555f7d31a8b</vt:lpwstr>
  </property>
  <property fmtid="{D5CDD505-2E9C-101B-9397-08002B2CF9AE}" pid="9" name="MSIP_Label_3094c1fb-3db8-4cce-b079-9b022302847f_ActionId">
    <vt:lpwstr>730ec974-8873-45a9-a60d-66788c9e858d</vt:lpwstr>
  </property>
  <property fmtid="{D5CDD505-2E9C-101B-9397-08002B2CF9AE}" pid="10" name="MSIP_Label_3094c1fb-3db8-4cce-b079-9b022302847f_ContentBits">
    <vt:lpwstr>0</vt:lpwstr>
  </property>
  <property fmtid="{D5CDD505-2E9C-101B-9397-08002B2CF9AE}" pid="11" name="MSIP_Label_3094c1fb-3db8-4cce-b079-9b022302847f_Tag">
    <vt:lpwstr>10, 3, 0, 1</vt:lpwstr>
  </property>
</Properties>
</file>