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notesSlides/notesSlide3.xml" ContentType="application/vnd.openxmlformats-officedocument.presentationml.notesSlide+xml"/>
  <Override PartName="/ppt/charts/chart2.xml" ContentType="application/vnd.openxmlformats-officedocument.drawingml.chart+xml"/>
  <Override PartName="/ppt/drawings/drawing2.xml" ContentType="application/vnd.openxmlformats-officedocument.drawingml.chartshapes+xml"/>
  <Override PartName="/ppt/notesSlides/notesSlide4.xml" ContentType="application/vnd.openxmlformats-officedocument.presentationml.notesSlide+xml"/>
  <Override PartName="/ppt/charts/chart3.xml" ContentType="application/vnd.openxmlformats-officedocument.drawingml.chart+xml"/>
  <Override PartName="/ppt/drawings/drawing3.xml" ContentType="application/vnd.openxmlformats-officedocument.drawingml.chartshapes+xml"/>
  <Override PartName="/ppt/notesSlides/notesSlide5.xml" ContentType="application/vnd.openxmlformats-officedocument.presentationml.notesSlide+xml"/>
  <Override PartName="/ppt/charts/chart4.xml" ContentType="application/vnd.openxmlformats-officedocument.drawingml.chart+xml"/>
  <Override PartName="/ppt/drawings/drawing4.xml" ContentType="application/vnd.openxmlformats-officedocument.drawingml.chartshapes+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5.xml" ContentType="application/vnd.openxmlformats-officedocument.drawingml.chart+xml"/>
  <Override PartName="/ppt/theme/themeOverride1.xml" ContentType="application/vnd.openxmlformats-officedocument.themeOverride+xml"/>
  <Override PartName="/ppt/drawings/drawing5.xml" ContentType="application/vnd.openxmlformats-officedocument.drawingml.chartshapes+xml"/>
  <Override PartName="/ppt/notesSlides/notesSlide8.xml" ContentType="application/vnd.openxmlformats-officedocument.presentationml.notesSlide+xml"/>
  <Override PartName="/ppt/charts/chart6.xml" ContentType="application/vnd.openxmlformats-officedocument.drawingml.chart+xml"/>
  <Override PartName="/ppt/theme/themeOverride2.xml" ContentType="application/vnd.openxmlformats-officedocument.themeOverride+xml"/>
  <Override PartName="/ppt/drawings/drawing6.xml" ContentType="application/vnd.openxmlformats-officedocument.drawingml.chartshapes+xml"/>
  <Override PartName="/ppt/notesSlides/notesSlide9.xml" ContentType="application/vnd.openxmlformats-officedocument.presentationml.notesSlide+xml"/>
  <Override PartName="/ppt/charts/chart7.xml" ContentType="application/vnd.openxmlformats-officedocument.drawingml.chart+xml"/>
  <Override PartName="/ppt/drawings/drawing7.xml" ContentType="application/vnd.openxmlformats-officedocument.drawingml.chartshapes+xml"/>
  <Override PartName="/ppt/notesSlides/notesSlide10.xml" ContentType="application/vnd.openxmlformats-officedocument.presentationml.notesSlide+xml"/>
  <Override PartName="/ppt/charts/chart8.xml" ContentType="application/vnd.openxmlformats-officedocument.drawingml.chart+xml"/>
  <Override PartName="/ppt/drawings/drawing8.xml" ContentType="application/vnd.openxmlformats-officedocument.drawingml.chartshapes+xml"/>
  <Override PartName="/ppt/notesSlides/notesSlide11.xml" ContentType="application/vnd.openxmlformats-officedocument.presentationml.notesSlide+xml"/>
  <Override PartName="/ppt/charts/chart9.xml" ContentType="application/vnd.openxmlformats-officedocument.drawingml.chart+xml"/>
  <Override PartName="/ppt/drawings/drawing9.xml" ContentType="application/vnd.openxmlformats-officedocument.drawingml.chartshapes+xml"/>
  <Override PartName="/ppt/notesSlides/notesSlide12.xml" ContentType="application/vnd.openxmlformats-officedocument.presentationml.notesSlide+xml"/>
  <Override PartName="/ppt/charts/chart10.xml" ContentType="application/vnd.openxmlformats-officedocument.drawingml.chart+xml"/>
  <Override PartName="/ppt/drawings/drawing10.xml" ContentType="application/vnd.openxmlformats-officedocument.drawingml.chartshapes+xml"/>
  <Override PartName="/ppt/notesSlides/notesSlide13.xml" ContentType="application/vnd.openxmlformats-officedocument.presentationml.notesSlide+xml"/>
  <Override PartName="/ppt/charts/chart11.xml" ContentType="application/vnd.openxmlformats-officedocument.drawingml.chart+xml"/>
  <Override PartName="/ppt/drawings/drawing11.xml" ContentType="application/vnd.openxmlformats-officedocument.drawingml.chartshapes+xml"/>
  <Override PartName="/ppt/notesSlides/notesSlide14.xml" ContentType="application/vnd.openxmlformats-officedocument.presentationml.notesSlide+xml"/>
  <Override PartName="/ppt/charts/chart12.xml" ContentType="application/vnd.openxmlformats-officedocument.drawingml.chart+xml"/>
  <Override PartName="/ppt/drawings/drawing12.xml" ContentType="application/vnd.openxmlformats-officedocument.drawingml.chartshapes+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rts/chart13.xml" ContentType="application/vnd.openxmlformats-officedocument.drawingml.chart+xml"/>
  <Override PartName="/ppt/drawings/drawing13.xml" ContentType="application/vnd.openxmlformats-officedocument.drawingml.chartshapes+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5"/>
  </p:sldMasterIdLst>
  <p:notesMasterIdLst>
    <p:notesMasterId r:id="rId23"/>
  </p:notesMasterIdLst>
  <p:sldIdLst>
    <p:sldId id="300" r:id="rId6"/>
    <p:sldId id="299" r:id="rId7"/>
    <p:sldId id="264" r:id="rId8"/>
    <p:sldId id="290" r:id="rId9"/>
    <p:sldId id="292" r:id="rId10"/>
    <p:sldId id="293" r:id="rId11"/>
    <p:sldId id="303" r:id="rId12"/>
    <p:sldId id="316" r:id="rId13"/>
    <p:sldId id="306" r:id="rId14"/>
    <p:sldId id="302" r:id="rId15"/>
    <p:sldId id="296" r:id="rId16"/>
    <p:sldId id="305" r:id="rId17"/>
    <p:sldId id="271" r:id="rId18"/>
    <p:sldId id="272" r:id="rId19"/>
    <p:sldId id="312" r:id="rId20"/>
    <p:sldId id="315" r:id="rId21"/>
    <p:sldId id="311" r:id="rId22"/>
  </p:sldIdLst>
  <p:sldSz cx="9144000" cy="6858000" type="screen4x3"/>
  <p:notesSz cx="6797675" cy="9926638"/>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76092"/>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306" autoAdjust="0"/>
  </p:normalViewPr>
  <p:slideViewPr>
    <p:cSldViewPr snapToGrid="0" snapToObjects="1">
      <p:cViewPr varScale="1">
        <p:scale>
          <a:sx n="69" d="100"/>
          <a:sy n="69" d="100"/>
        </p:scale>
        <p:origin x="1416" y="4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presProps" Target="presProp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polaris.social.gouv.fr\DREETS-PACA$\Users\Cab-SESE\10%20-%20Tableau%20de%20bord%20conjoncturel\01%20-%20Indicateurs\Emploi%20salari&#233;%20total%20yc%20int&#233;rim.xlsx" TargetMode="External"/></Relationships>
</file>

<file path=ppt/charts/_rels/chart10.xml.rels><?xml version="1.0" encoding="UTF-8" standalone="yes"?>
<Relationships xmlns="http://schemas.openxmlformats.org/package/2006/relationships"><Relationship Id="rId2" Type="http://schemas.openxmlformats.org/officeDocument/2006/relationships/chartUserShapes" Target="../drawings/drawing10.xml"/><Relationship Id="rId1" Type="http://schemas.openxmlformats.org/officeDocument/2006/relationships/oleObject" Target="file:///\\polaris.social.gouv.fr\DREETS-PACA$\Users\Cab-SESE\10%20-%20Notes%20de%20conjoncture\01%20-%20Notes\2022\2022-T3\01%20-%20Fichiers%20de%20travail\DEFM-Ch&#244;mage\2022_T3_Demandeurs%20d'emploi_ABC_note.xlsx" TargetMode="External"/></Relationships>
</file>

<file path=ppt/charts/_rels/chart11.xml.rels><?xml version="1.0" encoding="UTF-8" standalone="yes"?>
<Relationships xmlns="http://schemas.openxmlformats.org/package/2006/relationships"><Relationship Id="rId2" Type="http://schemas.openxmlformats.org/officeDocument/2006/relationships/chartUserShapes" Target="../drawings/drawing11.xml"/><Relationship Id="rId1" Type="http://schemas.openxmlformats.org/officeDocument/2006/relationships/oleObject" Target="file:///\\polaris.social.gouv.fr\DREETS-PACA$\Users\Cab-SESE\10%20-%20Notes%20de%20conjoncture\01%20-%20Notes\2022\2022-T3\01%20-%20Fichiers%20de%20travail\DEFM-Ch&#244;mage\2022_T3_Demandeurs%20d'emploi_ABC_note.xlsx" TargetMode="External"/></Relationships>
</file>

<file path=ppt/charts/_rels/chart12.xml.rels><?xml version="1.0" encoding="UTF-8" standalone="yes"?>
<Relationships xmlns="http://schemas.openxmlformats.org/package/2006/relationships"><Relationship Id="rId2" Type="http://schemas.openxmlformats.org/officeDocument/2006/relationships/chartUserShapes" Target="../drawings/drawing12.xml"/><Relationship Id="rId1" Type="http://schemas.openxmlformats.org/officeDocument/2006/relationships/oleObject" Target="file:///\\polaris.social.gouv.fr\DREETS-PACA$\Users\Cab-SESE\10%20-%20Notes%20de%20conjoncture\01%20-%20Notes\2022\2022-T3\01%20-%20Fichiers%20de%20travail\DEFM-Ch&#244;mage\2022_T3_Demandeurs%20d'emploi_ABC_note.xlsx" TargetMode="External"/></Relationships>
</file>

<file path=ppt/charts/_rels/chart13.xml.rels><?xml version="1.0" encoding="UTF-8" standalone="yes"?>
<Relationships xmlns="http://schemas.openxmlformats.org/package/2006/relationships"><Relationship Id="rId2" Type="http://schemas.openxmlformats.org/officeDocument/2006/relationships/chartUserShapes" Target="../drawings/drawing13.xml"/><Relationship Id="rId1" Type="http://schemas.openxmlformats.org/officeDocument/2006/relationships/oleObject" Target="file:///\\polaris.social.gouv.fr\DREETS-PACA$\Users\Cab-SESE\10%20-%20Notes%20de%20conjoncture\01%20-%20Notes\2022\2022-T3\01%20-%20Fichiers%20de%20travail\Prestations%20sociales\2022-T3%20-%20Prestations%20sociales.xlsx" TargetMode="Externa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polaris.social.gouv.fr\DREETS-PACA$\Users\Cab-SESE\10%20-%20Tableau%20de%20bord%20conjoncturel\01%20-%20Indicateurs\Emploi%20salari&#233;%20total%20yc%20int&#233;rim.xlsx" TargetMode="External"/></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oleObject" Target="file:///\\polaris.social.gouv.fr\DREETS-PACA$\Users\Cab-SESE\10%20-%20Tableau%20de%20bord%20conjoncturel\01%20-%20Indicateurs\Emploi%20salari&#233;%20total%20yc%20int&#233;rim.xlsx" TargetMode="External"/></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4.xml"/><Relationship Id="rId1" Type="http://schemas.openxmlformats.org/officeDocument/2006/relationships/oleObject" Target="file:///\\polaris.social.gouv.fr\DREETS-PACA$\Users\Cab-SESE\10%20-%20Tableau%20de%20bord%20conjoncturel\01%20-%20Indicateurs\Emploi%20salari&#233;%20total%20yc%20int&#233;rim.xlsx" TargetMode="External"/></Relationships>
</file>

<file path=ppt/charts/_rels/chart5.xml.rels><?xml version="1.0" encoding="UTF-8" standalone="yes"?>
<Relationships xmlns="http://schemas.openxmlformats.org/package/2006/relationships"><Relationship Id="rId3" Type="http://schemas.openxmlformats.org/officeDocument/2006/relationships/chartUserShapes" Target="../drawings/drawing5.xml"/><Relationship Id="rId2" Type="http://schemas.openxmlformats.org/officeDocument/2006/relationships/oleObject" Target="file:///\\polaris.social.gouv.fr\DREETS-PACA$\Users\Cab-SESE\10%20-%20Notes%20de%20conjoncture\01%20-%20Notes\2022\2022-T3\01%20-%20Fichiers%20de%20travail\Politiques%20emploi\2022_T3_Politiques%20de%20l'emploi_note.xls" TargetMode="External"/><Relationship Id="rId1" Type="http://schemas.openxmlformats.org/officeDocument/2006/relationships/themeOverride" Target="../theme/themeOverride1.xml"/></Relationships>
</file>

<file path=ppt/charts/_rels/chart6.xml.rels><?xml version="1.0" encoding="UTF-8" standalone="yes"?>
<Relationships xmlns="http://schemas.openxmlformats.org/package/2006/relationships"><Relationship Id="rId3" Type="http://schemas.openxmlformats.org/officeDocument/2006/relationships/chartUserShapes" Target="../drawings/drawing6.xml"/><Relationship Id="rId2" Type="http://schemas.openxmlformats.org/officeDocument/2006/relationships/oleObject" Target="file:///\\polaris.social.gouv.fr\DREETS-PACA$\Users\Cab-SESE\10%20-%20Notes%20de%20conjoncture\01%20-%20Notes\2022\2022-T3\01%20-%20Fichiers%20de%20travail\Politiques%20emploi\2022_T3_Politiques%20de%20l'emploi_note.xls" TargetMode="External"/><Relationship Id="rId1" Type="http://schemas.openxmlformats.org/officeDocument/2006/relationships/themeOverride" Target="../theme/themeOverride2.xml"/></Relationships>
</file>

<file path=ppt/charts/_rels/chart7.xml.rels><?xml version="1.0" encoding="UTF-8" standalone="yes"?>
<Relationships xmlns="http://schemas.openxmlformats.org/package/2006/relationships"><Relationship Id="rId2" Type="http://schemas.openxmlformats.org/officeDocument/2006/relationships/chartUserShapes" Target="../drawings/drawing7.xml"/><Relationship Id="rId1" Type="http://schemas.openxmlformats.org/officeDocument/2006/relationships/oleObject" Target="file:///\\polaris.social.gouv.fr\DREETS-PACA$\Users\Cab-SESE\10%20-%20Tableau%20de%20bord%20conjoncturel\01%20-%20Indicateurs\Taux%20de%20ch&#244;mage.xlsx" TargetMode="External"/></Relationships>
</file>

<file path=ppt/charts/_rels/chart8.xml.rels><?xml version="1.0" encoding="UTF-8" standalone="yes"?>
<Relationships xmlns="http://schemas.openxmlformats.org/package/2006/relationships"><Relationship Id="rId2" Type="http://schemas.openxmlformats.org/officeDocument/2006/relationships/chartUserShapes" Target="../drawings/drawing8.xml"/><Relationship Id="rId1" Type="http://schemas.openxmlformats.org/officeDocument/2006/relationships/oleObject" Target="file:///\\polaris.social.gouv.fr\DREETS-PACA$\Users\Cab-SESE\10%20-%20Notes%20de%20conjoncture\01%20-%20Notes\2022\2022-T3\01%20-%20Fichiers%20de%20travail\DEFM-Ch&#244;mage\Tx%20ch&#244;mage%20-%20d&#233;p%20comparables\T201_&#233;clairages_d&#233;p.xls" TargetMode="External"/></Relationships>
</file>

<file path=ppt/charts/_rels/chart9.xml.rels><?xml version="1.0" encoding="UTF-8" standalone="yes"?>
<Relationships xmlns="http://schemas.openxmlformats.org/package/2006/relationships"><Relationship Id="rId2" Type="http://schemas.openxmlformats.org/officeDocument/2006/relationships/chartUserShapes" Target="../drawings/drawing9.xml"/><Relationship Id="rId1" Type="http://schemas.openxmlformats.org/officeDocument/2006/relationships/oleObject" Target="file:///\\polaris.social.gouv.fr\DREETS-PACA$\Users\Cab-SESE\10%20-%20Notes%20de%20conjoncture\01%20-%20Notes\2022\2022-T3\01%20-%20Fichiers%20de%20travail\DEFM-Ch&#244;mage\2022_T3_Demandeurs%20d'emploi_ABC_note.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000" b="0" i="0" u="none" strike="noStrike" baseline="0">
                <a:solidFill>
                  <a:srgbClr val="000000"/>
                </a:solidFill>
                <a:latin typeface="Calibri"/>
                <a:ea typeface="Calibri"/>
                <a:cs typeface="Calibri"/>
              </a:defRPr>
            </a:pPr>
            <a:r>
              <a:rPr lang="fr-FR" sz="1500" b="1" i="0" u="none" strike="noStrike" baseline="0">
                <a:solidFill>
                  <a:srgbClr val="000000"/>
                </a:solidFill>
                <a:latin typeface="Calibri"/>
              </a:rPr>
              <a:t>Evolution de l'emploi salarié dans le Vaucluse </a:t>
            </a:r>
          </a:p>
          <a:p>
            <a:pPr>
              <a:defRPr sz="1000" b="0" i="0" u="none" strike="noStrike" baseline="0">
                <a:solidFill>
                  <a:srgbClr val="000000"/>
                </a:solidFill>
                <a:latin typeface="Calibri"/>
                <a:ea typeface="Calibri"/>
                <a:cs typeface="Calibri"/>
              </a:defRPr>
            </a:pPr>
            <a:r>
              <a:rPr lang="fr-FR" sz="1100" b="0" i="1" u="none" strike="noStrike" baseline="0">
                <a:solidFill>
                  <a:srgbClr val="000000"/>
                </a:solidFill>
                <a:latin typeface="Calibri"/>
              </a:rPr>
              <a:t>(en indice base 100 au 1</a:t>
            </a:r>
            <a:r>
              <a:rPr lang="fr-FR" sz="1100" b="0" i="1" u="none" strike="noStrike" baseline="30000">
                <a:solidFill>
                  <a:srgbClr val="000000"/>
                </a:solidFill>
                <a:latin typeface="Calibri"/>
              </a:rPr>
              <a:t>er </a:t>
            </a:r>
            <a:r>
              <a:rPr lang="fr-FR" sz="1100" b="0" i="1" u="none" strike="noStrike" baseline="0">
                <a:solidFill>
                  <a:srgbClr val="000000"/>
                </a:solidFill>
                <a:latin typeface="Calibri"/>
              </a:rPr>
              <a:t>trimestre 2012)</a:t>
            </a:r>
          </a:p>
        </c:rich>
      </c:tx>
      <c:layout>
        <c:manualLayout>
          <c:xMode val="edge"/>
          <c:yMode val="edge"/>
          <c:x val="0.18746375911425131"/>
          <c:y val="1.0109929892715665E-2"/>
        </c:manualLayout>
      </c:layout>
      <c:overlay val="0"/>
      <c:spPr>
        <a:noFill/>
        <a:ln w="25400">
          <a:noFill/>
        </a:ln>
      </c:spPr>
    </c:title>
    <c:autoTitleDeleted val="0"/>
    <c:plotArea>
      <c:layout>
        <c:manualLayout>
          <c:layoutTarget val="inner"/>
          <c:xMode val="edge"/>
          <c:yMode val="edge"/>
          <c:x val="8.1896608162074974E-2"/>
          <c:y val="0.22450065094648314"/>
          <c:w val="0.83764367816093033"/>
          <c:h val="0.50651294582871997"/>
        </c:manualLayout>
      </c:layout>
      <c:lineChart>
        <c:grouping val="standard"/>
        <c:varyColors val="0"/>
        <c:ser>
          <c:idx val="0"/>
          <c:order val="0"/>
          <c:tx>
            <c:v>Provence-Alpes-Côte d'Azur</c:v>
          </c:tx>
          <c:spPr>
            <a:ln w="28575">
              <a:solidFill>
                <a:srgbClr val="FF0000"/>
              </a:solidFill>
              <a:prstDash val="solid"/>
            </a:ln>
          </c:spPr>
          <c:marker>
            <c:symbol val="none"/>
          </c:marker>
          <c:cat>
            <c:multiLvlStrRef>
              <c:f>'Données graph 1 et 2'!$A$10:$B$56</c:f>
              <c:multiLvlStrCache>
                <c:ptCount val="47"/>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pt idx="24">
                    <c:v>T1</c:v>
                  </c:pt>
                  <c:pt idx="25">
                    <c:v>T2</c:v>
                  </c:pt>
                  <c:pt idx="26">
                    <c:v>T3</c:v>
                  </c:pt>
                  <c:pt idx="27">
                    <c:v>T4</c:v>
                  </c:pt>
                  <c:pt idx="28">
                    <c:v>T1</c:v>
                  </c:pt>
                  <c:pt idx="29">
                    <c:v>T2</c:v>
                  </c:pt>
                  <c:pt idx="30">
                    <c:v>T3</c:v>
                  </c:pt>
                  <c:pt idx="31">
                    <c:v>T4</c:v>
                  </c:pt>
                  <c:pt idx="32">
                    <c:v>T1</c:v>
                  </c:pt>
                  <c:pt idx="33">
                    <c:v>T2</c:v>
                  </c:pt>
                  <c:pt idx="34">
                    <c:v>T3</c:v>
                  </c:pt>
                  <c:pt idx="35">
                    <c:v>T4</c:v>
                  </c:pt>
                  <c:pt idx="36">
                    <c:v>T1</c:v>
                  </c:pt>
                  <c:pt idx="37">
                    <c:v>T2</c:v>
                  </c:pt>
                  <c:pt idx="38">
                    <c:v>T3</c:v>
                  </c:pt>
                  <c:pt idx="39">
                    <c:v>T4</c:v>
                  </c:pt>
                  <c:pt idx="40">
                    <c:v>T1</c:v>
                  </c:pt>
                  <c:pt idx="41">
                    <c:v>T2</c:v>
                  </c:pt>
                  <c:pt idx="42">
                    <c:v>T3</c:v>
                  </c:pt>
                  <c:pt idx="43">
                    <c:v>T4</c:v>
                  </c:pt>
                  <c:pt idx="44">
                    <c:v>T1</c:v>
                  </c:pt>
                  <c:pt idx="45">
                    <c:v>T2</c:v>
                  </c:pt>
                  <c:pt idx="46">
                    <c:v>T3</c:v>
                  </c:pt>
                </c:lvl>
                <c:lvl>
                  <c:pt idx="0">
                    <c:v>2012</c:v>
                  </c:pt>
                  <c:pt idx="4">
                    <c:v>2013</c:v>
                  </c:pt>
                  <c:pt idx="8">
                    <c:v>2014</c:v>
                  </c:pt>
                  <c:pt idx="12">
                    <c:v>2015</c:v>
                  </c:pt>
                  <c:pt idx="16">
                    <c:v>2016</c:v>
                  </c:pt>
                  <c:pt idx="20">
                    <c:v>2017</c:v>
                  </c:pt>
                  <c:pt idx="24">
                    <c:v>2018</c:v>
                  </c:pt>
                  <c:pt idx="28">
                    <c:v>2019</c:v>
                  </c:pt>
                  <c:pt idx="32">
                    <c:v>2020</c:v>
                  </c:pt>
                  <c:pt idx="36">
                    <c:v>2021</c:v>
                  </c:pt>
                  <c:pt idx="40">
                    <c:v>2022</c:v>
                  </c:pt>
                  <c:pt idx="44">
                    <c:v>2023</c:v>
                  </c:pt>
                </c:lvl>
              </c:multiLvlStrCache>
            </c:multiLvlStrRef>
          </c:cat>
          <c:val>
            <c:numRef>
              <c:f>'Données graph 1 et 2'!$E$10:$E$52</c:f>
              <c:numCache>
                <c:formatCode>#\ ##0.0</c:formatCode>
                <c:ptCount val="43"/>
                <c:pt idx="0">
                  <c:v>100</c:v>
                </c:pt>
                <c:pt idx="1">
                  <c:v>99.878392474995749</c:v>
                </c:pt>
                <c:pt idx="2">
                  <c:v>99.712686132824743</c:v>
                </c:pt>
                <c:pt idx="3">
                  <c:v>99.753147357204895</c:v>
                </c:pt>
                <c:pt idx="4">
                  <c:v>99.719737466534141</c:v>
                </c:pt>
                <c:pt idx="5">
                  <c:v>99.827745990813128</c:v>
                </c:pt>
                <c:pt idx="6">
                  <c:v>99.983323036147596</c:v>
                </c:pt>
                <c:pt idx="7">
                  <c:v>100.32150723936928</c:v>
                </c:pt>
                <c:pt idx="8">
                  <c:v>100.47663658097616</c:v>
                </c:pt>
                <c:pt idx="9">
                  <c:v>100.38043624251216</c:v>
                </c:pt>
                <c:pt idx="10">
                  <c:v>100.41837913342466</c:v>
                </c:pt>
                <c:pt idx="11">
                  <c:v>100.58173503102587</c:v>
                </c:pt>
                <c:pt idx="12">
                  <c:v>100.52968947269454</c:v>
                </c:pt>
                <c:pt idx="13">
                  <c:v>100.91605778959713</c:v>
                </c:pt>
                <c:pt idx="14">
                  <c:v>100.83160967398214</c:v>
                </c:pt>
                <c:pt idx="15">
                  <c:v>101.26386762296183</c:v>
                </c:pt>
                <c:pt idx="16">
                  <c:v>101.64178553200634</c:v>
                </c:pt>
                <c:pt idx="17">
                  <c:v>102.06777562879989</c:v>
                </c:pt>
                <c:pt idx="18">
                  <c:v>102.23896634163377</c:v>
                </c:pt>
                <c:pt idx="19">
                  <c:v>102.33074560578793</c:v>
                </c:pt>
                <c:pt idx="20">
                  <c:v>102.75768707300257</c:v>
                </c:pt>
                <c:pt idx="21">
                  <c:v>103.17858453989489</c:v>
                </c:pt>
                <c:pt idx="22">
                  <c:v>103.37327969842678</c:v>
                </c:pt>
                <c:pt idx="23">
                  <c:v>103.67631915903333</c:v>
                </c:pt>
                <c:pt idx="24">
                  <c:v>104.13868518369284</c:v>
                </c:pt>
                <c:pt idx="25">
                  <c:v>104.14859062866557</c:v>
                </c:pt>
                <c:pt idx="26">
                  <c:v>104.24406344857226</c:v>
                </c:pt>
                <c:pt idx="27">
                  <c:v>104.46937034947751</c:v>
                </c:pt>
                <c:pt idx="28">
                  <c:v>104.8720238894709</c:v>
                </c:pt>
                <c:pt idx="29">
                  <c:v>105.34132932190793</c:v>
                </c:pt>
                <c:pt idx="30">
                  <c:v>105.96117513274415</c:v>
                </c:pt>
                <c:pt idx="31">
                  <c:v>106.27093014926442</c:v>
                </c:pt>
                <c:pt idx="32">
                  <c:v>103.90448017120191</c:v>
                </c:pt>
                <c:pt idx="33">
                  <c:v>102.90296693260268</c:v>
                </c:pt>
                <c:pt idx="34">
                  <c:v>105.51252003474181</c:v>
                </c:pt>
                <c:pt idx="35">
                  <c:v>105.76939004844155</c:v>
                </c:pt>
                <c:pt idx="36">
                  <c:v>106.4025550451733</c:v>
                </c:pt>
                <c:pt idx="37">
                  <c:v>108.09644209847691</c:v>
                </c:pt>
                <c:pt idx="38">
                  <c:v>109.29343397713129</c:v>
                </c:pt>
                <c:pt idx="39">
                  <c:v>110.28666469677026</c:v>
                </c:pt>
                <c:pt idx="40">
                  <c:v>110.67577519900431</c:v>
                </c:pt>
                <c:pt idx="41">
                  <c:v>111.2308718582391</c:v>
                </c:pt>
                <c:pt idx="42">
                  <c:v>111.51281328068336</c:v>
                </c:pt>
              </c:numCache>
            </c:numRef>
          </c:val>
          <c:smooth val="0"/>
          <c:extLst>
            <c:ext xmlns:c16="http://schemas.microsoft.com/office/drawing/2014/chart" uri="{C3380CC4-5D6E-409C-BE32-E72D297353CC}">
              <c16:uniqueId val="{00000000-89B9-49DC-A7F9-BCD434DEABFE}"/>
            </c:ext>
          </c:extLst>
        </c:ser>
        <c:ser>
          <c:idx val="1"/>
          <c:order val="1"/>
          <c:tx>
            <c:v>France métropolitaine</c:v>
          </c:tx>
          <c:spPr>
            <a:ln w="28575">
              <a:solidFill>
                <a:srgbClr val="0000FF"/>
              </a:solidFill>
              <a:prstDash val="solid"/>
            </a:ln>
          </c:spPr>
          <c:marker>
            <c:symbol val="none"/>
          </c:marker>
          <c:cat>
            <c:multiLvlStrRef>
              <c:f>'Données graph 1 et 2'!$A$10:$B$56</c:f>
              <c:multiLvlStrCache>
                <c:ptCount val="47"/>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pt idx="24">
                    <c:v>T1</c:v>
                  </c:pt>
                  <c:pt idx="25">
                    <c:v>T2</c:v>
                  </c:pt>
                  <c:pt idx="26">
                    <c:v>T3</c:v>
                  </c:pt>
                  <c:pt idx="27">
                    <c:v>T4</c:v>
                  </c:pt>
                  <c:pt idx="28">
                    <c:v>T1</c:v>
                  </c:pt>
                  <c:pt idx="29">
                    <c:v>T2</c:v>
                  </c:pt>
                  <c:pt idx="30">
                    <c:v>T3</c:v>
                  </c:pt>
                  <c:pt idx="31">
                    <c:v>T4</c:v>
                  </c:pt>
                  <c:pt idx="32">
                    <c:v>T1</c:v>
                  </c:pt>
                  <c:pt idx="33">
                    <c:v>T2</c:v>
                  </c:pt>
                  <c:pt idx="34">
                    <c:v>T3</c:v>
                  </c:pt>
                  <c:pt idx="35">
                    <c:v>T4</c:v>
                  </c:pt>
                  <c:pt idx="36">
                    <c:v>T1</c:v>
                  </c:pt>
                  <c:pt idx="37">
                    <c:v>T2</c:v>
                  </c:pt>
                  <c:pt idx="38">
                    <c:v>T3</c:v>
                  </c:pt>
                  <c:pt idx="39">
                    <c:v>T4</c:v>
                  </c:pt>
                  <c:pt idx="40">
                    <c:v>T1</c:v>
                  </c:pt>
                  <c:pt idx="41">
                    <c:v>T2</c:v>
                  </c:pt>
                  <c:pt idx="42">
                    <c:v>T3</c:v>
                  </c:pt>
                  <c:pt idx="43">
                    <c:v>T4</c:v>
                  </c:pt>
                  <c:pt idx="44">
                    <c:v>T1</c:v>
                  </c:pt>
                  <c:pt idx="45">
                    <c:v>T2</c:v>
                  </c:pt>
                  <c:pt idx="46">
                    <c:v>T3</c:v>
                  </c:pt>
                </c:lvl>
                <c:lvl>
                  <c:pt idx="0">
                    <c:v>2012</c:v>
                  </c:pt>
                  <c:pt idx="4">
                    <c:v>2013</c:v>
                  </c:pt>
                  <c:pt idx="8">
                    <c:v>2014</c:v>
                  </c:pt>
                  <c:pt idx="12">
                    <c:v>2015</c:v>
                  </c:pt>
                  <c:pt idx="16">
                    <c:v>2016</c:v>
                  </c:pt>
                  <c:pt idx="20">
                    <c:v>2017</c:v>
                  </c:pt>
                  <c:pt idx="24">
                    <c:v>2018</c:v>
                  </c:pt>
                  <c:pt idx="28">
                    <c:v>2019</c:v>
                  </c:pt>
                  <c:pt idx="32">
                    <c:v>2020</c:v>
                  </c:pt>
                  <c:pt idx="36">
                    <c:v>2021</c:v>
                  </c:pt>
                  <c:pt idx="40">
                    <c:v>2022</c:v>
                  </c:pt>
                  <c:pt idx="44">
                    <c:v>2023</c:v>
                  </c:pt>
                </c:lvl>
              </c:multiLvlStrCache>
            </c:multiLvlStrRef>
          </c:cat>
          <c:val>
            <c:numRef>
              <c:f>'Données graph 1 et 2'!$C$10:$C$52</c:f>
              <c:numCache>
                <c:formatCode>#\ ##0.0</c:formatCode>
                <c:ptCount val="43"/>
                <c:pt idx="0">
                  <c:v>100</c:v>
                </c:pt>
                <c:pt idx="1">
                  <c:v>99.95300659123491</c:v>
                </c:pt>
                <c:pt idx="2">
                  <c:v>99.81924587575412</c:v>
                </c:pt>
                <c:pt idx="3">
                  <c:v>99.723691209553252</c:v>
                </c:pt>
                <c:pt idx="4">
                  <c:v>99.704628711679945</c:v>
                </c:pt>
                <c:pt idx="5">
                  <c:v>99.594278622376009</c:v>
                </c:pt>
                <c:pt idx="6">
                  <c:v>99.757931989106197</c:v>
                </c:pt>
                <c:pt idx="7">
                  <c:v>100.03976445691818</c:v>
                </c:pt>
                <c:pt idx="8">
                  <c:v>100.06250322093177</c:v>
                </c:pt>
                <c:pt idx="9">
                  <c:v>100.1024972773713</c:v>
                </c:pt>
                <c:pt idx="10">
                  <c:v>99.969804540097726</c:v>
                </c:pt>
                <c:pt idx="11">
                  <c:v>100.05387171269118</c:v>
                </c:pt>
                <c:pt idx="12">
                  <c:v>99.992579702072405</c:v>
                </c:pt>
                <c:pt idx="13">
                  <c:v>100.2294180563545</c:v>
                </c:pt>
                <c:pt idx="14">
                  <c:v>100.31030274229906</c:v>
                </c:pt>
                <c:pt idx="15">
                  <c:v>100.44677045284249</c:v>
                </c:pt>
                <c:pt idx="16">
                  <c:v>100.63142954774374</c:v>
                </c:pt>
                <c:pt idx="17">
                  <c:v>100.86757350637261</c:v>
                </c:pt>
                <c:pt idx="18">
                  <c:v>101.18623481803768</c:v>
                </c:pt>
                <c:pt idx="19">
                  <c:v>101.23441987037323</c:v>
                </c:pt>
                <c:pt idx="20">
                  <c:v>101.68424487538022</c:v>
                </c:pt>
                <c:pt idx="21">
                  <c:v>102.08474064181554</c:v>
                </c:pt>
                <c:pt idx="22">
                  <c:v>102.19873566916287</c:v>
                </c:pt>
                <c:pt idx="23">
                  <c:v>102.58247284228526</c:v>
                </c:pt>
                <c:pt idx="24">
                  <c:v>102.79762174943616</c:v>
                </c:pt>
                <c:pt idx="25">
                  <c:v>102.86589967334139</c:v>
                </c:pt>
                <c:pt idx="26">
                  <c:v>102.87397303382826</c:v>
                </c:pt>
                <c:pt idx="27">
                  <c:v>103.21046014290101</c:v>
                </c:pt>
                <c:pt idx="28">
                  <c:v>103.72636565942909</c:v>
                </c:pt>
                <c:pt idx="29">
                  <c:v>103.94277412873465</c:v>
                </c:pt>
                <c:pt idx="30">
                  <c:v>104.3776677642181</c:v>
                </c:pt>
                <c:pt idx="31">
                  <c:v>104.70534684820747</c:v>
                </c:pt>
                <c:pt idx="32">
                  <c:v>102.51795266082084</c:v>
                </c:pt>
                <c:pt idx="33">
                  <c:v>101.91351661774996</c:v>
                </c:pt>
                <c:pt idx="34">
                  <c:v>103.90095663792</c:v>
                </c:pt>
                <c:pt idx="35">
                  <c:v>103.78093065602023</c:v>
                </c:pt>
                <c:pt idx="36">
                  <c:v>104.4464475803893</c:v>
                </c:pt>
                <c:pt idx="37">
                  <c:v>105.66498022378157</c:v>
                </c:pt>
                <c:pt idx="38">
                  <c:v>106.68246089271121</c:v>
                </c:pt>
                <c:pt idx="39">
                  <c:v>107.24933849614511</c:v>
                </c:pt>
                <c:pt idx="40">
                  <c:v>107.63635858784657</c:v>
                </c:pt>
                <c:pt idx="41">
                  <c:v>107.98785769711519</c:v>
                </c:pt>
                <c:pt idx="42">
                  <c:v>108.40594215007593</c:v>
                </c:pt>
              </c:numCache>
            </c:numRef>
          </c:val>
          <c:smooth val="0"/>
          <c:extLst>
            <c:ext xmlns:c16="http://schemas.microsoft.com/office/drawing/2014/chart" uri="{C3380CC4-5D6E-409C-BE32-E72D297353CC}">
              <c16:uniqueId val="{00000001-89B9-49DC-A7F9-BCD434DEABFE}"/>
            </c:ext>
          </c:extLst>
        </c:ser>
        <c:ser>
          <c:idx val="2"/>
          <c:order val="2"/>
          <c:tx>
            <c:strRef>
              <c:f>'Données graph 1 et 2'!$L$8:$L$9</c:f>
              <c:strCache>
                <c:ptCount val="2"/>
                <c:pt idx="0">
                  <c:v>Vaucluse</c:v>
                </c:pt>
              </c:strCache>
            </c:strRef>
          </c:tx>
          <c:spPr>
            <a:ln w="28575"/>
          </c:spPr>
          <c:marker>
            <c:symbol val="none"/>
          </c:marker>
          <c:cat>
            <c:multiLvlStrRef>
              <c:f>'Données graph 1 et 2'!$A$10:$B$56</c:f>
              <c:multiLvlStrCache>
                <c:ptCount val="47"/>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pt idx="24">
                    <c:v>T1</c:v>
                  </c:pt>
                  <c:pt idx="25">
                    <c:v>T2</c:v>
                  </c:pt>
                  <c:pt idx="26">
                    <c:v>T3</c:v>
                  </c:pt>
                  <c:pt idx="27">
                    <c:v>T4</c:v>
                  </c:pt>
                  <c:pt idx="28">
                    <c:v>T1</c:v>
                  </c:pt>
                  <c:pt idx="29">
                    <c:v>T2</c:v>
                  </c:pt>
                  <c:pt idx="30">
                    <c:v>T3</c:v>
                  </c:pt>
                  <c:pt idx="31">
                    <c:v>T4</c:v>
                  </c:pt>
                  <c:pt idx="32">
                    <c:v>T1</c:v>
                  </c:pt>
                  <c:pt idx="33">
                    <c:v>T2</c:v>
                  </c:pt>
                  <c:pt idx="34">
                    <c:v>T3</c:v>
                  </c:pt>
                  <c:pt idx="35">
                    <c:v>T4</c:v>
                  </c:pt>
                  <c:pt idx="36">
                    <c:v>T1</c:v>
                  </c:pt>
                  <c:pt idx="37">
                    <c:v>T2</c:v>
                  </c:pt>
                  <c:pt idx="38">
                    <c:v>T3</c:v>
                  </c:pt>
                  <c:pt idx="39">
                    <c:v>T4</c:v>
                  </c:pt>
                  <c:pt idx="40">
                    <c:v>T1</c:v>
                  </c:pt>
                  <c:pt idx="41">
                    <c:v>T2</c:v>
                  </c:pt>
                  <c:pt idx="42">
                    <c:v>T3</c:v>
                  </c:pt>
                  <c:pt idx="43">
                    <c:v>T4</c:v>
                  </c:pt>
                  <c:pt idx="44">
                    <c:v>T1</c:v>
                  </c:pt>
                  <c:pt idx="45">
                    <c:v>T2</c:v>
                  </c:pt>
                  <c:pt idx="46">
                    <c:v>T3</c:v>
                  </c:pt>
                </c:lvl>
                <c:lvl>
                  <c:pt idx="0">
                    <c:v>2012</c:v>
                  </c:pt>
                  <c:pt idx="4">
                    <c:v>2013</c:v>
                  </c:pt>
                  <c:pt idx="8">
                    <c:v>2014</c:v>
                  </c:pt>
                  <c:pt idx="12">
                    <c:v>2015</c:v>
                  </c:pt>
                  <c:pt idx="16">
                    <c:v>2016</c:v>
                  </c:pt>
                  <c:pt idx="20">
                    <c:v>2017</c:v>
                  </c:pt>
                  <c:pt idx="24">
                    <c:v>2018</c:v>
                  </c:pt>
                  <c:pt idx="28">
                    <c:v>2019</c:v>
                  </c:pt>
                  <c:pt idx="32">
                    <c:v>2020</c:v>
                  </c:pt>
                  <c:pt idx="36">
                    <c:v>2021</c:v>
                  </c:pt>
                  <c:pt idx="40">
                    <c:v>2022</c:v>
                  </c:pt>
                  <c:pt idx="44">
                    <c:v>2023</c:v>
                  </c:pt>
                </c:lvl>
              </c:multiLvlStrCache>
            </c:multiLvlStrRef>
          </c:cat>
          <c:val>
            <c:numRef>
              <c:f>'Données graph 1 et 2'!$L$10:$L$52</c:f>
              <c:numCache>
                <c:formatCode>#\ ##0.0</c:formatCode>
                <c:ptCount val="43"/>
                <c:pt idx="0">
                  <c:v>100</c:v>
                </c:pt>
                <c:pt idx="1">
                  <c:v>99.681545038770963</c:v>
                </c:pt>
                <c:pt idx="2">
                  <c:v>98.593869005826647</c:v>
                </c:pt>
                <c:pt idx="3">
                  <c:v>99.040191292835445</c:v>
                </c:pt>
                <c:pt idx="4">
                  <c:v>98.972292350646612</c:v>
                </c:pt>
                <c:pt idx="5">
                  <c:v>99.238813285625383</c:v>
                </c:pt>
                <c:pt idx="6">
                  <c:v>99.032598124734989</c:v>
                </c:pt>
                <c:pt idx="7">
                  <c:v>99.434699761085227</c:v>
                </c:pt>
                <c:pt idx="8">
                  <c:v>99.133663686604379</c:v>
                </c:pt>
                <c:pt idx="9">
                  <c:v>98.77647640886579</c:v>
                </c:pt>
                <c:pt idx="10">
                  <c:v>98.826286152215133</c:v>
                </c:pt>
                <c:pt idx="11">
                  <c:v>98.743966416973507</c:v>
                </c:pt>
                <c:pt idx="12">
                  <c:v>98.725340768192794</c:v>
                </c:pt>
                <c:pt idx="13">
                  <c:v>98.807990637765585</c:v>
                </c:pt>
                <c:pt idx="14">
                  <c:v>98.64235996916662</c:v>
                </c:pt>
                <c:pt idx="15">
                  <c:v>99.080608617277008</c:v>
                </c:pt>
                <c:pt idx="16">
                  <c:v>99.258296965728761</c:v>
                </c:pt>
                <c:pt idx="17">
                  <c:v>100.12545335565319</c:v>
                </c:pt>
                <c:pt idx="18">
                  <c:v>100.11975853614328</c:v>
                </c:pt>
                <c:pt idx="19">
                  <c:v>99.967683199538769</c:v>
                </c:pt>
                <c:pt idx="20">
                  <c:v>101.22897043659079</c:v>
                </c:pt>
                <c:pt idx="21">
                  <c:v>101.64658342275976</c:v>
                </c:pt>
                <c:pt idx="22">
                  <c:v>101.48526506335263</c:v>
                </c:pt>
                <c:pt idx="23">
                  <c:v>102.02766109014819</c:v>
                </c:pt>
                <c:pt idx="24">
                  <c:v>102.72557276636655</c:v>
                </c:pt>
                <c:pt idx="25">
                  <c:v>102.84231013420143</c:v>
                </c:pt>
                <c:pt idx="26">
                  <c:v>102.90923226568032</c:v>
                </c:pt>
                <c:pt idx="27">
                  <c:v>102.83056883359878</c:v>
                </c:pt>
                <c:pt idx="28">
                  <c:v>103.27966068950816</c:v>
                </c:pt>
                <c:pt idx="29">
                  <c:v>103.9894842767942</c:v>
                </c:pt>
                <c:pt idx="30">
                  <c:v>104.41857367075976</c:v>
                </c:pt>
                <c:pt idx="31">
                  <c:v>104.23275865244899</c:v>
                </c:pt>
                <c:pt idx="32">
                  <c:v>101.83504715101461</c:v>
                </c:pt>
                <c:pt idx="33">
                  <c:v>100.70775030146835</c:v>
                </c:pt>
                <c:pt idx="34">
                  <c:v>103.33795918457986</c:v>
                </c:pt>
                <c:pt idx="35">
                  <c:v>104.29191739987252</c:v>
                </c:pt>
                <c:pt idx="36">
                  <c:v>104.88509173088467</c:v>
                </c:pt>
                <c:pt idx="37">
                  <c:v>106.41283046289875</c:v>
                </c:pt>
                <c:pt idx="38">
                  <c:v>107.55524628774025</c:v>
                </c:pt>
                <c:pt idx="39">
                  <c:v>108.71137576221092</c:v>
                </c:pt>
                <c:pt idx="40">
                  <c:v>109.17555596732788</c:v>
                </c:pt>
                <c:pt idx="41">
                  <c:v>109.26438315694524</c:v>
                </c:pt>
                <c:pt idx="42">
                  <c:v>109.01216538631029</c:v>
                </c:pt>
              </c:numCache>
            </c:numRef>
          </c:val>
          <c:smooth val="0"/>
          <c:extLst>
            <c:ext xmlns:c16="http://schemas.microsoft.com/office/drawing/2014/chart" uri="{C3380CC4-5D6E-409C-BE32-E72D297353CC}">
              <c16:uniqueId val="{00000002-89B9-49DC-A7F9-BCD434DEABFE}"/>
            </c:ext>
          </c:extLst>
        </c:ser>
        <c:dLbls>
          <c:showLegendKey val="0"/>
          <c:showVal val="0"/>
          <c:showCatName val="0"/>
          <c:showSerName val="0"/>
          <c:showPercent val="0"/>
          <c:showBubbleSize val="0"/>
        </c:dLbls>
        <c:smooth val="0"/>
        <c:axId val="212072704"/>
        <c:axId val="212140032"/>
      </c:lineChart>
      <c:catAx>
        <c:axId val="212072704"/>
        <c:scaling>
          <c:orientation val="minMax"/>
        </c:scaling>
        <c:delete val="0"/>
        <c:axPos val="b"/>
        <c:majorGridlines>
          <c:spPr>
            <a:ln w="3175">
              <a:solidFill>
                <a:srgbClr val="969696"/>
              </a:solidFill>
              <a:prstDash val="sysDash"/>
            </a:ln>
          </c:spPr>
        </c:majorGridlines>
        <c:numFmt formatCode="General" sourceLinked="1"/>
        <c:majorTickMark val="in"/>
        <c:minorTickMark val="none"/>
        <c:tickLblPos val="low"/>
        <c:spPr>
          <a:ln w="19050"/>
        </c:spPr>
        <c:txPr>
          <a:bodyPr/>
          <a:lstStyle/>
          <a:p>
            <a:pPr>
              <a:defRPr sz="1000"/>
            </a:pPr>
            <a:endParaRPr lang="fr-FR"/>
          </a:p>
        </c:txPr>
        <c:crossAx val="212140032"/>
        <c:crossesAt val="100"/>
        <c:auto val="0"/>
        <c:lblAlgn val="ctr"/>
        <c:lblOffset val="100"/>
        <c:tickLblSkip val="4"/>
        <c:tickMarkSkip val="4"/>
        <c:noMultiLvlLbl val="0"/>
      </c:catAx>
      <c:valAx>
        <c:axId val="212140032"/>
        <c:scaling>
          <c:orientation val="minMax"/>
          <c:max val="112"/>
          <c:min val="98"/>
        </c:scaling>
        <c:delete val="0"/>
        <c:axPos val="l"/>
        <c:majorGridlines>
          <c:spPr>
            <a:ln>
              <a:prstDash val="sysDash"/>
            </a:ln>
          </c:spPr>
        </c:majorGridlines>
        <c:numFmt formatCode="#,##0" sourceLinked="0"/>
        <c:majorTickMark val="out"/>
        <c:minorTickMark val="none"/>
        <c:tickLblPos val="nextTo"/>
        <c:txPr>
          <a:bodyPr/>
          <a:lstStyle/>
          <a:p>
            <a:pPr>
              <a:defRPr sz="1000"/>
            </a:pPr>
            <a:endParaRPr lang="fr-FR"/>
          </a:p>
        </c:txPr>
        <c:crossAx val="212072704"/>
        <c:crosses val="autoZero"/>
        <c:crossBetween val="midCat"/>
        <c:majorUnit val="2"/>
      </c:valAx>
    </c:plotArea>
    <c:legend>
      <c:legendPos val="r"/>
      <c:layout>
        <c:manualLayout>
          <c:xMode val="edge"/>
          <c:yMode val="edge"/>
          <c:x val="2.7935606060606088E-2"/>
          <c:y val="0.14765694076038904"/>
          <c:w val="0.91903409090909094"/>
          <c:h val="5.3050397877984094E-2"/>
        </c:manualLayout>
      </c:layout>
      <c:overlay val="0"/>
      <c:txPr>
        <a:bodyPr/>
        <a:lstStyle/>
        <a:p>
          <a:pPr>
            <a:defRPr sz="1200"/>
          </a:pPr>
          <a:endParaRPr lang="fr-FR"/>
        </a:p>
      </c:txPr>
    </c:legend>
    <c:plotVisOnly val="1"/>
    <c:dispBlanksAs val="gap"/>
    <c:showDLblsOverMax val="0"/>
  </c:chart>
  <c:externalData r:id="rId1">
    <c:autoUpdate val="0"/>
  </c:externalData>
  <c:userShapes r:id="rId2"/>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5280653370105389E-2"/>
          <c:y val="0.27474751284831911"/>
          <c:w val="0.86471641552420164"/>
          <c:h val="0.44330907738329117"/>
        </c:manualLayout>
      </c:layout>
      <c:barChart>
        <c:barDir val="col"/>
        <c:grouping val="clustered"/>
        <c:varyColors val="0"/>
        <c:ser>
          <c:idx val="1"/>
          <c:order val="0"/>
          <c:tx>
            <c:v>Hommes</c:v>
          </c:tx>
          <c:spPr>
            <a:solidFill>
              <a:srgbClr val="00B0F0"/>
            </a:solidFill>
            <a:ln w="28575">
              <a:noFill/>
              <a:prstDash val="solid"/>
            </a:ln>
          </c:spPr>
          <c:invertIfNegative val="0"/>
          <c:cat>
            <c:multiLvlStrRef>
              <c:f>'dates trim'!$A$41:$B$100</c:f>
              <c:multiLvlStrCache>
                <c:ptCount val="44"/>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pt idx="24">
                    <c:v>T1</c:v>
                  </c:pt>
                  <c:pt idx="25">
                    <c:v>T2</c:v>
                  </c:pt>
                  <c:pt idx="26">
                    <c:v>T3</c:v>
                  </c:pt>
                  <c:pt idx="27">
                    <c:v>T4</c:v>
                  </c:pt>
                  <c:pt idx="28">
                    <c:v>T1</c:v>
                  </c:pt>
                  <c:pt idx="29">
                    <c:v>T2</c:v>
                  </c:pt>
                  <c:pt idx="30">
                    <c:v>T3</c:v>
                  </c:pt>
                  <c:pt idx="31">
                    <c:v>T4</c:v>
                  </c:pt>
                  <c:pt idx="32">
                    <c:v>T1</c:v>
                  </c:pt>
                  <c:pt idx="33">
                    <c:v>T2</c:v>
                  </c:pt>
                  <c:pt idx="34">
                    <c:v>T3</c:v>
                  </c:pt>
                  <c:pt idx="35">
                    <c:v>T4</c:v>
                  </c:pt>
                  <c:pt idx="36">
                    <c:v>T1</c:v>
                  </c:pt>
                  <c:pt idx="37">
                    <c:v>T2</c:v>
                  </c:pt>
                  <c:pt idx="38">
                    <c:v>T3</c:v>
                  </c:pt>
                  <c:pt idx="39">
                    <c:v>T4</c:v>
                  </c:pt>
                  <c:pt idx="40">
                    <c:v>T1</c:v>
                  </c:pt>
                  <c:pt idx="41">
                    <c:v>T2</c:v>
                  </c:pt>
                  <c:pt idx="42">
                    <c:v>T3</c:v>
                  </c:pt>
                  <c:pt idx="43">
                    <c:v>T4</c:v>
                  </c:pt>
                </c:lvl>
                <c:lvl>
                  <c:pt idx="0">
                    <c:v>2018</c:v>
                  </c:pt>
                  <c:pt idx="4">
                    <c:v>2019</c:v>
                  </c:pt>
                  <c:pt idx="8">
                    <c:v>2020</c:v>
                  </c:pt>
                  <c:pt idx="12">
                    <c:v>2021</c:v>
                  </c:pt>
                  <c:pt idx="16">
                    <c:v>2022</c:v>
                  </c:pt>
                  <c:pt idx="20">
                    <c:v>2023</c:v>
                  </c:pt>
                  <c:pt idx="24">
                    <c:v>2024</c:v>
                  </c:pt>
                  <c:pt idx="28">
                    <c:v>2025</c:v>
                  </c:pt>
                  <c:pt idx="32">
                    <c:v>2026</c:v>
                  </c:pt>
                  <c:pt idx="36">
                    <c:v>2027</c:v>
                  </c:pt>
                  <c:pt idx="40">
                    <c:v>2028</c:v>
                  </c:pt>
                </c:lvl>
              </c:multiLvlStrCache>
            </c:multiLvlStrRef>
          </c:cat>
          <c:val>
            <c:numRef>
              <c:f>dep84_trim!$BH$99:$BH$118</c:f>
              <c:numCache>
                <c:formatCode>#\ ##0.0</c:formatCode>
                <c:ptCount val="20"/>
                <c:pt idx="0">
                  <c:v>-0.1980198019801982</c:v>
                </c:pt>
                <c:pt idx="1">
                  <c:v>0.8156966490299844</c:v>
                </c:pt>
                <c:pt idx="2">
                  <c:v>-0.30614476273781444</c:v>
                </c:pt>
                <c:pt idx="3">
                  <c:v>0.38385610879578813</c:v>
                </c:pt>
                <c:pt idx="4">
                  <c:v>0.79755271495685065</c:v>
                </c:pt>
                <c:pt idx="5">
                  <c:v>-1.4090613483633163</c:v>
                </c:pt>
                <c:pt idx="6">
                  <c:v>-0.86851363236587487</c:v>
                </c:pt>
                <c:pt idx="7">
                  <c:v>-1.1533769546412387</c:v>
                </c:pt>
                <c:pt idx="8">
                  <c:v>-0.26926960619320095</c:v>
                </c:pt>
                <c:pt idx="9">
                  <c:v>6.8624142198222549</c:v>
                </c:pt>
                <c:pt idx="10">
                  <c:v>-0.58953574060426339</c:v>
                </c:pt>
                <c:pt idx="11">
                  <c:v>-0.86836810335698678</c:v>
                </c:pt>
                <c:pt idx="12">
                  <c:v>-0.17092191005234625</c:v>
                </c:pt>
                <c:pt idx="13">
                  <c:v>-0.48154093097912964</c:v>
                </c:pt>
                <c:pt idx="14">
                  <c:v>-1.7419354838709711</c:v>
                </c:pt>
                <c:pt idx="15">
                  <c:v>-2.8233749179251477</c:v>
                </c:pt>
                <c:pt idx="16">
                  <c:v>-3.288288288288288</c:v>
                </c:pt>
                <c:pt idx="17">
                  <c:v>-2.713088029809041</c:v>
                </c:pt>
                <c:pt idx="18">
                  <c:v>0.93357271095153571</c:v>
                </c:pt>
                <c:pt idx="19">
                  <c:v>0.71149057274990657</c:v>
                </c:pt>
              </c:numCache>
            </c:numRef>
          </c:val>
          <c:extLst>
            <c:ext xmlns:c16="http://schemas.microsoft.com/office/drawing/2014/chart" uri="{C3380CC4-5D6E-409C-BE32-E72D297353CC}">
              <c16:uniqueId val="{00000000-69D8-4C55-92B3-9C32B82780B9}"/>
            </c:ext>
          </c:extLst>
        </c:ser>
        <c:ser>
          <c:idx val="0"/>
          <c:order val="1"/>
          <c:tx>
            <c:v>Femmes</c:v>
          </c:tx>
          <c:spPr>
            <a:solidFill>
              <a:schemeClr val="accent6">
                <a:lumMod val="75000"/>
              </a:schemeClr>
            </a:solidFill>
          </c:spPr>
          <c:invertIfNegative val="0"/>
          <c:cat>
            <c:multiLvlStrRef>
              <c:f>'dates trim'!$A$41:$B$100</c:f>
              <c:multiLvlStrCache>
                <c:ptCount val="44"/>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pt idx="24">
                    <c:v>T1</c:v>
                  </c:pt>
                  <c:pt idx="25">
                    <c:v>T2</c:v>
                  </c:pt>
                  <c:pt idx="26">
                    <c:v>T3</c:v>
                  </c:pt>
                  <c:pt idx="27">
                    <c:v>T4</c:v>
                  </c:pt>
                  <c:pt idx="28">
                    <c:v>T1</c:v>
                  </c:pt>
                  <c:pt idx="29">
                    <c:v>T2</c:v>
                  </c:pt>
                  <c:pt idx="30">
                    <c:v>T3</c:v>
                  </c:pt>
                  <c:pt idx="31">
                    <c:v>T4</c:v>
                  </c:pt>
                  <c:pt idx="32">
                    <c:v>T1</c:v>
                  </c:pt>
                  <c:pt idx="33">
                    <c:v>T2</c:v>
                  </c:pt>
                  <c:pt idx="34">
                    <c:v>T3</c:v>
                  </c:pt>
                  <c:pt idx="35">
                    <c:v>T4</c:v>
                  </c:pt>
                  <c:pt idx="36">
                    <c:v>T1</c:v>
                  </c:pt>
                  <c:pt idx="37">
                    <c:v>T2</c:v>
                  </c:pt>
                  <c:pt idx="38">
                    <c:v>T3</c:v>
                  </c:pt>
                  <c:pt idx="39">
                    <c:v>T4</c:v>
                  </c:pt>
                  <c:pt idx="40">
                    <c:v>T1</c:v>
                  </c:pt>
                  <c:pt idx="41">
                    <c:v>T2</c:v>
                  </c:pt>
                  <c:pt idx="42">
                    <c:v>T3</c:v>
                  </c:pt>
                  <c:pt idx="43">
                    <c:v>T4</c:v>
                  </c:pt>
                </c:lvl>
                <c:lvl>
                  <c:pt idx="0">
                    <c:v>2018</c:v>
                  </c:pt>
                  <c:pt idx="4">
                    <c:v>2019</c:v>
                  </c:pt>
                  <c:pt idx="8">
                    <c:v>2020</c:v>
                  </c:pt>
                  <c:pt idx="12">
                    <c:v>2021</c:v>
                  </c:pt>
                  <c:pt idx="16">
                    <c:v>2022</c:v>
                  </c:pt>
                  <c:pt idx="20">
                    <c:v>2023</c:v>
                  </c:pt>
                  <c:pt idx="24">
                    <c:v>2024</c:v>
                  </c:pt>
                  <c:pt idx="28">
                    <c:v>2025</c:v>
                  </c:pt>
                  <c:pt idx="32">
                    <c:v>2026</c:v>
                  </c:pt>
                  <c:pt idx="36">
                    <c:v>2027</c:v>
                  </c:pt>
                  <c:pt idx="40">
                    <c:v>2028</c:v>
                  </c:pt>
                </c:lvl>
              </c:multiLvlStrCache>
            </c:multiLvlStrRef>
          </c:cat>
          <c:val>
            <c:numRef>
              <c:f>dep84_trim!$BI$99:$BI$118</c:f>
              <c:numCache>
                <c:formatCode>#\ ##0.0</c:formatCode>
                <c:ptCount val="20"/>
                <c:pt idx="0">
                  <c:v>0.61375221054822404</c:v>
                </c:pt>
                <c:pt idx="1">
                  <c:v>0.28949545078575945</c:v>
                </c:pt>
                <c:pt idx="2">
                  <c:v>-0.10309278350515427</c:v>
                </c:pt>
                <c:pt idx="3">
                  <c:v>1.031991744066052</c:v>
                </c:pt>
                <c:pt idx="4">
                  <c:v>0.13278855975484838</c:v>
                </c:pt>
                <c:pt idx="5">
                  <c:v>-0.8262776701009944</c:v>
                </c:pt>
                <c:pt idx="6">
                  <c:v>-1.0183089899197695</c:v>
                </c:pt>
                <c:pt idx="7">
                  <c:v>-0.3948872492985589</c:v>
                </c:pt>
                <c:pt idx="8">
                  <c:v>-0.41731872717787333</c:v>
                </c:pt>
                <c:pt idx="9">
                  <c:v>3.5725510738606747</c:v>
                </c:pt>
                <c:pt idx="10">
                  <c:v>-8.092251669028494E-2</c:v>
                </c:pt>
                <c:pt idx="11">
                  <c:v>-0.92123911723021035</c:v>
                </c:pt>
                <c:pt idx="12">
                  <c:v>0.25544089097784273</c:v>
                </c:pt>
                <c:pt idx="13">
                  <c:v>-0.64207093355075351</c:v>
                </c:pt>
                <c:pt idx="14">
                  <c:v>-1.712996204738948</c:v>
                </c:pt>
                <c:pt idx="15">
                  <c:v>-2.4316426633270716</c:v>
                </c:pt>
                <c:pt idx="16">
                  <c:v>-1.8290726280885683</c:v>
                </c:pt>
                <c:pt idx="17">
                  <c:v>-1.9503159729788555</c:v>
                </c:pt>
                <c:pt idx="18">
                  <c:v>0.48894321591286261</c:v>
                </c:pt>
                <c:pt idx="19">
                  <c:v>0.44233108481699368</c:v>
                </c:pt>
              </c:numCache>
            </c:numRef>
          </c:val>
          <c:extLst>
            <c:ext xmlns:c16="http://schemas.microsoft.com/office/drawing/2014/chart" uri="{C3380CC4-5D6E-409C-BE32-E72D297353CC}">
              <c16:uniqueId val="{00000001-69D8-4C55-92B3-9C32B82780B9}"/>
            </c:ext>
          </c:extLst>
        </c:ser>
        <c:dLbls>
          <c:showLegendKey val="0"/>
          <c:showVal val="0"/>
          <c:showCatName val="0"/>
          <c:showSerName val="0"/>
          <c:showPercent val="0"/>
          <c:showBubbleSize val="0"/>
        </c:dLbls>
        <c:gapWidth val="150"/>
        <c:axId val="172605824"/>
        <c:axId val="172607360"/>
      </c:barChart>
      <c:catAx>
        <c:axId val="172605824"/>
        <c:scaling>
          <c:orientation val="minMax"/>
        </c:scaling>
        <c:delete val="0"/>
        <c:axPos val="b"/>
        <c:majorGridlines>
          <c:spPr>
            <a:ln w="3175">
              <a:solidFill>
                <a:srgbClr val="969696"/>
              </a:solidFill>
              <a:prstDash val="sysDash"/>
            </a:ln>
          </c:spPr>
        </c:majorGridlines>
        <c:numFmt formatCode="General" sourceLinked="1"/>
        <c:majorTickMark val="in"/>
        <c:minorTickMark val="none"/>
        <c:tickLblPos val="low"/>
        <c:spPr>
          <a:ln w="19050"/>
        </c:spPr>
        <c:txPr>
          <a:bodyPr/>
          <a:lstStyle/>
          <a:p>
            <a:pPr>
              <a:defRPr sz="1000"/>
            </a:pPr>
            <a:endParaRPr lang="fr-FR"/>
          </a:p>
        </c:txPr>
        <c:crossAx val="172607360"/>
        <c:crosses val="autoZero"/>
        <c:auto val="0"/>
        <c:lblAlgn val="ctr"/>
        <c:lblOffset val="100"/>
        <c:tickLblSkip val="4"/>
        <c:tickMarkSkip val="4"/>
        <c:noMultiLvlLbl val="0"/>
      </c:catAx>
      <c:valAx>
        <c:axId val="172607360"/>
        <c:scaling>
          <c:orientation val="minMax"/>
          <c:max val="8"/>
          <c:min val="-4"/>
        </c:scaling>
        <c:delete val="0"/>
        <c:axPos val="l"/>
        <c:majorGridlines>
          <c:spPr>
            <a:ln>
              <a:prstDash val="sysDash"/>
            </a:ln>
          </c:spPr>
        </c:majorGridlines>
        <c:numFmt formatCode="[Blue][&lt;0]\-&quot;&quot;0&quot;&quot;;[Red][&gt;0]\+&quot;&quot;0&quot;&quot;;0" sourceLinked="0"/>
        <c:majorTickMark val="out"/>
        <c:minorTickMark val="none"/>
        <c:tickLblPos val="nextTo"/>
        <c:crossAx val="172605824"/>
        <c:crosses val="autoZero"/>
        <c:crossBetween val="between"/>
        <c:majorUnit val="2"/>
      </c:valAx>
    </c:plotArea>
    <c:legend>
      <c:legendPos val="t"/>
      <c:layout>
        <c:manualLayout>
          <c:xMode val="edge"/>
          <c:yMode val="edge"/>
          <c:x val="0.36531382815726715"/>
          <c:y val="0.21556886227544911"/>
          <c:w val="0.33028591603714508"/>
          <c:h val="5.4566981522519258E-2"/>
        </c:manualLayout>
      </c:layout>
      <c:overlay val="0"/>
      <c:txPr>
        <a:bodyPr/>
        <a:lstStyle/>
        <a:p>
          <a:pPr>
            <a:defRPr sz="1200"/>
          </a:pPr>
          <a:endParaRPr lang="fr-FR"/>
        </a:p>
      </c:txPr>
    </c:legend>
    <c:plotVisOnly val="1"/>
    <c:dispBlanksAs val="gap"/>
    <c:showDLblsOverMax val="0"/>
  </c:chart>
  <c:externalData r:id="rId1">
    <c:autoUpdate val="0"/>
  </c:externalData>
  <c:userShapes r:id="rId2"/>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5280653370105389E-2"/>
          <c:y val="0.23748869714638965"/>
          <c:w val="0.86471641552420164"/>
          <c:h val="0.48056789308522063"/>
        </c:manualLayout>
      </c:layout>
      <c:barChart>
        <c:barDir val="col"/>
        <c:grouping val="clustered"/>
        <c:varyColors val="0"/>
        <c:ser>
          <c:idx val="1"/>
          <c:order val="0"/>
          <c:tx>
            <c:v>Moins de 25 ans</c:v>
          </c:tx>
          <c:spPr>
            <a:solidFill>
              <a:srgbClr val="00B0F0"/>
            </a:solidFill>
            <a:ln w="28575">
              <a:noFill/>
              <a:prstDash val="solid"/>
            </a:ln>
          </c:spPr>
          <c:invertIfNegative val="0"/>
          <c:cat>
            <c:multiLvlStrRef>
              <c:f>'dates trim'!$A$41:$B$100</c:f>
              <c:multiLvlStrCache>
                <c:ptCount val="44"/>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pt idx="24">
                    <c:v>T1</c:v>
                  </c:pt>
                  <c:pt idx="25">
                    <c:v>T2</c:v>
                  </c:pt>
                  <c:pt idx="26">
                    <c:v>T3</c:v>
                  </c:pt>
                  <c:pt idx="27">
                    <c:v>T4</c:v>
                  </c:pt>
                  <c:pt idx="28">
                    <c:v>T1</c:v>
                  </c:pt>
                  <c:pt idx="29">
                    <c:v>T2</c:v>
                  </c:pt>
                  <c:pt idx="30">
                    <c:v>T3</c:v>
                  </c:pt>
                  <c:pt idx="31">
                    <c:v>T4</c:v>
                  </c:pt>
                  <c:pt idx="32">
                    <c:v>T1</c:v>
                  </c:pt>
                  <c:pt idx="33">
                    <c:v>T2</c:v>
                  </c:pt>
                  <c:pt idx="34">
                    <c:v>T3</c:v>
                  </c:pt>
                  <c:pt idx="35">
                    <c:v>T4</c:v>
                  </c:pt>
                  <c:pt idx="36">
                    <c:v>T1</c:v>
                  </c:pt>
                  <c:pt idx="37">
                    <c:v>T2</c:v>
                  </c:pt>
                  <c:pt idx="38">
                    <c:v>T3</c:v>
                  </c:pt>
                  <c:pt idx="39">
                    <c:v>T4</c:v>
                  </c:pt>
                  <c:pt idx="40">
                    <c:v>T1</c:v>
                  </c:pt>
                  <c:pt idx="41">
                    <c:v>T2</c:v>
                  </c:pt>
                  <c:pt idx="42">
                    <c:v>T3</c:v>
                  </c:pt>
                  <c:pt idx="43">
                    <c:v>T4</c:v>
                  </c:pt>
                </c:lvl>
                <c:lvl>
                  <c:pt idx="0">
                    <c:v>2018</c:v>
                  </c:pt>
                  <c:pt idx="4">
                    <c:v>2019</c:v>
                  </c:pt>
                  <c:pt idx="8">
                    <c:v>2020</c:v>
                  </c:pt>
                  <c:pt idx="12">
                    <c:v>2021</c:v>
                  </c:pt>
                  <c:pt idx="16">
                    <c:v>2022</c:v>
                  </c:pt>
                  <c:pt idx="20">
                    <c:v>2023</c:v>
                  </c:pt>
                  <c:pt idx="24">
                    <c:v>2024</c:v>
                  </c:pt>
                  <c:pt idx="28">
                    <c:v>2025</c:v>
                  </c:pt>
                  <c:pt idx="32">
                    <c:v>2026</c:v>
                  </c:pt>
                  <c:pt idx="36">
                    <c:v>2027</c:v>
                  </c:pt>
                  <c:pt idx="40">
                    <c:v>2028</c:v>
                  </c:pt>
                </c:lvl>
              </c:multiLvlStrCache>
            </c:multiLvlStrRef>
          </c:cat>
          <c:val>
            <c:numRef>
              <c:f>dep84_trim!$BJ$99:$BJ$118</c:f>
              <c:numCache>
                <c:formatCode>#\ ##0.0</c:formatCode>
                <c:ptCount val="20"/>
                <c:pt idx="0">
                  <c:v>-8.0580177276401432E-2</c:v>
                </c:pt>
                <c:pt idx="1">
                  <c:v>0.40322580645162365</c:v>
                </c:pt>
                <c:pt idx="2">
                  <c:v>0.80321285140561027</c:v>
                </c:pt>
                <c:pt idx="3">
                  <c:v>0.55776892430279279</c:v>
                </c:pt>
                <c:pt idx="4">
                  <c:v>3.9619651347044815E-2</c:v>
                </c:pt>
                <c:pt idx="5">
                  <c:v>-2.0594059405940501</c:v>
                </c:pt>
                <c:pt idx="6">
                  <c:v>-0.93004448038819243</c:v>
                </c:pt>
                <c:pt idx="7">
                  <c:v>-2.6530612244897944</c:v>
                </c:pt>
                <c:pt idx="8">
                  <c:v>-2.0545073375262013</c:v>
                </c:pt>
                <c:pt idx="9">
                  <c:v>10.659246575342451</c:v>
                </c:pt>
                <c:pt idx="10">
                  <c:v>-2.5531914893617058</c:v>
                </c:pt>
                <c:pt idx="11">
                  <c:v>-3.5728463676061861</c:v>
                </c:pt>
                <c:pt idx="12">
                  <c:v>-0.94689172498970686</c:v>
                </c:pt>
                <c:pt idx="13">
                  <c:v>-1.6209476309226978</c:v>
                </c:pt>
                <c:pt idx="14">
                  <c:v>-4.8584706379383169</c:v>
                </c:pt>
                <c:pt idx="15">
                  <c:v>-4.8401420959147456</c:v>
                </c:pt>
                <c:pt idx="16">
                  <c:v>-2.9398040130657943</c:v>
                </c:pt>
                <c:pt idx="17">
                  <c:v>-3.0769230769230771</c:v>
                </c:pt>
                <c:pt idx="18">
                  <c:v>0.64484126984125645</c:v>
                </c:pt>
                <c:pt idx="19">
                  <c:v>1.182848693937899</c:v>
                </c:pt>
              </c:numCache>
            </c:numRef>
          </c:val>
          <c:extLst>
            <c:ext xmlns:c16="http://schemas.microsoft.com/office/drawing/2014/chart" uri="{C3380CC4-5D6E-409C-BE32-E72D297353CC}">
              <c16:uniqueId val="{00000000-A495-4747-8194-E89306D75C4E}"/>
            </c:ext>
          </c:extLst>
        </c:ser>
        <c:ser>
          <c:idx val="0"/>
          <c:order val="1"/>
          <c:tx>
            <c:v>25 à 49 ans</c:v>
          </c:tx>
          <c:spPr>
            <a:solidFill>
              <a:schemeClr val="accent6">
                <a:lumMod val="75000"/>
              </a:schemeClr>
            </a:solidFill>
          </c:spPr>
          <c:invertIfNegative val="0"/>
          <c:cat>
            <c:multiLvlStrRef>
              <c:f>'dates trim'!$A$41:$B$100</c:f>
              <c:multiLvlStrCache>
                <c:ptCount val="44"/>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pt idx="24">
                    <c:v>T1</c:v>
                  </c:pt>
                  <c:pt idx="25">
                    <c:v>T2</c:v>
                  </c:pt>
                  <c:pt idx="26">
                    <c:v>T3</c:v>
                  </c:pt>
                  <c:pt idx="27">
                    <c:v>T4</c:v>
                  </c:pt>
                  <c:pt idx="28">
                    <c:v>T1</c:v>
                  </c:pt>
                  <c:pt idx="29">
                    <c:v>T2</c:v>
                  </c:pt>
                  <c:pt idx="30">
                    <c:v>T3</c:v>
                  </c:pt>
                  <c:pt idx="31">
                    <c:v>T4</c:v>
                  </c:pt>
                  <c:pt idx="32">
                    <c:v>T1</c:v>
                  </c:pt>
                  <c:pt idx="33">
                    <c:v>T2</c:v>
                  </c:pt>
                  <c:pt idx="34">
                    <c:v>T3</c:v>
                  </c:pt>
                  <c:pt idx="35">
                    <c:v>T4</c:v>
                  </c:pt>
                  <c:pt idx="36">
                    <c:v>T1</c:v>
                  </c:pt>
                  <c:pt idx="37">
                    <c:v>T2</c:v>
                  </c:pt>
                  <c:pt idx="38">
                    <c:v>T3</c:v>
                  </c:pt>
                  <c:pt idx="39">
                    <c:v>T4</c:v>
                  </c:pt>
                  <c:pt idx="40">
                    <c:v>T1</c:v>
                  </c:pt>
                  <c:pt idx="41">
                    <c:v>T2</c:v>
                  </c:pt>
                  <c:pt idx="42">
                    <c:v>T3</c:v>
                  </c:pt>
                  <c:pt idx="43">
                    <c:v>T4</c:v>
                  </c:pt>
                </c:lvl>
                <c:lvl>
                  <c:pt idx="0">
                    <c:v>2018</c:v>
                  </c:pt>
                  <c:pt idx="4">
                    <c:v>2019</c:v>
                  </c:pt>
                  <c:pt idx="8">
                    <c:v>2020</c:v>
                  </c:pt>
                  <c:pt idx="12">
                    <c:v>2021</c:v>
                  </c:pt>
                  <c:pt idx="16">
                    <c:v>2022</c:v>
                  </c:pt>
                  <c:pt idx="20">
                    <c:v>2023</c:v>
                  </c:pt>
                  <c:pt idx="24">
                    <c:v>2024</c:v>
                  </c:pt>
                  <c:pt idx="28">
                    <c:v>2025</c:v>
                  </c:pt>
                  <c:pt idx="32">
                    <c:v>2026</c:v>
                  </c:pt>
                  <c:pt idx="36">
                    <c:v>2027</c:v>
                  </c:pt>
                  <c:pt idx="40">
                    <c:v>2028</c:v>
                  </c:pt>
                </c:lvl>
              </c:multiLvlStrCache>
            </c:multiLvlStrRef>
          </c:cat>
          <c:val>
            <c:numRef>
              <c:f>dep84_trim!$BK$99:$BK$118</c:f>
              <c:numCache>
                <c:formatCode>#\ ##0.0</c:formatCode>
                <c:ptCount val="20"/>
                <c:pt idx="0">
                  <c:v>0.12262415695893925</c:v>
                </c:pt>
                <c:pt idx="1">
                  <c:v>0.30618493570115923</c:v>
                </c:pt>
                <c:pt idx="2">
                  <c:v>-0.56689342403627441</c:v>
                </c:pt>
                <c:pt idx="3">
                  <c:v>0.33330409613190337</c:v>
                </c:pt>
                <c:pt idx="4">
                  <c:v>0.27100271002711285</c:v>
                </c:pt>
                <c:pt idx="5">
                  <c:v>-1.3077593722754965</c:v>
                </c:pt>
                <c:pt idx="6">
                  <c:v>-1.1749116607773891</c:v>
                </c:pt>
                <c:pt idx="7">
                  <c:v>-0.72405470635559244</c:v>
                </c:pt>
                <c:pt idx="8">
                  <c:v>-0.33315325049523281</c:v>
                </c:pt>
                <c:pt idx="9">
                  <c:v>4.8965579546481397</c:v>
                </c:pt>
                <c:pt idx="10">
                  <c:v>-0.1291878391180723</c:v>
                </c:pt>
                <c:pt idx="11">
                  <c:v>-0.91410831321145913</c:v>
                </c:pt>
                <c:pt idx="12">
                  <c:v>1.7406440382927713E-2</c:v>
                </c:pt>
                <c:pt idx="13">
                  <c:v>-0.67003132613991934</c:v>
                </c:pt>
                <c:pt idx="14">
                  <c:v>-1.5330705212439844</c:v>
                </c:pt>
                <c:pt idx="15">
                  <c:v>-2.8558718861209975</c:v>
                </c:pt>
                <c:pt idx="16">
                  <c:v>-2.9306713068962265</c:v>
                </c:pt>
                <c:pt idx="17">
                  <c:v>-2.679498065855257</c:v>
                </c:pt>
                <c:pt idx="18">
                  <c:v>0.63984488608821444</c:v>
                </c:pt>
                <c:pt idx="19">
                  <c:v>0.41421828340235667</c:v>
                </c:pt>
              </c:numCache>
            </c:numRef>
          </c:val>
          <c:extLst>
            <c:ext xmlns:c16="http://schemas.microsoft.com/office/drawing/2014/chart" uri="{C3380CC4-5D6E-409C-BE32-E72D297353CC}">
              <c16:uniqueId val="{00000001-A495-4747-8194-E89306D75C4E}"/>
            </c:ext>
          </c:extLst>
        </c:ser>
        <c:ser>
          <c:idx val="2"/>
          <c:order val="2"/>
          <c:tx>
            <c:v>50 ans ou plus</c:v>
          </c:tx>
          <c:spPr>
            <a:solidFill>
              <a:srgbClr val="92D050"/>
            </a:solidFill>
          </c:spPr>
          <c:invertIfNegative val="0"/>
          <c:cat>
            <c:multiLvlStrRef>
              <c:f>'dates trim'!$A$41:$B$100</c:f>
              <c:multiLvlStrCache>
                <c:ptCount val="44"/>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pt idx="24">
                    <c:v>T1</c:v>
                  </c:pt>
                  <c:pt idx="25">
                    <c:v>T2</c:v>
                  </c:pt>
                  <c:pt idx="26">
                    <c:v>T3</c:v>
                  </c:pt>
                  <c:pt idx="27">
                    <c:v>T4</c:v>
                  </c:pt>
                  <c:pt idx="28">
                    <c:v>T1</c:v>
                  </c:pt>
                  <c:pt idx="29">
                    <c:v>T2</c:v>
                  </c:pt>
                  <c:pt idx="30">
                    <c:v>T3</c:v>
                  </c:pt>
                  <c:pt idx="31">
                    <c:v>T4</c:v>
                  </c:pt>
                  <c:pt idx="32">
                    <c:v>T1</c:v>
                  </c:pt>
                  <c:pt idx="33">
                    <c:v>T2</c:v>
                  </c:pt>
                  <c:pt idx="34">
                    <c:v>T3</c:v>
                  </c:pt>
                  <c:pt idx="35">
                    <c:v>T4</c:v>
                  </c:pt>
                  <c:pt idx="36">
                    <c:v>T1</c:v>
                  </c:pt>
                  <c:pt idx="37">
                    <c:v>T2</c:v>
                  </c:pt>
                  <c:pt idx="38">
                    <c:v>T3</c:v>
                  </c:pt>
                  <c:pt idx="39">
                    <c:v>T4</c:v>
                  </c:pt>
                  <c:pt idx="40">
                    <c:v>T1</c:v>
                  </c:pt>
                  <c:pt idx="41">
                    <c:v>T2</c:v>
                  </c:pt>
                  <c:pt idx="42">
                    <c:v>T3</c:v>
                  </c:pt>
                  <c:pt idx="43">
                    <c:v>T4</c:v>
                  </c:pt>
                </c:lvl>
                <c:lvl>
                  <c:pt idx="0">
                    <c:v>2018</c:v>
                  </c:pt>
                  <c:pt idx="4">
                    <c:v>2019</c:v>
                  </c:pt>
                  <c:pt idx="8">
                    <c:v>2020</c:v>
                  </c:pt>
                  <c:pt idx="12">
                    <c:v>2021</c:v>
                  </c:pt>
                  <c:pt idx="16">
                    <c:v>2022</c:v>
                  </c:pt>
                  <c:pt idx="20">
                    <c:v>2023</c:v>
                  </c:pt>
                  <c:pt idx="24">
                    <c:v>2024</c:v>
                  </c:pt>
                  <c:pt idx="28">
                    <c:v>2025</c:v>
                  </c:pt>
                  <c:pt idx="32">
                    <c:v>2026</c:v>
                  </c:pt>
                  <c:pt idx="36">
                    <c:v>2027</c:v>
                  </c:pt>
                  <c:pt idx="40">
                    <c:v>2028</c:v>
                  </c:pt>
                </c:lvl>
              </c:multiLvlStrCache>
            </c:multiLvlStrRef>
          </c:cat>
          <c:val>
            <c:numRef>
              <c:f>dep84_trim!$BL$99:$BL$118</c:f>
              <c:numCache>
                <c:formatCode>#\ ##0.0</c:formatCode>
                <c:ptCount val="20"/>
                <c:pt idx="0">
                  <c:v>0.60366361365529198</c:v>
                </c:pt>
                <c:pt idx="1">
                  <c:v>1.1793916821849715</c:v>
                </c:pt>
                <c:pt idx="2">
                  <c:v>0.14314928425358531</c:v>
                </c:pt>
                <c:pt idx="3">
                  <c:v>1.6949152542372836</c:v>
                </c:pt>
                <c:pt idx="4">
                  <c:v>1.0843373493975905</c:v>
                </c:pt>
                <c:pt idx="5">
                  <c:v>-0.17878426698451078</c:v>
                </c:pt>
                <c:pt idx="6">
                  <c:v>-0.43781094527362008</c:v>
                </c:pt>
                <c:pt idx="7">
                  <c:v>7.9952028782726003E-2</c:v>
                </c:pt>
                <c:pt idx="8">
                  <c:v>0.43938486119432518</c:v>
                </c:pt>
                <c:pt idx="9">
                  <c:v>3.1815470272420043</c:v>
                </c:pt>
                <c:pt idx="10">
                  <c:v>0.32761611100402543</c:v>
                </c:pt>
                <c:pt idx="11">
                  <c:v>0.44179792547061059</c:v>
                </c:pt>
                <c:pt idx="12">
                  <c:v>0.57372346528972162</c:v>
                </c:pt>
                <c:pt idx="13">
                  <c:v>0.15212017493819729</c:v>
                </c:pt>
                <c:pt idx="14">
                  <c:v>-0.74045946459084799</c:v>
                </c:pt>
                <c:pt idx="15">
                  <c:v>-1.1667941851568608</c:v>
                </c:pt>
                <c:pt idx="16">
                  <c:v>-1.5482872072769327</c:v>
                </c:pt>
                <c:pt idx="17">
                  <c:v>-1.2581089050521133</c:v>
                </c:pt>
                <c:pt idx="18">
                  <c:v>0.85606211427435852</c:v>
                </c:pt>
                <c:pt idx="19">
                  <c:v>0.65140150019740162</c:v>
                </c:pt>
              </c:numCache>
            </c:numRef>
          </c:val>
          <c:extLst>
            <c:ext xmlns:c16="http://schemas.microsoft.com/office/drawing/2014/chart" uri="{C3380CC4-5D6E-409C-BE32-E72D297353CC}">
              <c16:uniqueId val="{00000002-A495-4747-8194-E89306D75C4E}"/>
            </c:ext>
          </c:extLst>
        </c:ser>
        <c:dLbls>
          <c:showLegendKey val="0"/>
          <c:showVal val="0"/>
          <c:showCatName val="0"/>
          <c:showSerName val="0"/>
          <c:showPercent val="0"/>
          <c:showBubbleSize val="0"/>
        </c:dLbls>
        <c:gapWidth val="150"/>
        <c:axId val="171361792"/>
        <c:axId val="171363328"/>
      </c:barChart>
      <c:catAx>
        <c:axId val="171361792"/>
        <c:scaling>
          <c:orientation val="minMax"/>
        </c:scaling>
        <c:delete val="0"/>
        <c:axPos val="b"/>
        <c:majorGridlines>
          <c:spPr>
            <a:ln w="3175">
              <a:solidFill>
                <a:srgbClr val="969696"/>
              </a:solidFill>
              <a:prstDash val="sysDash"/>
            </a:ln>
          </c:spPr>
        </c:majorGridlines>
        <c:numFmt formatCode="General" sourceLinked="1"/>
        <c:majorTickMark val="in"/>
        <c:minorTickMark val="none"/>
        <c:tickLblPos val="low"/>
        <c:spPr>
          <a:ln w="19050"/>
        </c:spPr>
        <c:crossAx val="171363328"/>
        <c:crosses val="autoZero"/>
        <c:auto val="0"/>
        <c:lblAlgn val="ctr"/>
        <c:lblOffset val="100"/>
        <c:tickLblSkip val="4"/>
        <c:tickMarkSkip val="4"/>
        <c:noMultiLvlLbl val="0"/>
      </c:catAx>
      <c:valAx>
        <c:axId val="171363328"/>
        <c:scaling>
          <c:orientation val="minMax"/>
          <c:max val="12"/>
          <c:min val="-6"/>
        </c:scaling>
        <c:delete val="0"/>
        <c:axPos val="l"/>
        <c:majorGridlines>
          <c:spPr>
            <a:ln>
              <a:prstDash val="sysDash"/>
            </a:ln>
          </c:spPr>
        </c:majorGridlines>
        <c:numFmt formatCode="[Blue][&lt;0]\-&quot;&quot;0&quot;&quot;;[Red][&gt;0]\+&quot;&quot;0&quot;&quot;;0" sourceLinked="0"/>
        <c:majorTickMark val="out"/>
        <c:minorTickMark val="none"/>
        <c:tickLblPos val="nextTo"/>
        <c:crossAx val="171361792"/>
        <c:crosses val="autoZero"/>
        <c:crossBetween val="between"/>
        <c:majorUnit val="2"/>
      </c:valAx>
    </c:plotArea>
    <c:legend>
      <c:legendPos val="t"/>
      <c:layout>
        <c:manualLayout>
          <c:xMode val="edge"/>
          <c:yMode val="edge"/>
          <c:x val="0.27433563824826468"/>
          <c:y val="0.17564870259481039"/>
          <c:w val="0.49532195531396139"/>
          <c:h val="5.4566981522519258E-2"/>
        </c:manualLayout>
      </c:layout>
      <c:overlay val="0"/>
      <c:txPr>
        <a:bodyPr/>
        <a:lstStyle/>
        <a:p>
          <a:pPr>
            <a:defRPr sz="1200"/>
          </a:pPr>
          <a:endParaRPr lang="fr-FR"/>
        </a:p>
      </c:txPr>
    </c:legend>
    <c:plotVisOnly val="1"/>
    <c:dispBlanksAs val="gap"/>
    <c:showDLblsOverMax val="0"/>
  </c:chart>
  <c:txPr>
    <a:bodyPr/>
    <a:lstStyle/>
    <a:p>
      <a:pPr>
        <a:defRPr sz="1000"/>
      </a:pPr>
      <a:endParaRPr lang="fr-FR"/>
    </a:p>
  </c:txPr>
  <c:externalData r:id="rId1">
    <c:autoUpdate val="0"/>
  </c:externalData>
  <c:userShapes r:id="rId2"/>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697270074743195E-2"/>
          <c:y val="0.27208616886960985"/>
          <c:w val="0.86471641552420164"/>
          <c:h val="0.44330907738329117"/>
        </c:manualLayout>
      </c:layout>
      <c:barChart>
        <c:barDir val="col"/>
        <c:grouping val="clustered"/>
        <c:varyColors val="0"/>
        <c:ser>
          <c:idx val="1"/>
          <c:order val="0"/>
          <c:tx>
            <c:v>Moins d'un an</c:v>
          </c:tx>
          <c:spPr>
            <a:solidFill>
              <a:srgbClr val="00B0F0"/>
            </a:solidFill>
            <a:ln w="28575">
              <a:noFill/>
              <a:prstDash val="solid"/>
            </a:ln>
          </c:spPr>
          <c:invertIfNegative val="0"/>
          <c:cat>
            <c:multiLvlStrRef>
              <c:f>'dates trim'!$A$41:$B$100</c:f>
              <c:multiLvlStrCache>
                <c:ptCount val="44"/>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pt idx="24">
                    <c:v>T1</c:v>
                  </c:pt>
                  <c:pt idx="25">
                    <c:v>T2</c:v>
                  </c:pt>
                  <c:pt idx="26">
                    <c:v>T3</c:v>
                  </c:pt>
                  <c:pt idx="27">
                    <c:v>T4</c:v>
                  </c:pt>
                  <c:pt idx="28">
                    <c:v>T1</c:v>
                  </c:pt>
                  <c:pt idx="29">
                    <c:v>T2</c:v>
                  </c:pt>
                  <c:pt idx="30">
                    <c:v>T3</c:v>
                  </c:pt>
                  <c:pt idx="31">
                    <c:v>T4</c:v>
                  </c:pt>
                  <c:pt idx="32">
                    <c:v>T1</c:v>
                  </c:pt>
                  <c:pt idx="33">
                    <c:v>T2</c:v>
                  </c:pt>
                  <c:pt idx="34">
                    <c:v>T3</c:v>
                  </c:pt>
                  <c:pt idx="35">
                    <c:v>T4</c:v>
                  </c:pt>
                  <c:pt idx="36">
                    <c:v>T1</c:v>
                  </c:pt>
                  <c:pt idx="37">
                    <c:v>T2</c:v>
                  </c:pt>
                  <c:pt idx="38">
                    <c:v>T3</c:v>
                  </c:pt>
                  <c:pt idx="39">
                    <c:v>T4</c:v>
                  </c:pt>
                  <c:pt idx="40">
                    <c:v>T1</c:v>
                  </c:pt>
                  <c:pt idx="41">
                    <c:v>T2</c:v>
                  </c:pt>
                  <c:pt idx="42">
                    <c:v>T3</c:v>
                  </c:pt>
                  <c:pt idx="43">
                    <c:v>T4</c:v>
                  </c:pt>
                </c:lvl>
                <c:lvl>
                  <c:pt idx="0">
                    <c:v>2018</c:v>
                  </c:pt>
                  <c:pt idx="4">
                    <c:v>2019</c:v>
                  </c:pt>
                  <c:pt idx="8">
                    <c:v>2020</c:v>
                  </c:pt>
                  <c:pt idx="12">
                    <c:v>2021</c:v>
                  </c:pt>
                  <c:pt idx="16">
                    <c:v>2022</c:v>
                  </c:pt>
                  <c:pt idx="20">
                    <c:v>2023</c:v>
                  </c:pt>
                  <c:pt idx="24">
                    <c:v>2024</c:v>
                  </c:pt>
                  <c:pt idx="28">
                    <c:v>2025</c:v>
                  </c:pt>
                  <c:pt idx="32">
                    <c:v>2026</c:v>
                  </c:pt>
                  <c:pt idx="36">
                    <c:v>2027</c:v>
                  </c:pt>
                  <c:pt idx="40">
                    <c:v>2028</c:v>
                  </c:pt>
                </c:lvl>
              </c:multiLvlStrCache>
            </c:multiLvlStrRef>
          </c:cat>
          <c:val>
            <c:numRef>
              <c:f>dep84_trim!$BS$99:$BS$118</c:f>
              <c:numCache>
                <c:formatCode>#\ ##0.0</c:formatCode>
                <c:ptCount val="20"/>
                <c:pt idx="0">
                  <c:v>-1.0875898232666437</c:v>
                </c:pt>
                <c:pt idx="1">
                  <c:v>-0.55959159630866173</c:v>
                </c:pt>
                <c:pt idx="2">
                  <c:v>-1.2636982920327888</c:v>
                </c:pt>
                <c:pt idx="3">
                  <c:v>0.1299870012998694</c:v>
                </c:pt>
                <c:pt idx="4">
                  <c:v>-4.9930097862982414E-2</c:v>
                </c:pt>
                <c:pt idx="5">
                  <c:v>-1.8683185133380076</c:v>
                </c:pt>
                <c:pt idx="6">
                  <c:v>-1.455915292201182</c:v>
                </c:pt>
                <c:pt idx="7">
                  <c:v>-0.81620002066328246</c:v>
                </c:pt>
                <c:pt idx="8">
                  <c:v>0.1979166666666643</c:v>
                </c:pt>
                <c:pt idx="9">
                  <c:v>5.1564611705998464</c:v>
                </c:pt>
                <c:pt idx="10">
                  <c:v>-2.6594167078596076</c:v>
                </c:pt>
                <c:pt idx="11">
                  <c:v>-2.5594149908592323</c:v>
                </c:pt>
                <c:pt idx="12">
                  <c:v>-1.1361267458828372</c:v>
                </c:pt>
                <c:pt idx="13">
                  <c:v>0.82235108065367157</c:v>
                </c:pt>
                <c:pt idx="14">
                  <c:v>-0.11502666527241079</c:v>
                </c:pt>
                <c:pt idx="15">
                  <c:v>-1.9158291457286425</c:v>
                </c:pt>
                <c:pt idx="16">
                  <c:v>-0.60838936919628273</c:v>
                </c:pt>
                <c:pt idx="17">
                  <c:v>-0.97723367697594155</c:v>
                </c:pt>
                <c:pt idx="18">
                  <c:v>3.1124606875609917</c:v>
                </c:pt>
                <c:pt idx="19">
                  <c:v>2.3664282709297435</c:v>
                </c:pt>
              </c:numCache>
            </c:numRef>
          </c:val>
          <c:extLst>
            <c:ext xmlns:c16="http://schemas.microsoft.com/office/drawing/2014/chart" uri="{C3380CC4-5D6E-409C-BE32-E72D297353CC}">
              <c16:uniqueId val="{00000000-0301-43D1-80B0-8C32A00A9393}"/>
            </c:ext>
          </c:extLst>
        </c:ser>
        <c:ser>
          <c:idx val="0"/>
          <c:order val="1"/>
          <c:tx>
            <c:v>Un an ou plus</c:v>
          </c:tx>
          <c:spPr>
            <a:solidFill>
              <a:schemeClr val="accent6">
                <a:lumMod val="75000"/>
              </a:schemeClr>
            </a:solidFill>
          </c:spPr>
          <c:invertIfNegative val="0"/>
          <c:cat>
            <c:multiLvlStrRef>
              <c:f>'dates trim'!$A$41:$B$100</c:f>
              <c:multiLvlStrCache>
                <c:ptCount val="44"/>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pt idx="24">
                    <c:v>T1</c:v>
                  </c:pt>
                  <c:pt idx="25">
                    <c:v>T2</c:v>
                  </c:pt>
                  <c:pt idx="26">
                    <c:v>T3</c:v>
                  </c:pt>
                  <c:pt idx="27">
                    <c:v>T4</c:v>
                  </c:pt>
                  <c:pt idx="28">
                    <c:v>T1</c:v>
                  </c:pt>
                  <c:pt idx="29">
                    <c:v>T2</c:v>
                  </c:pt>
                  <c:pt idx="30">
                    <c:v>T3</c:v>
                  </c:pt>
                  <c:pt idx="31">
                    <c:v>T4</c:v>
                  </c:pt>
                  <c:pt idx="32">
                    <c:v>T1</c:v>
                  </c:pt>
                  <c:pt idx="33">
                    <c:v>T2</c:v>
                  </c:pt>
                  <c:pt idx="34">
                    <c:v>T3</c:v>
                  </c:pt>
                  <c:pt idx="35">
                    <c:v>T4</c:v>
                  </c:pt>
                  <c:pt idx="36">
                    <c:v>T1</c:v>
                  </c:pt>
                  <c:pt idx="37">
                    <c:v>T2</c:v>
                  </c:pt>
                  <c:pt idx="38">
                    <c:v>T3</c:v>
                  </c:pt>
                  <c:pt idx="39">
                    <c:v>T4</c:v>
                  </c:pt>
                  <c:pt idx="40">
                    <c:v>T1</c:v>
                  </c:pt>
                  <c:pt idx="41">
                    <c:v>T2</c:v>
                  </c:pt>
                  <c:pt idx="42">
                    <c:v>T3</c:v>
                  </c:pt>
                  <c:pt idx="43">
                    <c:v>T4</c:v>
                  </c:pt>
                </c:lvl>
                <c:lvl>
                  <c:pt idx="0">
                    <c:v>2018</c:v>
                  </c:pt>
                  <c:pt idx="4">
                    <c:v>2019</c:v>
                  </c:pt>
                  <c:pt idx="8">
                    <c:v>2020</c:v>
                  </c:pt>
                  <c:pt idx="12">
                    <c:v>2021</c:v>
                  </c:pt>
                  <c:pt idx="16">
                    <c:v>2022</c:v>
                  </c:pt>
                  <c:pt idx="20">
                    <c:v>2023</c:v>
                  </c:pt>
                  <c:pt idx="24">
                    <c:v>2024</c:v>
                  </c:pt>
                  <c:pt idx="28">
                    <c:v>2025</c:v>
                  </c:pt>
                  <c:pt idx="32">
                    <c:v>2026</c:v>
                  </c:pt>
                  <c:pt idx="36">
                    <c:v>2027</c:v>
                  </c:pt>
                  <c:pt idx="40">
                    <c:v>2028</c:v>
                  </c:pt>
                </c:lvl>
              </c:multiLvlStrCache>
            </c:multiLvlStrRef>
          </c:cat>
          <c:val>
            <c:numRef>
              <c:f>dep84_trim!$BT$99:$BT$118</c:f>
              <c:numCache>
                <c:formatCode>#\ ##0.0</c:formatCode>
                <c:ptCount val="20"/>
                <c:pt idx="0">
                  <c:v>1.8203450327186177</c:v>
                </c:pt>
                <c:pt idx="1">
                  <c:v>1.857910726805323</c:v>
                </c:pt>
                <c:pt idx="2">
                  <c:v>1.0324652976941628</c:v>
                </c:pt>
                <c:pt idx="3">
                  <c:v>1.3852617236289166</c:v>
                </c:pt>
                <c:pt idx="4">
                  <c:v>1.0191510807481263</c:v>
                </c:pt>
                <c:pt idx="5">
                  <c:v>-0.26607538802660979</c:v>
                </c:pt>
                <c:pt idx="6">
                  <c:v>-0.38906180524678202</c:v>
                </c:pt>
                <c:pt idx="7">
                  <c:v>-0.70304653498493019</c:v>
                </c:pt>
                <c:pt idx="8">
                  <c:v>-0.93279388626658077</c:v>
                </c:pt>
                <c:pt idx="9">
                  <c:v>5.1616562677254674</c:v>
                </c:pt>
                <c:pt idx="10">
                  <c:v>2.2114347357065745</c:v>
                </c:pt>
                <c:pt idx="11">
                  <c:v>0.83377308707124342</c:v>
                </c:pt>
                <c:pt idx="12">
                  <c:v>1.2350847812434562</c:v>
                </c:pt>
                <c:pt idx="13">
                  <c:v>-1.9230769230769273</c:v>
                </c:pt>
                <c:pt idx="14">
                  <c:v>-3.3523086654016487</c:v>
                </c:pt>
                <c:pt idx="15">
                  <c:v>-3.3595113438045443</c:v>
                </c:pt>
                <c:pt idx="16">
                  <c:v>-4.5823927765237027</c:v>
                </c:pt>
                <c:pt idx="17">
                  <c:v>-3.7970191625266159</c:v>
                </c:pt>
                <c:pt idx="18">
                  <c:v>-2.0287716709701198</c:v>
                </c:pt>
                <c:pt idx="19">
                  <c:v>-1.5687751004016093</c:v>
                </c:pt>
              </c:numCache>
            </c:numRef>
          </c:val>
          <c:extLst>
            <c:ext xmlns:c16="http://schemas.microsoft.com/office/drawing/2014/chart" uri="{C3380CC4-5D6E-409C-BE32-E72D297353CC}">
              <c16:uniqueId val="{00000001-0301-43D1-80B0-8C32A00A9393}"/>
            </c:ext>
          </c:extLst>
        </c:ser>
        <c:dLbls>
          <c:showLegendKey val="0"/>
          <c:showVal val="0"/>
          <c:showCatName val="0"/>
          <c:showSerName val="0"/>
          <c:showPercent val="0"/>
          <c:showBubbleSize val="0"/>
        </c:dLbls>
        <c:gapWidth val="150"/>
        <c:axId val="171748736"/>
        <c:axId val="171750528"/>
      </c:barChart>
      <c:catAx>
        <c:axId val="171748736"/>
        <c:scaling>
          <c:orientation val="minMax"/>
        </c:scaling>
        <c:delete val="0"/>
        <c:axPos val="b"/>
        <c:majorGridlines>
          <c:spPr>
            <a:ln w="3175">
              <a:solidFill>
                <a:srgbClr val="969696"/>
              </a:solidFill>
              <a:prstDash val="sysDash"/>
            </a:ln>
          </c:spPr>
        </c:majorGridlines>
        <c:numFmt formatCode="General" sourceLinked="1"/>
        <c:majorTickMark val="in"/>
        <c:minorTickMark val="none"/>
        <c:tickLblPos val="low"/>
        <c:spPr>
          <a:ln w="19050"/>
        </c:spPr>
        <c:crossAx val="171750528"/>
        <c:crosses val="autoZero"/>
        <c:auto val="0"/>
        <c:lblAlgn val="ctr"/>
        <c:lblOffset val="100"/>
        <c:tickLblSkip val="4"/>
        <c:tickMarkSkip val="4"/>
        <c:noMultiLvlLbl val="0"/>
      </c:catAx>
      <c:valAx>
        <c:axId val="171750528"/>
        <c:scaling>
          <c:orientation val="minMax"/>
          <c:max val="6"/>
          <c:min val="-6"/>
        </c:scaling>
        <c:delete val="0"/>
        <c:axPos val="l"/>
        <c:majorGridlines>
          <c:spPr>
            <a:ln>
              <a:prstDash val="sysDash"/>
            </a:ln>
          </c:spPr>
        </c:majorGridlines>
        <c:numFmt formatCode="[Blue][&lt;0]\-&quot;&quot;0&quot;&quot;;[Red][&gt;0]\+&quot;&quot;0&quot;&quot;;0" sourceLinked="0"/>
        <c:majorTickMark val="out"/>
        <c:minorTickMark val="none"/>
        <c:tickLblPos val="nextTo"/>
        <c:crossAx val="171748736"/>
        <c:crosses val="autoZero"/>
        <c:crossBetween val="between"/>
        <c:majorUnit val="2"/>
      </c:valAx>
    </c:plotArea>
    <c:legend>
      <c:legendPos val="t"/>
      <c:layout>
        <c:manualLayout>
          <c:xMode val="edge"/>
          <c:yMode val="edge"/>
          <c:x val="0.334856975365389"/>
          <c:y val="0.20758483033932135"/>
          <c:w val="0.33028591603714508"/>
          <c:h val="5.4566981522519258E-2"/>
        </c:manualLayout>
      </c:layout>
      <c:overlay val="0"/>
      <c:txPr>
        <a:bodyPr/>
        <a:lstStyle/>
        <a:p>
          <a:pPr>
            <a:defRPr sz="1200"/>
          </a:pPr>
          <a:endParaRPr lang="fr-FR"/>
        </a:p>
      </c:txPr>
    </c:legend>
    <c:plotVisOnly val="1"/>
    <c:dispBlanksAs val="gap"/>
    <c:showDLblsOverMax val="0"/>
  </c:chart>
  <c:txPr>
    <a:bodyPr/>
    <a:lstStyle/>
    <a:p>
      <a:pPr>
        <a:defRPr sz="1000"/>
      </a:pPr>
      <a:endParaRPr lang="fr-FR"/>
    </a:p>
  </c:txPr>
  <c:externalData r:id="rId1">
    <c:autoUpdate val="0"/>
  </c:externalData>
  <c:userShapes r:id="rId2"/>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fr-FR" sz="1500" b="1" i="0" u="none" strike="noStrike" baseline="0">
                <a:effectLst/>
              </a:rPr>
              <a:t>Evolution du nombre de bénéficiaires* des principales prestations sociales </a:t>
            </a:r>
            <a:r>
              <a:rPr lang="fr-FR" sz="1500" baseline="0"/>
              <a:t>en Vaucluse</a:t>
            </a:r>
          </a:p>
          <a:p>
            <a:pPr>
              <a:defRPr/>
            </a:pPr>
            <a:r>
              <a:rPr lang="fr-FR" sz="1100" b="0" i="1"/>
              <a:t>(données brutes, base 100 à</a:t>
            </a:r>
            <a:r>
              <a:rPr lang="fr-FR" sz="1100" b="0" i="1" baseline="0"/>
              <a:t> fin </a:t>
            </a:r>
            <a:r>
              <a:rPr lang="fr-FR" sz="1100" b="0" i="1"/>
              <a:t>février 2020)</a:t>
            </a:r>
          </a:p>
        </c:rich>
      </c:tx>
      <c:overlay val="0"/>
    </c:title>
    <c:autoTitleDeleted val="0"/>
    <c:plotArea>
      <c:layout>
        <c:manualLayout>
          <c:layoutTarget val="inner"/>
          <c:xMode val="edge"/>
          <c:yMode val="edge"/>
          <c:x val="8.6251431514693236E-2"/>
          <c:y val="0.25748528475360699"/>
          <c:w val="0.88312922262587745"/>
          <c:h val="0.40263523272608676"/>
        </c:manualLayout>
      </c:layout>
      <c:lineChart>
        <c:grouping val="standard"/>
        <c:varyColors val="0"/>
        <c:ser>
          <c:idx val="1"/>
          <c:order val="0"/>
          <c:tx>
            <c:v>RSA</c:v>
          </c:tx>
          <c:spPr>
            <a:ln>
              <a:solidFill>
                <a:schemeClr val="accent2">
                  <a:lumMod val="75000"/>
                </a:schemeClr>
              </a:solidFill>
            </a:ln>
          </c:spPr>
          <c:marker>
            <c:symbol val="none"/>
          </c:marker>
          <c:cat>
            <c:numRef>
              <c:f>RSA!$A$40:$A$92</c:f>
              <c:numCache>
                <c:formatCode>mmm\-yy</c:formatCode>
                <c:ptCount val="53"/>
                <c:pt idx="0">
                  <c:v>43862</c:v>
                </c:pt>
                <c:pt idx="1">
                  <c:v>43891</c:v>
                </c:pt>
                <c:pt idx="2">
                  <c:v>43922</c:v>
                </c:pt>
                <c:pt idx="3">
                  <c:v>43952</c:v>
                </c:pt>
                <c:pt idx="4">
                  <c:v>43983</c:v>
                </c:pt>
                <c:pt idx="5">
                  <c:v>44013</c:v>
                </c:pt>
                <c:pt idx="6">
                  <c:v>44044</c:v>
                </c:pt>
                <c:pt idx="7">
                  <c:v>44075</c:v>
                </c:pt>
                <c:pt idx="8">
                  <c:v>44105</c:v>
                </c:pt>
                <c:pt idx="9">
                  <c:v>44136</c:v>
                </c:pt>
                <c:pt idx="10">
                  <c:v>44166</c:v>
                </c:pt>
                <c:pt idx="11">
                  <c:v>44197</c:v>
                </c:pt>
                <c:pt idx="12">
                  <c:v>44228</c:v>
                </c:pt>
                <c:pt idx="13">
                  <c:v>44256</c:v>
                </c:pt>
                <c:pt idx="14">
                  <c:v>44287</c:v>
                </c:pt>
                <c:pt idx="15">
                  <c:v>44317</c:v>
                </c:pt>
                <c:pt idx="16">
                  <c:v>44348</c:v>
                </c:pt>
                <c:pt idx="17">
                  <c:v>44378</c:v>
                </c:pt>
                <c:pt idx="18">
                  <c:v>44409</c:v>
                </c:pt>
                <c:pt idx="19">
                  <c:v>44440</c:v>
                </c:pt>
                <c:pt idx="20">
                  <c:v>44470</c:v>
                </c:pt>
                <c:pt idx="21">
                  <c:v>44501</c:v>
                </c:pt>
                <c:pt idx="22">
                  <c:v>44531</c:v>
                </c:pt>
                <c:pt idx="23">
                  <c:v>44562</c:v>
                </c:pt>
                <c:pt idx="24">
                  <c:v>44593</c:v>
                </c:pt>
                <c:pt idx="25">
                  <c:v>44621</c:v>
                </c:pt>
                <c:pt idx="26">
                  <c:v>44652</c:v>
                </c:pt>
                <c:pt idx="27">
                  <c:v>44682</c:v>
                </c:pt>
                <c:pt idx="28">
                  <c:v>44713</c:v>
                </c:pt>
                <c:pt idx="29">
                  <c:v>44743</c:v>
                </c:pt>
                <c:pt idx="30">
                  <c:v>44774</c:v>
                </c:pt>
                <c:pt idx="31">
                  <c:v>44805</c:v>
                </c:pt>
              </c:numCache>
            </c:numRef>
          </c:cat>
          <c:val>
            <c:numRef>
              <c:f>RSA!$AW$40:$AW$71</c:f>
              <c:numCache>
                <c:formatCode>0.0</c:formatCode>
                <c:ptCount val="32"/>
                <c:pt idx="0">
                  <c:v>100</c:v>
                </c:pt>
                <c:pt idx="1">
                  <c:v>101.06323447118075</c:v>
                </c:pt>
                <c:pt idx="2">
                  <c:v>102.57414661443759</c:v>
                </c:pt>
                <c:pt idx="3">
                  <c:v>103.91717963066591</c:v>
                </c:pt>
                <c:pt idx="4">
                  <c:v>105.9317291550084</c:v>
                </c:pt>
                <c:pt idx="5">
                  <c:v>106.60324566312256</c:v>
                </c:pt>
                <c:pt idx="6">
                  <c:v>106.77112479015109</c:v>
                </c:pt>
                <c:pt idx="7">
                  <c:v>106.54728595411305</c:v>
                </c:pt>
                <c:pt idx="8">
                  <c:v>107.10688304420816</c:v>
                </c:pt>
                <c:pt idx="9">
                  <c:v>107.83435926133184</c:v>
                </c:pt>
                <c:pt idx="10">
                  <c:v>107.77839955232234</c:v>
                </c:pt>
                <c:pt idx="11">
                  <c:v>107.10688304420816</c:v>
                </c:pt>
                <c:pt idx="12">
                  <c:v>106.26748740906547</c:v>
                </c:pt>
                <c:pt idx="13">
                  <c:v>105.37213206491327</c:v>
                </c:pt>
                <c:pt idx="14">
                  <c:v>103.97313933967543</c:v>
                </c:pt>
                <c:pt idx="15">
                  <c:v>102.29434806939004</c:v>
                </c:pt>
                <c:pt idx="16">
                  <c:v>100.61555679910465</c:v>
                </c:pt>
                <c:pt idx="17">
                  <c:v>101.67879127028539</c:v>
                </c:pt>
                <c:pt idx="18">
                  <c:v>101.17515388919978</c:v>
                </c:pt>
                <c:pt idx="19">
                  <c:v>100.50363738108561</c:v>
                </c:pt>
                <c:pt idx="20">
                  <c:v>99.664241745942917</c:v>
                </c:pt>
                <c:pt idx="21">
                  <c:v>100.27979854504756</c:v>
                </c:pt>
                <c:pt idx="22">
                  <c:v>99.776161163961945</c:v>
                </c:pt>
                <c:pt idx="23">
                  <c:v>98.768886401790709</c:v>
                </c:pt>
                <c:pt idx="24">
                  <c:v>97.369893676552877</c:v>
                </c:pt>
                <c:pt idx="25">
                  <c:v>97.537772803581419</c:v>
                </c:pt>
                <c:pt idx="26">
                  <c:v>95.467263570229434</c:v>
                </c:pt>
                <c:pt idx="27">
                  <c:v>93.676552881925019</c:v>
                </c:pt>
                <c:pt idx="28">
                  <c:v>91.997761611639618</c:v>
                </c:pt>
                <c:pt idx="29">
                  <c:v>91.38220481253498</c:v>
                </c:pt>
                <c:pt idx="30">
                  <c:v>90.766648013430327</c:v>
                </c:pt>
                <c:pt idx="31">
                  <c:v>90.934527140458869</c:v>
                </c:pt>
              </c:numCache>
            </c:numRef>
          </c:val>
          <c:smooth val="0"/>
          <c:extLst>
            <c:ext xmlns:c16="http://schemas.microsoft.com/office/drawing/2014/chart" uri="{C3380CC4-5D6E-409C-BE32-E72D297353CC}">
              <c16:uniqueId val="{00000000-6F46-4C29-87FD-052BDFA1F74F}"/>
            </c:ext>
          </c:extLst>
        </c:ser>
        <c:ser>
          <c:idx val="0"/>
          <c:order val="1"/>
          <c:tx>
            <c:v>ASS**</c:v>
          </c:tx>
          <c:marker>
            <c:symbol val="none"/>
          </c:marker>
          <c:cat>
            <c:numRef>
              <c:f>RSA!$A$40:$A$92</c:f>
              <c:numCache>
                <c:formatCode>mmm\-yy</c:formatCode>
                <c:ptCount val="53"/>
                <c:pt idx="0">
                  <c:v>43862</c:v>
                </c:pt>
                <c:pt idx="1">
                  <c:v>43891</c:v>
                </c:pt>
                <c:pt idx="2">
                  <c:v>43922</c:v>
                </c:pt>
                <c:pt idx="3">
                  <c:v>43952</c:v>
                </c:pt>
                <c:pt idx="4">
                  <c:v>43983</c:v>
                </c:pt>
                <c:pt idx="5">
                  <c:v>44013</c:v>
                </c:pt>
                <c:pt idx="6">
                  <c:v>44044</c:v>
                </c:pt>
                <c:pt idx="7">
                  <c:v>44075</c:v>
                </c:pt>
                <c:pt idx="8">
                  <c:v>44105</c:v>
                </c:pt>
                <c:pt idx="9">
                  <c:v>44136</c:v>
                </c:pt>
                <c:pt idx="10">
                  <c:v>44166</c:v>
                </c:pt>
                <c:pt idx="11">
                  <c:v>44197</c:v>
                </c:pt>
                <c:pt idx="12">
                  <c:v>44228</c:v>
                </c:pt>
                <c:pt idx="13">
                  <c:v>44256</c:v>
                </c:pt>
                <c:pt idx="14">
                  <c:v>44287</c:v>
                </c:pt>
                <c:pt idx="15">
                  <c:v>44317</c:v>
                </c:pt>
                <c:pt idx="16">
                  <c:v>44348</c:v>
                </c:pt>
                <c:pt idx="17">
                  <c:v>44378</c:v>
                </c:pt>
                <c:pt idx="18">
                  <c:v>44409</c:v>
                </c:pt>
                <c:pt idx="19">
                  <c:v>44440</c:v>
                </c:pt>
                <c:pt idx="20">
                  <c:v>44470</c:v>
                </c:pt>
                <c:pt idx="21">
                  <c:v>44501</c:v>
                </c:pt>
                <c:pt idx="22">
                  <c:v>44531</c:v>
                </c:pt>
                <c:pt idx="23">
                  <c:v>44562</c:v>
                </c:pt>
                <c:pt idx="24">
                  <c:v>44593</c:v>
                </c:pt>
                <c:pt idx="25">
                  <c:v>44621</c:v>
                </c:pt>
                <c:pt idx="26">
                  <c:v>44652</c:v>
                </c:pt>
                <c:pt idx="27">
                  <c:v>44682</c:v>
                </c:pt>
                <c:pt idx="28">
                  <c:v>44713</c:v>
                </c:pt>
                <c:pt idx="29">
                  <c:v>44743</c:v>
                </c:pt>
                <c:pt idx="30">
                  <c:v>44774</c:v>
                </c:pt>
                <c:pt idx="31">
                  <c:v>44805</c:v>
                </c:pt>
              </c:numCache>
            </c:numRef>
          </c:cat>
          <c:val>
            <c:numRef>
              <c:f>ASS!$AW$40:$AW$70</c:f>
              <c:numCache>
                <c:formatCode>0.0</c:formatCode>
                <c:ptCount val="31"/>
                <c:pt idx="0">
                  <c:v>100</c:v>
                </c:pt>
                <c:pt idx="1">
                  <c:v>99.742930591259636</c:v>
                </c:pt>
                <c:pt idx="2">
                  <c:v>99.742930591259636</c:v>
                </c:pt>
                <c:pt idx="3">
                  <c:v>97.429305912596391</c:v>
                </c:pt>
                <c:pt idx="4">
                  <c:v>105.1413881748072</c:v>
                </c:pt>
                <c:pt idx="5">
                  <c:v>107.7120822622108</c:v>
                </c:pt>
                <c:pt idx="6">
                  <c:v>108.74035989717224</c:v>
                </c:pt>
                <c:pt idx="7">
                  <c:v>109.51156812339332</c:v>
                </c:pt>
                <c:pt idx="8">
                  <c:v>107.45501285347044</c:v>
                </c:pt>
                <c:pt idx="9">
                  <c:v>104.37017994858613</c:v>
                </c:pt>
                <c:pt idx="10">
                  <c:v>100.25706940874035</c:v>
                </c:pt>
                <c:pt idx="11">
                  <c:v>97.686375321336754</c:v>
                </c:pt>
                <c:pt idx="12">
                  <c:v>94.85861182519281</c:v>
                </c:pt>
                <c:pt idx="13">
                  <c:v>93.059125964010278</c:v>
                </c:pt>
                <c:pt idx="14">
                  <c:v>89.717223650385606</c:v>
                </c:pt>
                <c:pt idx="15">
                  <c:v>87.146529562981996</c:v>
                </c:pt>
                <c:pt idx="16">
                  <c:v>84.575835475578415</c:v>
                </c:pt>
                <c:pt idx="17">
                  <c:v>102.05655526992288</c:v>
                </c:pt>
                <c:pt idx="18">
                  <c:v>101.02827763496146</c:v>
                </c:pt>
                <c:pt idx="19">
                  <c:v>99.485861182519272</c:v>
                </c:pt>
                <c:pt idx="20">
                  <c:v>94.087403598971719</c:v>
                </c:pt>
                <c:pt idx="21">
                  <c:v>92.287917737789201</c:v>
                </c:pt>
                <c:pt idx="22">
                  <c:v>88.431876606683801</c:v>
                </c:pt>
                <c:pt idx="23">
                  <c:v>87.146529562981996</c:v>
                </c:pt>
                <c:pt idx="24">
                  <c:v>86.118251928020555</c:v>
                </c:pt>
                <c:pt idx="25">
                  <c:v>85.604113110539842</c:v>
                </c:pt>
                <c:pt idx="26">
                  <c:v>85.089974293059129</c:v>
                </c:pt>
                <c:pt idx="27">
                  <c:v>83.033419023136247</c:v>
                </c:pt>
                <c:pt idx="28">
                  <c:v>81.491002570694079</c:v>
                </c:pt>
                <c:pt idx="29">
                  <c:v>82.005141388174806</c:v>
                </c:pt>
                <c:pt idx="30">
                  <c:v>82.005141388174806</c:v>
                </c:pt>
              </c:numCache>
            </c:numRef>
          </c:val>
          <c:smooth val="0"/>
          <c:extLst>
            <c:ext xmlns:c16="http://schemas.microsoft.com/office/drawing/2014/chart" uri="{C3380CC4-5D6E-409C-BE32-E72D297353CC}">
              <c16:uniqueId val="{00000001-6F46-4C29-87FD-052BDFA1F74F}"/>
            </c:ext>
          </c:extLst>
        </c:ser>
        <c:ser>
          <c:idx val="2"/>
          <c:order val="2"/>
          <c:tx>
            <c:v>AAH</c:v>
          </c:tx>
          <c:marker>
            <c:symbol val="none"/>
          </c:marker>
          <c:cat>
            <c:numRef>
              <c:f>RSA!$A$40:$A$92</c:f>
              <c:numCache>
                <c:formatCode>mmm\-yy</c:formatCode>
                <c:ptCount val="53"/>
                <c:pt idx="0">
                  <c:v>43862</c:v>
                </c:pt>
                <c:pt idx="1">
                  <c:v>43891</c:v>
                </c:pt>
                <c:pt idx="2">
                  <c:v>43922</c:v>
                </c:pt>
                <c:pt idx="3">
                  <c:v>43952</c:v>
                </c:pt>
                <c:pt idx="4">
                  <c:v>43983</c:v>
                </c:pt>
                <c:pt idx="5">
                  <c:v>44013</c:v>
                </c:pt>
                <c:pt idx="6">
                  <c:v>44044</c:v>
                </c:pt>
                <c:pt idx="7">
                  <c:v>44075</c:v>
                </c:pt>
                <c:pt idx="8">
                  <c:v>44105</c:v>
                </c:pt>
                <c:pt idx="9">
                  <c:v>44136</c:v>
                </c:pt>
                <c:pt idx="10">
                  <c:v>44166</c:v>
                </c:pt>
                <c:pt idx="11">
                  <c:v>44197</c:v>
                </c:pt>
                <c:pt idx="12">
                  <c:v>44228</c:v>
                </c:pt>
                <c:pt idx="13">
                  <c:v>44256</c:v>
                </c:pt>
                <c:pt idx="14">
                  <c:v>44287</c:v>
                </c:pt>
                <c:pt idx="15">
                  <c:v>44317</c:v>
                </c:pt>
                <c:pt idx="16">
                  <c:v>44348</c:v>
                </c:pt>
                <c:pt idx="17">
                  <c:v>44378</c:v>
                </c:pt>
                <c:pt idx="18">
                  <c:v>44409</c:v>
                </c:pt>
                <c:pt idx="19">
                  <c:v>44440</c:v>
                </c:pt>
                <c:pt idx="20">
                  <c:v>44470</c:v>
                </c:pt>
                <c:pt idx="21">
                  <c:v>44501</c:v>
                </c:pt>
                <c:pt idx="22">
                  <c:v>44531</c:v>
                </c:pt>
                <c:pt idx="23">
                  <c:v>44562</c:v>
                </c:pt>
                <c:pt idx="24">
                  <c:v>44593</c:v>
                </c:pt>
                <c:pt idx="25">
                  <c:v>44621</c:v>
                </c:pt>
                <c:pt idx="26">
                  <c:v>44652</c:v>
                </c:pt>
                <c:pt idx="27">
                  <c:v>44682</c:v>
                </c:pt>
                <c:pt idx="28">
                  <c:v>44713</c:v>
                </c:pt>
                <c:pt idx="29">
                  <c:v>44743</c:v>
                </c:pt>
                <c:pt idx="30">
                  <c:v>44774</c:v>
                </c:pt>
                <c:pt idx="31">
                  <c:v>44805</c:v>
                </c:pt>
              </c:numCache>
            </c:numRef>
          </c:cat>
          <c:val>
            <c:numRef>
              <c:f>AAH!$AW$40:$AW$71</c:f>
              <c:numCache>
                <c:formatCode>0.0</c:formatCode>
                <c:ptCount val="32"/>
                <c:pt idx="0">
                  <c:v>100</c:v>
                </c:pt>
                <c:pt idx="1">
                  <c:v>100.30456852791878</c:v>
                </c:pt>
                <c:pt idx="2">
                  <c:v>100.81218274111674</c:v>
                </c:pt>
                <c:pt idx="3">
                  <c:v>100.91370558375634</c:v>
                </c:pt>
                <c:pt idx="4">
                  <c:v>101.11675126903555</c:v>
                </c:pt>
                <c:pt idx="5">
                  <c:v>101.11675126903555</c:v>
                </c:pt>
                <c:pt idx="6">
                  <c:v>101.01522842639594</c:v>
                </c:pt>
                <c:pt idx="7">
                  <c:v>100.71065989847716</c:v>
                </c:pt>
                <c:pt idx="8">
                  <c:v>100.1015228426396</c:v>
                </c:pt>
                <c:pt idx="9">
                  <c:v>100.20304568527918</c:v>
                </c:pt>
                <c:pt idx="10">
                  <c:v>100.40609137055839</c:v>
                </c:pt>
                <c:pt idx="11">
                  <c:v>99.390862944162436</c:v>
                </c:pt>
                <c:pt idx="12">
                  <c:v>99.390862944162436</c:v>
                </c:pt>
                <c:pt idx="13">
                  <c:v>99.898477157360404</c:v>
                </c:pt>
                <c:pt idx="14">
                  <c:v>100.30456852791878</c:v>
                </c:pt>
                <c:pt idx="15">
                  <c:v>100.30456852791878</c:v>
                </c:pt>
                <c:pt idx="16">
                  <c:v>100.71065989847716</c:v>
                </c:pt>
                <c:pt idx="17">
                  <c:v>100.60913705583756</c:v>
                </c:pt>
                <c:pt idx="18">
                  <c:v>100.50761421319795</c:v>
                </c:pt>
                <c:pt idx="19">
                  <c:v>100.40609137055839</c:v>
                </c:pt>
                <c:pt idx="20">
                  <c:v>100.40609137055839</c:v>
                </c:pt>
                <c:pt idx="21">
                  <c:v>100.40609137055839</c:v>
                </c:pt>
                <c:pt idx="22">
                  <c:v>100.40609137055839</c:v>
                </c:pt>
                <c:pt idx="23">
                  <c:v>99.390862944162436</c:v>
                </c:pt>
                <c:pt idx="24">
                  <c:v>100</c:v>
                </c:pt>
                <c:pt idx="25">
                  <c:v>100.1015228426396</c:v>
                </c:pt>
                <c:pt idx="26">
                  <c:v>100.91370558375634</c:v>
                </c:pt>
                <c:pt idx="27">
                  <c:v>100.40609137055839</c:v>
                </c:pt>
                <c:pt idx="28">
                  <c:v>100.91370558375634</c:v>
                </c:pt>
                <c:pt idx="29">
                  <c:v>101.21827411167513</c:v>
                </c:pt>
                <c:pt idx="30">
                  <c:v>101.11675126903555</c:v>
                </c:pt>
                <c:pt idx="31">
                  <c:v>101.42131979695432</c:v>
                </c:pt>
              </c:numCache>
            </c:numRef>
          </c:val>
          <c:smooth val="0"/>
          <c:extLst>
            <c:ext xmlns:c16="http://schemas.microsoft.com/office/drawing/2014/chart" uri="{C3380CC4-5D6E-409C-BE32-E72D297353CC}">
              <c16:uniqueId val="{00000002-6F46-4C29-87FD-052BDFA1F74F}"/>
            </c:ext>
          </c:extLst>
        </c:ser>
        <c:ser>
          <c:idx val="3"/>
          <c:order val="3"/>
          <c:tx>
            <c:v>PA</c:v>
          </c:tx>
          <c:marker>
            <c:symbol val="none"/>
          </c:marker>
          <c:cat>
            <c:numRef>
              <c:f>RSA!$A$40:$A$92</c:f>
              <c:numCache>
                <c:formatCode>mmm\-yy</c:formatCode>
                <c:ptCount val="53"/>
                <c:pt idx="0">
                  <c:v>43862</c:v>
                </c:pt>
                <c:pt idx="1">
                  <c:v>43891</c:v>
                </c:pt>
                <c:pt idx="2">
                  <c:v>43922</c:v>
                </c:pt>
                <c:pt idx="3">
                  <c:v>43952</c:v>
                </c:pt>
                <c:pt idx="4">
                  <c:v>43983</c:v>
                </c:pt>
                <c:pt idx="5">
                  <c:v>44013</c:v>
                </c:pt>
                <c:pt idx="6">
                  <c:v>44044</c:v>
                </c:pt>
                <c:pt idx="7">
                  <c:v>44075</c:v>
                </c:pt>
                <c:pt idx="8">
                  <c:v>44105</c:v>
                </c:pt>
                <c:pt idx="9">
                  <c:v>44136</c:v>
                </c:pt>
                <c:pt idx="10">
                  <c:v>44166</c:v>
                </c:pt>
                <c:pt idx="11">
                  <c:v>44197</c:v>
                </c:pt>
                <c:pt idx="12">
                  <c:v>44228</c:v>
                </c:pt>
                <c:pt idx="13">
                  <c:v>44256</c:v>
                </c:pt>
                <c:pt idx="14">
                  <c:v>44287</c:v>
                </c:pt>
                <c:pt idx="15">
                  <c:v>44317</c:v>
                </c:pt>
                <c:pt idx="16">
                  <c:v>44348</c:v>
                </c:pt>
                <c:pt idx="17">
                  <c:v>44378</c:v>
                </c:pt>
                <c:pt idx="18">
                  <c:v>44409</c:v>
                </c:pt>
                <c:pt idx="19">
                  <c:v>44440</c:v>
                </c:pt>
                <c:pt idx="20">
                  <c:v>44470</c:v>
                </c:pt>
                <c:pt idx="21">
                  <c:v>44501</c:v>
                </c:pt>
                <c:pt idx="22">
                  <c:v>44531</c:v>
                </c:pt>
                <c:pt idx="23">
                  <c:v>44562</c:v>
                </c:pt>
                <c:pt idx="24">
                  <c:v>44593</c:v>
                </c:pt>
                <c:pt idx="25">
                  <c:v>44621</c:v>
                </c:pt>
                <c:pt idx="26">
                  <c:v>44652</c:v>
                </c:pt>
                <c:pt idx="27">
                  <c:v>44682</c:v>
                </c:pt>
                <c:pt idx="28">
                  <c:v>44713</c:v>
                </c:pt>
                <c:pt idx="29">
                  <c:v>44743</c:v>
                </c:pt>
                <c:pt idx="30">
                  <c:v>44774</c:v>
                </c:pt>
                <c:pt idx="31">
                  <c:v>44805</c:v>
                </c:pt>
              </c:numCache>
            </c:numRef>
          </c:cat>
          <c:val>
            <c:numRef>
              <c:f>PA!$AW$40:$AW$71</c:f>
              <c:numCache>
                <c:formatCode>0.0</c:formatCode>
                <c:ptCount val="32"/>
                <c:pt idx="0">
                  <c:v>100</c:v>
                </c:pt>
                <c:pt idx="1">
                  <c:v>100.30884623869403</c:v>
                </c:pt>
                <c:pt idx="2">
                  <c:v>100.44120891242004</c:v>
                </c:pt>
                <c:pt idx="3">
                  <c:v>101.03684094418708</c:v>
                </c:pt>
                <c:pt idx="4">
                  <c:v>101.34568718288108</c:v>
                </c:pt>
                <c:pt idx="5">
                  <c:v>99.426428413853955</c:v>
                </c:pt>
                <c:pt idx="6">
                  <c:v>99.139642620780947</c:v>
                </c:pt>
                <c:pt idx="7">
                  <c:v>99.889697771894987</c:v>
                </c:pt>
                <c:pt idx="8">
                  <c:v>101.47804985660711</c:v>
                </c:pt>
                <c:pt idx="9">
                  <c:v>103.48555040811824</c:v>
                </c:pt>
                <c:pt idx="10">
                  <c:v>104.2356055592323</c:v>
                </c:pt>
                <c:pt idx="11">
                  <c:v>103.24288550628722</c:v>
                </c:pt>
                <c:pt idx="12">
                  <c:v>102.13986322523716</c:v>
                </c:pt>
                <c:pt idx="13">
                  <c:v>101.4339289653651</c:v>
                </c:pt>
                <c:pt idx="14">
                  <c:v>100.198544010589</c:v>
                </c:pt>
                <c:pt idx="15">
                  <c:v>100.02206044562101</c:v>
                </c:pt>
                <c:pt idx="16">
                  <c:v>100.41914846679903</c:v>
                </c:pt>
                <c:pt idx="17">
                  <c:v>99.867637326273993</c:v>
                </c:pt>
                <c:pt idx="18">
                  <c:v>100.92653871608206</c:v>
                </c:pt>
                <c:pt idx="19">
                  <c:v>102.00750055151113</c:v>
                </c:pt>
                <c:pt idx="20">
                  <c:v>103.17670416942421</c:v>
                </c:pt>
                <c:pt idx="21">
                  <c:v>104.19148466799028</c:v>
                </c:pt>
                <c:pt idx="22">
                  <c:v>104.56651224354732</c:v>
                </c:pt>
                <c:pt idx="23">
                  <c:v>103.22082506066623</c:v>
                </c:pt>
                <c:pt idx="24">
                  <c:v>102.22810500772115</c:v>
                </c:pt>
                <c:pt idx="25">
                  <c:v>102.00750055151113</c:v>
                </c:pt>
                <c:pt idx="26">
                  <c:v>101.50011030222809</c:v>
                </c:pt>
                <c:pt idx="27">
                  <c:v>101.96337966026914</c:v>
                </c:pt>
                <c:pt idx="28">
                  <c:v>101.78689609530112</c:v>
                </c:pt>
                <c:pt idx="29">
                  <c:v>101.05890138980807</c:v>
                </c:pt>
                <c:pt idx="30">
                  <c:v>103.68409441870725</c:v>
                </c:pt>
                <c:pt idx="31">
                  <c:v>105.33862784028238</c:v>
                </c:pt>
              </c:numCache>
            </c:numRef>
          </c:val>
          <c:smooth val="0"/>
          <c:extLst>
            <c:ext xmlns:c16="http://schemas.microsoft.com/office/drawing/2014/chart" uri="{C3380CC4-5D6E-409C-BE32-E72D297353CC}">
              <c16:uniqueId val="{00000003-6F46-4C29-87FD-052BDFA1F74F}"/>
            </c:ext>
          </c:extLst>
        </c:ser>
        <c:dLbls>
          <c:showLegendKey val="0"/>
          <c:showVal val="0"/>
          <c:showCatName val="0"/>
          <c:showSerName val="0"/>
          <c:showPercent val="0"/>
          <c:showBubbleSize val="0"/>
        </c:dLbls>
        <c:smooth val="0"/>
        <c:axId val="231201408"/>
        <c:axId val="231211392"/>
      </c:lineChart>
      <c:dateAx>
        <c:axId val="231201408"/>
        <c:scaling>
          <c:orientation val="minMax"/>
        </c:scaling>
        <c:delete val="0"/>
        <c:axPos val="b"/>
        <c:numFmt formatCode="mmm\-yy" sourceLinked="1"/>
        <c:majorTickMark val="out"/>
        <c:minorTickMark val="none"/>
        <c:tickLblPos val="low"/>
        <c:spPr>
          <a:ln w="19050"/>
        </c:spPr>
        <c:txPr>
          <a:bodyPr/>
          <a:lstStyle/>
          <a:p>
            <a:pPr>
              <a:defRPr sz="900" baseline="0"/>
            </a:pPr>
            <a:endParaRPr lang="fr-FR"/>
          </a:p>
        </c:txPr>
        <c:crossAx val="231211392"/>
        <c:crossesAt val="100"/>
        <c:auto val="1"/>
        <c:lblOffset val="100"/>
        <c:baseTimeUnit val="months"/>
      </c:dateAx>
      <c:valAx>
        <c:axId val="231211392"/>
        <c:scaling>
          <c:orientation val="minMax"/>
          <c:max val="112"/>
          <c:min val="80"/>
        </c:scaling>
        <c:delete val="0"/>
        <c:axPos val="l"/>
        <c:majorGridlines/>
        <c:numFmt formatCode="0" sourceLinked="0"/>
        <c:majorTickMark val="out"/>
        <c:minorTickMark val="none"/>
        <c:tickLblPos val="nextTo"/>
        <c:crossAx val="231201408"/>
        <c:crossesAt val="43862"/>
        <c:crossBetween val="midCat"/>
        <c:majorUnit val="4"/>
      </c:valAx>
    </c:plotArea>
    <c:legend>
      <c:legendPos val="b"/>
      <c:layout>
        <c:manualLayout>
          <c:xMode val="edge"/>
          <c:yMode val="edge"/>
          <c:x val="0.29860496668685643"/>
          <c:y val="0.77822135177265284"/>
          <c:w val="0.38285612759943466"/>
          <c:h val="6.4813309626619256E-2"/>
        </c:manualLayout>
      </c:layout>
      <c:overlay val="0"/>
    </c:legend>
    <c:plotVisOnly val="1"/>
    <c:dispBlanksAs val="gap"/>
    <c:showDLblsOverMax val="0"/>
  </c:chart>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1896545228499124E-2"/>
          <c:y val="0.27208624345685795"/>
          <c:w val="0.83764367816092966"/>
          <c:h val="0.49121318168562289"/>
        </c:manualLayout>
      </c:layout>
      <c:barChart>
        <c:barDir val="col"/>
        <c:grouping val="stacked"/>
        <c:varyColors val="0"/>
        <c:ser>
          <c:idx val="1"/>
          <c:order val="0"/>
          <c:tx>
            <c:strRef>
              <c:f>'Données Graph3'!$G$7:$G$8</c:f>
              <c:strCache>
                <c:ptCount val="2"/>
                <c:pt idx="0">
                  <c:v>Emploi hors intérim</c:v>
                </c:pt>
              </c:strCache>
            </c:strRef>
          </c:tx>
          <c:spPr>
            <a:solidFill>
              <a:srgbClr val="00B0F0"/>
            </a:solidFill>
            <a:ln w="28575">
              <a:noFill/>
              <a:prstDash val="solid"/>
            </a:ln>
          </c:spPr>
          <c:invertIfNegative val="0"/>
          <c:cat>
            <c:multiLvlStrRef>
              <c:f>'Données Graph3'!$A$10:$B$62</c:f>
              <c:multiLvlStrCache>
                <c:ptCount val="48"/>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pt idx="24">
                    <c:v>T1</c:v>
                  </c:pt>
                  <c:pt idx="25">
                    <c:v>T2</c:v>
                  </c:pt>
                  <c:pt idx="26">
                    <c:v>T3</c:v>
                  </c:pt>
                  <c:pt idx="27">
                    <c:v>T4</c:v>
                  </c:pt>
                  <c:pt idx="28">
                    <c:v>T1</c:v>
                  </c:pt>
                  <c:pt idx="29">
                    <c:v>T2</c:v>
                  </c:pt>
                  <c:pt idx="30">
                    <c:v>T3</c:v>
                  </c:pt>
                  <c:pt idx="31">
                    <c:v>T4</c:v>
                  </c:pt>
                  <c:pt idx="32">
                    <c:v>T1</c:v>
                  </c:pt>
                  <c:pt idx="33">
                    <c:v>T2</c:v>
                  </c:pt>
                  <c:pt idx="34">
                    <c:v>T3</c:v>
                  </c:pt>
                  <c:pt idx="35">
                    <c:v>T4</c:v>
                  </c:pt>
                  <c:pt idx="36">
                    <c:v>T1</c:v>
                  </c:pt>
                  <c:pt idx="37">
                    <c:v>T2</c:v>
                  </c:pt>
                  <c:pt idx="38">
                    <c:v>T3</c:v>
                  </c:pt>
                  <c:pt idx="39">
                    <c:v>T4</c:v>
                  </c:pt>
                  <c:pt idx="40">
                    <c:v>T1</c:v>
                  </c:pt>
                  <c:pt idx="41">
                    <c:v>T2</c:v>
                  </c:pt>
                  <c:pt idx="42">
                    <c:v>T3</c:v>
                  </c:pt>
                  <c:pt idx="43">
                    <c:v>T4</c:v>
                  </c:pt>
                  <c:pt idx="44">
                    <c:v>T1</c:v>
                  </c:pt>
                  <c:pt idx="45">
                    <c:v>T2</c:v>
                  </c:pt>
                  <c:pt idx="46">
                    <c:v>T3</c:v>
                  </c:pt>
                  <c:pt idx="47">
                    <c:v>T4</c:v>
                  </c:pt>
                </c:lvl>
                <c:lvl>
                  <c:pt idx="0">
                    <c:v>2012</c:v>
                  </c:pt>
                  <c:pt idx="4">
                    <c:v>2013</c:v>
                  </c:pt>
                  <c:pt idx="8">
                    <c:v>2014</c:v>
                  </c:pt>
                  <c:pt idx="12">
                    <c:v>2015</c:v>
                  </c:pt>
                  <c:pt idx="16">
                    <c:v>2016</c:v>
                  </c:pt>
                  <c:pt idx="20">
                    <c:v>2017</c:v>
                  </c:pt>
                  <c:pt idx="24">
                    <c:v>2018</c:v>
                  </c:pt>
                  <c:pt idx="28">
                    <c:v>2019</c:v>
                  </c:pt>
                  <c:pt idx="32">
                    <c:v>2020</c:v>
                  </c:pt>
                  <c:pt idx="36">
                    <c:v>2021</c:v>
                  </c:pt>
                  <c:pt idx="40">
                    <c:v>2022</c:v>
                  </c:pt>
                  <c:pt idx="44">
                    <c:v>2023</c:v>
                  </c:pt>
                </c:lvl>
              </c:multiLvlStrCache>
            </c:multiLvlStrRef>
          </c:cat>
          <c:val>
            <c:numRef>
              <c:f>'Données Graph3'!$V$10:$V$52</c:f>
              <c:numCache>
                <c:formatCode>#,##0</c:formatCode>
                <c:ptCount val="43"/>
                <c:pt idx="0">
                  <c:v>746.32273528928636</c:v>
                </c:pt>
                <c:pt idx="1">
                  <c:v>-517.6433357654314</c:v>
                </c:pt>
                <c:pt idx="2">
                  <c:v>-1860.0023295100546</c:v>
                </c:pt>
                <c:pt idx="3">
                  <c:v>1169.1388361158897</c:v>
                </c:pt>
                <c:pt idx="4">
                  <c:v>-6.995931118610315</c:v>
                </c:pt>
                <c:pt idx="5">
                  <c:v>591.33067442316678</c:v>
                </c:pt>
                <c:pt idx="6">
                  <c:v>-496.17898372930358</c:v>
                </c:pt>
                <c:pt idx="7">
                  <c:v>449.94489539673668</c:v>
                </c:pt>
                <c:pt idx="8">
                  <c:v>-111.69202468957519</c:v>
                </c:pt>
                <c:pt idx="9">
                  <c:v>-739.25294304726413</c:v>
                </c:pt>
                <c:pt idx="10">
                  <c:v>344.57853905583033</c:v>
                </c:pt>
                <c:pt idx="11">
                  <c:v>-339.65799803924165</c:v>
                </c:pt>
                <c:pt idx="12">
                  <c:v>-157.62495503432001</c:v>
                </c:pt>
                <c:pt idx="13">
                  <c:v>195.85673143682652</c:v>
                </c:pt>
                <c:pt idx="14">
                  <c:v>-560.63273372731055</c:v>
                </c:pt>
                <c:pt idx="15">
                  <c:v>777.76327865538769</c:v>
                </c:pt>
                <c:pt idx="16">
                  <c:v>190.3423925320094</c:v>
                </c:pt>
                <c:pt idx="17">
                  <c:v>1520.9011530232092</c:v>
                </c:pt>
                <c:pt idx="18">
                  <c:v>-129.84504706133157</c:v>
                </c:pt>
                <c:pt idx="19">
                  <c:v>-270.28142206530902</c:v>
                </c:pt>
                <c:pt idx="20">
                  <c:v>1969.7949518385285</c:v>
                </c:pt>
                <c:pt idx="21">
                  <c:v>505.5563727178378</c:v>
                </c:pt>
                <c:pt idx="22">
                  <c:v>-648.69494840607513</c:v>
                </c:pt>
                <c:pt idx="23">
                  <c:v>1025.434700206155</c:v>
                </c:pt>
                <c:pt idx="24">
                  <c:v>1344.3307189094776</c:v>
                </c:pt>
                <c:pt idx="25">
                  <c:v>425.67066946715931</c:v>
                </c:pt>
                <c:pt idx="26">
                  <c:v>82.282359875156544</c:v>
                </c:pt>
                <c:pt idx="27">
                  <c:v>-174.79229850604315</c:v>
                </c:pt>
                <c:pt idx="28">
                  <c:v>711.76517498373869</c:v>
                </c:pt>
                <c:pt idx="29">
                  <c:v>1290.2397697969864</c:v>
                </c:pt>
                <c:pt idx="30">
                  <c:v>832.69527123242733</c:v>
                </c:pt>
                <c:pt idx="31">
                  <c:v>-398.11696026637219</c:v>
                </c:pt>
                <c:pt idx="32">
                  <c:v>-2308.7453098712431</c:v>
                </c:pt>
                <c:pt idx="33">
                  <c:v>-3369.3031396683364</c:v>
                </c:pt>
                <c:pt idx="34">
                  <c:v>4375.8056213153177</c:v>
                </c:pt>
                <c:pt idx="35">
                  <c:v>1759.6055980546516</c:v>
                </c:pt>
                <c:pt idx="36">
                  <c:v>1028.0914676779357</c:v>
                </c:pt>
                <c:pt idx="37">
                  <c:v>2927.9146481182252</c:v>
                </c:pt>
                <c:pt idx="38">
                  <c:v>2037.9115071161941</c:v>
                </c:pt>
                <c:pt idx="39">
                  <c:v>2151.0851352785248</c:v>
                </c:pt>
                <c:pt idx="40">
                  <c:v>1168.0021157838928</c:v>
                </c:pt>
                <c:pt idx="41">
                  <c:v>116.99226196875679</c:v>
                </c:pt>
                <c:pt idx="42">
                  <c:v>-418.03156761921127</c:v>
                </c:pt>
              </c:numCache>
            </c:numRef>
          </c:val>
          <c:extLst>
            <c:ext xmlns:c16="http://schemas.microsoft.com/office/drawing/2014/chart" uri="{C3380CC4-5D6E-409C-BE32-E72D297353CC}">
              <c16:uniqueId val="{00000000-3BD2-4897-9486-4879142EEF30}"/>
            </c:ext>
          </c:extLst>
        </c:ser>
        <c:ser>
          <c:idx val="2"/>
          <c:order val="1"/>
          <c:tx>
            <c:strRef>
              <c:f>'Données Graph3'!$H$7:$H$8</c:f>
              <c:strCache>
                <c:ptCount val="2"/>
                <c:pt idx="0">
                  <c:v>Intérim</c:v>
                </c:pt>
              </c:strCache>
            </c:strRef>
          </c:tx>
          <c:spPr>
            <a:solidFill>
              <a:schemeClr val="accent6">
                <a:lumMod val="75000"/>
              </a:schemeClr>
            </a:solidFill>
            <a:ln w="28575">
              <a:noFill/>
            </a:ln>
          </c:spPr>
          <c:invertIfNegative val="0"/>
          <c:cat>
            <c:multiLvlStrRef>
              <c:f>'Données Graph3'!$A$10:$B$62</c:f>
              <c:multiLvlStrCache>
                <c:ptCount val="48"/>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pt idx="24">
                    <c:v>T1</c:v>
                  </c:pt>
                  <c:pt idx="25">
                    <c:v>T2</c:v>
                  </c:pt>
                  <c:pt idx="26">
                    <c:v>T3</c:v>
                  </c:pt>
                  <c:pt idx="27">
                    <c:v>T4</c:v>
                  </c:pt>
                  <c:pt idx="28">
                    <c:v>T1</c:v>
                  </c:pt>
                  <c:pt idx="29">
                    <c:v>T2</c:v>
                  </c:pt>
                  <c:pt idx="30">
                    <c:v>T3</c:v>
                  </c:pt>
                  <c:pt idx="31">
                    <c:v>T4</c:v>
                  </c:pt>
                  <c:pt idx="32">
                    <c:v>T1</c:v>
                  </c:pt>
                  <c:pt idx="33">
                    <c:v>T2</c:v>
                  </c:pt>
                  <c:pt idx="34">
                    <c:v>T3</c:v>
                  </c:pt>
                  <c:pt idx="35">
                    <c:v>T4</c:v>
                  </c:pt>
                  <c:pt idx="36">
                    <c:v>T1</c:v>
                  </c:pt>
                  <c:pt idx="37">
                    <c:v>T2</c:v>
                  </c:pt>
                  <c:pt idx="38">
                    <c:v>T3</c:v>
                  </c:pt>
                  <c:pt idx="39">
                    <c:v>T4</c:v>
                  </c:pt>
                  <c:pt idx="40">
                    <c:v>T1</c:v>
                  </c:pt>
                  <c:pt idx="41">
                    <c:v>T2</c:v>
                  </c:pt>
                  <c:pt idx="42">
                    <c:v>T3</c:v>
                  </c:pt>
                  <c:pt idx="43">
                    <c:v>T4</c:v>
                  </c:pt>
                  <c:pt idx="44">
                    <c:v>T1</c:v>
                  </c:pt>
                  <c:pt idx="45">
                    <c:v>T2</c:v>
                  </c:pt>
                  <c:pt idx="46">
                    <c:v>T3</c:v>
                  </c:pt>
                  <c:pt idx="47">
                    <c:v>T4</c:v>
                  </c:pt>
                </c:lvl>
                <c:lvl>
                  <c:pt idx="0">
                    <c:v>2012</c:v>
                  </c:pt>
                  <c:pt idx="4">
                    <c:v>2013</c:v>
                  </c:pt>
                  <c:pt idx="8">
                    <c:v>2014</c:v>
                  </c:pt>
                  <c:pt idx="12">
                    <c:v>2015</c:v>
                  </c:pt>
                  <c:pt idx="16">
                    <c:v>2016</c:v>
                  </c:pt>
                  <c:pt idx="20">
                    <c:v>2017</c:v>
                  </c:pt>
                  <c:pt idx="24">
                    <c:v>2018</c:v>
                  </c:pt>
                  <c:pt idx="28">
                    <c:v>2019</c:v>
                  </c:pt>
                  <c:pt idx="32">
                    <c:v>2020</c:v>
                  </c:pt>
                  <c:pt idx="36">
                    <c:v>2021</c:v>
                  </c:pt>
                  <c:pt idx="40">
                    <c:v>2022</c:v>
                  </c:pt>
                  <c:pt idx="44">
                    <c:v>2023</c:v>
                  </c:pt>
                </c:lvl>
              </c:multiLvlStrCache>
            </c:multiLvlStrRef>
          </c:cat>
          <c:val>
            <c:numRef>
              <c:f>'Données Graph3'!$W$10:$W$52</c:f>
              <c:numCache>
                <c:formatCode>#,##0</c:formatCode>
                <c:ptCount val="43"/>
                <c:pt idx="0">
                  <c:v>-212.07437891190148</c:v>
                </c:pt>
                <c:pt idx="1">
                  <c:v>-104.66686470614604</c:v>
                </c:pt>
                <c:pt idx="2">
                  <c:v>-265.48470167770756</c:v>
                </c:pt>
                <c:pt idx="3">
                  <c:v>-296.95612358586914</c:v>
                </c:pt>
                <c:pt idx="4">
                  <c:v>-125.68909335789976</c:v>
                </c:pt>
                <c:pt idx="5">
                  <c:v>-70.507585857056256</c:v>
                </c:pt>
                <c:pt idx="6">
                  <c:v>93.202695909180875</c:v>
                </c:pt>
                <c:pt idx="7">
                  <c:v>335.8238329701835</c:v>
                </c:pt>
                <c:pt idx="8">
                  <c:v>-476.57897958794092</c:v>
                </c:pt>
                <c:pt idx="9">
                  <c:v>41.25381137243312</c:v>
                </c:pt>
                <c:pt idx="10">
                  <c:v>-247.24260417341793</c:v>
                </c:pt>
                <c:pt idx="11">
                  <c:v>178.7925157014115</c:v>
                </c:pt>
                <c:pt idx="12">
                  <c:v>121.22755936524936</c:v>
                </c:pt>
                <c:pt idx="13">
                  <c:v>-34.346115605030718</c:v>
                </c:pt>
                <c:pt idx="14">
                  <c:v>236.96481477805992</c:v>
                </c:pt>
                <c:pt idx="15">
                  <c:v>78.642295964739787</c:v>
                </c:pt>
                <c:pt idx="16">
                  <c:v>156.88809594810937</c:v>
                </c:pt>
                <c:pt idx="17">
                  <c:v>173.65642199905415</c:v>
                </c:pt>
                <c:pt idx="18">
                  <c:v>118.71648980100508</c:v>
                </c:pt>
                <c:pt idx="19">
                  <c:v>-26.897283657722255</c:v>
                </c:pt>
                <c:pt idx="20">
                  <c:v>494.95519779904407</c:v>
                </c:pt>
                <c:pt idx="21">
                  <c:v>310.52392993892136</c:v>
                </c:pt>
                <c:pt idx="22">
                  <c:v>333.45394793634023</c:v>
                </c:pt>
                <c:pt idx="23">
                  <c:v>34.490944749885784</c:v>
                </c:pt>
                <c:pt idx="24">
                  <c:v>19.496534598286416</c:v>
                </c:pt>
                <c:pt idx="25">
                  <c:v>-197.54781498418015</c:v>
                </c:pt>
                <c:pt idx="26">
                  <c:v>48.493825541767364</c:v>
                </c:pt>
                <c:pt idx="27">
                  <c:v>21.071797498516389</c:v>
                </c:pt>
                <c:pt idx="28">
                  <c:v>165.82970311936151</c:v>
                </c:pt>
                <c:pt idx="29">
                  <c:v>96.86519851201956</c:v>
                </c:pt>
                <c:pt idx="30">
                  <c:v>5.8117055418342716</c:v>
                </c:pt>
                <c:pt idx="31">
                  <c:v>35.005703185259335</c:v>
                </c:pt>
                <c:pt idx="32">
                  <c:v>-2376.7534475417606</c:v>
                </c:pt>
                <c:pt idx="33">
                  <c:v>1166.3909108097487</c:v>
                </c:pt>
                <c:pt idx="34">
                  <c:v>764.02894434581231</c:v>
                </c:pt>
                <c:pt idx="35">
                  <c:v>104.57615596528012</c:v>
                </c:pt>
                <c:pt idx="36">
                  <c:v>131.06282975280374</c:v>
                </c:pt>
                <c:pt idx="37">
                  <c:v>57.522893563270372</c:v>
                </c:pt>
                <c:pt idx="38">
                  <c:v>194.54553558540101</c:v>
                </c:pt>
                <c:pt idx="39">
                  <c:v>108.17049777001648</c:v>
                </c:pt>
                <c:pt idx="40">
                  <c:v>-260.92227194526095</c:v>
                </c:pt>
                <c:pt idx="41">
                  <c:v>56.589791721869005</c:v>
                </c:pt>
                <c:pt idx="42">
                  <c:v>-74.840927758380531</c:v>
                </c:pt>
              </c:numCache>
            </c:numRef>
          </c:val>
          <c:extLst>
            <c:ext xmlns:c16="http://schemas.microsoft.com/office/drawing/2014/chart" uri="{C3380CC4-5D6E-409C-BE32-E72D297353CC}">
              <c16:uniqueId val="{00000001-3BD2-4897-9486-4879142EEF30}"/>
            </c:ext>
          </c:extLst>
        </c:ser>
        <c:dLbls>
          <c:showLegendKey val="0"/>
          <c:showVal val="0"/>
          <c:showCatName val="0"/>
          <c:showSerName val="0"/>
          <c:showPercent val="0"/>
          <c:showBubbleSize val="0"/>
        </c:dLbls>
        <c:gapWidth val="150"/>
        <c:overlap val="100"/>
        <c:axId val="212256640"/>
        <c:axId val="212258176"/>
      </c:barChart>
      <c:lineChart>
        <c:grouping val="standard"/>
        <c:varyColors val="0"/>
        <c:ser>
          <c:idx val="0"/>
          <c:order val="2"/>
          <c:tx>
            <c:strRef>
              <c:f>'Données Graph3'!$F$7:$F$8</c:f>
              <c:strCache>
                <c:ptCount val="2"/>
                <c:pt idx="0">
                  <c:v>Emploi total</c:v>
                </c:pt>
              </c:strCache>
            </c:strRef>
          </c:tx>
          <c:spPr>
            <a:ln w="28575">
              <a:solidFill>
                <a:srgbClr val="002060"/>
              </a:solidFill>
              <a:prstDash val="solid"/>
            </a:ln>
          </c:spPr>
          <c:marker>
            <c:symbol val="none"/>
          </c:marker>
          <c:cat>
            <c:multiLvlStrRef>
              <c:f>'Données Graph3'!$A$10:$B$57</c:f>
              <c:multiLvlStrCache>
                <c:ptCount val="48"/>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pt idx="24">
                    <c:v>T1</c:v>
                  </c:pt>
                  <c:pt idx="25">
                    <c:v>T2</c:v>
                  </c:pt>
                  <c:pt idx="26">
                    <c:v>T3</c:v>
                  </c:pt>
                  <c:pt idx="27">
                    <c:v>T4</c:v>
                  </c:pt>
                  <c:pt idx="28">
                    <c:v>T1</c:v>
                  </c:pt>
                  <c:pt idx="29">
                    <c:v>T2</c:v>
                  </c:pt>
                  <c:pt idx="30">
                    <c:v>T3</c:v>
                  </c:pt>
                  <c:pt idx="31">
                    <c:v>T4</c:v>
                  </c:pt>
                  <c:pt idx="32">
                    <c:v>T1</c:v>
                  </c:pt>
                  <c:pt idx="33">
                    <c:v>T2</c:v>
                  </c:pt>
                  <c:pt idx="34">
                    <c:v>T3</c:v>
                  </c:pt>
                  <c:pt idx="35">
                    <c:v>T4</c:v>
                  </c:pt>
                  <c:pt idx="36">
                    <c:v>T1</c:v>
                  </c:pt>
                  <c:pt idx="37">
                    <c:v>T2</c:v>
                  </c:pt>
                  <c:pt idx="38">
                    <c:v>T3</c:v>
                  </c:pt>
                  <c:pt idx="39">
                    <c:v>T4</c:v>
                  </c:pt>
                  <c:pt idx="40">
                    <c:v>T1</c:v>
                  </c:pt>
                  <c:pt idx="41">
                    <c:v>T2</c:v>
                  </c:pt>
                  <c:pt idx="42">
                    <c:v>T3</c:v>
                  </c:pt>
                  <c:pt idx="43">
                    <c:v>T4</c:v>
                  </c:pt>
                  <c:pt idx="44">
                    <c:v>T1</c:v>
                  </c:pt>
                  <c:pt idx="45">
                    <c:v>T2</c:v>
                  </c:pt>
                  <c:pt idx="46">
                    <c:v>T3</c:v>
                  </c:pt>
                  <c:pt idx="47">
                    <c:v>T4</c:v>
                  </c:pt>
                </c:lvl>
                <c:lvl>
                  <c:pt idx="0">
                    <c:v>2012</c:v>
                  </c:pt>
                  <c:pt idx="4">
                    <c:v>2013</c:v>
                  </c:pt>
                  <c:pt idx="8">
                    <c:v>2014</c:v>
                  </c:pt>
                  <c:pt idx="12">
                    <c:v>2015</c:v>
                  </c:pt>
                  <c:pt idx="16">
                    <c:v>2016</c:v>
                  </c:pt>
                  <c:pt idx="20">
                    <c:v>2017</c:v>
                  </c:pt>
                  <c:pt idx="24">
                    <c:v>2018</c:v>
                  </c:pt>
                  <c:pt idx="28">
                    <c:v>2019</c:v>
                  </c:pt>
                  <c:pt idx="32">
                    <c:v>2020</c:v>
                  </c:pt>
                  <c:pt idx="36">
                    <c:v>2021</c:v>
                  </c:pt>
                  <c:pt idx="40">
                    <c:v>2022</c:v>
                  </c:pt>
                  <c:pt idx="44">
                    <c:v>2023</c:v>
                  </c:pt>
                </c:lvl>
              </c:multiLvlStrCache>
            </c:multiLvlStrRef>
          </c:cat>
          <c:val>
            <c:numRef>
              <c:f>'Données Graph3'!$U$10:$U$52</c:f>
              <c:numCache>
                <c:formatCode>#,##0</c:formatCode>
                <c:ptCount val="43"/>
                <c:pt idx="0">
                  <c:v>534.24835637738579</c:v>
                </c:pt>
                <c:pt idx="1">
                  <c:v>-622.31020047157654</c:v>
                </c:pt>
                <c:pt idx="2">
                  <c:v>-2125.4870311877748</c:v>
                </c:pt>
                <c:pt idx="3">
                  <c:v>872.18271253001876</c:v>
                </c:pt>
                <c:pt idx="4">
                  <c:v>-132.68502447649371</c:v>
                </c:pt>
                <c:pt idx="5">
                  <c:v>520.82308856610325</c:v>
                </c:pt>
                <c:pt idx="6">
                  <c:v>-402.97628782011452</c:v>
                </c:pt>
                <c:pt idx="7">
                  <c:v>785.76872836690745</c:v>
                </c:pt>
                <c:pt idx="8">
                  <c:v>-588.27100427751429</c:v>
                </c:pt>
                <c:pt idx="9">
                  <c:v>-697.99913167482009</c:v>
                </c:pt>
                <c:pt idx="10">
                  <c:v>97.335934882401489</c:v>
                </c:pt>
                <c:pt idx="11">
                  <c:v>-160.86548233783105</c:v>
                </c:pt>
                <c:pt idx="12">
                  <c:v>-36.397395669075195</c:v>
                </c:pt>
                <c:pt idx="13">
                  <c:v>161.51061583179398</c:v>
                </c:pt>
                <c:pt idx="14">
                  <c:v>-323.66791894924245</c:v>
                </c:pt>
                <c:pt idx="15">
                  <c:v>856.4055746201193</c:v>
                </c:pt>
                <c:pt idx="16">
                  <c:v>347.23048848012695</c:v>
                </c:pt>
                <c:pt idx="17">
                  <c:v>1694.5575750222779</c:v>
                </c:pt>
                <c:pt idx="18">
                  <c:v>-11.12855726032285</c:v>
                </c:pt>
                <c:pt idx="19">
                  <c:v>-297.17870572305401</c:v>
                </c:pt>
                <c:pt idx="20">
                  <c:v>2464.7501496375771</c:v>
                </c:pt>
                <c:pt idx="21">
                  <c:v>816.08030265677371</c:v>
                </c:pt>
                <c:pt idx="22">
                  <c:v>-315.2410004697449</c:v>
                </c:pt>
                <c:pt idx="23">
                  <c:v>1059.9256449560344</c:v>
                </c:pt>
                <c:pt idx="24">
                  <c:v>1363.8272535077704</c:v>
                </c:pt>
                <c:pt idx="25">
                  <c:v>228.12285448299372</c:v>
                </c:pt>
                <c:pt idx="26">
                  <c:v>130.77618541690754</c:v>
                </c:pt>
                <c:pt idx="27">
                  <c:v>-153.72050100751221</c:v>
                </c:pt>
                <c:pt idx="28">
                  <c:v>877.59487810308929</c:v>
                </c:pt>
                <c:pt idx="29">
                  <c:v>1387.104968308995</c:v>
                </c:pt>
                <c:pt idx="30">
                  <c:v>838.50697677428252</c:v>
                </c:pt>
                <c:pt idx="31">
                  <c:v>-363.11125708112377</c:v>
                </c:pt>
                <c:pt idx="32">
                  <c:v>-4685.4987574130064</c:v>
                </c:pt>
                <c:pt idx="33">
                  <c:v>-2202.9122288585932</c:v>
                </c:pt>
                <c:pt idx="34">
                  <c:v>5139.8345656611491</c:v>
                </c:pt>
                <c:pt idx="35">
                  <c:v>1864.1817540199263</c:v>
                </c:pt>
                <c:pt idx="36">
                  <c:v>1159.1542974307376</c:v>
                </c:pt>
                <c:pt idx="37">
                  <c:v>2985.4375416814873</c:v>
                </c:pt>
                <c:pt idx="38">
                  <c:v>2232.4570427016006</c:v>
                </c:pt>
                <c:pt idx="39">
                  <c:v>2259.2556330485386</c:v>
                </c:pt>
                <c:pt idx="40">
                  <c:v>907.07984383864095</c:v>
                </c:pt>
                <c:pt idx="41">
                  <c:v>173.58205369062489</c:v>
                </c:pt>
                <c:pt idx="42">
                  <c:v>-492.8724953776109</c:v>
                </c:pt>
              </c:numCache>
            </c:numRef>
          </c:val>
          <c:smooth val="0"/>
          <c:extLst>
            <c:ext xmlns:c16="http://schemas.microsoft.com/office/drawing/2014/chart" uri="{C3380CC4-5D6E-409C-BE32-E72D297353CC}">
              <c16:uniqueId val="{00000002-3BD2-4897-9486-4879142EEF30}"/>
            </c:ext>
          </c:extLst>
        </c:ser>
        <c:dLbls>
          <c:showLegendKey val="0"/>
          <c:showVal val="0"/>
          <c:showCatName val="0"/>
          <c:showSerName val="0"/>
          <c:showPercent val="0"/>
          <c:showBubbleSize val="0"/>
        </c:dLbls>
        <c:marker val="1"/>
        <c:smooth val="0"/>
        <c:axId val="212256640"/>
        <c:axId val="212258176"/>
      </c:lineChart>
      <c:catAx>
        <c:axId val="212256640"/>
        <c:scaling>
          <c:orientation val="minMax"/>
        </c:scaling>
        <c:delete val="0"/>
        <c:axPos val="b"/>
        <c:majorGridlines>
          <c:spPr>
            <a:ln w="3175">
              <a:solidFill>
                <a:srgbClr val="969696"/>
              </a:solidFill>
              <a:prstDash val="sysDash"/>
            </a:ln>
          </c:spPr>
        </c:majorGridlines>
        <c:numFmt formatCode="General" sourceLinked="1"/>
        <c:majorTickMark val="in"/>
        <c:minorTickMark val="none"/>
        <c:tickLblPos val="low"/>
        <c:spPr>
          <a:ln w="19050"/>
        </c:spPr>
        <c:txPr>
          <a:bodyPr/>
          <a:lstStyle/>
          <a:p>
            <a:pPr>
              <a:defRPr sz="1000"/>
            </a:pPr>
            <a:endParaRPr lang="fr-FR"/>
          </a:p>
        </c:txPr>
        <c:crossAx val="212258176"/>
        <c:crosses val="autoZero"/>
        <c:auto val="0"/>
        <c:lblAlgn val="ctr"/>
        <c:lblOffset val="100"/>
        <c:tickLblSkip val="4"/>
        <c:tickMarkSkip val="4"/>
        <c:noMultiLvlLbl val="0"/>
      </c:catAx>
      <c:valAx>
        <c:axId val="212258176"/>
        <c:scaling>
          <c:orientation val="minMax"/>
          <c:max val="5500"/>
          <c:min val="-5000"/>
        </c:scaling>
        <c:delete val="0"/>
        <c:axPos val="l"/>
        <c:majorGridlines>
          <c:spPr>
            <a:ln>
              <a:prstDash val="sysDash"/>
            </a:ln>
          </c:spPr>
        </c:majorGridlines>
        <c:numFmt formatCode="[Red][&lt;0]\-&quot;&quot;0&quot;&quot;;[Blue][&gt;0]\+&quot;&quot;0&quot;&quot;;0" sourceLinked="0"/>
        <c:majorTickMark val="out"/>
        <c:minorTickMark val="none"/>
        <c:tickLblPos val="nextTo"/>
        <c:crossAx val="212256640"/>
        <c:crosses val="autoZero"/>
        <c:crossBetween val="between"/>
        <c:majorUnit val="1000"/>
      </c:valAx>
    </c:plotArea>
    <c:legend>
      <c:legendPos val="t"/>
      <c:layout>
        <c:manualLayout>
          <c:xMode val="edge"/>
          <c:yMode val="edge"/>
          <c:x val="0.21627906807801803"/>
          <c:y val="0.21335807050092764"/>
          <c:w val="0.58264258622806397"/>
          <c:h val="6.3399948383075486E-2"/>
        </c:manualLayout>
      </c:layout>
      <c:overlay val="0"/>
      <c:txPr>
        <a:bodyPr/>
        <a:lstStyle/>
        <a:p>
          <a:pPr>
            <a:defRPr sz="1200"/>
          </a:pPr>
          <a:endParaRPr lang="fr-FR"/>
        </a:p>
      </c:txPr>
    </c:legend>
    <c:plotVisOnly val="1"/>
    <c:dispBlanksAs val="gap"/>
    <c:showDLblsOverMax val="0"/>
  </c:chart>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8.157958052898516E-2"/>
          <c:y val="0.24595686858608862"/>
          <c:w val="0.90516390406154157"/>
          <c:h val="0.46558558534083427"/>
        </c:manualLayout>
      </c:layout>
      <c:barChart>
        <c:barDir val="col"/>
        <c:grouping val="stacked"/>
        <c:varyColors val="0"/>
        <c:ser>
          <c:idx val="0"/>
          <c:order val="0"/>
          <c:tx>
            <c:v>Emploi hors intérim</c:v>
          </c:tx>
          <c:spPr>
            <a:solidFill>
              <a:srgbClr val="00B0F0"/>
            </a:solidFill>
          </c:spPr>
          <c:invertIfNegative val="0"/>
          <c:dPt>
            <c:idx val="4"/>
            <c:invertIfNegative val="0"/>
            <c:bubble3D val="0"/>
            <c:extLst>
              <c:ext xmlns:c16="http://schemas.microsoft.com/office/drawing/2014/chart" uri="{C3380CC4-5D6E-409C-BE32-E72D297353CC}">
                <c16:uniqueId val="{00000000-B317-49ED-BCC9-2904EF2D818A}"/>
              </c:ext>
            </c:extLst>
          </c:dPt>
          <c:dLbls>
            <c:dLbl>
              <c:idx val="1"/>
              <c:layout>
                <c:manualLayout>
                  <c:x val="-1.8451889386298876E-3"/>
                  <c:y val="-8.6256488763224587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B317-49ED-BCC9-2904EF2D818A}"/>
                </c:ext>
              </c:extLst>
            </c:dLbl>
            <c:dLbl>
              <c:idx val="2"/>
              <c:layout>
                <c:manualLayout>
                  <c:x val="3.8026223770279048E-3"/>
                  <c:y val="1.532651594288178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B317-49ED-BCC9-2904EF2D818A}"/>
                </c:ext>
              </c:extLst>
            </c:dLbl>
            <c:dLbl>
              <c:idx val="3"/>
              <c:layout>
                <c:manualLayout>
                  <c:x val="1.7993704753625093E-3"/>
                  <c:y val="-1.8058375703327763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B317-49ED-BCC9-2904EF2D818A}"/>
                </c:ext>
              </c:extLst>
            </c:dLbl>
            <c:dLbl>
              <c:idx val="4"/>
              <c:layout>
                <c:manualLayout>
                  <c:x val="0"/>
                  <c:y val="3.3507009643785573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B317-49ED-BCC9-2904EF2D818A}"/>
                </c:ext>
              </c:extLst>
            </c:dLbl>
            <c:numFmt formatCode="[&lt;0]\-&quot;&quot;#,###&quot;&quot;;[&gt;0]\+&quot;&quot;#,###&quot;&quot;;0"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'Données graph4'!$B$8:$F$8</c:f>
              <c:strCache>
                <c:ptCount val="5"/>
                <c:pt idx="0">
                  <c:v>Ensemble</c:v>
                </c:pt>
                <c:pt idx="1">
                  <c:v>Tertiaire marchand</c:v>
                </c:pt>
                <c:pt idx="2">
                  <c:v>Tertiaire non marchand</c:v>
                </c:pt>
                <c:pt idx="3">
                  <c:v>Industrie</c:v>
                </c:pt>
                <c:pt idx="4">
                  <c:v>Construction 
</c:v>
                </c:pt>
              </c:strCache>
            </c:strRef>
          </c:cat>
          <c:val>
            <c:numRef>
              <c:f>'Données graph4'!$DG$51:$DK$51</c:f>
              <c:numCache>
                <c:formatCode>#,##0</c:formatCode>
                <c:ptCount val="5"/>
                <c:pt idx="0">
                  <c:v>-420</c:v>
                </c:pt>
                <c:pt idx="1">
                  <c:v>210</c:v>
                </c:pt>
                <c:pt idx="2">
                  <c:v>-130</c:v>
                </c:pt>
                <c:pt idx="3">
                  <c:v>90</c:v>
                </c:pt>
                <c:pt idx="4">
                  <c:v>-140</c:v>
                </c:pt>
              </c:numCache>
            </c:numRef>
          </c:val>
          <c:extLst>
            <c:ext xmlns:c16="http://schemas.microsoft.com/office/drawing/2014/chart" uri="{C3380CC4-5D6E-409C-BE32-E72D297353CC}">
              <c16:uniqueId val="{00000004-B317-49ED-BCC9-2904EF2D818A}"/>
            </c:ext>
          </c:extLst>
        </c:ser>
        <c:ser>
          <c:idx val="1"/>
          <c:order val="1"/>
          <c:tx>
            <c:v>Intérim</c:v>
          </c:tx>
          <c:spPr>
            <a:solidFill>
              <a:schemeClr val="accent6">
                <a:lumMod val="75000"/>
              </a:schemeClr>
            </a:solidFill>
          </c:spPr>
          <c:invertIfNegative val="0"/>
          <c:dPt>
            <c:idx val="4"/>
            <c:invertIfNegative val="0"/>
            <c:bubble3D val="0"/>
            <c:extLst>
              <c:ext xmlns:c16="http://schemas.microsoft.com/office/drawing/2014/chart" uri="{C3380CC4-5D6E-409C-BE32-E72D297353CC}">
                <c16:uniqueId val="{00000005-B317-49ED-BCC9-2904EF2D818A}"/>
              </c:ext>
            </c:extLst>
          </c:dPt>
          <c:dLbls>
            <c:dLbl>
              <c:idx val="0"/>
              <c:layout>
                <c:manualLayout>
                  <c:x val="-3.7316403700606328E-3"/>
                  <c:y val="-7.8606602266349627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B317-49ED-BCC9-2904EF2D818A}"/>
                </c:ext>
              </c:extLst>
            </c:dLbl>
            <c:dLbl>
              <c:idx val="1"/>
              <c:layout>
                <c:manualLayout>
                  <c:x val="-1.9143472012116062E-3"/>
                  <c:y val="-5.1160738400822811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B317-49ED-BCC9-2904EF2D818A}"/>
                </c:ext>
              </c:extLst>
            </c:dLbl>
            <c:dLbl>
              <c:idx val="2"/>
              <c:layout>
                <c:manualLayout>
                  <c:x val="2.0031102189508E-3"/>
                  <c:y val="7.1384806305060662E-4"/>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B317-49ED-BCC9-2904EF2D818A}"/>
                </c:ext>
              </c:extLst>
            </c:dLbl>
            <c:dLbl>
              <c:idx val="3"/>
              <c:layout>
                <c:manualLayout>
                  <c:x val="1.8910391917057805E-3"/>
                  <c:y val="-4.241360799981329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B317-49ED-BCC9-2904EF2D818A}"/>
                </c:ext>
              </c:extLst>
            </c:dLbl>
            <c:dLbl>
              <c:idx val="4"/>
              <c:layout>
                <c:manualLayout>
                  <c:x val="0"/>
                  <c:y val="-2.546015346410360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B317-49ED-BCC9-2904EF2D818A}"/>
                </c:ext>
              </c:extLst>
            </c:dLbl>
            <c:numFmt formatCode="[&lt;0]\-&quot;&quot;#,###&quot;&quot;;[&gt;0]\+&quot;&quot;#,###&quot;&quot;;0" sourceLinked="0"/>
            <c:spPr>
              <a:noFill/>
              <a:ln>
                <a:noFill/>
              </a:ln>
              <a:effectLst/>
            </c:spPr>
            <c:txPr>
              <a:bodyPr/>
              <a:lstStyle/>
              <a:p>
                <a:pPr>
                  <a:defRPr sz="1100" b="0"/>
                </a:pPr>
                <a:endParaRPr lang="fr-FR"/>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'Données graph4'!$B$8:$F$8</c:f>
              <c:strCache>
                <c:ptCount val="5"/>
                <c:pt idx="0">
                  <c:v>Ensemble</c:v>
                </c:pt>
                <c:pt idx="1">
                  <c:v>Tertiaire marchand</c:v>
                </c:pt>
                <c:pt idx="2">
                  <c:v>Tertiaire non marchand</c:v>
                </c:pt>
                <c:pt idx="3">
                  <c:v>Industrie</c:v>
                </c:pt>
                <c:pt idx="4">
                  <c:v>Construction 
</c:v>
                </c:pt>
              </c:strCache>
            </c:strRef>
          </c:cat>
          <c:val>
            <c:numRef>
              <c:f>'Données graph4'!$DM$51:$DQ$51</c:f>
              <c:numCache>
                <c:formatCode>#,##0</c:formatCode>
                <c:ptCount val="5"/>
                <c:pt idx="0">
                  <c:v>-70</c:v>
                </c:pt>
                <c:pt idx="1">
                  <c:v>-120</c:v>
                </c:pt>
                <c:pt idx="2">
                  <c:v>-10</c:v>
                </c:pt>
                <c:pt idx="3">
                  <c:v>-10</c:v>
                </c:pt>
                <c:pt idx="4">
                  <c:v>70</c:v>
                </c:pt>
              </c:numCache>
            </c:numRef>
          </c:val>
          <c:extLst>
            <c:ext xmlns:c16="http://schemas.microsoft.com/office/drawing/2014/chart" uri="{C3380CC4-5D6E-409C-BE32-E72D297353CC}">
              <c16:uniqueId val="{0000000A-B317-49ED-BCC9-2904EF2D818A}"/>
            </c:ext>
          </c:extLst>
        </c:ser>
        <c:ser>
          <c:idx val="2"/>
          <c:order val="2"/>
          <c:tx>
            <c:v>Total</c:v>
          </c:tx>
          <c:spPr>
            <a:noFill/>
          </c:spPr>
          <c:invertIfNegative val="0"/>
          <c:dLbls>
            <c:dLbl>
              <c:idx val="0"/>
              <c:layout>
                <c:manualLayout>
                  <c:x val="-4.845548839165183E-5"/>
                  <c:y val="9.8510325453893502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B317-49ED-BCC9-2904EF2D818A}"/>
                </c:ext>
              </c:extLst>
            </c:dLbl>
            <c:dLbl>
              <c:idx val="1"/>
              <c:layout>
                <c:manualLayout>
                  <c:x val="-1.1476299882233327E-4"/>
                  <c:y val="-1.3231885810713858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B317-49ED-BCC9-2904EF2D818A}"/>
                </c:ext>
              </c:extLst>
            </c:dLbl>
            <c:dLbl>
              <c:idx val="2"/>
              <c:layout>
                <c:manualLayout>
                  <c:x val="5.14421600153244E-3"/>
                  <c:y val="-1.8837997745767776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B317-49ED-BCC9-2904EF2D818A}"/>
                </c:ext>
              </c:extLst>
            </c:dLbl>
            <c:dLbl>
              <c:idx val="3"/>
              <c:layout>
                <c:manualLayout>
                  <c:x val="4.1229669947282696E-5"/>
                  <c:y val="-1.1106372555606713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B317-49ED-BCC9-2904EF2D818A}"/>
                </c:ext>
              </c:extLst>
            </c:dLbl>
            <c:dLbl>
              <c:idx val="4"/>
              <c:layout>
                <c:manualLayout>
                  <c:x val="1.8451339921768473E-3"/>
                  <c:y val="-3.7091809395023198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B317-49ED-BCC9-2904EF2D818A}"/>
                </c:ext>
              </c:extLst>
            </c:dLbl>
            <c:numFmt formatCode="[&lt;0]\-&quot;&quot;#,###&quot;&quot;;[&gt;0]\+&quot;&quot;#,###&quot;&quot;;0" sourceLinked="0"/>
            <c:spPr>
              <a:noFill/>
              <a:ln>
                <a:noFill/>
              </a:ln>
              <a:effectLst/>
            </c:spPr>
            <c:txPr>
              <a:bodyPr/>
              <a:lstStyle/>
              <a:p>
                <a:pPr>
                  <a:defRPr sz="1200" b="1"/>
                </a:pPr>
                <a:endParaRPr lang="fr-FR"/>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'Données graph4'!$B$8:$F$8</c:f>
              <c:strCache>
                <c:ptCount val="5"/>
                <c:pt idx="0">
                  <c:v>Ensemble</c:v>
                </c:pt>
                <c:pt idx="1">
                  <c:v>Tertiaire marchand</c:v>
                </c:pt>
                <c:pt idx="2">
                  <c:v>Tertiaire non marchand</c:v>
                </c:pt>
                <c:pt idx="3">
                  <c:v>Industrie</c:v>
                </c:pt>
                <c:pt idx="4">
                  <c:v>Construction 
</c:v>
                </c:pt>
              </c:strCache>
            </c:strRef>
          </c:cat>
          <c:val>
            <c:numRef>
              <c:f>'Données graph4'!$DA$51:$DE$51</c:f>
              <c:numCache>
                <c:formatCode>#,##0</c:formatCode>
                <c:ptCount val="5"/>
                <c:pt idx="0">
                  <c:v>-490</c:v>
                </c:pt>
                <c:pt idx="1">
                  <c:v>90</c:v>
                </c:pt>
                <c:pt idx="2">
                  <c:v>-140</c:v>
                </c:pt>
                <c:pt idx="3">
                  <c:v>80</c:v>
                </c:pt>
                <c:pt idx="4">
                  <c:v>-70</c:v>
                </c:pt>
              </c:numCache>
            </c:numRef>
          </c:val>
          <c:extLst>
            <c:ext xmlns:c16="http://schemas.microsoft.com/office/drawing/2014/chart" uri="{C3380CC4-5D6E-409C-BE32-E72D297353CC}">
              <c16:uniqueId val="{00000010-B317-49ED-BCC9-2904EF2D818A}"/>
            </c:ext>
          </c:extLst>
        </c:ser>
        <c:dLbls>
          <c:showLegendKey val="0"/>
          <c:showVal val="0"/>
          <c:showCatName val="0"/>
          <c:showSerName val="0"/>
          <c:showPercent val="0"/>
          <c:showBubbleSize val="0"/>
        </c:dLbls>
        <c:gapWidth val="150"/>
        <c:overlap val="100"/>
        <c:axId val="212311040"/>
        <c:axId val="212329216"/>
      </c:barChart>
      <c:catAx>
        <c:axId val="212311040"/>
        <c:scaling>
          <c:orientation val="minMax"/>
        </c:scaling>
        <c:delete val="0"/>
        <c:axPos val="b"/>
        <c:numFmt formatCode="General" sourceLinked="0"/>
        <c:majorTickMark val="out"/>
        <c:minorTickMark val="none"/>
        <c:tickLblPos val="low"/>
        <c:spPr>
          <a:ln w="22225" cmpd="sng"/>
        </c:spPr>
        <c:txPr>
          <a:bodyPr rot="0" vert="horz"/>
          <a:lstStyle/>
          <a:p>
            <a:pPr>
              <a:defRPr sz="1000" b="0" baseline="0"/>
            </a:pPr>
            <a:endParaRPr lang="fr-FR"/>
          </a:p>
        </c:txPr>
        <c:crossAx val="212329216"/>
        <c:crosses val="autoZero"/>
        <c:auto val="1"/>
        <c:lblAlgn val="ctr"/>
        <c:lblOffset val="100"/>
        <c:noMultiLvlLbl val="0"/>
      </c:catAx>
      <c:valAx>
        <c:axId val="212329216"/>
        <c:scaling>
          <c:orientation val="minMax"/>
          <c:max val="500"/>
          <c:min val="-500"/>
        </c:scaling>
        <c:delete val="0"/>
        <c:axPos val="l"/>
        <c:majorGridlines>
          <c:spPr>
            <a:ln>
              <a:prstDash val="sysDot"/>
            </a:ln>
          </c:spPr>
        </c:majorGridlines>
        <c:numFmt formatCode="[Red][&lt;0]\-&quot;&quot;0&quot;&quot;;[Blue][&gt;0]\+&quot;&quot;0&quot;&quot;;0" sourceLinked="0"/>
        <c:majorTickMark val="out"/>
        <c:minorTickMark val="none"/>
        <c:tickLblPos val="nextTo"/>
        <c:crossAx val="212311040"/>
        <c:crosses val="autoZero"/>
        <c:crossBetween val="between"/>
        <c:majorUnit val="500"/>
      </c:valAx>
    </c:plotArea>
    <c:legend>
      <c:legendPos val="r"/>
      <c:legendEntry>
        <c:idx val="0"/>
        <c:delete val="1"/>
      </c:legendEntry>
      <c:layout>
        <c:manualLayout>
          <c:xMode val="edge"/>
          <c:yMode val="edge"/>
          <c:x val="0.27865418602177844"/>
          <c:y val="0.18397875147241638"/>
          <c:w val="0.4416481968830514"/>
          <c:h val="5.7485996694990923E-2"/>
        </c:manualLayout>
      </c:layout>
      <c:overlay val="0"/>
      <c:txPr>
        <a:bodyPr/>
        <a:lstStyle/>
        <a:p>
          <a:pPr>
            <a:defRPr sz="1200" baseline="0"/>
          </a:pPr>
          <a:endParaRPr lang="fr-FR"/>
        </a:p>
      </c:txPr>
    </c:legend>
    <c:plotVisOnly val="1"/>
    <c:dispBlanksAs val="gap"/>
    <c:showDLblsOverMax val="0"/>
  </c:chart>
  <c:spPr>
    <a:ln>
      <a:solidFill>
        <a:schemeClr val="tx1">
          <a:tint val="75000"/>
          <a:shade val="95000"/>
          <a:satMod val="105000"/>
        </a:schemeClr>
      </a:solidFill>
    </a:ln>
  </c:spPr>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1896545228499415E-2"/>
          <c:y val="0.27208624345685839"/>
          <c:w val="0.83764367816093055"/>
          <c:h val="0.49287174439733517"/>
        </c:manualLayout>
      </c:layout>
      <c:lineChart>
        <c:grouping val="standard"/>
        <c:varyColors val="0"/>
        <c:ser>
          <c:idx val="0"/>
          <c:order val="0"/>
          <c:tx>
            <c:strRef>
              <c:f>'Données graph 1 et 2'!$AS$8:$AS$9</c:f>
              <c:strCache>
                <c:ptCount val="2"/>
                <c:pt idx="0">
                  <c:v>Construction </c:v>
                </c:pt>
              </c:strCache>
            </c:strRef>
          </c:tx>
          <c:spPr>
            <a:ln w="28575">
              <a:solidFill>
                <a:srgbClr val="00B050"/>
              </a:solidFill>
              <a:prstDash val="solid"/>
            </a:ln>
          </c:spPr>
          <c:marker>
            <c:symbol val="none"/>
          </c:marker>
          <c:cat>
            <c:multiLvlStrRef>
              <c:f>'Données graph 1 et 2'!$A$10:$B$56</c:f>
              <c:multiLvlStrCache>
                <c:ptCount val="47"/>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pt idx="24">
                    <c:v>T1</c:v>
                  </c:pt>
                  <c:pt idx="25">
                    <c:v>T2</c:v>
                  </c:pt>
                  <c:pt idx="26">
                    <c:v>T3</c:v>
                  </c:pt>
                  <c:pt idx="27">
                    <c:v>T4</c:v>
                  </c:pt>
                  <c:pt idx="28">
                    <c:v>T1</c:v>
                  </c:pt>
                  <c:pt idx="29">
                    <c:v>T2</c:v>
                  </c:pt>
                  <c:pt idx="30">
                    <c:v>T3</c:v>
                  </c:pt>
                  <c:pt idx="31">
                    <c:v>T4</c:v>
                  </c:pt>
                  <c:pt idx="32">
                    <c:v>T1</c:v>
                  </c:pt>
                  <c:pt idx="33">
                    <c:v>T2</c:v>
                  </c:pt>
                  <c:pt idx="34">
                    <c:v>T3</c:v>
                  </c:pt>
                  <c:pt idx="35">
                    <c:v>T4</c:v>
                  </c:pt>
                  <c:pt idx="36">
                    <c:v>T1</c:v>
                  </c:pt>
                  <c:pt idx="37">
                    <c:v>T2</c:v>
                  </c:pt>
                  <c:pt idx="38">
                    <c:v>T3</c:v>
                  </c:pt>
                  <c:pt idx="39">
                    <c:v>T4</c:v>
                  </c:pt>
                  <c:pt idx="40">
                    <c:v>T1</c:v>
                  </c:pt>
                  <c:pt idx="41">
                    <c:v>T2</c:v>
                  </c:pt>
                  <c:pt idx="42">
                    <c:v>T3</c:v>
                  </c:pt>
                  <c:pt idx="43">
                    <c:v>T4</c:v>
                  </c:pt>
                  <c:pt idx="44">
                    <c:v>T1</c:v>
                  </c:pt>
                  <c:pt idx="45">
                    <c:v>T2</c:v>
                  </c:pt>
                  <c:pt idx="46">
                    <c:v>T3</c:v>
                  </c:pt>
                </c:lvl>
                <c:lvl>
                  <c:pt idx="0">
                    <c:v>2012</c:v>
                  </c:pt>
                  <c:pt idx="4">
                    <c:v>2013</c:v>
                  </c:pt>
                  <c:pt idx="8">
                    <c:v>2014</c:v>
                  </c:pt>
                  <c:pt idx="12">
                    <c:v>2015</c:v>
                  </c:pt>
                  <c:pt idx="16">
                    <c:v>2016</c:v>
                  </c:pt>
                  <c:pt idx="20">
                    <c:v>2017</c:v>
                  </c:pt>
                  <c:pt idx="24">
                    <c:v>2018</c:v>
                  </c:pt>
                  <c:pt idx="28">
                    <c:v>2019</c:v>
                  </c:pt>
                  <c:pt idx="32">
                    <c:v>2020</c:v>
                  </c:pt>
                  <c:pt idx="36">
                    <c:v>2021</c:v>
                  </c:pt>
                  <c:pt idx="40">
                    <c:v>2022</c:v>
                  </c:pt>
                  <c:pt idx="44">
                    <c:v>2023</c:v>
                  </c:pt>
                </c:lvl>
              </c:multiLvlStrCache>
            </c:multiLvlStrRef>
          </c:cat>
          <c:val>
            <c:numRef>
              <c:f>'Données graph 1 et 2'!$AS$10:$AS$52</c:f>
              <c:numCache>
                <c:formatCode>#\ ##0.0</c:formatCode>
                <c:ptCount val="43"/>
                <c:pt idx="0">
                  <c:v>100</c:v>
                </c:pt>
                <c:pt idx="1">
                  <c:v>98.3277335744487</c:v>
                </c:pt>
                <c:pt idx="2">
                  <c:v>98.216456478183346</c:v>
                </c:pt>
                <c:pt idx="3">
                  <c:v>95.993614602138805</c:v>
                </c:pt>
                <c:pt idx="4">
                  <c:v>94.497882751546797</c:v>
                </c:pt>
                <c:pt idx="5">
                  <c:v>94.481635488759281</c:v>
                </c:pt>
                <c:pt idx="6">
                  <c:v>95.20853654202746</c:v>
                </c:pt>
                <c:pt idx="7">
                  <c:v>95.323140566856736</c:v>
                </c:pt>
                <c:pt idx="8">
                  <c:v>94.912459669363329</c:v>
                </c:pt>
                <c:pt idx="9">
                  <c:v>93.319421771146438</c:v>
                </c:pt>
                <c:pt idx="10">
                  <c:v>91.246301505413896</c:v>
                </c:pt>
                <c:pt idx="11">
                  <c:v>90.114056482757292</c:v>
                </c:pt>
                <c:pt idx="12">
                  <c:v>88.377425528113889</c:v>
                </c:pt>
                <c:pt idx="13">
                  <c:v>87.710285943941074</c:v>
                </c:pt>
                <c:pt idx="14">
                  <c:v>87.816805248025645</c:v>
                </c:pt>
                <c:pt idx="15">
                  <c:v>88.104949983108028</c:v>
                </c:pt>
                <c:pt idx="16">
                  <c:v>88.669007517278018</c:v>
                </c:pt>
                <c:pt idx="17">
                  <c:v>89.445077368508336</c:v>
                </c:pt>
                <c:pt idx="18">
                  <c:v>89.911293675243911</c:v>
                </c:pt>
                <c:pt idx="19">
                  <c:v>90.118053146342376</c:v>
                </c:pt>
                <c:pt idx="20">
                  <c:v>91.136478715067454</c:v>
                </c:pt>
                <c:pt idx="21">
                  <c:v>92.827287719021598</c:v>
                </c:pt>
                <c:pt idx="22">
                  <c:v>94.187146038410305</c:v>
                </c:pt>
                <c:pt idx="23">
                  <c:v>93.814585494582062</c:v>
                </c:pt>
                <c:pt idx="24">
                  <c:v>96.54539866673953</c:v>
                </c:pt>
                <c:pt idx="25">
                  <c:v>96.089318810409068</c:v>
                </c:pt>
                <c:pt idx="26">
                  <c:v>96.562483945863292</c:v>
                </c:pt>
                <c:pt idx="27">
                  <c:v>97.670675465149571</c:v>
                </c:pt>
                <c:pt idx="28">
                  <c:v>98.999637181817718</c:v>
                </c:pt>
                <c:pt idx="29">
                  <c:v>99.745761026420737</c:v>
                </c:pt>
                <c:pt idx="30">
                  <c:v>101.08091449545074</c:v>
                </c:pt>
                <c:pt idx="31">
                  <c:v>101.31836088692606</c:v>
                </c:pt>
                <c:pt idx="32">
                  <c:v>95.859907008508969</c:v>
                </c:pt>
                <c:pt idx="33">
                  <c:v>99.403909902230836</c:v>
                </c:pt>
                <c:pt idx="34">
                  <c:v>102.0623476946632</c:v>
                </c:pt>
                <c:pt idx="35">
                  <c:v>102.71441347932597</c:v>
                </c:pt>
                <c:pt idx="36">
                  <c:v>104.34870869429702</c:v>
                </c:pt>
                <c:pt idx="37">
                  <c:v>105.20244913685892</c:v>
                </c:pt>
                <c:pt idx="38">
                  <c:v>105.38545758767941</c:v>
                </c:pt>
                <c:pt idx="39">
                  <c:v>104.40162542891214</c:v>
                </c:pt>
                <c:pt idx="40">
                  <c:v>104.11143699405466</c:v>
                </c:pt>
                <c:pt idx="41">
                  <c:v>104.48560827808426</c:v>
                </c:pt>
                <c:pt idx="42">
                  <c:v>103.98551855884965</c:v>
                </c:pt>
              </c:numCache>
            </c:numRef>
          </c:val>
          <c:smooth val="0"/>
          <c:extLst>
            <c:ext xmlns:c16="http://schemas.microsoft.com/office/drawing/2014/chart" uri="{C3380CC4-5D6E-409C-BE32-E72D297353CC}">
              <c16:uniqueId val="{00000000-62A6-4499-B19E-B8842EC9D4B4}"/>
            </c:ext>
          </c:extLst>
        </c:ser>
        <c:ser>
          <c:idx val="1"/>
          <c:order val="1"/>
          <c:tx>
            <c:strRef>
              <c:f>'Données graph 1 et 2'!$AR$8:$AR$9</c:f>
              <c:strCache>
                <c:ptCount val="2"/>
                <c:pt idx="0">
                  <c:v>Industrie </c:v>
                </c:pt>
              </c:strCache>
            </c:strRef>
          </c:tx>
          <c:spPr>
            <a:ln w="28575">
              <a:solidFill>
                <a:srgbClr val="0070C0"/>
              </a:solidFill>
              <a:prstDash val="solid"/>
            </a:ln>
          </c:spPr>
          <c:marker>
            <c:symbol val="none"/>
          </c:marker>
          <c:cat>
            <c:multiLvlStrRef>
              <c:f>'Données graph 1 et 2'!$A$10:$B$56</c:f>
              <c:multiLvlStrCache>
                <c:ptCount val="47"/>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pt idx="24">
                    <c:v>T1</c:v>
                  </c:pt>
                  <c:pt idx="25">
                    <c:v>T2</c:v>
                  </c:pt>
                  <c:pt idx="26">
                    <c:v>T3</c:v>
                  </c:pt>
                  <c:pt idx="27">
                    <c:v>T4</c:v>
                  </c:pt>
                  <c:pt idx="28">
                    <c:v>T1</c:v>
                  </c:pt>
                  <c:pt idx="29">
                    <c:v>T2</c:v>
                  </c:pt>
                  <c:pt idx="30">
                    <c:v>T3</c:v>
                  </c:pt>
                  <c:pt idx="31">
                    <c:v>T4</c:v>
                  </c:pt>
                  <c:pt idx="32">
                    <c:v>T1</c:v>
                  </c:pt>
                  <c:pt idx="33">
                    <c:v>T2</c:v>
                  </c:pt>
                  <c:pt idx="34">
                    <c:v>T3</c:v>
                  </c:pt>
                  <c:pt idx="35">
                    <c:v>T4</c:v>
                  </c:pt>
                  <c:pt idx="36">
                    <c:v>T1</c:v>
                  </c:pt>
                  <c:pt idx="37">
                    <c:v>T2</c:v>
                  </c:pt>
                  <c:pt idx="38">
                    <c:v>T3</c:v>
                  </c:pt>
                  <c:pt idx="39">
                    <c:v>T4</c:v>
                  </c:pt>
                  <c:pt idx="40">
                    <c:v>T1</c:v>
                  </c:pt>
                  <c:pt idx="41">
                    <c:v>T2</c:v>
                  </c:pt>
                  <c:pt idx="42">
                    <c:v>T3</c:v>
                  </c:pt>
                  <c:pt idx="43">
                    <c:v>T4</c:v>
                  </c:pt>
                  <c:pt idx="44">
                    <c:v>T1</c:v>
                  </c:pt>
                  <c:pt idx="45">
                    <c:v>T2</c:v>
                  </c:pt>
                  <c:pt idx="46">
                    <c:v>T3</c:v>
                  </c:pt>
                </c:lvl>
                <c:lvl>
                  <c:pt idx="0">
                    <c:v>2012</c:v>
                  </c:pt>
                  <c:pt idx="4">
                    <c:v>2013</c:v>
                  </c:pt>
                  <c:pt idx="8">
                    <c:v>2014</c:v>
                  </c:pt>
                  <c:pt idx="12">
                    <c:v>2015</c:v>
                  </c:pt>
                  <c:pt idx="16">
                    <c:v>2016</c:v>
                  </c:pt>
                  <c:pt idx="20">
                    <c:v>2017</c:v>
                  </c:pt>
                  <c:pt idx="24">
                    <c:v>2018</c:v>
                  </c:pt>
                  <c:pt idx="28">
                    <c:v>2019</c:v>
                  </c:pt>
                  <c:pt idx="32">
                    <c:v>2020</c:v>
                  </c:pt>
                  <c:pt idx="36">
                    <c:v>2021</c:v>
                  </c:pt>
                  <c:pt idx="40">
                    <c:v>2022</c:v>
                  </c:pt>
                  <c:pt idx="44">
                    <c:v>2023</c:v>
                  </c:pt>
                </c:lvl>
              </c:multiLvlStrCache>
            </c:multiLvlStrRef>
          </c:cat>
          <c:val>
            <c:numRef>
              <c:f>'Données graph 1 et 2'!$AR$10:$AR$52</c:f>
              <c:numCache>
                <c:formatCode>#\ ##0.0</c:formatCode>
                <c:ptCount val="43"/>
                <c:pt idx="0">
                  <c:v>100</c:v>
                </c:pt>
                <c:pt idx="1">
                  <c:v>99.325957068881749</c:v>
                </c:pt>
                <c:pt idx="2">
                  <c:v>97.458152860062214</c:v>
                </c:pt>
                <c:pt idx="3">
                  <c:v>96.198470924403196</c:v>
                </c:pt>
                <c:pt idx="4">
                  <c:v>96.25986808707259</c:v>
                </c:pt>
                <c:pt idx="5">
                  <c:v>96.157180811780137</c:v>
                </c:pt>
                <c:pt idx="6">
                  <c:v>96.612086725599028</c:v>
                </c:pt>
                <c:pt idx="7">
                  <c:v>96.084888687418101</c:v>
                </c:pt>
                <c:pt idx="8">
                  <c:v>94.568388529988454</c:v>
                </c:pt>
                <c:pt idx="9">
                  <c:v>94.685246475097884</c:v>
                </c:pt>
                <c:pt idx="10">
                  <c:v>94.303141600566761</c:v>
                </c:pt>
                <c:pt idx="11">
                  <c:v>93.907133748431022</c:v>
                </c:pt>
                <c:pt idx="12">
                  <c:v>94.614078119241157</c:v>
                </c:pt>
                <c:pt idx="13">
                  <c:v>94.225701386541374</c:v>
                </c:pt>
                <c:pt idx="14">
                  <c:v>93.856855720988548</c:v>
                </c:pt>
                <c:pt idx="15">
                  <c:v>93.260088983331229</c:v>
                </c:pt>
                <c:pt idx="16">
                  <c:v>92.02587633595725</c:v>
                </c:pt>
                <c:pt idx="17">
                  <c:v>92.708617933054143</c:v>
                </c:pt>
                <c:pt idx="18">
                  <c:v>92.457655919372115</c:v>
                </c:pt>
                <c:pt idx="19">
                  <c:v>92.016147795071362</c:v>
                </c:pt>
                <c:pt idx="20">
                  <c:v>91.839302930315753</c:v>
                </c:pt>
                <c:pt idx="21">
                  <c:v>92.337222243656072</c:v>
                </c:pt>
                <c:pt idx="22">
                  <c:v>92.976829158300518</c:v>
                </c:pt>
                <c:pt idx="23">
                  <c:v>94.113707100198582</c:v>
                </c:pt>
                <c:pt idx="24">
                  <c:v>94.970597502700912</c:v>
                </c:pt>
                <c:pt idx="25">
                  <c:v>94.632640380981087</c:v>
                </c:pt>
                <c:pt idx="26">
                  <c:v>94.936527558320762</c:v>
                </c:pt>
                <c:pt idx="27">
                  <c:v>95.026180795318396</c:v>
                </c:pt>
                <c:pt idx="28">
                  <c:v>95.956700770471144</c:v>
                </c:pt>
                <c:pt idx="29">
                  <c:v>95.402559307871812</c:v>
                </c:pt>
                <c:pt idx="30">
                  <c:v>94.885348350586227</c:v>
                </c:pt>
                <c:pt idx="31">
                  <c:v>95.585108885943981</c:v>
                </c:pt>
                <c:pt idx="32">
                  <c:v>92.457196403631428</c:v>
                </c:pt>
                <c:pt idx="33">
                  <c:v>93.621931077855052</c:v>
                </c:pt>
                <c:pt idx="34">
                  <c:v>95.877707690470984</c:v>
                </c:pt>
                <c:pt idx="35">
                  <c:v>95.528267024611523</c:v>
                </c:pt>
                <c:pt idx="36">
                  <c:v>96.385170923547363</c:v>
                </c:pt>
                <c:pt idx="37">
                  <c:v>96.612130257937991</c:v>
                </c:pt>
                <c:pt idx="38">
                  <c:v>97.542356651604265</c:v>
                </c:pt>
                <c:pt idx="39">
                  <c:v>99.741684163023052</c:v>
                </c:pt>
                <c:pt idx="40">
                  <c:v>99.514481101673084</c:v>
                </c:pt>
                <c:pt idx="41">
                  <c:v>100.26641220164791</c:v>
                </c:pt>
                <c:pt idx="42">
                  <c:v>100.63253753083887</c:v>
                </c:pt>
              </c:numCache>
            </c:numRef>
          </c:val>
          <c:smooth val="0"/>
          <c:extLst>
            <c:ext xmlns:c16="http://schemas.microsoft.com/office/drawing/2014/chart" uri="{C3380CC4-5D6E-409C-BE32-E72D297353CC}">
              <c16:uniqueId val="{00000001-62A6-4499-B19E-B8842EC9D4B4}"/>
            </c:ext>
          </c:extLst>
        </c:ser>
        <c:ser>
          <c:idx val="2"/>
          <c:order val="2"/>
          <c:tx>
            <c:strRef>
              <c:f>'Données graph 1 et 2'!$AT$8:$AT$9</c:f>
              <c:strCache>
                <c:ptCount val="2"/>
                <c:pt idx="0">
                  <c:v>Tertiaire marchand </c:v>
                </c:pt>
              </c:strCache>
            </c:strRef>
          </c:tx>
          <c:spPr>
            <a:ln w="28575">
              <a:solidFill>
                <a:srgbClr val="FF0000"/>
              </a:solidFill>
            </a:ln>
          </c:spPr>
          <c:marker>
            <c:symbol val="none"/>
          </c:marker>
          <c:cat>
            <c:multiLvlStrRef>
              <c:f>'Données graph 1 et 2'!$A$10:$B$56</c:f>
              <c:multiLvlStrCache>
                <c:ptCount val="47"/>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pt idx="24">
                    <c:v>T1</c:v>
                  </c:pt>
                  <c:pt idx="25">
                    <c:v>T2</c:v>
                  </c:pt>
                  <c:pt idx="26">
                    <c:v>T3</c:v>
                  </c:pt>
                  <c:pt idx="27">
                    <c:v>T4</c:v>
                  </c:pt>
                  <c:pt idx="28">
                    <c:v>T1</c:v>
                  </c:pt>
                  <c:pt idx="29">
                    <c:v>T2</c:v>
                  </c:pt>
                  <c:pt idx="30">
                    <c:v>T3</c:v>
                  </c:pt>
                  <c:pt idx="31">
                    <c:v>T4</c:v>
                  </c:pt>
                  <c:pt idx="32">
                    <c:v>T1</c:v>
                  </c:pt>
                  <c:pt idx="33">
                    <c:v>T2</c:v>
                  </c:pt>
                  <c:pt idx="34">
                    <c:v>T3</c:v>
                  </c:pt>
                  <c:pt idx="35">
                    <c:v>T4</c:v>
                  </c:pt>
                  <c:pt idx="36">
                    <c:v>T1</c:v>
                  </c:pt>
                  <c:pt idx="37">
                    <c:v>T2</c:v>
                  </c:pt>
                  <c:pt idx="38">
                    <c:v>T3</c:v>
                  </c:pt>
                  <c:pt idx="39">
                    <c:v>T4</c:v>
                  </c:pt>
                  <c:pt idx="40">
                    <c:v>T1</c:v>
                  </c:pt>
                  <c:pt idx="41">
                    <c:v>T2</c:v>
                  </c:pt>
                  <c:pt idx="42">
                    <c:v>T3</c:v>
                  </c:pt>
                  <c:pt idx="43">
                    <c:v>T4</c:v>
                  </c:pt>
                  <c:pt idx="44">
                    <c:v>T1</c:v>
                  </c:pt>
                  <c:pt idx="45">
                    <c:v>T2</c:v>
                  </c:pt>
                  <c:pt idx="46">
                    <c:v>T3</c:v>
                  </c:pt>
                </c:lvl>
                <c:lvl>
                  <c:pt idx="0">
                    <c:v>2012</c:v>
                  </c:pt>
                  <c:pt idx="4">
                    <c:v>2013</c:v>
                  </c:pt>
                  <c:pt idx="8">
                    <c:v>2014</c:v>
                  </c:pt>
                  <c:pt idx="12">
                    <c:v>2015</c:v>
                  </c:pt>
                  <c:pt idx="16">
                    <c:v>2016</c:v>
                  </c:pt>
                  <c:pt idx="20">
                    <c:v>2017</c:v>
                  </c:pt>
                  <c:pt idx="24">
                    <c:v>2018</c:v>
                  </c:pt>
                  <c:pt idx="28">
                    <c:v>2019</c:v>
                  </c:pt>
                  <c:pt idx="32">
                    <c:v>2020</c:v>
                  </c:pt>
                  <c:pt idx="36">
                    <c:v>2021</c:v>
                  </c:pt>
                  <c:pt idx="40">
                    <c:v>2022</c:v>
                  </c:pt>
                  <c:pt idx="44">
                    <c:v>2023</c:v>
                  </c:pt>
                </c:lvl>
              </c:multiLvlStrCache>
            </c:multiLvlStrRef>
          </c:cat>
          <c:val>
            <c:numRef>
              <c:f>'Données graph 1 et 2'!$AT$10:$AT$52</c:f>
              <c:numCache>
                <c:formatCode>#\ ##0.0</c:formatCode>
                <c:ptCount val="43"/>
                <c:pt idx="0">
                  <c:v>100</c:v>
                </c:pt>
                <c:pt idx="1">
                  <c:v>100.0422144505855</c:v>
                </c:pt>
                <c:pt idx="2">
                  <c:v>100.14754001887027</c:v>
                </c:pt>
                <c:pt idx="3">
                  <c:v>99.671480573402789</c:v>
                </c:pt>
                <c:pt idx="4">
                  <c:v>99.955224940073535</c:v>
                </c:pt>
                <c:pt idx="5">
                  <c:v>99.568559173968808</c:v>
                </c:pt>
                <c:pt idx="6">
                  <c:v>99.634794101947861</c:v>
                </c:pt>
                <c:pt idx="7">
                  <c:v>99.94251745534801</c:v>
                </c:pt>
                <c:pt idx="8">
                  <c:v>99.783321304415139</c:v>
                </c:pt>
                <c:pt idx="9">
                  <c:v>99.759095331152707</c:v>
                </c:pt>
                <c:pt idx="10">
                  <c:v>99.192626236010327</c:v>
                </c:pt>
                <c:pt idx="11">
                  <c:v>99.246125091429775</c:v>
                </c:pt>
                <c:pt idx="12">
                  <c:v>99.380226414771698</c:v>
                </c:pt>
                <c:pt idx="13">
                  <c:v>99.69635488028149</c:v>
                </c:pt>
                <c:pt idx="14">
                  <c:v>99.838755972320186</c:v>
                </c:pt>
                <c:pt idx="15">
                  <c:v>99.774941662654598</c:v>
                </c:pt>
                <c:pt idx="16">
                  <c:v>100.28648816924334</c:v>
                </c:pt>
                <c:pt idx="17">
                  <c:v>101.20903819065316</c:v>
                </c:pt>
                <c:pt idx="18">
                  <c:v>101.41298106221566</c:v>
                </c:pt>
                <c:pt idx="19">
                  <c:v>101.82764835834246</c:v>
                </c:pt>
                <c:pt idx="20">
                  <c:v>103.17227549873226</c:v>
                </c:pt>
                <c:pt idx="21">
                  <c:v>104.22472665629878</c:v>
                </c:pt>
                <c:pt idx="22">
                  <c:v>104.01010843812841</c:v>
                </c:pt>
                <c:pt idx="23">
                  <c:v>104.82034534721889</c:v>
                </c:pt>
                <c:pt idx="24">
                  <c:v>105.75869811962906</c:v>
                </c:pt>
                <c:pt idx="25">
                  <c:v>106.00107620721001</c:v>
                </c:pt>
                <c:pt idx="26">
                  <c:v>105.74043636873476</c:v>
                </c:pt>
                <c:pt idx="27">
                  <c:v>105.40577830724594</c:v>
                </c:pt>
                <c:pt idx="28">
                  <c:v>106.19975374443014</c:v>
                </c:pt>
                <c:pt idx="29">
                  <c:v>107.04800522949047</c:v>
                </c:pt>
                <c:pt idx="30">
                  <c:v>106.70864815739324</c:v>
                </c:pt>
                <c:pt idx="31">
                  <c:v>107.38363325604831</c:v>
                </c:pt>
                <c:pt idx="32">
                  <c:v>103.97096188651614</c:v>
                </c:pt>
                <c:pt idx="33">
                  <c:v>101.96808571822756</c:v>
                </c:pt>
                <c:pt idx="34">
                  <c:v>105.33088565875737</c:v>
                </c:pt>
                <c:pt idx="35">
                  <c:v>105.46952191872781</c:v>
                </c:pt>
                <c:pt idx="36">
                  <c:v>106.43158341544353</c:v>
                </c:pt>
                <c:pt idx="37">
                  <c:v>109.17298378586031</c:v>
                </c:pt>
                <c:pt idx="38">
                  <c:v>111.18095485227877</c:v>
                </c:pt>
                <c:pt idx="39">
                  <c:v>112.28468466641128</c:v>
                </c:pt>
                <c:pt idx="40">
                  <c:v>113.22272398590903</c:v>
                </c:pt>
                <c:pt idx="41">
                  <c:v>113.80113746205652</c:v>
                </c:pt>
                <c:pt idx="42">
                  <c:v>113.90416868555751</c:v>
                </c:pt>
              </c:numCache>
            </c:numRef>
          </c:val>
          <c:smooth val="0"/>
          <c:extLst>
            <c:ext xmlns:c16="http://schemas.microsoft.com/office/drawing/2014/chart" uri="{C3380CC4-5D6E-409C-BE32-E72D297353CC}">
              <c16:uniqueId val="{00000002-62A6-4499-B19E-B8842EC9D4B4}"/>
            </c:ext>
          </c:extLst>
        </c:ser>
        <c:ser>
          <c:idx val="3"/>
          <c:order val="3"/>
          <c:tx>
            <c:strRef>
              <c:f>'Données graph 1 et 2'!$AU$8:$AU$9</c:f>
              <c:strCache>
                <c:ptCount val="2"/>
                <c:pt idx="0">
                  <c:v>Tertiaire non marchand </c:v>
                </c:pt>
              </c:strCache>
            </c:strRef>
          </c:tx>
          <c:spPr>
            <a:ln w="28575">
              <a:solidFill>
                <a:schemeClr val="accent6">
                  <a:lumMod val="75000"/>
                </a:schemeClr>
              </a:solidFill>
              <a:prstDash val="solid"/>
            </a:ln>
          </c:spPr>
          <c:marker>
            <c:symbol val="none"/>
          </c:marker>
          <c:cat>
            <c:multiLvlStrRef>
              <c:f>'Données graph 1 et 2'!$A$10:$B$56</c:f>
              <c:multiLvlStrCache>
                <c:ptCount val="47"/>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pt idx="24">
                    <c:v>T1</c:v>
                  </c:pt>
                  <c:pt idx="25">
                    <c:v>T2</c:v>
                  </c:pt>
                  <c:pt idx="26">
                    <c:v>T3</c:v>
                  </c:pt>
                  <c:pt idx="27">
                    <c:v>T4</c:v>
                  </c:pt>
                  <c:pt idx="28">
                    <c:v>T1</c:v>
                  </c:pt>
                  <c:pt idx="29">
                    <c:v>T2</c:v>
                  </c:pt>
                  <c:pt idx="30">
                    <c:v>T3</c:v>
                  </c:pt>
                  <c:pt idx="31">
                    <c:v>T4</c:v>
                  </c:pt>
                  <c:pt idx="32">
                    <c:v>T1</c:v>
                  </c:pt>
                  <c:pt idx="33">
                    <c:v>T2</c:v>
                  </c:pt>
                  <c:pt idx="34">
                    <c:v>T3</c:v>
                  </c:pt>
                  <c:pt idx="35">
                    <c:v>T4</c:v>
                  </c:pt>
                  <c:pt idx="36">
                    <c:v>T1</c:v>
                  </c:pt>
                  <c:pt idx="37">
                    <c:v>T2</c:v>
                  </c:pt>
                  <c:pt idx="38">
                    <c:v>T3</c:v>
                  </c:pt>
                  <c:pt idx="39">
                    <c:v>T4</c:v>
                  </c:pt>
                  <c:pt idx="40">
                    <c:v>T1</c:v>
                  </c:pt>
                  <c:pt idx="41">
                    <c:v>T2</c:v>
                  </c:pt>
                  <c:pt idx="42">
                    <c:v>T3</c:v>
                  </c:pt>
                  <c:pt idx="43">
                    <c:v>T4</c:v>
                  </c:pt>
                  <c:pt idx="44">
                    <c:v>T1</c:v>
                  </c:pt>
                  <c:pt idx="45">
                    <c:v>T2</c:v>
                  </c:pt>
                  <c:pt idx="46">
                    <c:v>T3</c:v>
                  </c:pt>
                </c:lvl>
                <c:lvl>
                  <c:pt idx="0">
                    <c:v>2012</c:v>
                  </c:pt>
                  <c:pt idx="4">
                    <c:v>2013</c:v>
                  </c:pt>
                  <c:pt idx="8">
                    <c:v>2014</c:v>
                  </c:pt>
                  <c:pt idx="12">
                    <c:v>2015</c:v>
                  </c:pt>
                  <c:pt idx="16">
                    <c:v>2016</c:v>
                  </c:pt>
                  <c:pt idx="20">
                    <c:v>2017</c:v>
                  </c:pt>
                  <c:pt idx="24">
                    <c:v>2018</c:v>
                  </c:pt>
                  <c:pt idx="28">
                    <c:v>2019</c:v>
                  </c:pt>
                  <c:pt idx="32">
                    <c:v>2020</c:v>
                  </c:pt>
                  <c:pt idx="36">
                    <c:v>2021</c:v>
                  </c:pt>
                  <c:pt idx="40">
                    <c:v>2022</c:v>
                  </c:pt>
                  <c:pt idx="44">
                    <c:v>2023</c:v>
                  </c:pt>
                </c:lvl>
              </c:multiLvlStrCache>
            </c:multiLvlStrRef>
          </c:cat>
          <c:val>
            <c:numRef>
              <c:f>'Données graph 1 et 2'!$AU$10:$AU$52</c:f>
              <c:numCache>
                <c:formatCode>#\ ##0.0</c:formatCode>
                <c:ptCount val="43"/>
                <c:pt idx="0">
                  <c:v>100</c:v>
                </c:pt>
                <c:pt idx="1">
                  <c:v>100.00414494276943</c:v>
                </c:pt>
                <c:pt idx="2">
                  <c:v>100.14826456380381</c:v>
                </c:pt>
                <c:pt idx="3">
                  <c:v>99.906461874488599</c:v>
                </c:pt>
                <c:pt idx="4">
                  <c:v>99.721501416594251</c:v>
                </c:pt>
                <c:pt idx="5">
                  <c:v>100.14153486108044</c:v>
                </c:pt>
                <c:pt idx="6">
                  <c:v>99.431683061168442</c:v>
                </c:pt>
                <c:pt idx="7">
                  <c:v>100.27210468247276</c:v>
                </c:pt>
                <c:pt idx="8">
                  <c:v>100.29048654848141</c:v>
                </c:pt>
                <c:pt idx="9">
                  <c:v>99.634412869255357</c:v>
                </c:pt>
                <c:pt idx="10">
                  <c:v>100.28828906962343</c:v>
                </c:pt>
                <c:pt idx="11">
                  <c:v>100.80791535862113</c:v>
                </c:pt>
                <c:pt idx="12">
                  <c:v>100.32729160251608</c:v>
                </c:pt>
                <c:pt idx="13">
                  <c:v>100.68994928627973</c:v>
                </c:pt>
                <c:pt idx="14">
                  <c:v>100.8053599360176</c:v>
                </c:pt>
                <c:pt idx="15">
                  <c:v>101.51551286456535</c:v>
                </c:pt>
                <c:pt idx="16">
                  <c:v>101.72597086397255</c:v>
                </c:pt>
                <c:pt idx="17">
                  <c:v>101.89753974131182</c:v>
                </c:pt>
                <c:pt idx="18">
                  <c:v>102.10962191075782</c:v>
                </c:pt>
                <c:pt idx="19">
                  <c:v>101.81361227904418</c:v>
                </c:pt>
                <c:pt idx="20">
                  <c:v>102.56822313998401</c:v>
                </c:pt>
                <c:pt idx="21">
                  <c:v>102.64981011276629</c:v>
                </c:pt>
                <c:pt idx="22">
                  <c:v>102.07142503058432</c:v>
                </c:pt>
                <c:pt idx="23">
                  <c:v>101.44977779713815</c:v>
                </c:pt>
                <c:pt idx="24">
                  <c:v>101.10986504375927</c:v>
                </c:pt>
                <c:pt idx="25">
                  <c:v>100.68435708003634</c:v>
                </c:pt>
                <c:pt idx="26">
                  <c:v>100.7474562725927</c:v>
                </c:pt>
                <c:pt idx="27">
                  <c:v>101.16719498448765</c:v>
                </c:pt>
                <c:pt idx="28">
                  <c:v>100.98479557200852</c:v>
                </c:pt>
                <c:pt idx="29">
                  <c:v>101.327728578755</c:v>
                </c:pt>
                <c:pt idx="30">
                  <c:v>101.58010528815279</c:v>
                </c:pt>
                <c:pt idx="31">
                  <c:v>101.28443343673337</c:v>
                </c:pt>
                <c:pt idx="32">
                  <c:v>101.37549177200511</c:v>
                </c:pt>
                <c:pt idx="33">
                  <c:v>100.18669719815307</c:v>
                </c:pt>
                <c:pt idx="34">
                  <c:v>102.45598304136163</c:v>
                </c:pt>
                <c:pt idx="35">
                  <c:v>103.4903594538882</c:v>
                </c:pt>
                <c:pt idx="36">
                  <c:v>103.86445913440923</c:v>
                </c:pt>
                <c:pt idx="37">
                  <c:v>104.48707392873206</c:v>
                </c:pt>
                <c:pt idx="38">
                  <c:v>104.62265507153074</c:v>
                </c:pt>
                <c:pt idx="39">
                  <c:v>105.40908571244039</c:v>
                </c:pt>
                <c:pt idx="40">
                  <c:v>105.4417588602381</c:v>
                </c:pt>
                <c:pt idx="41">
                  <c:v>104.78215559240004</c:v>
                </c:pt>
                <c:pt idx="42">
                  <c:v>104.56876546617811</c:v>
                </c:pt>
              </c:numCache>
            </c:numRef>
          </c:val>
          <c:smooth val="0"/>
          <c:extLst>
            <c:ext xmlns:c16="http://schemas.microsoft.com/office/drawing/2014/chart" uri="{C3380CC4-5D6E-409C-BE32-E72D297353CC}">
              <c16:uniqueId val="{00000003-62A6-4499-B19E-B8842EC9D4B4}"/>
            </c:ext>
          </c:extLst>
        </c:ser>
        <c:dLbls>
          <c:showLegendKey val="0"/>
          <c:showVal val="0"/>
          <c:showCatName val="0"/>
          <c:showSerName val="0"/>
          <c:showPercent val="0"/>
          <c:showBubbleSize val="0"/>
        </c:dLbls>
        <c:smooth val="0"/>
        <c:axId val="212177664"/>
        <c:axId val="212179200"/>
      </c:lineChart>
      <c:catAx>
        <c:axId val="212177664"/>
        <c:scaling>
          <c:orientation val="minMax"/>
        </c:scaling>
        <c:delete val="0"/>
        <c:axPos val="b"/>
        <c:majorGridlines>
          <c:spPr>
            <a:ln w="3175">
              <a:solidFill>
                <a:srgbClr val="969696"/>
              </a:solidFill>
              <a:prstDash val="sysDash"/>
            </a:ln>
          </c:spPr>
        </c:majorGridlines>
        <c:numFmt formatCode="General" sourceLinked="1"/>
        <c:majorTickMark val="in"/>
        <c:minorTickMark val="none"/>
        <c:tickLblPos val="low"/>
        <c:spPr>
          <a:ln w="19050"/>
        </c:spPr>
        <c:txPr>
          <a:bodyPr/>
          <a:lstStyle/>
          <a:p>
            <a:pPr>
              <a:defRPr sz="1000"/>
            </a:pPr>
            <a:endParaRPr lang="fr-FR"/>
          </a:p>
        </c:txPr>
        <c:crossAx val="212179200"/>
        <c:crossesAt val="100"/>
        <c:auto val="0"/>
        <c:lblAlgn val="ctr"/>
        <c:lblOffset val="100"/>
        <c:tickLblSkip val="4"/>
        <c:tickMarkSkip val="4"/>
        <c:noMultiLvlLbl val="0"/>
      </c:catAx>
      <c:valAx>
        <c:axId val="212179200"/>
        <c:scaling>
          <c:orientation val="minMax"/>
          <c:max val="115"/>
          <c:min val="85"/>
        </c:scaling>
        <c:delete val="0"/>
        <c:axPos val="l"/>
        <c:majorGridlines>
          <c:spPr>
            <a:ln>
              <a:prstDash val="sysDash"/>
            </a:ln>
          </c:spPr>
        </c:majorGridlines>
        <c:numFmt formatCode="#,##0" sourceLinked="0"/>
        <c:majorTickMark val="out"/>
        <c:minorTickMark val="none"/>
        <c:tickLblPos val="nextTo"/>
        <c:crossAx val="212177664"/>
        <c:crosses val="autoZero"/>
        <c:crossBetween val="midCat"/>
        <c:majorUnit val="5"/>
      </c:valAx>
    </c:plotArea>
    <c:legend>
      <c:legendPos val="r"/>
      <c:layout>
        <c:manualLayout>
          <c:xMode val="edge"/>
          <c:yMode val="edge"/>
          <c:x val="3.2670454545454551E-2"/>
          <c:y val="0.18066157760814217"/>
          <c:w val="0.95596590909090906"/>
          <c:h val="8.1424936386768468E-2"/>
        </c:manualLayout>
      </c:layout>
      <c:overlay val="0"/>
      <c:txPr>
        <a:bodyPr/>
        <a:lstStyle/>
        <a:p>
          <a:pPr>
            <a:defRPr sz="1200"/>
          </a:pPr>
          <a:endParaRPr lang="fr-FR"/>
        </a:p>
      </c:txPr>
    </c:legend>
    <c:plotVisOnly val="1"/>
    <c:dispBlanksAs val="gap"/>
    <c:showDLblsOverMax val="0"/>
  </c:chart>
  <c:externalData r:id="rId1">
    <c:autoUpdate val="0"/>
  </c:externalData>
  <c:userShapes r:id="rId2"/>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1000" b="0" i="0" u="none" strike="noStrike" baseline="0">
                <a:solidFill>
                  <a:srgbClr val="000000"/>
                </a:solidFill>
                <a:latin typeface="Calibri"/>
                <a:ea typeface="Calibri"/>
                <a:cs typeface="Calibri"/>
              </a:defRPr>
            </a:pPr>
            <a:r>
              <a:rPr lang="fr-FR" sz="1500" b="1" i="0" u="none" strike="noStrike" baseline="0">
                <a:solidFill>
                  <a:srgbClr val="000000"/>
                </a:solidFill>
                <a:latin typeface="Calibri"/>
                <a:cs typeface="Calibri"/>
              </a:rPr>
              <a:t>Stock de bénéficiaires des principaux contrats aidés, dans le Vaucluse</a:t>
            </a:r>
          </a:p>
          <a:p>
            <a:pPr>
              <a:defRPr sz="1000" b="0" i="0" u="none" strike="noStrike" baseline="0">
                <a:solidFill>
                  <a:srgbClr val="000000"/>
                </a:solidFill>
                <a:latin typeface="Calibri"/>
                <a:ea typeface="Calibri"/>
                <a:cs typeface="Calibri"/>
              </a:defRPr>
            </a:pPr>
            <a:r>
              <a:rPr lang="fr-FR" sz="1000" b="0" i="1" u="none" strike="noStrike" baseline="0">
                <a:solidFill>
                  <a:srgbClr val="000000"/>
                </a:solidFill>
                <a:latin typeface="Calibri"/>
                <a:cs typeface="Calibri"/>
              </a:rPr>
              <a:t>(données brutes, en nombre)</a:t>
            </a:r>
          </a:p>
        </c:rich>
      </c:tx>
      <c:layout>
        <c:manualLayout>
          <c:xMode val="edge"/>
          <c:yMode val="edge"/>
          <c:x val="0.18700457004807933"/>
          <c:y val="2.0459910253153839E-2"/>
        </c:manualLayout>
      </c:layout>
      <c:overlay val="0"/>
      <c:spPr>
        <a:noFill/>
        <a:ln w="25400">
          <a:noFill/>
        </a:ln>
      </c:spPr>
    </c:title>
    <c:autoTitleDeleted val="0"/>
    <c:plotArea>
      <c:layout>
        <c:manualLayout>
          <c:layoutTarget val="inner"/>
          <c:xMode val="edge"/>
          <c:yMode val="edge"/>
          <c:x val="5.2094879587940811E-2"/>
          <c:y val="0.17791309936205024"/>
          <c:w val="0.93016067977190131"/>
          <c:h val="0.50499133191202406"/>
        </c:manualLayout>
      </c:layout>
      <c:areaChart>
        <c:grouping val="stacked"/>
        <c:varyColors val="0"/>
        <c:ser>
          <c:idx val="1"/>
          <c:order val="0"/>
          <c:tx>
            <c:strRef>
              <c:f>'Données GRAPHIQUE_stocks_bénéf'!$BQ$2</c:f>
              <c:strCache>
                <c:ptCount val="1"/>
                <c:pt idx="0">
                  <c:v>CUI-CAE / PEC</c:v>
                </c:pt>
              </c:strCache>
            </c:strRef>
          </c:tx>
          <c:spPr>
            <a:solidFill>
              <a:srgbClr val="1F497D">
                <a:lumMod val="20000"/>
                <a:lumOff val="80000"/>
                <a:alpha val="70000"/>
              </a:srgbClr>
            </a:solidFill>
            <a:ln w="28575">
              <a:noFill/>
              <a:prstDash val="solid"/>
            </a:ln>
          </c:spPr>
          <c:cat>
            <c:multiLvlStrRef>
              <c:f>'Données GRAPHIQUE_stocks_bénéf'!$BO$3:$BP$53</c:f>
              <c:multiLvlStrCache>
                <c:ptCount val="51"/>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pt idx="24">
                    <c:v>T1</c:v>
                  </c:pt>
                  <c:pt idx="25">
                    <c:v>T2</c:v>
                  </c:pt>
                  <c:pt idx="26">
                    <c:v>T3</c:v>
                  </c:pt>
                  <c:pt idx="27">
                    <c:v>T4</c:v>
                  </c:pt>
                  <c:pt idx="28">
                    <c:v>T1</c:v>
                  </c:pt>
                  <c:pt idx="29">
                    <c:v>T2</c:v>
                  </c:pt>
                  <c:pt idx="30">
                    <c:v>T3</c:v>
                  </c:pt>
                  <c:pt idx="31">
                    <c:v>T4</c:v>
                  </c:pt>
                  <c:pt idx="32">
                    <c:v>T1</c:v>
                  </c:pt>
                  <c:pt idx="33">
                    <c:v>T2</c:v>
                  </c:pt>
                  <c:pt idx="34">
                    <c:v>T3</c:v>
                  </c:pt>
                  <c:pt idx="35">
                    <c:v>T4</c:v>
                  </c:pt>
                  <c:pt idx="36">
                    <c:v>T1</c:v>
                  </c:pt>
                  <c:pt idx="37">
                    <c:v>T2</c:v>
                  </c:pt>
                  <c:pt idx="38">
                    <c:v>T3</c:v>
                  </c:pt>
                  <c:pt idx="39">
                    <c:v>T4</c:v>
                  </c:pt>
                  <c:pt idx="40">
                    <c:v>T1</c:v>
                  </c:pt>
                  <c:pt idx="41">
                    <c:v>T2</c:v>
                  </c:pt>
                  <c:pt idx="42">
                    <c:v>T3</c:v>
                  </c:pt>
                  <c:pt idx="43">
                    <c:v>T4</c:v>
                  </c:pt>
                  <c:pt idx="44">
                    <c:v>T1</c:v>
                  </c:pt>
                  <c:pt idx="45">
                    <c:v>T2</c:v>
                  </c:pt>
                  <c:pt idx="46">
                    <c:v>T3</c:v>
                  </c:pt>
                  <c:pt idx="47">
                    <c:v>T4</c:v>
                  </c:pt>
                  <c:pt idx="48">
                    <c:v>T1</c:v>
                  </c:pt>
                  <c:pt idx="49">
                    <c:v>T2</c:v>
                  </c:pt>
                  <c:pt idx="50">
                    <c:v>T3</c:v>
                  </c:pt>
                </c:lvl>
                <c:lvl>
                  <c:pt idx="0">
                    <c:v>2010</c:v>
                  </c:pt>
                  <c:pt idx="4">
                    <c:v>2011</c:v>
                  </c:pt>
                  <c:pt idx="8">
                    <c:v>2012</c:v>
                  </c:pt>
                  <c:pt idx="12">
                    <c:v>2013</c:v>
                  </c:pt>
                  <c:pt idx="16">
                    <c:v>2014</c:v>
                  </c:pt>
                  <c:pt idx="20">
                    <c:v>2015</c:v>
                  </c:pt>
                  <c:pt idx="24">
                    <c:v>2016</c:v>
                  </c:pt>
                  <c:pt idx="28">
                    <c:v>2017</c:v>
                  </c:pt>
                  <c:pt idx="32">
                    <c:v>2018</c:v>
                  </c:pt>
                  <c:pt idx="36">
                    <c:v>2019</c:v>
                  </c:pt>
                  <c:pt idx="40">
                    <c:v>2020</c:v>
                  </c:pt>
                  <c:pt idx="44">
                    <c:v>2021</c:v>
                  </c:pt>
                  <c:pt idx="48">
                    <c:v>2022</c:v>
                  </c:pt>
                </c:lvl>
              </c:multiLvlStrCache>
            </c:multiLvlStrRef>
          </c:cat>
          <c:val>
            <c:numRef>
              <c:f>'Données GRAPHIQUE_stocks_bénéf'!$BQ$3:$BQ$53</c:f>
              <c:numCache>
                <c:formatCode>#,##0</c:formatCode>
                <c:ptCount val="51"/>
                <c:pt idx="0">
                  <c:v>1268</c:v>
                </c:pt>
                <c:pt idx="1">
                  <c:v>2383</c:v>
                </c:pt>
                <c:pt idx="2">
                  <c:v>2491</c:v>
                </c:pt>
                <c:pt idx="3">
                  <c:v>2284</c:v>
                </c:pt>
                <c:pt idx="4">
                  <c:v>2154</c:v>
                </c:pt>
                <c:pt idx="5">
                  <c:v>1764</c:v>
                </c:pt>
                <c:pt idx="6">
                  <c:v>1744</c:v>
                </c:pt>
                <c:pt idx="7">
                  <c:v>2049</c:v>
                </c:pt>
                <c:pt idx="8">
                  <c:v>2326</c:v>
                </c:pt>
                <c:pt idx="9">
                  <c:v>2519</c:v>
                </c:pt>
                <c:pt idx="10">
                  <c:v>2324</c:v>
                </c:pt>
                <c:pt idx="11">
                  <c:v>2159</c:v>
                </c:pt>
                <c:pt idx="12">
                  <c:v>2023</c:v>
                </c:pt>
                <c:pt idx="13">
                  <c:v>1978</c:v>
                </c:pt>
                <c:pt idx="14">
                  <c:v>1854</c:v>
                </c:pt>
                <c:pt idx="15">
                  <c:v>2213</c:v>
                </c:pt>
                <c:pt idx="16">
                  <c:v>2279</c:v>
                </c:pt>
                <c:pt idx="17">
                  <c:v>2388</c:v>
                </c:pt>
                <c:pt idx="18">
                  <c:v>2119</c:v>
                </c:pt>
                <c:pt idx="19">
                  <c:v>1926</c:v>
                </c:pt>
                <c:pt idx="20">
                  <c:v>2046</c:v>
                </c:pt>
                <c:pt idx="21">
                  <c:v>2108</c:v>
                </c:pt>
                <c:pt idx="22">
                  <c:v>2077</c:v>
                </c:pt>
                <c:pt idx="23">
                  <c:v>2196</c:v>
                </c:pt>
                <c:pt idx="24">
                  <c:v>2351</c:v>
                </c:pt>
                <c:pt idx="25">
                  <c:v>2413</c:v>
                </c:pt>
                <c:pt idx="26">
                  <c:v>2431</c:v>
                </c:pt>
                <c:pt idx="27">
                  <c:v>2417</c:v>
                </c:pt>
                <c:pt idx="28">
                  <c:v>2502</c:v>
                </c:pt>
                <c:pt idx="29">
                  <c:v>2384</c:v>
                </c:pt>
                <c:pt idx="30">
                  <c:v>1675</c:v>
                </c:pt>
                <c:pt idx="31">
                  <c:v>1199</c:v>
                </c:pt>
                <c:pt idx="32">
                  <c:v>874</c:v>
                </c:pt>
                <c:pt idx="33">
                  <c:v>732</c:v>
                </c:pt>
                <c:pt idx="34">
                  <c:v>882</c:v>
                </c:pt>
                <c:pt idx="35">
                  <c:v>980</c:v>
                </c:pt>
                <c:pt idx="36">
                  <c:v>1069</c:v>
                </c:pt>
                <c:pt idx="37">
                  <c:v>1176</c:v>
                </c:pt>
                <c:pt idx="38">
                  <c:v>1166</c:v>
                </c:pt>
                <c:pt idx="39">
                  <c:v>1105</c:v>
                </c:pt>
                <c:pt idx="40">
                  <c:v>1041</c:v>
                </c:pt>
                <c:pt idx="41">
                  <c:v>869</c:v>
                </c:pt>
                <c:pt idx="42">
                  <c:v>869</c:v>
                </c:pt>
                <c:pt idx="43">
                  <c:v>872</c:v>
                </c:pt>
                <c:pt idx="44">
                  <c:v>888</c:v>
                </c:pt>
                <c:pt idx="45">
                  <c:v>893</c:v>
                </c:pt>
                <c:pt idx="46">
                  <c:v>854</c:v>
                </c:pt>
                <c:pt idx="47">
                  <c:v>862</c:v>
                </c:pt>
                <c:pt idx="48">
                  <c:v>879</c:v>
                </c:pt>
                <c:pt idx="49">
                  <c:v>847</c:v>
                </c:pt>
                <c:pt idx="50">
                  <c:v>738</c:v>
                </c:pt>
              </c:numCache>
            </c:numRef>
          </c:val>
          <c:extLst>
            <c:ext xmlns:c16="http://schemas.microsoft.com/office/drawing/2014/chart" uri="{C3380CC4-5D6E-409C-BE32-E72D297353CC}">
              <c16:uniqueId val="{00000000-2ABB-4A8B-BE48-7B604158E20C}"/>
            </c:ext>
          </c:extLst>
        </c:ser>
        <c:ser>
          <c:idx val="3"/>
          <c:order val="1"/>
          <c:tx>
            <c:strRef>
              <c:f>'Données GRAPHIQUE_stocks_bénéf'!$BT$2</c:f>
              <c:strCache>
                <c:ptCount val="1"/>
                <c:pt idx="0">
                  <c:v>CUI-CIE</c:v>
                </c:pt>
              </c:strCache>
            </c:strRef>
          </c:tx>
          <c:spPr>
            <a:solidFill>
              <a:srgbClr val="1F497D">
                <a:alpha val="80000"/>
              </a:srgbClr>
            </a:solidFill>
            <a:ln w="25400">
              <a:noFill/>
            </a:ln>
          </c:spPr>
          <c:cat>
            <c:multiLvlStrRef>
              <c:f>'Données GRAPHIQUE_stocks_bénéf'!$BO$3:$BP$53</c:f>
              <c:multiLvlStrCache>
                <c:ptCount val="51"/>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pt idx="24">
                    <c:v>T1</c:v>
                  </c:pt>
                  <c:pt idx="25">
                    <c:v>T2</c:v>
                  </c:pt>
                  <c:pt idx="26">
                    <c:v>T3</c:v>
                  </c:pt>
                  <c:pt idx="27">
                    <c:v>T4</c:v>
                  </c:pt>
                  <c:pt idx="28">
                    <c:v>T1</c:v>
                  </c:pt>
                  <c:pt idx="29">
                    <c:v>T2</c:v>
                  </c:pt>
                  <c:pt idx="30">
                    <c:v>T3</c:v>
                  </c:pt>
                  <c:pt idx="31">
                    <c:v>T4</c:v>
                  </c:pt>
                  <c:pt idx="32">
                    <c:v>T1</c:v>
                  </c:pt>
                  <c:pt idx="33">
                    <c:v>T2</c:v>
                  </c:pt>
                  <c:pt idx="34">
                    <c:v>T3</c:v>
                  </c:pt>
                  <c:pt idx="35">
                    <c:v>T4</c:v>
                  </c:pt>
                  <c:pt idx="36">
                    <c:v>T1</c:v>
                  </c:pt>
                  <c:pt idx="37">
                    <c:v>T2</c:v>
                  </c:pt>
                  <c:pt idx="38">
                    <c:v>T3</c:v>
                  </c:pt>
                  <c:pt idx="39">
                    <c:v>T4</c:v>
                  </c:pt>
                  <c:pt idx="40">
                    <c:v>T1</c:v>
                  </c:pt>
                  <c:pt idx="41">
                    <c:v>T2</c:v>
                  </c:pt>
                  <c:pt idx="42">
                    <c:v>T3</c:v>
                  </c:pt>
                  <c:pt idx="43">
                    <c:v>T4</c:v>
                  </c:pt>
                  <c:pt idx="44">
                    <c:v>T1</c:v>
                  </c:pt>
                  <c:pt idx="45">
                    <c:v>T2</c:v>
                  </c:pt>
                  <c:pt idx="46">
                    <c:v>T3</c:v>
                  </c:pt>
                  <c:pt idx="47">
                    <c:v>T4</c:v>
                  </c:pt>
                  <c:pt idx="48">
                    <c:v>T1</c:v>
                  </c:pt>
                  <c:pt idx="49">
                    <c:v>T2</c:v>
                  </c:pt>
                  <c:pt idx="50">
                    <c:v>T3</c:v>
                  </c:pt>
                </c:lvl>
                <c:lvl>
                  <c:pt idx="0">
                    <c:v>2010</c:v>
                  </c:pt>
                  <c:pt idx="4">
                    <c:v>2011</c:v>
                  </c:pt>
                  <c:pt idx="8">
                    <c:v>2012</c:v>
                  </c:pt>
                  <c:pt idx="12">
                    <c:v>2013</c:v>
                  </c:pt>
                  <c:pt idx="16">
                    <c:v>2014</c:v>
                  </c:pt>
                  <c:pt idx="20">
                    <c:v>2015</c:v>
                  </c:pt>
                  <c:pt idx="24">
                    <c:v>2016</c:v>
                  </c:pt>
                  <c:pt idx="28">
                    <c:v>2017</c:v>
                  </c:pt>
                  <c:pt idx="32">
                    <c:v>2018</c:v>
                  </c:pt>
                  <c:pt idx="36">
                    <c:v>2019</c:v>
                  </c:pt>
                  <c:pt idx="40">
                    <c:v>2020</c:v>
                  </c:pt>
                  <c:pt idx="44">
                    <c:v>2021</c:v>
                  </c:pt>
                  <c:pt idx="48">
                    <c:v>2022</c:v>
                  </c:pt>
                </c:lvl>
              </c:multiLvlStrCache>
            </c:multiLvlStrRef>
          </c:cat>
          <c:val>
            <c:numRef>
              <c:f>'Données GRAPHIQUE_stocks_bénéf'!$BT$3:$BT$53</c:f>
              <c:numCache>
                <c:formatCode>#,##0</c:formatCode>
                <c:ptCount val="51"/>
                <c:pt idx="0">
                  <c:v>414</c:v>
                </c:pt>
                <c:pt idx="1">
                  <c:v>841</c:v>
                </c:pt>
                <c:pt idx="2">
                  <c:v>736</c:v>
                </c:pt>
                <c:pt idx="3">
                  <c:v>698</c:v>
                </c:pt>
                <c:pt idx="4">
                  <c:v>498</c:v>
                </c:pt>
                <c:pt idx="5">
                  <c:v>231</c:v>
                </c:pt>
                <c:pt idx="6">
                  <c:v>180</c:v>
                </c:pt>
                <c:pt idx="7">
                  <c:v>253</c:v>
                </c:pt>
                <c:pt idx="8">
                  <c:v>352</c:v>
                </c:pt>
                <c:pt idx="9">
                  <c:v>247</c:v>
                </c:pt>
                <c:pt idx="10">
                  <c:v>154</c:v>
                </c:pt>
                <c:pt idx="11">
                  <c:v>161</c:v>
                </c:pt>
                <c:pt idx="12">
                  <c:v>196</c:v>
                </c:pt>
                <c:pt idx="13">
                  <c:v>195</c:v>
                </c:pt>
                <c:pt idx="14">
                  <c:v>153</c:v>
                </c:pt>
                <c:pt idx="15">
                  <c:v>183</c:v>
                </c:pt>
                <c:pt idx="16">
                  <c:v>255</c:v>
                </c:pt>
                <c:pt idx="17">
                  <c:v>233</c:v>
                </c:pt>
                <c:pt idx="18">
                  <c:v>204</c:v>
                </c:pt>
                <c:pt idx="19">
                  <c:v>204</c:v>
                </c:pt>
                <c:pt idx="20">
                  <c:v>234</c:v>
                </c:pt>
                <c:pt idx="21">
                  <c:v>326</c:v>
                </c:pt>
                <c:pt idx="22">
                  <c:v>415</c:v>
                </c:pt>
                <c:pt idx="23">
                  <c:v>484</c:v>
                </c:pt>
                <c:pt idx="24">
                  <c:v>641</c:v>
                </c:pt>
                <c:pt idx="25">
                  <c:v>602</c:v>
                </c:pt>
                <c:pt idx="26">
                  <c:v>387</c:v>
                </c:pt>
                <c:pt idx="27">
                  <c:v>271</c:v>
                </c:pt>
                <c:pt idx="28">
                  <c:v>204</c:v>
                </c:pt>
                <c:pt idx="29">
                  <c:v>209</c:v>
                </c:pt>
                <c:pt idx="30">
                  <c:v>176</c:v>
                </c:pt>
                <c:pt idx="31">
                  <c:v>114</c:v>
                </c:pt>
                <c:pt idx="32">
                  <c:v>57</c:v>
                </c:pt>
                <c:pt idx="33">
                  <c:v>3</c:v>
                </c:pt>
                <c:pt idx="34">
                  <c:v>0</c:v>
                </c:pt>
                <c:pt idx="35">
                  <c:v>0</c:v>
                </c:pt>
                <c:pt idx="36">
                  <c:v>0</c:v>
                </c:pt>
                <c:pt idx="37">
                  <c:v>0</c:v>
                </c:pt>
                <c:pt idx="38">
                  <c:v>0</c:v>
                </c:pt>
                <c:pt idx="39">
                  <c:v>0</c:v>
                </c:pt>
                <c:pt idx="40">
                  <c:v>0</c:v>
                </c:pt>
                <c:pt idx="41">
                  <c:v>0</c:v>
                </c:pt>
                <c:pt idx="42">
                  <c:v>0</c:v>
                </c:pt>
                <c:pt idx="43">
                  <c:v>16</c:v>
                </c:pt>
                <c:pt idx="44">
                  <c:v>88</c:v>
                </c:pt>
                <c:pt idx="45">
                  <c:v>220</c:v>
                </c:pt>
                <c:pt idx="46">
                  <c:v>320</c:v>
                </c:pt>
                <c:pt idx="47">
                  <c:v>473</c:v>
                </c:pt>
                <c:pt idx="48">
                  <c:v>550</c:v>
                </c:pt>
                <c:pt idx="49">
                  <c:v>543</c:v>
                </c:pt>
                <c:pt idx="50">
                  <c:v>380</c:v>
                </c:pt>
              </c:numCache>
            </c:numRef>
          </c:val>
          <c:extLst>
            <c:ext xmlns:c16="http://schemas.microsoft.com/office/drawing/2014/chart" uri="{C3380CC4-5D6E-409C-BE32-E72D297353CC}">
              <c16:uniqueId val="{00000001-2ABB-4A8B-BE48-7B604158E20C}"/>
            </c:ext>
          </c:extLst>
        </c:ser>
        <c:ser>
          <c:idx val="2"/>
          <c:order val="2"/>
          <c:tx>
            <c:strRef>
              <c:f>'Données GRAPHIQUE_stocks_bénéf'!$BW$2</c:f>
              <c:strCache>
                <c:ptCount val="1"/>
                <c:pt idx="0">
                  <c:v>Emploi d'avenir</c:v>
                </c:pt>
              </c:strCache>
            </c:strRef>
          </c:tx>
          <c:spPr>
            <a:solidFill>
              <a:srgbClr val="F79646">
                <a:lumMod val="75000"/>
                <a:alpha val="70000"/>
              </a:srgbClr>
            </a:solidFill>
            <a:ln w="25400">
              <a:noFill/>
            </a:ln>
          </c:spPr>
          <c:cat>
            <c:multiLvlStrRef>
              <c:f>'Données GRAPHIQUE_stocks_bénéf'!$BO$3:$BP$53</c:f>
              <c:multiLvlStrCache>
                <c:ptCount val="51"/>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pt idx="24">
                    <c:v>T1</c:v>
                  </c:pt>
                  <c:pt idx="25">
                    <c:v>T2</c:v>
                  </c:pt>
                  <c:pt idx="26">
                    <c:v>T3</c:v>
                  </c:pt>
                  <c:pt idx="27">
                    <c:v>T4</c:v>
                  </c:pt>
                  <c:pt idx="28">
                    <c:v>T1</c:v>
                  </c:pt>
                  <c:pt idx="29">
                    <c:v>T2</c:v>
                  </c:pt>
                  <c:pt idx="30">
                    <c:v>T3</c:v>
                  </c:pt>
                  <c:pt idx="31">
                    <c:v>T4</c:v>
                  </c:pt>
                  <c:pt idx="32">
                    <c:v>T1</c:v>
                  </c:pt>
                  <c:pt idx="33">
                    <c:v>T2</c:v>
                  </c:pt>
                  <c:pt idx="34">
                    <c:v>T3</c:v>
                  </c:pt>
                  <c:pt idx="35">
                    <c:v>T4</c:v>
                  </c:pt>
                  <c:pt idx="36">
                    <c:v>T1</c:v>
                  </c:pt>
                  <c:pt idx="37">
                    <c:v>T2</c:v>
                  </c:pt>
                  <c:pt idx="38">
                    <c:v>T3</c:v>
                  </c:pt>
                  <c:pt idx="39">
                    <c:v>T4</c:v>
                  </c:pt>
                  <c:pt idx="40">
                    <c:v>T1</c:v>
                  </c:pt>
                  <c:pt idx="41">
                    <c:v>T2</c:v>
                  </c:pt>
                  <c:pt idx="42">
                    <c:v>T3</c:v>
                  </c:pt>
                  <c:pt idx="43">
                    <c:v>T4</c:v>
                  </c:pt>
                  <c:pt idx="44">
                    <c:v>T1</c:v>
                  </c:pt>
                  <c:pt idx="45">
                    <c:v>T2</c:v>
                  </c:pt>
                  <c:pt idx="46">
                    <c:v>T3</c:v>
                  </c:pt>
                  <c:pt idx="47">
                    <c:v>T4</c:v>
                  </c:pt>
                  <c:pt idx="48">
                    <c:v>T1</c:v>
                  </c:pt>
                  <c:pt idx="49">
                    <c:v>T2</c:v>
                  </c:pt>
                  <c:pt idx="50">
                    <c:v>T3</c:v>
                  </c:pt>
                </c:lvl>
                <c:lvl>
                  <c:pt idx="0">
                    <c:v>2010</c:v>
                  </c:pt>
                  <c:pt idx="4">
                    <c:v>2011</c:v>
                  </c:pt>
                  <c:pt idx="8">
                    <c:v>2012</c:v>
                  </c:pt>
                  <c:pt idx="12">
                    <c:v>2013</c:v>
                  </c:pt>
                  <c:pt idx="16">
                    <c:v>2014</c:v>
                  </c:pt>
                  <c:pt idx="20">
                    <c:v>2015</c:v>
                  </c:pt>
                  <c:pt idx="24">
                    <c:v>2016</c:v>
                  </c:pt>
                  <c:pt idx="28">
                    <c:v>2017</c:v>
                  </c:pt>
                  <c:pt idx="32">
                    <c:v>2018</c:v>
                  </c:pt>
                  <c:pt idx="36">
                    <c:v>2019</c:v>
                  </c:pt>
                  <c:pt idx="40">
                    <c:v>2020</c:v>
                  </c:pt>
                  <c:pt idx="44">
                    <c:v>2021</c:v>
                  </c:pt>
                  <c:pt idx="48">
                    <c:v>2022</c:v>
                  </c:pt>
                </c:lvl>
              </c:multiLvlStrCache>
            </c:multiLvlStrRef>
          </c:cat>
          <c:val>
            <c:numRef>
              <c:f>'Données GRAPHIQUE_stocks_bénéf'!$BW$3:$BW$53</c:f>
              <c:numCache>
                <c:formatCode>General</c:formatCode>
                <c:ptCount val="51"/>
                <c:pt idx="0">
                  <c:v>0</c:v>
                </c:pt>
                <c:pt idx="1">
                  <c:v>0</c:v>
                </c:pt>
                <c:pt idx="2">
                  <c:v>0</c:v>
                </c:pt>
                <c:pt idx="3">
                  <c:v>0</c:v>
                </c:pt>
                <c:pt idx="4">
                  <c:v>0</c:v>
                </c:pt>
                <c:pt idx="5">
                  <c:v>0</c:v>
                </c:pt>
                <c:pt idx="6">
                  <c:v>0</c:v>
                </c:pt>
                <c:pt idx="7">
                  <c:v>0</c:v>
                </c:pt>
                <c:pt idx="8">
                  <c:v>0</c:v>
                </c:pt>
                <c:pt idx="9">
                  <c:v>0</c:v>
                </c:pt>
                <c:pt idx="10">
                  <c:v>0</c:v>
                </c:pt>
                <c:pt idx="11">
                  <c:v>0</c:v>
                </c:pt>
                <c:pt idx="12">
                  <c:v>145</c:v>
                </c:pt>
                <c:pt idx="13">
                  <c:v>272</c:v>
                </c:pt>
                <c:pt idx="14">
                  <c:v>507</c:v>
                </c:pt>
                <c:pt idx="15">
                  <c:v>706</c:v>
                </c:pt>
                <c:pt idx="16">
                  <c:v>850</c:v>
                </c:pt>
                <c:pt idx="17">
                  <c:v>948</c:v>
                </c:pt>
                <c:pt idx="18">
                  <c:v>1041</c:v>
                </c:pt>
                <c:pt idx="19">
                  <c:v>1091</c:v>
                </c:pt>
                <c:pt idx="20">
                  <c:v>1142</c:v>
                </c:pt>
                <c:pt idx="21">
                  <c:v>1209</c:v>
                </c:pt>
                <c:pt idx="22">
                  <c:v>1256</c:v>
                </c:pt>
                <c:pt idx="23">
                  <c:v>1336</c:v>
                </c:pt>
                <c:pt idx="24">
                  <c:v>1335</c:v>
                </c:pt>
                <c:pt idx="25">
                  <c:v>1333</c:v>
                </c:pt>
                <c:pt idx="26">
                  <c:v>1235</c:v>
                </c:pt>
                <c:pt idx="27">
                  <c:v>1155</c:v>
                </c:pt>
                <c:pt idx="28">
                  <c:v>1145</c:v>
                </c:pt>
                <c:pt idx="29">
                  <c:v>1034</c:v>
                </c:pt>
                <c:pt idx="30">
                  <c:v>834</c:v>
                </c:pt>
                <c:pt idx="31">
                  <c:v>711</c:v>
                </c:pt>
                <c:pt idx="32">
                  <c:v>585</c:v>
                </c:pt>
                <c:pt idx="33">
                  <c:v>476</c:v>
                </c:pt>
                <c:pt idx="34">
                  <c:v>370</c:v>
                </c:pt>
                <c:pt idx="35">
                  <c:v>280</c:v>
                </c:pt>
                <c:pt idx="36">
                  <c:v>211</c:v>
                </c:pt>
                <c:pt idx="37">
                  <c:v>157</c:v>
                </c:pt>
                <c:pt idx="38">
                  <c:v>94</c:v>
                </c:pt>
                <c:pt idx="39">
                  <c:v>60</c:v>
                </c:pt>
                <c:pt idx="40">
                  <c:v>22</c:v>
                </c:pt>
                <c:pt idx="41">
                  <c:v>0</c:v>
                </c:pt>
                <c:pt idx="42">
                  <c:v>0</c:v>
                </c:pt>
                <c:pt idx="43">
                  <c:v>0</c:v>
                </c:pt>
                <c:pt idx="44">
                  <c:v>0</c:v>
                </c:pt>
                <c:pt idx="45">
                  <c:v>0</c:v>
                </c:pt>
                <c:pt idx="46">
                  <c:v>0</c:v>
                </c:pt>
                <c:pt idx="47">
                  <c:v>0</c:v>
                </c:pt>
                <c:pt idx="48">
                  <c:v>0</c:v>
                </c:pt>
                <c:pt idx="49">
                  <c:v>0</c:v>
                </c:pt>
                <c:pt idx="50">
                  <c:v>0</c:v>
                </c:pt>
              </c:numCache>
            </c:numRef>
          </c:val>
          <c:extLst>
            <c:ext xmlns:c16="http://schemas.microsoft.com/office/drawing/2014/chart" uri="{C3380CC4-5D6E-409C-BE32-E72D297353CC}">
              <c16:uniqueId val="{00000002-2ABB-4A8B-BE48-7B604158E20C}"/>
            </c:ext>
          </c:extLst>
        </c:ser>
        <c:ser>
          <c:idx val="0"/>
          <c:order val="3"/>
          <c:tx>
            <c:strRef>
              <c:f>'Données GRAPHIQUE_stocks_bénéf'!$BX$2</c:f>
              <c:strCache>
                <c:ptCount val="1"/>
                <c:pt idx="0">
                  <c:v>CDDI *</c:v>
                </c:pt>
              </c:strCache>
            </c:strRef>
          </c:tx>
          <c:spPr>
            <a:solidFill>
              <a:srgbClr val="FFFF00">
                <a:alpha val="70000"/>
              </a:srgbClr>
            </a:solidFill>
            <a:ln w="25400">
              <a:noFill/>
            </a:ln>
          </c:spPr>
          <c:cat>
            <c:multiLvlStrRef>
              <c:f>'Données GRAPHIQUE_stocks_bénéf'!$BO$3:$BP$53</c:f>
              <c:multiLvlStrCache>
                <c:ptCount val="51"/>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pt idx="24">
                    <c:v>T1</c:v>
                  </c:pt>
                  <c:pt idx="25">
                    <c:v>T2</c:v>
                  </c:pt>
                  <c:pt idx="26">
                    <c:v>T3</c:v>
                  </c:pt>
                  <c:pt idx="27">
                    <c:v>T4</c:v>
                  </c:pt>
                  <c:pt idx="28">
                    <c:v>T1</c:v>
                  </c:pt>
                  <c:pt idx="29">
                    <c:v>T2</c:v>
                  </c:pt>
                  <c:pt idx="30">
                    <c:v>T3</c:v>
                  </c:pt>
                  <c:pt idx="31">
                    <c:v>T4</c:v>
                  </c:pt>
                  <c:pt idx="32">
                    <c:v>T1</c:v>
                  </c:pt>
                  <c:pt idx="33">
                    <c:v>T2</c:v>
                  </c:pt>
                  <c:pt idx="34">
                    <c:v>T3</c:v>
                  </c:pt>
                  <c:pt idx="35">
                    <c:v>T4</c:v>
                  </c:pt>
                  <c:pt idx="36">
                    <c:v>T1</c:v>
                  </c:pt>
                  <c:pt idx="37">
                    <c:v>T2</c:v>
                  </c:pt>
                  <c:pt idx="38">
                    <c:v>T3</c:v>
                  </c:pt>
                  <c:pt idx="39">
                    <c:v>T4</c:v>
                  </c:pt>
                  <c:pt idx="40">
                    <c:v>T1</c:v>
                  </c:pt>
                  <c:pt idx="41">
                    <c:v>T2</c:v>
                  </c:pt>
                  <c:pt idx="42">
                    <c:v>T3</c:v>
                  </c:pt>
                  <c:pt idx="43">
                    <c:v>T4</c:v>
                  </c:pt>
                  <c:pt idx="44">
                    <c:v>T1</c:v>
                  </c:pt>
                  <c:pt idx="45">
                    <c:v>T2</c:v>
                  </c:pt>
                  <c:pt idx="46">
                    <c:v>T3</c:v>
                  </c:pt>
                  <c:pt idx="47">
                    <c:v>T4</c:v>
                  </c:pt>
                  <c:pt idx="48">
                    <c:v>T1</c:v>
                  </c:pt>
                  <c:pt idx="49">
                    <c:v>T2</c:v>
                  </c:pt>
                  <c:pt idx="50">
                    <c:v>T3</c:v>
                  </c:pt>
                </c:lvl>
                <c:lvl>
                  <c:pt idx="0">
                    <c:v>2010</c:v>
                  </c:pt>
                  <c:pt idx="4">
                    <c:v>2011</c:v>
                  </c:pt>
                  <c:pt idx="8">
                    <c:v>2012</c:v>
                  </c:pt>
                  <c:pt idx="12">
                    <c:v>2013</c:v>
                  </c:pt>
                  <c:pt idx="16">
                    <c:v>2014</c:v>
                  </c:pt>
                  <c:pt idx="20">
                    <c:v>2015</c:v>
                  </c:pt>
                  <c:pt idx="24">
                    <c:v>2016</c:v>
                  </c:pt>
                  <c:pt idx="28">
                    <c:v>2017</c:v>
                  </c:pt>
                  <c:pt idx="32">
                    <c:v>2018</c:v>
                  </c:pt>
                  <c:pt idx="36">
                    <c:v>2019</c:v>
                  </c:pt>
                  <c:pt idx="40">
                    <c:v>2020</c:v>
                  </c:pt>
                  <c:pt idx="44">
                    <c:v>2021</c:v>
                  </c:pt>
                  <c:pt idx="48">
                    <c:v>2022</c:v>
                  </c:pt>
                </c:lvl>
              </c:multiLvlStrCache>
            </c:multiLvlStrRef>
          </c:cat>
          <c:val>
            <c:numRef>
              <c:f>'Données GRAPHIQUE_stocks_bénéf'!$BX$3:$BX$53</c:f>
              <c:numCache>
                <c:formatCode>General</c:formatCode>
                <c:ptCount val="51"/>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285</c:v>
                </c:pt>
                <c:pt idx="19">
                  <c:v>489</c:v>
                </c:pt>
                <c:pt idx="20">
                  <c:v>481</c:v>
                </c:pt>
                <c:pt idx="21">
                  <c:v>492</c:v>
                </c:pt>
                <c:pt idx="22">
                  <c:v>461</c:v>
                </c:pt>
                <c:pt idx="23">
                  <c:v>443</c:v>
                </c:pt>
                <c:pt idx="24">
                  <c:v>426</c:v>
                </c:pt>
                <c:pt idx="25">
                  <c:v>448</c:v>
                </c:pt>
                <c:pt idx="26">
                  <c:v>480</c:v>
                </c:pt>
                <c:pt idx="27">
                  <c:v>530</c:v>
                </c:pt>
                <c:pt idx="28">
                  <c:v>526</c:v>
                </c:pt>
                <c:pt idx="29">
                  <c:v>522</c:v>
                </c:pt>
                <c:pt idx="30">
                  <c:v>536</c:v>
                </c:pt>
                <c:pt idx="31">
                  <c:v>630</c:v>
                </c:pt>
                <c:pt idx="32">
                  <c:v>581</c:v>
                </c:pt>
                <c:pt idx="33">
                  <c:v>545</c:v>
                </c:pt>
                <c:pt idx="34">
                  <c:v>511</c:v>
                </c:pt>
                <c:pt idx="35">
                  <c:v>517</c:v>
                </c:pt>
                <c:pt idx="36">
                  <c:v>521</c:v>
                </c:pt>
                <c:pt idx="37">
                  <c:v>525</c:v>
                </c:pt>
                <c:pt idx="38">
                  <c:v>524</c:v>
                </c:pt>
                <c:pt idx="39">
                  <c:v>529</c:v>
                </c:pt>
                <c:pt idx="40">
                  <c:v>561</c:v>
                </c:pt>
                <c:pt idx="41">
                  <c:v>533</c:v>
                </c:pt>
                <c:pt idx="42">
                  <c:v>575</c:v>
                </c:pt>
                <c:pt idx="43">
                  <c:v>567</c:v>
                </c:pt>
                <c:pt idx="44">
                  <c:v>619</c:v>
                </c:pt>
                <c:pt idx="45">
                  <c:v>611</c:v>
                </c:pt>
                <c:pt idx="46">
                  <c:v>630</c:v>
                </c:pt>
                <c:pt idx="47">
                  <c:v>630</c:v>
                </c:pt>
                <c:pt idx="48">
                  <c:v>632</c:v>
                </c:pt>
                <c:pt idx="49">
                  <c:v>642</c:v>
                </c:pt>
                <c:pt idx="50">
                  <c:v>627</c:v>
                </c:pt>
              </c:numCache>
            </c:numRef>
          </c:val>
          <c:extLst>
            <c:ext xmlns:c16="http://schemas.microsoft.com/office/drawing/2014/chart" uri="{C3380CC4-5D6E-409C-BE32-E72D297353CC}">
              <c16:uniqueId val="{00000003-2ABB-4A8B-BE48-7B604158E20C}"/>
            </c:ext>
          </c:extLst>
        </c:ser>
        <c:dLbls>
          <c:showLegendKey val="0"/>
          <c:showVal val="0"/>
          <c:showCatName val="0"/>
          <c:showSerName val="0"/>
          <c:showPercent val="0"/>
          <c:showBubbleSize val="0"/>
        </c:dLbls>
        <c:axId val="493858608"/>
        <c:axId val="1"/>
      </c:areaChart>
      <c:catAx>
        <c:axId val="493858608"/>
        <c:scaling>
          <c:orientation val="minMax"/>
        </c:scaling>
        <c:delete val="0"/>
        <c:axPos val="b"/>
        <c:majorGridlines>
          <c:spPr>
            <a:ln w="3175">
              <a:solidFill>
                <a:srgbClr val="969696"/>
              </a:solidFill>
              <a:prstDash val="sysDash"/>
            </a:ln>
          </c:spPr>
        </c:majorGridlines>
        <c:numFmt formatCode="General" sourceLinked="1"/>
        <c:majorTickMark val="in"/>
        <c:minorTickMark val="none"/>
        <c:tickLblPos val="low"/>
        <c:spPr>
          <a:ln w="19050"/>
        </c:spPr>
        <c:txPr>
          <a:bodyPr rot="0" vert="horz"/>
          <a:lstStyle/>
          <a:p>
            <a:pPr>
              <a:defRPr sz="1000" b="0" i="0" u="none" strike="noStrike" baseline="0">
                <a:solidFill>
                  <a:srgbClr val="000000"/>
                </a:solidFill>
                <a:latin typeface="Calibri"/>
                <a:ea typeface="Calibri"/>
                <a:cs typeface="Calibri"/>
              </a:defRPr>
            </a:pPr>
            <a:endParaRPr lang="fr-FR"/>
          </a:p>
        </c:txPr>
        <c:crossAx val="1"/>
        <c:crossesAt val="0"/>
        <c:auto val="0"/>
        <c:lblAlgn val="ctr"/>
        <c:lblOffset val="100"/>
        <c:tickLblSkip val="4"/>
        <c:noMultiLvlLbl val="0"/>
      </c:catAx>
      <c:valAx>
        <c:axId val="1"/>
        <c:scaling>
          <c:orientation val="minMax"/>
          <c:max val="5000"/>
          <c:min val="0"/>
        </c:scaling>
        <c:delete val="0"/>
        <c:axPos val="l"/>
        <c:majorGridlines>
          <c:spPr>
            <a:ln>
              <a:prstDash val="sysDash"/>
            </a:ln>
          </c:spPr>
        </c:majorGridlines>
        <c:numFmt formatCode="#,##0" sourceLinked="0"/>
        <c:majorTickMark val="out"/>
        <c:minorTickMark val="none"/>
        <c:tickLblPos val="nextTo"/>
        <c:txPr>
          <a:bodyPr rot="0" vert="horz"/>
          <a:lstStyle/>
          <a:p>
            <a:pPr>
              <a:defRPr sz="1000" b="0" i="0" u="none" strike="noStrike" baseline="0">
                <a:solidFill>
                  <a:srgbClr val="000000"/>
                </a:solidFill>
                <a:latin typeface="Calibri"/>
                <a:ea typeface="Calibri"/>
                <a:cs typeface="Calibri"/>
              </a:defRPr>
            </a:pPr>
            <a:endParaRPr lang="fr-FR"/>
          </a:p>
        </c:txPr>
        <c:crossAx val="493858608"/>
        <c:crosses val="autoZero"/>
        <c:crossBetween val="between"/>
        <c:majorUnit val="1000"/>
      </c:valAx>
    </c:plotArea>
    <c:legend>
      <c:legendPos val="t"/>
      <c:overlay val="0"/>
      <c:spPr>
        <a:noFill/>
      </c:spPr>
      <c:txPr>
        <a:bodyPr/>
        <a:lstStyle/>
        <a:p>
          <a:pPr>
            <a:defRPr sz="1100" b="0" i="0" u="none" strike="noStrike" baseline="0">
              <a:solidFill>
                <a:srgbClr val="000000"/>
              </a:solidFill>
              <a:latin typeface="Calibri"/>
              <a:ea typeface="Calibri"/>
              <a:cs typeface="Calibri"/>
            </a:defRPr>
          </a:pPr>
          <a:endParaRPr lang="fr-FR"/>
        </a:p>
      </c:txPr>
    </c:legend>
    <c:plotVisOnly val="1"/>
    <c:dispBlanksAs val="gap"/>
    <c:showDLblsOverMax val="0"/>
  </c:chart>
  <c:spPr>
    <a:solidFill>
      <a:sysClr val="window" lastClr="FFFFFF"/>
    </a:solidFill>
  </c:spPr>
  <c:txPr>
    <a:bodyPr/>
    <a:lstStyle/>
    <a:p>
      <a:pPr>
        <a:defRPr sz="1000" b="0" i="0" u="none" strike="noStrike" baseline="0">
          <a:solidFill>
            <a:srgbClr val="000000"/>
          </a:solidFill>
          <a:latin typeface="Calibri"/>
          <a:ea typeface="Calibri"/>
          <a:cs typeface="Calibri"/>
        </a:defRPr>
      </a:pPr>
      <a:endParaRPr lang="fr-FR"/>
    </a:p>
  </c:txPr>
  <c:externalData r:id="rId2">
    <c:autoUpdate val="0"/>
  </c:externalData>
  <c:userShapes r:id="rId3"/>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1000" b="0" i="0" u="none" strike="noStrike" baseline="0">
                <a:solidFill>
                  <a:srgbClr val="000000"/>
                </a:solidFill>
                <a:latin typeface="Calibri"/>
                <a:ea typeface="Calibri"/>
                <a:cs typeface="Calibri"/>
              </a:defRPr>
            </a:pPr>
            <a:r>
              <a:rPr lang="fr-FR" sz="1800" b="1" i="0" baseline="0">
                <a:effectLst/>
              </a:rPr>
              <a:t>Stock de bénéficiaires de contrats d'apprentissage dans le Vaucluse</a:t>
            </a:r>
          </a:p>
          <a:p>
            <a:pPr>
              <a:defRPr sz="1000" b="0" i="0" u="none" strike="noStrike" baseline="0">
                <a:solidFill>
                  <a:srgbClr val="000000"/>
                </a:solidFill>
                <a:latin typeface="Calibri"/>
                <a:ea typeface="Calibri"/>
                <a:cs typeface="Calibri"/>
              </a:defRPr>
            </a:pPr>
            <a:r>
              <a:rPr lang="fr-FR" sz="1400" b="0" i="0" baseline="0">
                <a:effectLst/>
              </a:rPr>
              <a:t>(données brutes, en nombre)</a:t>
            </a:r>
            <a:endParaRPr lang="fr-FR" sz="1200" b="0">
              <a:effectLst/>
            </a:endParaRPr>
          </a:p>
        </c:rich>
      </c:tx>
      <c:layout>
        <c:manualLayout>
          <c:xMode val="edge"/>
          <c:yMode val="edge"/>
          <c:x val="0.1170633016927764"/>
          <c:y val="6.5584861018014971E-5"/>
        </c:manualLayout>
      </c:layout>
      <c:overlay val="0"/>
      <c:spPr>
        <a:noFill/>
        <a:ln w="25400">
          <a:noFill/>
        </a:ln>
      </c:spPr>
    </c:title>
    <c:autoTitleDeleted val="0"/>
    <c:plotArea>
      <c:layout>
        <c:manualLayout>
          <c:layoutTarget val="inner"/>
          <c:xMode val="edge"/>
          <c:yMode val="edge"/>
          <c:x val="5.2094879587940811E-2"/>
          <c:y val="0.17791309936205024"/>
          <c:w val="0.93016067977190131"/>
          <c:h val="0.50499133191202406"/>
        </c:manualLayout>
      </c:layout>
      <c:areaChart>
        <c:grouping val="stacked"/>
        <c:varyColors val="0"/>
        <c:ser>
          <c:idx val="0"/>
          <c:order val="0"/>
          <c:tx>
            <c:v>Secteur privé</c:v>
          </c:tx>
          <c:spPr>
            <a:ln w="25400">
              <a:noFill/>
            </a:ln>
          </c:spPr>
          <c:cat>
            <c:multiLvlStrRef>
              <c:f>'Graph appr'!$A$2:$B$21</c:f>
              <c:multiLvlStrCache>
                <c:ptCount val="20"/>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lvl>
                <c:lvl>
                  <c:pt idx="0">
                    <c:v>2018</c:v>
                  </c:pt>
                  <c:pt idx="4">
                    <c:v>2019</c:v>
                  </c:pt>
                  <c:pt idx="8">
                    <c:v>2020</c:v>
                  </c:pt>
                  <c:pt idx="12">
                    <c:v>2021</c:v>
                  </c:pt>
                  <c:pt idx="16">
                    <c:v>2022</c:v>
                  </c:pt>
                </c:lvl>
              </c:multiLvlStrCache>
            </c:multiLvlStrRef>
          </c:cat>
          <c:val>
            <c:numRef>
              <c:f>'Graph appr'!$R$2:$R$20</c:f>
              <c:numCache>
                <c:formatCode>#,##0</c:formatCode>
                <c:ptCount val="19"/>
                <c:pt idx="0">
                  <c:v>3199</c:v>
                </c:pt>
                <c:pt idx="1">
                  <c:v>3076</c:v>
                </c:pt>
                <c:pt idx="2">
                  <c:v>3241</c:v>
                </c:pt>
                <c:pt idx="3">
                  <c:v>3469</c:v>
                </c:pt>
                <c:pt idx="4">
                  <c:v>3306</c:v>
                </c:pt>
                <c:pt idx="5">
                  <c:v>3182</c:v>
                </c:pt>
                <c:pt idx="6">
                  <c:v>3587</c:v>
                </c:pt>
                <c:pt idx="7">
                  <c:v>3824</c:v>
                </c:pt>
                <c:pt idx="8">
                  <c:v>3736</c:v>
                </c:pt>
                <c:pt idx="9">
                  <c:v>3602</c:v>
                </c:pt>
                <c:pt idx="10">
                  <c:v>4550</c:v>
                </c:pt>
                <c:pt idx="11">
                  <c:v>5212</c:v>
                </c:pt>
                <c:pt idx="12">
                  <c:v>5321</c:v>
                </c:pt>
                <c:pt idx="13">
                  <c:v>5120</c:v>
                </c:pt>
                <c:pt idx="14">
                  <c:v>6152</c:v>
                </c:pt>
                <c:pt idx="15">
                  <c:v>6616</c:v>
                </c:pt>
                <c:pt idx="16">
                  <c:v>6471</c:v>
                </c:pt>
                <c:pt idx="17">
                  <c:v>6180</c:v>
                </c:pt>
                <c:pt idx="18">
                  <c:v>6947</c:v>
                </c:pt>
              </c:numCache>
            </c:numRef>
          </c:val>
          <c:extLst>
            <c:ext xmlns:c16="http://schemas.microsoft.com/office/drawing/2014/chart" uri="{C3380CC4-5D6E-409C-BE32-E72D297353CC}">
              <c16:uniqueId val="{00000000-270F-4032-9EA4-364371D44EAB}"/>
            </c:ext>
          </c:extLst>
        </c:ser>
        <c:ser>
          <c:idx val="1"/>
          <c:order val="1"/>
          <c:tx>
            <c:v>Secteur public</c:v>
          </c:tx>
          <c:spPr>
            <a:ln w="25400">
              <a:noFill/>
            </a:ln>
          </c:spPr>
          <c:cat>
            <c:multiLvlStrRef>
              <c:f>'Graph appr'!$A$2:$B$21</c:f>
              <c:multiLvlStrCache>
                <c:ptCount val="20"/>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lvl>
                <c:lvl>
                  <c:pt idx="0">
                    <c:v>2018</c:v>
                  </c:pt>
                  <c:pt idx="4">
                    <c:v>2019</c:v>
                  </c:pt>
                  <c:pt idx="8">
                    <c:v>2020</c:v>
                  </c:pt>
                  <c:pt idx="12">
                    <c:v>2021</c:v>
                  </c:pt>
                  <c:pt idx="16">
                    <c:v>2022</c:v>
                  </c:pt>
                </c:lvl>
              </c:multiLvlStrCache>
            </c:multiLvlStrRef>
          </c:cat>
          <c:val>
            <c:numRef>
              <c:f>'Graph appr'!$S$2:$S$20</c:f>
              <c:numCache>
                <c:formatCode>#,##0</c:formatCode>
                <c:ptCount val="19"/>
                <c:pt idx="0">
                  <c:v>52</c:v>
                </c:pt>
                <c:pt idx="1">
                  <c:v>51</c:v>
                </c:pt>
                <c:pt idx="2">
                  <c:v>60</c:v>
                </c:pt>
                <c:pt idx="3">
                  <c:v>72</c:v>
                </c:pt>
                <c:pt idx="4">
                  <c:v>72</c:v>
                </c:pt>
                <c:pt idx="5">
                  <c:v>70</c:v>
                </c:pt>
                <c:pt idx="6">
                  <c:v>58</c:v>
                </c:pt>
                <c:pt idx="7">
                  <c:v>67</c:v>
                </c:pt>
                <c:pt idx="8">
                  <c:v>69</c:v>
                </c:pt>
                <c:pt idx="9">
                  <c:v>69</c:v>
                </c:pt>
                <c:pt idx="10">
                  <c:v>65</c:v>
                </c:pt>
                <c:pt idx="11">
                  <c:v>79</c:v>
                </c:pt>
                <c:pt idx="12">
                  <c:v>81</c:v>
                </c:pt>
                <c:pt idx="13">
                  <c:v>79</c:v>
                </c:pt>
                <c:pt idx="14">
                  <c:v>88</c:v>
                </c:pt>
                <c:pt idx="15">
                  <c:v>100</c:v>
                </c:pt>
                <c:pt idx="16">
                  <c:v>100</c:v>
                </c:pt>
                <c:pt idx="17">
                  <c:v>99</c:v>
                </c:pt>
                <c:pt idx="18">
                  <c:v>128</c:v>
                </c:pt>
              </c:numCache>
            </c:numRef>
          </c:val>
          <c:extLst>
            <c:ext xmlns:c16="http://schemas.microsoft.com/office/drawing/2014/chart" uri="{C3380CC4-5D6E-409C-BE32-E72D297353CC}">
              <c16:uniqueId val="{00000001-270F-4032-9EA4-364371D44EAB}"/>
            </c:ext>
          </c:extLst>
        </c:ser>
        <c:dLbls>
          <c:showLegendKey val="0"/>
          <c:showVal val="0"/>
          <c:showCatName val="0"/>
          <c:showSerName val="0"/>
          <c:showPercent val="0"/>
          <c:showBubbleSize val="0"/>
        </c:dLbls>
        <c:axId val="500219968"/>
        <c:axId val="1"/>
      </c:areaChart>
      <c:catAx>
        <c:axId val="500219968"/>
        <c:scaling>
          <c:orientation val="minMax"/>
        </c:scaling>
        <c:delete val="0"/>
        <c:axPos val="b"/>
        <c:majorGridlines>
          <c:spPr>
            <a:ln w="3175">
              <a:solidFill>
                <a:srgbClr val="969696"/>
              </a:solidFill>
              <a:prstDash val="sysDash"/>
            </a:ln>
          </c:spPr>
        </c:majorGridlines>
        <c:numFmt formatCode="General" sourceLinked="1"/>
        <c:majorTickMark val="in"/>
        <c:minorTickMark val="none"/>
        <c:tickLblPos val="low"/>
        <c:spPr>
          <a:ln w="19050"/>
        </c:spPr>
        <c:txPr>
          <a:bodyPr rot="0" vert="horz"/>
          <a:lstStyle/>
          <a:p>
            <a:pPr>
              <a:defRPr sz="1000" b="0" i="0" u="none" strike="noStrike" baseline="0">
                <a:solidFill>
                  <a:srgbClr val="000000"/>
                </a:solidFill>
                <a:latin typeface="Calibri"/>
                <a:ea typeface="Calibri"/>
                <a:cs typeface="Calibri"/>
              </a:defRPr>
            </a:pPr>
            <a:endParaRPr lang="fr-FR"/>
          </a:p>
        </c:txPr>
        <c:crossAx val="1"/>
        <c:crossesAt val="100"/>
        <c:auto val="0"/>
        <c:lblAlgn val="ctr"/>
        <c:lblOffset val="100"/>
        <c:tickLblSkip val="4"/>
        <c:noMultiLvlLbl val="0"/>
      </c:catAx>
      <c:valAx>
        <c:axId val="1"/>
        <c:scaling>
          <c:orientation val="minMax"/>
          <c:max val="8000"/>
          <c:min val="0"/>
        </c:scaling>
        <c:delete val="0"/>
        <c:axPos val="l"/>
        <c:majorGridlines>
          <c:spPr>
            <a:ln>
              <a:prstDash val="sysDash"/>
            </a:ln>
          </c:spPr>
        </c:majorGridlines>
        <c:numFmt formatCode="#,##0" sourceLinked="0"/>
        <c:majorTickMark val="out"/>
        <c:minorTickMark val="none"/>
        <c:tickLblPos val="nextTo"/>
        <c:txPr>
          <a:bodyPr rot="0" vert="horz"/>
          <a:lstStyle/>
          <a:p>
            <a:pPr>
              <a:defRPr sz="1000" b="0" i="0" u="none" strike="noStrike" baseline="0">
                <a:solidFill>
                  <a:srgbClr val="000000"/>
                </a:solidFill>
                <a:latin typeface="Calibri"/>
                <a:ea typeface="Calibri"/>
                <a:cs typeface="Calibri"/>
              </a:defRPr>
            </a:pPr>
            <a:endParaRPr lang="fr-FR"/>
          </a:p>
        </c:txPr>
        <c:crossAx val="500219968"/>
        <c:crosses val="autoZero"/>
        <c:crossBetween val="between"/>
        <c:majorUnit val="1000"/>
      </c:valAx>
    </c:plotArea>
    <c:legend>
      <c:legendPos val="t"/>
      <c:layout>
        <c:manualLayout>
          <c:xMode val="edge"/>
          <c:yMode val="edge"/>
          <c:x val="0.37963072171400986"/>
          <c:y val="0.11487173236472376"/>
          <c:w val="0.23268830700270338"/>
          <c:h val="3.9825942809780357E-2"/>
        </c:manualLayout>
      </c:layout>
      <c:overlay val="0"/>
      <c:spPr>
        <a:noFill/>
      </c:spPr>
      <c:txPr>
        <a:bodyPr/>
        <a:lstStyle/>
        <a:p>
          <a:pPr>
            <a:defRPr sz="1100" b="0" i="0" u="none" strike="noStrike" baseline="0">
              <a:solidFill>
                <a:srgbClr val="000000"/>
              </a:solidFill>
              <a:latin typeface="Calibri"/>
              <a:ea typeface="Calibri"/>
              <a:cs typeface="Calibri"/>
            </a:defRPr>
          </a:pPr>
          <a:endParaRPr lang="fr-FR"/>
        </a:p>
      </c:txPr>
    </c:legend>
    <c:plotVisOnly val="1"/>
    <c:dispBlanksAs val="gap"/>
    <c:showDLblsOverMax val="0"/>
  </c:chart>
  <c:spPr>
    <a:solidFill>
      <a:sysClr val="window" lastClr="FFFFFF"/>
    </a:solidFill>
  </c:spPr>
  <c:txPr>
    <a:bodyPr/>
    <a:lstStyle/>
    <a:p>
      <a:pPr>
        <a:defRPr sz="1000" b="0" i="0" u="none" strike="noStrike" baseline="0">
          <a:solidFill>
            <a:srgbClr val="000000"/>
          </a:solidFill>
          <a:latin typeface="Calibri"/>
          <a:ea typeface="Calibri"/>
          <a:cs typeface="Calibri"/>
        </a:defRPr>
      </a:pPr>
      <a:endParaRPr lang="fr-FR"/>
    </a:p>
  </c:txPr>
  <c:externalData r:id="rId2">
    <c:autoUpdate val="0"/>
  </c:externalData>
  <c:userShapes r:id="rId3"/>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500" b="0" i="0" u="none" strike="noStrike" baseline="0">
                <a:solidFill>
                  <a:srgbClr val="000000"/>
                </a:solidFill>
                <a:latin typeface="Calibri"/>
                <a:ea typeface="Calibri"/>
                <a:cs typeface="Calibri"/>
              </a:defRPr>
            </a:pPr>
            <a:r>
              <a:rPr lang="fr-FR" sz="1500" b="1" i="0" u="none" strike="noStrike" baseline="0">
                <a:solidFill>
                  <a:srgbClr val="000000"/>
                </a:solidFill>
                <a:latin typeface="Calibri"/>
              </a:rPr>
              <a:t>Taux de chômage dans le Vaucluse </a:t>
            </a:r>
            <a:r>
              <a:rPr lang="fr-FR" sz="1500" b="0" i="1" u="none" strike="noStrike" baseline="0">
                <a:solidFill>
                  <a:srgbClr val="000000"/>
                </a:solidFill>
                <a:latin typeface="Calibri"/>
              </a:rPr>
              <a:t>(en %)</a:t>
            </a:r>
          </a:p>
        </c:rich>
      </c:tx>
      <c:layout>
        <c:manualLayout>
          <c:xMode val="edge"/>
          <c:yMode val="edge"/>
          <c:x val="0.27938931639226944"/>
          <c:y val="2.4256627684853017E-2"/>
        </c:manualLayout>
      </c:layout>
      <c:overlay val="0"/>
      <c:spPr>
        <a:noFill/>
        <a:ln w="25400">
          <a:noFill/>
        </a:ln>
      </c:spPr>
    </c:title>
    <c:autoTitleDeleted val="0"/>
    <c:plotArea>
      <c:layout>
        <c:manualLayout>
          <c:layoutTarget val="inner"/>
          <c:xMode val="edge"/>
          <c:yMode val="edge"/>
          <c:x val="8.7438260558339295E-2"/>
          <c:y val="0.18816505924925064"/>
          <c:w val="0.83764367816092833"/>
          <c:h val="0.53603068847163338"/>
        </c:manualLayout>
      </c:layout>
      <c:lineChart>
        <c:grouping val="standard"/>
        <c:varyColors val="0"/>
        <c:ser>
          <c:idx val="0"/>
          <c:order val="0"/>
          <c:tx>
            <c:v>Provence-Alpes-Côte d'Azur</c:v>
          </c:tx>
          <c:spPr>
            <a:ln w="25400">
              <a:solidFill>
                <a:srgbClr val="FF0000"/>
              </a:solidFill>
              <a:prstDash val="solid"/>
            </a:ln>
          </c:spPr>
          <c:marker>
            <c:symbol val="none"/>
          </c:marker>
          <c:cat>
            <c:multiLvlStrRef>
              <c:f>'dates trim'!$B$123:$C$300</c:f>
              <c:multiLvlStrCache>
                <c:ptCount val="62"/>
                <c:lvl>
                  <c:pt idx="0">
                    <c:v>T3</c:v>
                  </c:pt>
                  <c:pt idx="1">
                    <c:v>T4</c:v>
                  </c:pt>
                  <c:pt idx="2">
                    <c:v>T1</c:v>
                  </c:pt>
                  <c:pt idx="3">
                    <c:v>T2</c:v>
                  </c:pt>
                  <c:pt idx="4">
                    <c:v>T3</c:v>
                  </c:pt>
                  <c:pt idx="5">
                    <c:v>T4</c:v>
                  </c:pt>
                  <c:pt idx="6">
                    <c:v>T1</c:v>
                  </c:pt>
                  <c:pt idx="7">
                    <c:v>T2</c:v>
                  </c:pt>
                  <c:pt idx="8">
                    <c:v>T3</c:v>
                  </c:pt>
                  <c:pt idx="9">
                    <c:v>T4</c:v>
                  </c:pt>
                  <c:pt idx="10">
                    <c:v>T1</c:v>
                  </c:pt>
                  <c:pt idx="11">
                    <c:v>T2</c:v>
                  </c:pt>
                  <c:pt idx="12">
                    <c:v>T3</c:v>
                  </c:pt>
                  <c:pt idx="13">
                    <c:v>T4</c:v>
                  </c:pt>
                  <c:pt idx="14">
                    <c:v>T1</c:v>
                  </c:pt>
                  <c:pt idx="15">
                    <c:v>T2</c:v>
                  </c:pt>
                  <c:pt idx="16">
                    <c:v>T3</c:v>
                  </c:pt>
                  <c:pt idx="17">
                    <c:v>T4</c:v>
                  </c:pt>
                  <c:pt idx="18">
                    <c:v>T1</c:v>
                  </c:pt>
                  <c:pt idx="19">
                    <c:v>T2</c:v>
                  </c:pt>
                  <c:pt idx="20">
                    <c:v>T3</c:v>
                  </c:pt>
                  <c:pt idx="21">
                    <c:v>T4</c:v>
                  </c:pt>
                  <c:pt idx="22">
                    <c:v>T1</c:v>
                  </c:pt>
                  <c:pt idx="23">
                    <c:v>T2</c:v>
                  </c:pt>
                  <c:pt idx="24">
                    <c:v>T3</c:v>
                  </c:pt>
                  <c:pt idx="25">
                    <c:v>T4</c:v>
                  </c:pt>
                  <c:pt idx="26">
                    <c:v>T1</c:v>
                  </c:pt>
                  <c:pt idx="27">
                    <c:v>T2</c:v>
                  </c:pt>
                  <c:pt idx="28">
                    <c:v>T3</c:v>
                  </c:pt>
                  <c:pt idx="29">
                    <c:v>T4</c:v>
                  </c:pt>
                  <c:pt idx="30">
                    <c:v>T1</c:v>
                  </c:pt>
                  <c:pt idx="31">
                    <c:v>T2</c:v>
                  </c:pt>
                  <c:pt idx="32">
                    <c:v>T3</c:v>
                  </c:pt>
                  <c:pt idx="33">
                    <c:v>T4</c:v>
                  </c:pt>
                  <c:pt idx="34">
                    <c:v>T1</c:v>
                  </c:pt>
                  <c:pt idx="35">
                    <c:v>T2</c:v>
                  </c:pt>
                  <c:pt idx="36">
                    <c:v>T3</c:v>
                  </c:pt>
                  <c:pt idx="37">
                    <c:v>T4</c:v>
                  </c:pt>
                  <c:pt idx="38">
                    <c:v>T1</c:v>
                  </c:pt>
                  <c:pt idx="39">
                    <c:v>T2</c:v>
                  </c:pt>
                  <c:pt idx="40">
                    <c:v>T3</c:v>
                  </c:pt>
                  <c:pt idx="41">
                    <c:v>T4</c:v>
                  </c:pt>
                  <c:pt idx="42">
                    <c:v>T1</c:v>
                  </c:pt>
                  <c:pt idx="43">
                    <c:v>T2</c:v>
                  </c:pt>
                  <c:pt idx="44">
                    <c:v>T3</c:v>
                  </c:pt>
                  <c:pt idx="45">
                    <c:v>T4</c:v>
                  </c:pt>
                  <c:pt idx="46">
                    <c:v>T1</c:v>
                  </c:pt>
                  <c:pt idx="47">
                    <c:v>T2</c:v>
                  </c:pt>
                  <c:pt idx="48">
                    <c:v>T3</c:v>
                  </c:pt>
                  <c:pt idx="49">
                    <c:v>T4</c:v>
                  </c:pt>
                  <c:pt idx="50">
                    <c:v>T1</c:v>
                  </c:pt>
                  <c:pt idx="51">
                    <c:v>T2</c:v>
                  </c:pt>
                  <c:pt idx="52">
                    <c:v>T3</c:v>
                  </c:pt>
                  <c:pt idx="53">
                    <c:v>T4</c:v>
                  </c:pt>
                  <c:pt idx="54">
                    <c:v>T1</c:v>
                  </c:pt>
                  <c:pt idx="55">
                    <c:v>T2</c:v>
                  </c:pt>
                  <c:pt idx="56">
                    <c:v>T3</c:v>
                  </c:pt>
                  <c:pt idx="57">
                    <c:v>T4</c:v>
                  </c:pt>
                  <c:pt idx="58">
                    <c:v>T1</c:v>
                  </c:pt>
                  <c:pt idx="59">
                    <c:v>T2</c:v>
                  </c:pt>
                  <c:pt idx="60">
                    <c:v>T3</c:v>
                  </c:pt>
                  <c:pt idx="61">
                    <c:v>T4</c:v>
                  </c:pt>
                </c:lvl>
                <c:lvl>
                  <c:pt idx="2">
                    <c:v>2013</c:v>
                  </c:pt>
                  <c:pt idx="6">
                    <c:v>2014</c:v>
                  </c:pt>
                  <c:pt idx="10">
                    <c:v>2015</c:v>
                  </c:pt>
                  <c:pt idx="14">
                    <c:v>2016</c:v>
                  </c:pt>
                  <c:pt idx="18">
                    <c:v>2017</c:v>
                  </c:pt>
                  <c:pt idx="22">
                    <c:v>2018</c:v>
                  </c:pt>
                  <c:pt idx="26">
                    <c:v>2019</c:v>
                  </c:pt>
                  <c:pt idx="30">
                    <c:v>2020</c:v>
                  </c:pt>
                  <c:pt idx="34">
                    <c:v>2021</c:v>
                  </c:pt>
                  <c:pt idx="38">
                    <c:v>2022</c:v>
                  </c:pt>
                  <c:pt idx="42">
                    <c:v>2023</c:v>
                  </c:pt>
                  <c:pt idx="46">
                    <c:v>2024</c:v>
                  </c:pt>
                  <c:pt idx="50">
                    <c:v>2025</c:v>
                  </c:pt>
                  <c:pt idx="54">
                    <c:v>2026</c:v>
                  </c:pt>
                  <c:pt idx="58">
                    <c:v>2027</c:v>
                  </c:pt>
                </c:lvl>
              </c:multiLvlStrCache>
            </c:multiLvlStrRef>
          </c:cat>
          <c:val>
            <c:numRef>
              <c:f>Données!$C$131:$C$171</c:f>
              <c:numCache>
                <c:formatCode>#\ ##0.0</c:formatCode>
                <c:ptCount val="41"/>
                <c:pt idx="0">
                  <c:v>10.8</c:v>
                </c:pt>
                <c:pt idx="1">
                  <c:v>11.2</c:v>
                </c:pt>
                <c:pt idx="2">
                  <c:v>11.4</c:v>
                </c:pt>
                <c:pt idx="3">
                  <c:v>11.5</c:v>
                </c:pt>
                <c:pt idx="4">
                  <c:v>11.3</c:v>
                </c:pt>
                <c:pt idx="5">
                  <c:v>11.2</c:v>
                </c:pt>
                <c:pt idx="6">
                  <c:v>11.2</c:v>
                </c:pt>
                <c:pt idx="7">
                  <c:v>11.3</c:v>
                </c:pt>
                <c:pt idx="8">
                  <c:v>11.4</c:v>
                </c:pt>
                <c:pt idx="9">
                  <c:v>11.6</c:v>
                </c:pt>
                <c:pt idx="10">
                  <c:v>11.4</c:v>
                </c:pt>
                <c:pt idx="11">
                  <c:v>11.7</c:v>
                </c:pt>
                <c:pt idx="12">
                  <c:v>11.5</c:v>
                </c:pt>
                <c:pt idx="13">
                  <c:v>11.4</c:v>
                </c:pt>
                <c:pt idx="14">
                  <c:v>11.4</c:v>
                </c:pt>
                <c:pt idx="15">
                  <c:v>11.2</c:v>
                </c:pt>
                <c:pt idx="16">
                  <c:v>11.1</c:v>
                </c:pt>
                <c:pt idx="17">
                  <c:v>11.4</c:v>
                </c:pt>
                <c:pt idx="18">
                  <c:v>10.9</c:v>
                </c:pt>
                <c:pt idx="19">
                  <c:v>10.8</c:v>
                </c:pt>
                <c:pt idx="20">
                  <c:v>10.8</c:v>
                </c:pt>
                <c:pt idx="21">
                  <c:v>10.3</c:v>
                </c:pt>
                <c:pt idx="22">
                  <c:v>10.7</c:v>
                </c:pt>
                <c:pt idx="23">
                  <c:v>10.4</c:v>
                </c:pt>
                <c:pt idx="24">
                  <c:v>10.199999999999999</c:v>
                </c:pt>
                <c:pt idx="25">
                  <c:v>10</c:v>
                </c:pt>
                <c:pt idx="26">
                  <c:v>10.1</c:v>
                </c:pt>
                <c:pt idx="27">
                  <c:v>9.6</c:v>
                </c:pt>
                <c:pt idx="28">
                  <c:v>9.5</c:v>
                </c:pt>
                <c:pt idx="29">
                  <c:v>9.3000000000000007</c:v>
                </c:pt>
                <c:pt idx="30">
                  <c:v>9</c:v>
                </c:pt>
                <c:pt idx="31">
                  <c:v>8.1999999999999993</c:v>
                </c:pt>
                <c:pt idx="32">
                  <c:v>10.199999999999999</c:v>
                </c:pt>
                <c:pt idx="33">
                  <c:v>9.1</c:v>
                </c:pt>
                <c:pt idx="34">
                  <c:v>9.3000000000000007</c:v>
                </c:pt>
                <c:pt idx="35">
                  <c:v>9</c:v>
                </c:pt>
                <c:pt idx="36">
                  <c:v>8.9</c:v>
                </c:pt>
                <c:pt idx="37">
                  <c:v>8.3000000000000007</c:v>
                </c:pt>
                <c:pt idx="38">
                  <c:v>8.3000000000000007</c:v>
                </c:pt>
                <c:pt idx="39">
                  <c:v>8.1999999999999993</c:v>
                </c:pt>
                <c:pt idx="40">
                  <c:v>8.1999999999999993</c:v>
                </c:pt>
              </c:numCache>
            </c:numRef>
          </c:val>
          <c:smooth val="0"/>
          <c:extLst>
            <c:ext xmlns:c16="http://schemas.microsoft.com/office/drawing/2014/chart" uri="{C3380CC4-5D6E-409C-BE32-E72D297353CC}">
              <c16:uniqueId val="{00000000-BAFA-4204-819F-4D348568BD3B}"/>
            </c:ext>
          </c:extLst>
        </c:ser>
        <c:ser>
          <c:idx val="1"/>
          <c:order val="1"/>
          <c:tx>
            <c:v>France métropolitaine</c:v>
          </c:tx>
          <c:spPr>
            <a:ln w="25400">
              <a:solidFill>
                <a:srgbClr val="0000FF"/>
              </a:solidFill>
              <a:prstDash val="solid"/>
            </a:ln>
          </c:spPr>
          <c:marker>
            <c:symbol val="none"/>
          </c:marker>
          <c:cat>
            <c:multiLvlStrRef>
              <c:f>'dates trim'!$B$123:$C$300</c:f>
              <c:multiLvlStrCache>
                <c:ptCount val="62"/>
                <c:lvl>
                  <c:pt idx="0">
                    <c:v>T3</c:v>
                  </c:pt>
                  <c:pt idx="1">
                    <c:v>T4</c:v>
                  </c:pt>
                  <c:pt idx="2">
                    <c:v>T1</c:v>
                  </c:pt>
                  <c:pt idx="3">
                    <c:v>T2</c:v>
                  </c:pt>
                  <c:pt idx="4">
                    <c:v>T3</c:v>
                  </c:pt>
                  <c:pt idx="5">
                    <c:v>T4</c:v>
                  </c:pt>
                  <c:pt idx="6">
                    <c:v>T1</c:v>
                  </c:pt>
                  <c:pt idx="7">
                    <c:v>T2</c:v>
                  </c:pt>
                  <c:pt idx="8">
                    <c:v>T3</c:v>
                  </c:pt>
                  <c:pt idx="9">
                    <c:v>T4</c:v>
                  </c:pt>
                  <c:pt idx="10">
                    <c:v>T1</c:v>
                  </c:pt>
                  <c:pt idx="11">
                    <c:v>T2</c:v>
                  </c:pt>
                  <c:pt idx="12">
                    <c:v>T3</c:v>
                  </c:pt>
                  <c:pt idx="13">
                    <c:v>T4</c:v>
                  </c:pt>
                  <c:pt idx="14">
                    <c:v>T1</c:v>
                  </c:pt>
                  <c:pt idx="15">
                    <c:v>T2</c:v>
                  </c:pt>
                  <c:pt idx="16">
                    <c:v>T3</c:v>
                  </c:pt>
                  <c:pt idx="17">
                    <c:v>T4</c:v>
                  </c:pt>
                  <c:pt idx="18">
                    <c:v>T1</c:v>
                  </c:pt>
                  <c:pt idx="19">
                    <c:v>T2</c:v>
                  </c:pt>
                  <c:pt idx="20">
                    <c:v>T3</c:v>
                  </c:pt>
                  <c:pt idx="21">
                    <c:v>T4</c:v>
                  </c:pt>
                  <c:pt idx="22">
                    <c:v>T1</c:v>
                  </c:pt>
                  <c:pt idx="23">
                    <c:v>T2</c:v>
                  </c:pt>
                  <c:pt idx="24">
                    <c:v>T3</c:v>
                  </c:pt>
                  <c:pt idx="25">
                    <c:v>T4</c:v>
                  </c:pt>
                  <c:pt idx="26">
                    <c:v>T1</c:v>
                  </c:pt>
                  <c:pt idx="27">
                    <c:v>T2</c:v>
                  </c:pt>
                  <c:pt idx="28">
                    <c:v>T3</c:v>
                  </c:pt>
                  <c:pt idx="29">
                    <c:v>T4</c:v>
                  </c:pt>
                  <c:pt idx="30">
                    <c:v>T1</c:v>
                  </c:pt>
                  <c:pt idx="31">
                    <c:v>T2</c:v>
                  </c:pt>
                  <c:pt idx="32">
                    <c:v>T3</c:v>
                  </c:pt>
                  <c:pt idx="33">
                    <c:v>T4</c:v>
                  </c:pt>
                  <c:pt idx="34">
                    <c:v>T1</c:v>
                  </c:pt>
                  <c:pt idx="35">
                    <c:v>T2</c:v>
                  </c:pt>
                  <c:pt idx="36">
                    <c:v>T3</c:v>
                  </c:pt>
                  <c:pt idx="37">
                    <c:v>T4</c:v>
                  </c:pt>
                  <c:pt idx="38">
                    <c:v>T1</c:v>
                  </c:pt>
                  <c:pt idx="39">
                    <c:v>T2</c:v>
                  </c:pt>
                  <c:pt idx="40">
                    <c:v>T3</c:v>
                  </c:pt>
                  <c:pt idx="41">
                    <c:v>T4</c:v>
                  </c:pt>
                  <c:pt idx="42">
                    <c:v>T1</c:v>
                  </c:pt>
                  <c:pt idx="43">
                    <c:v>T2</c:v>
                  </c:pt>
                  <c:pt idx="44">
                    <c:v>T3</c:v>
                  </c:pt>
                  <c:pt idx="45">
                    <c:v>T4</c:v>
                  </c:pt>
                  <c:pt idx="46">
                    <c:v>T1</c:v>
                  </c:pt>
                  <c:pt idx="47">
                    <c:v>T2</c:v>
                  </c:pt>
                  <c:pt idx="48">
                    <c:v>T3</c:v>
                  </c:pt>
                  <c:pt idx="49">
                    <c:v>T4</c:v>
                  </c:pt>
                  <c:pt idx="50">
                    <c:v>T1</c:v>
                  </c:pt>
                  <c:pt idx="51">
                    <c:v>T2</c:v>
                  </c:pt>
                  <c:pt idx="52">
                    <c:v>T3</c:v>
                  </c:pt>
                  <c:pt idx="53">
                    <c:v>T4</c:v>
                  </c:pt>
                  <c:pt idx="54">
                    <c:v>T1</c:v>
                  </c:pt>
                  <c:pt idx="55">
                    <c:v>T2</c:v>
                  </c:pt>
                  <c:pt idx="56">
                    <c:v>T3</c:v>
                  </c:pt>
                  <c:pt idx="57">
                    <c:v>T4</c:v>
                  </c:pt>
                  <c:pt idx="58">
                    <c:v>T1</c:v>
                  </c:pt>
                  <c:pt idx="59">
                    <c:v>T2</c:v>
                  </c:pt>
                  <c:pt idx="60">
                    <c:v>T3</c:v>
                  </c:pt>
                  <c:pt idx="61">
                    <c:v>T4</c:v>
                  </c:pt>
                </c:lvl>
                <c:lvl>
                  <c:pt idx="2">
                    <c:v>2013</c:v>
                  </c:pt>
                  <c:pt idx="6">
                    <c:v>2014</c:v>
                  </c:pt>
                  <c:pt idx="10">
                    <c:v>2015</c:v>
                  </c:pt>
                  <c:pt idx="14">
                    <c:v>2016</c:v>
                  </c:pt>
                  <c:pt idx="18">
                    <c:v>2017</c:v>
                  </c:pt>
                  <c:pt idx="22">
                    <c:v>2018</c:v>
                  </c:pt>
                  <c:pt idx="26">
                    <c:v>2019</c:v>
                  </c:pt>
                  <c:pt idx="30">
                    <c:v>2020</c:v>
                  </c:pt>
                  <c:pt idx="34">
                    <c:v>2021</c:v>
                  </c:pt>
                  <c:pt idx="38">
                    <c:v>2022</c:v>
                  </c:pt>
                  <c:pt idx="42">
                    <c:v>2023</c:v>
                  </c:pt>
                  <c:pt idx="46">
                    <c:v>2024</c:v>
                  </c:pt>
                  <c:pt idx="50">
                    <c:v>2025</c:v>
                  </c:pt>
                  <c:pt idx="54">
                    <c:v>2026</c:v>
                  </c:pt>
                  <c:pt idx="58">
                    <c:v>2027</c:v>
                  </c:pt>
                </c:lvl>
              </c:multiLvlStrCache>
            </c:multiLvlStrRef>
          </c:cat>
          <c:val>
            <c:numRef>
              <c:f>Données!$B$131:$B$171</c:f>
              <c:numCache>
                <c:formatCode>#\ ##0.0</c:formatCode>
                <c:ptCount val="41"/>
                <c:pt idx="0">
                  <c:v>9.4</c:v>
                </c:pt>
                <c:pt idx="1">
                  <c:v>9.8000000000000007</c:v>
                </c:pt>
                <c:pt idx="2">
                  <c:v>10</c:v>
                </c:pt>
                <c:pt idx="3">
                  <c:v>10.1</c:v>
                </c:pt>
                <c:pt idx="4">
                  <c:v>9.9</c:v>
                </c:pt>
                <c:pt idx="5">
                  <c:v>9.8000000000000007</c:v>
                </c:pt>
                <c:pt idx="6">
                  <c:v>9.8000000000000007</c:v>
                </c:pt>
                <c:pt idx="7">
                  <c:v>9.8000000000000007</c:v>
                </c:pt>
                <c:pt idx="8">
                  <c:v>9.9</c:v>
                </c:pt>
                <c:pt idx="9">
                  <c:v>10.1</c:v>
                </c:pt>
                <c:pt idx="10">
                  <c:v>10</c:v>
                </c:pt>
                <c:pt idx="11">
                  <c:v>10.199999999999999</c:v>
                </c:pt>
                <c:pt idx="12">
                  <c:v>10.1</c:v>
                </c:pt>
                <c:pt idx="13">
                  <c:v>9.9</c:v>
                </c:pt>
                <c:pt idx="14">
                  <c:v>9.9</c:v>
                </c:pt>
                <c:pt idx="15">
                  <c:v>9.6999999999999993</c:v>
                </c:pt>
                <c:pt idx="16">
                  <c:v>9.6</c:v>
                </c:pt>
                <c:pt idx="17">
                  <c:v>9.6999999999999993</c:v>
                </c:pt>
                <c:pt idx="18">
                  <c:v>9.3000000000000007</c:v>
                </c:pt>
                <c:pt idx="19">
                  <c:v>9.1999999999999993</c:v>
                </c:pt>
                <c:pt idx="20">
                  <c:v>9.1999999999999993</c:v>
                </c:pt>
                <c:pt idx="21">
                  <c:v>8.6999999999999993</c:v>
                </c:pt>
                <c:pt idx="22">
                  <c:v>8.9</c:v>
                </c:pt>
                <c:pt idx="23">
                  <c:v>8.8000000000000007</c:v>
                </c:pt>
                <c:pt idx="24">
                  <c:v>8.6</c:v>
                </c:pt>
                <c:pt idx="25">
                  <c:v>8.4</c:v>
                </c:pt>
                <c:pt idx="26">
                  <c:v>8.4</c:v>
                </c:pt>
                <c:pt idx="27">
                  <c:v>8.1999999999999993</c:v>
                </c:pt>
                <c:pt idx="28">
                  <c:v>8.1</c:v>
                </c:pt>
                <c:pt idx="29">
                  <c:v>7.9</c:v>
                </c:pt>
                <c:pt idx="30">
                  <c:v>7.6</c:v>
                </c:pt>
                <c:pt idx="31">
                  <c:v>7</c:v>
                </c:pt>
                <c:pt idx="32">
                  <c:v>8.8000000000000007</c:v>
                </c:pt>
                <c:pt idx="33">
                  <c:v>7.8</c:v>
                </c:pt>
                <c:pt idx="34">
                  <c:v>8</c:v>
                </c:pt>
                <c:pt idx="35">
                  <c:v>7.7</c:v>
                </c:pt>
                <c:pt idx="36">
                  <c:v>7.8</c:v>
                </c:pt>
                <c:pt idx="37">
                  <c:v>7.2</c:v>
                </c:pt>
                <c:pt idx="38">
                  <c:v>7.1</c:v>
                </c:pt>
                <c:pt idx="39">
                  <c:v>7.2</c:v>
                </c:pt>
                <c:pt idx="40">
                  <c:v>7.1</c:v>
                </c:pt>
              </c:numCache>
            </c:numRef>
          </c:val>
          <c:smooth val="0"/>
          <c:extLst>
            <c:ext xmlns:c16="http://schemas.microsoft.com/office/drawing/2014/chart" uri="{C3380CC4-5D6E-409C-BE32-E72D297353CC}">
              <c16:uniqueId val="{00000001-BAFA-4204-819F-4D348568BD3B}"/>
            </c:ext>
          </c:extLst>
        </c:ser>
        <c:ser>
          <c:idx val="2"/>
          <c:order val="2"/>
          <c:tx>
            <c:strRef>
              <c:f>Données!$I$8</c:f>
              <c:strCache>
                <c:ptCount val="1"/>
                <c:pt idx="0">
                  <c:v>Vaucluse</c:v>
                </c:pt>
              </c:strCache>
            </c:strRef>
          </c:tx>
          <c:marker>
            <c:symbol val="none"/>
          </c:marker>
          <c:cat>
            <c:multiLvlStrRef>
              <c:f>'dates trim'!$B$123:$C$300</c:f>
              <c:multiLvlStrCache>
                <c:ptCount val="62"/>
                <c:lvl>
                  <c:pt idx="0">
                    <c:v>T3</c:v>
                  </c:pt>
                  <c:pt idx="1">
                    <c:v>T4</c:v>
                  </c:pt>
                  <c:pt idx="2">
                    <c:v>T1</c:v>
                  </c:pt>
                  <c:pt idx="3">
                    <c:v>T2</c:v>
                  </c:pt>
                  <c:pt idx="4">
                    <c:v>T3</c:v>
                  </c:pt>
                  <c:pt idx="5">
                    <c:v>T4</c:v>
                  </c:pt>
                  <c:pt idx="6">
                    <c:v>T1</c:v>
                  </c:pt>
                  <c:pt idx="7">
                    <c:v>T2</c:v>
                  </c:pt>
                  <c:pt idx="8">
                    <c:v>T3</c:v>
                  </c:pt>
                  <c:pt idx="9">
                    <c:v>T4</c:v>
                  </c:pt>
                  <c:pt idx="10">
                    <c:v>T1</c:v>
                  </c:pt>
                  <c:pt idx="11">
                    <c:v>T2</c:v>
                  </c:pt>
                  <c:pt idx="12">
                    <c:v>T3</c:v>
                  </c:pt>
                  <c:pt idx="13">
                    <c:v>T4</c:v>
                  </c:pt>
                  <c:pt idx="14">
                    <c:v>T1</c:v>
                  </c:pt>
                  <c:pt idx="15">
                    <c:v>T2</c:v>
                  </c:pt>
                  <c:pt idx="16">
                    <c:v>T3</c:v>
                  </c:pt>
                  <c:pt idx="17">
                    <c:v>T4</c:v>
                  </c:pt>
                  <c:pt idx="18">
                    <c:v>T1</c:v>
                  </c:pt>
                  <c:pt idx="19">
                    <c:v>T2</c:v>
                  </c:pt>
                  <c:pt idx="20">
                    <c:v>T3</c:v>
                  </c:pt>
                  <c:pt idx="21">
                    <c:v>T4</c:v>
                  </c:pt>
                  <c:pt idx="22">
                    <c:v>T1</c:v>
                  </c:pt>
                  <c:pt idx="23">
                    <c:v>T2</c:v>
                  </c:pt>
                  <c:pt idx="24">
                    <c:v>T3</c:v>
                  </c:pt>
                  <c:pt idx="25">
                    <c:v>T4</c:v>
                  </c:pt>
                  <c:pt idx="26">
                    <c:v>T1</c:v>
                  </c:pt>
                  <c:pt idx="27">
                    <c:v>T2</c:v>
                  </c:pt>
                  <c:pt idx="28">
                    <c:v>T3</c:v>
                  </c:pt>
                  <c:pt idx="29">
                    <c:v>T4</c:v>
                  </c:pt>
                  <c:pt idx="30">
                    <c:v>T1</c:v>
                  </c:pt>
                  <c:pt idx="31">
                    <c:v>T2</c:v>
                  </c:pt>
                  <c:pt idx="32">
                    <c:v>T3</c:v>
                  </c:pt>
                  <c:pt idx="33">
                    <c:v>T4</c:v>
                  </c:pt>
                  <c:pt idx="34">
                    <c:v>T1</c:v>
                  </c:pt>
                  <c:pt idx="35">
                    <c:v>T2</c:v>
                  </c:pt>
                  <c:pt idx="36">
                    <c:v>T3</c:v>
                  </c:pt>
                  <c:pt idx="37">
                    <c:v>T4</c:v>
                  </c:pt>
                  <c:pt idx="38">
                    <c:v>T1</c:v>
                  </c:pt>
                  <c:pt idx="39">
                    <c:v>T2</c:v>
                  </c:pt>
                  <c:pt idx="40">
                    <c:v>T3</c:v>
                  </c:pt>
                  <c:pt idx="41">
                    <c:v>T4</c:v>
                  </c:pt>
                  <c:pt idx="42">
                    <c:v>T1</c:v>
                  </c:pt>
                  <c:pt idx="43">
                    <c:v>T2</c:v>
                  </c:pt>
                  <c:pt idx="44">
                    <c:v>T3</c:v>
                  </c:pt>
                  <c:pt idx="45">
                    <c:v>T4</c:v>
                  </c:pt>
                  <c:pt idx="46">
                    <c:v>T1</c:v>
                  </c:pt>
                  <c:pt idx="47">
                    <c:v>T2</c:v>
                  </c:pt>
                  <c:pt idx="48">
                    <c:v>T3</c:v>
                  </c:pt>
                  <c:pt idx="49">
                    <c:v>T4</c:v>
                  </c:pt>
                  <c:pt idx="50">
                    <c:v>T1</c:v>
                  </c:pt>
                  <c:pt idx="51">
                    <c:v>T2</c:v>
                  </c:pt>
                  <c:pt idx="52">
                    <c:v>T3</c:v>
                  </c:pt>
                  <c:pt idx="53">
                    <c:v>T4</c:v>
                  </c:pt>
                  <c:pt idx="54">
                    <c:v>T1</c:v>
                  </c:pt>
                  <c:pt idx="55">
                    <c:v>T2</c:v>
                  </c:pt>
                  <c:pt idx="56">
                    <c:v>T3</c:v>
                  </c:pt>
                  <c:pt idx="57">
                    <c:v>T4</c:v>
                  </c:pt>
                  <c:pt idx="58">
                    <c:v>T1</c:v>
                  </c:pt>
                  <c:pt idx="59">
                    <c:v>T2</c:v>
                  </c:pt>
                  <c:pt idx="60">
                    <c:v>T3</c:v>
                  </c:pt>
                  <c:pt idx="61">
                    <c:v>T4</c:v>
                  </c:pt>
                </c:lvl>
                <c:lvl>
                  <c:pt idx="2">
                    <c:v>2013</c:v>
                  </c:pt>
                  <c:pt idx="6">
                    <c:v>2014</c:v>
                  </c:pt>
                  <c:pt idx="10">
                    <c:v>2015</c:v>
                  </c:pt>
                  <c:pt idx="14">
                    <c:v>2016</c:v>
                  </c:pt>
                  <c:pt idx="18">
                    <c:v>2017</c:v>
                  </c:pt>
                  <c:pt idx="22">
                    <c:v>2018</c:v>
                  </c:pt>
                  <c:pt idx="26">
                    <c:v>2019</c:v>
                  </c:pt>
                  <c:pt idx="30">
                    <c:v>2020</c:v>
                  </c:pt>
                  <c:pt idx="34">
                    <c:v>2021</c:v>
                  </c:pt>
                  <c:pt idx="38">
                    <c:v>2022</c:v>
                  </c:pt>
                  <c:pt idx="42">
                    <c:v>2023</c:v>
                  </c:pt>
                  <c:pt idx="46">
                    <c:v>2024</c:v>
                  </c:pt>
                  <c:pt idx="50">
                    <c:v>2025</c:v>
                  </c:pt>
                  <c:pt idx="54">
                    <c:v>2026</c:v>
                  </c:pt>
                  <c:pt idx="58">
                    <c:v>2027</c:v>
                  </c:pt>
                </c:lvl>
              </c:multiLvlStrCache>
            </c:multiLvlStrRef>
          </c:cat>
          <c:val>
            <c:numRef>
              <c:f>Données!$I$131:$I$171</c:f>
              <c:numCache>
                <c:formatCode>#\ ##0.0</c:formatCode>
                <c:ptCount val="41"/>
                <c:pt idx="0">
                  <c:v>12</c:v>
                </c:pt>
                <c:pt idx="1">
                  <c:v>12.5</c:v>
                </c:pt>
                <c:pt idx="2">
                  <c:v>12.7</c:v>
                </c:pt>
                <c:pt idx="3">
                  <c:v>12.8</c:v>
                </c:pt>
                <c:pt idx="4">
                  <c:v>12.6</c:v>
                </c:pt>
                <c:pt idx="5">
                  <c:v>12.4</c:v>
                </c:pt>
                <c:pt idx="6">
                  <c:v>12.5</c:v>
                </c:pt>
                <c:pt idx="7">
                  <c:v>12.6</c:v>
                </c:pt>
                <c:pt idx="8">
                  <c:v>12.8</c:v>
                </c:pt>
                <c:pt idx="9">
                  <c:v>13</c:v>
                </c:pt>
                <c:pt idx="10">
                  <c:v>12.9</c:v>
                </c:pt>
                <c:pt idx="11">
                  <c:v>13.1</c:v>
                </c:pt>
                <c:pt idx="12">
                  <c:v>12.9</c:v>
                </c:pt>
                <c:pt idx="13">
                  <c:v>13</c:v>
                </c:pt>
                <c:pt idx="14">
                  <c:v>13</c:v>
                </c:pt>
                <c:pt idx="15">
                  <c:v>12.8</c:v>
                </c:pt>
                <c:pt idx="16">
                  <c:v>12.6</c:v>
                </c:pt>
                <c:pt idx="17">
                  <c:v>13</c:v>
                </c:pt>
                <c:pt idx="18">
                  <c:v>12.2</c:v>
                </c:pt>
                <c:pt idx="19">
                  <c:v>12</c:v>
                </c:pt>
                <c:pt idx="20">
                  <c:v>12</c:v>
                </c:pt>
                <c:pt idx="21">
                  <c:v>11.7</c:v>
                </c:pt>
                <c:pt idx="22">
                  <c:v>11.9</c:v>
                </c:pt>
                <c:pt idx="23">
                  <c:v>11.7</c:v>
                </c:pt>
                <c:pt idx="24">
                  <c:v>11.6</c:v>
                </c:pt>
                <c:pt idx="25">
                  <c:v>11.4</c:v>
                </c:pt>
                <c:pt idx="26">
                  <c:v>11.4</c:v>
                </c:pt>
                <c:pt idx="27">
                  <c:v>11</c:v>
                </c:pt>
                <c:pt idx="28">
                  <c:v>10.9</c:v>
                </c:pt>
                <c:pt idx="29">
                  <c:v>10.6</c:v>
                </c:pt>
                <c:pt idx="30">
                  <c:v>10.1</c:v>
                </c:pt>
                <c:pt idx="31">
                  <c:v>9.1999999999999993</c:v>
                </c:pt>
                <c:pt idx="32">
                  <c:v>11.4</c:v>
                </c:pt>
                <c:pt idx="33">
                  <c:v>10.3</c:v>
                </c:pt>
                <c:pt idx="34">
                  <c:v>10.3</c:v>
                </c:pt>
                <c:pt idx="35">
                  <c:v>10.199999999999999</c:v>
                </c:pt>
                <c:pt idx="36">
                  <c:v>10.3</c:v>
                </c:pt>
                <c:pt idx="37">
                  <c:v>9.6</c:v>
                </c:pt>
                <c:pt idx="38">
                  <c:v>9.4</c:v>
                </c:pt>
                <c:pt idx="39">
                  <c:v>9.5</c:v>
                </c:pt>
                <c:pt idx="40">
                  <c:v>9.6</c:v>
                </c:pt>
              </c:numCache>
            </c:numRef>
          </c:val>
          <c:smooth val="0"/>
          <c:extLst>
            <c:ext xmlns:c16="http://schemas.microsoft.com/office/drawing/2014/chart" uri="{C3380CC4-5D6E-409C-BE32-E72D297353CC}">
              <c16:uniqueId val="{00000002-BAFA-4204-819F-4D348568BD3B}"/>
            </c:ext>
          </c:extLst>
        </c:ser>
        <c:dLbls>
          <c:showLegendKey val="0"/>
          <c:showVal val="0"/>
          <c:showCatName val="0"/>
          <c:showSerName val="0"/>
          <c:showPercent val="0"/>
          <c:showBubbleSize val="0"/>
        </c:dLbls>
        <c:smooth val="0"/>
        <c:axId val="138919296"/>
        <c:axId val="138921088"/>
      </c:lineChart>
      <c:catAx>
        <c:axId val="138919296"/>
        <c:scaling>
          <c:orientation val="minMax"/>
        </c:scaling>
        <c:delete val="0"/>
        <c:axPos val="b"/>
        <c:majorGridlines>
          <c:spPr>
            <a:ln w="3175">
              <a:solidFill>
                <a:srgbClr val="969696"/>
              </a:solidFill>
              <a:prstDash val="sysDash"/>
            </a:ln>
          </c:spPr>
        </c:majorGridlines>
        <c:numFmt formatCode="General" sourceLinked="1"/>
        <c:majorTickMark val="cross"/>
        <c:minorTickMark val="none"/>
        <c:tickLblPos val="nextTo"/>
        <c:txPr>
          <a:bodyPr/>
          <a:lstStyle/>
          <a:p>
            <a:pPr>
              <a:defRPr sz="900"/>
            </a:pPr>
            <a:endParaRPr lang="fr-FR"/>
          </a:p>
        </c:txPr>
        <c:crossAx val="138921088"/>
        <c:crosses val="autoZero"/>
        <c:auto val="0"/>
        <c:lblAlgn val="ctr"/>
        <c:lblOffset val="100"/>
        <c:tickLblSkip val="4"/>
        <c:tickMarkSkip val="4"/>
        <c:noMultiLvlLbl val="0"/>
      </c:catAx>
      <c:valAx>
        <c:axId val="138921088"/>
        <c:scaling>
          <c:orientation val="minMax"/>
          <c:max val="14"/>
          <c:min val="7"/>
        </c:scaling>
        <c:delete val="0"/>
        <c:axPos val="l"/>
        <c:majorGridlines>
          <c:spPr>
            <a:ln>
              <a:prstDash val="sysDash"/>
            </a:ln>
          </c:spPr>
        </c:majorGridlines>
        <c:numFmt formatCode="#,##0" sourceLinked="0"/>
        <c:majorTickMark val="out"/>
        <c:minorTickMark val="none"/>
        <c:tickLblPos val="nextTo"/>
        <c:crossAx val="138919296"/>
        <c:crosses val="autoZero"/>
        <c:crossBetween val="midCat"/>
        <c:majorUnit val="1"/>
      </c:valAx>
    </c:plotArea>
    <c:legend>
      <c:legendPos val="r"/>
      <c:layout>
        <c:manualLayout>
          <c:xMode val="edge"/>
          <c:yMode val="edge"/>
          <c:x val="8.5245913863039841E-2"/>
          <c:y val="9.8718656477903358E-2"/>
          <c:w val="0.8415530303030303"/>
          <c:h val="8.3821460187299218E-2"/>
        </c:manualLayout>
      </c:layout>
      <c:overlay val="0"/>
      <c:txPr>
        <a:bodyPr/>
        <a:lstStyle/>
        <a:p>
          <a:pPr>
            <a:defRPr sz="1200"/>
          </a:pPr>
          <a:endParaRPr lang="fr-FR"/>
        </a:p>
      </c:txPr>
    </c:legend>
    <c:plotVisOnly val="1"/>
    <c:dispBlanksAs val="gap"/>
    <c:showDLblsOverMax val="0"/>
  </c:chart>
  <c:externalData r:id="rId1">
    <c:autoUpdate val="0"/>
  </c:externalData>
  <c:userShapes r:id="rId2"/>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6.6906668268667008E-2"/>
          <c:y val="0.1861788714061014"/>
          <c:w val="0.87735585029537844"/>
          <c:h val="0.56676394323948942"/>
        </c:manualLayout>
      </c:layout>
      <c:barChart>
        <c:barDir val="col"/>
        <c:grouping val="clustered"/>
        <c:varyColors val="0"/>
        <c:ser>
          <c:idx val="0"/>
          <c:order val="0"/>
          <c:tx>
            <c:v>Taux de chômage, en % (échelle de gauche)</c:v>
          </c:tx>
          <c:spPr>
            <a:solidFill>
              <a:srgbClr val="00B0F0"/>
            </a:solidFill>
          </c:spPr>
          <c:invertIfNegative val="0"/>
          <c:dPt>
            <c:idx val="0"/>
            <c:invertIfNegative val="0"/>
            <c:bubble3D val="0"/>
            <c:spPr>
              <a:solidFill>
                <a:srgbClr val="92D050"/>
              </a:solidFill>
            </c:spPr>
            <c:extLst>
              <c:ext xmlns:c16="http://schemas.microsoft.com/office/drawing/2014/chart" uri="{C3380CC4-5D6E-409C-BE32-E72D297353CC}">
                <c16:uniqueId val="{00000001-6469-427E-9EA0-D3400224BAC6}"/>
              </c:ext>
            </c:extLst>
          </c:dPt>
          <c:dPt>
            <c:idx val="1"/>
            <c:invertIfNegative val="0"/>
            <c:bubble3D val="0"/>
            <c:spPr>
              <a:solidFill>
                <a:srgbClr val="FF0000"/>
              </a:solidFill>
            </c:spPr>
            <c:extLst>
              <c:ext xmlns:c16="http://schemas.microsoft.com/office/drawing/2014/chart" uri="{C3380CC4-5D6E-409C-BE32-E72D297353CC}">
                <c16:uniqueId val="{00000003-6469-427E-9EA0-D3400224BAC6}"/>
              </c:ext>
            </c:extLst>
          </c:dPt>
          <c:dPt>
            <c:idx val="3"/>
            <c:invertIfNegative val="0"/>
            <c:bubble3D val="0"/>
            <c:extLst>
              <c:ext xmlns:c16="http://schemas.microsoft.com/office/drawing/2014/chart" uri="{C3380CC4-5D6E-409C-BE32-E72D297353CC}">
                <c16:uniqueId val="{00000004-6469-427E-9EA0-D3400224BAC6}"/>
              </c:ext>
            </c:extLst>
          </c:dPt>
          <c:dPt>
            <c:idx val="4"/>
            <c:invertIfNegative val="0"/>
            <c:bubble3D val="0"/>
            <c:extLst>
              <c:ext xmlns:c16="http://schemas.microsoft.com/office/drawing/2014/chart" uri="{C3380CC4-5D6E-409C-BE32-E72D297353CC}">
                <c16:uniqueId val="{00000005-6469-427E-9EA0-D3400224BAC6}"/>
              </c:ext>
            </c:extLst>
          </c:dPt>
          <c:dPt>
            <c:idx val="5"/>
            <c:invertIfNegative val="0"/>
            <c:bubble3D val="0"/>
            <c:spPr>
              <a:solidFill>
                <a:srgbClr val="0070C0"/>
              </a:solidFill>
            </c:spPr>
            <c:extLst>
              <c:ext xmlns:c16="http://schemas.microsoft.com/office/drawing/2014/chart" uri="{C3380CC4-5D6E-409C-BE32-E72D297353CC}">
                <c16:uniqueId val="{00000007-6469-427E-9EA0-D3400224BAC6}"/>
              </c:ext>
            </c:extLst>
          </c:dPt>
          <c:dPt>
            <c:idx val="6"/>
            <c:invertIfNegative val="0"/>
            <c:bubble3D val="0"/>
            <c:extLst>
              <c:ext xmlns:c16="http://schemas.microsoft.com/office/drawing/2014/chart" uri="{C3380CC4-5D6E-409C-BE32-E72D297353CC}">
                <c16:uniqueId val="{00000008-6469-427E-9EA0-D3400224BAC6}"/>
              </c:ext>
            </c:extLst>
          </c:dPt>
          <c:dPt>
            <c:idx val="7"/>
            <c:invertIfNegative val="0"/>
            <c:bubble3D val="0"/>
            <c:extLst>
              <c:ext xmlns:c16="http://schemas.microsoft.com/office/drawing/2014/chart" uri="{C3380CC4-5D6E-409C-BE32-E72D297353CC}">
                <c16:uniqueId val="{00000009-6469-427E-9EA0-D3400224BAC6}"/>
              </c:ext>
            </c:extLst>
          </c:dPt>
          <c:dPt>
            <c:idx val="8"/>
            <c:invertIfNegative val="0"/>
            <c:bubble3D val="0"/>
            <c:extLst>
              <c:ext xmlns:c16="http://schemas.microsoft.com/office/drawing/2014/chart" uri="{C3380CC4-5D6E-409C-BE32-E72D297353CC}">
                <c16:uniqueId val="{0000000A-6469-427E-9EA0-D3400224BAC6}"/>
              </c:ext>
            </c:extLst>
          </c:dPt>
          <c:dLbls>
            <c:dLbl>
              <c:idx val="0"/>
              <c:layout>
                <c:manualLayout>
                  <c:x val="0"/>
                  <c:y val="1.341381623071764E-2"/>
                </c:manualLayout>
              </c:layout>
              <c:spPr/>
              <c:txPr>
                <a:bodyPr/>
                <a:lstStyle/>
                <a:p>
                  <a:pPr>
                    <a:defRPr/>
                  </a:pPr>
                  <a:endParaRPr lang="fr-FR"/>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6469-427E-9EA0-D3400224BAC6}"/>
                </c:ext>
              </c:extLst>
            </c:dLbl>
            <c:dLbl>
              <c:idx val="1"/>
              <c:layout>
                <c:manualLayout>
                  <c:x val="0"/>
                  <c:y val="-2.1124120048374236E-7"/>
                </c:manualLayout>
              </c:layout>
              <c:spPr/>
              <c:txPr>
                <a:bodyPr/>
                <a:lstStyle/>
                <a:p>
                  <a:pPr>
                    <a:defRPr/>
                  </a:pPr>
                  <a:endParaRPr lang="fr-FR"/>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6469-427E-9EA0-D3400224BAC6}"/>
                </c:ext>
              </c:extLst>
            </c:dLbl>
            <c:dLbl>
              <c:idx val="2"/>
              <c:layout>
                <c:manualLayout>
                  <c:x val="0"/>
                  <c:y val="-1.6096579476861168E-2"/>
                </c:manualLayout>
              </c:layout>
              <c:spPr/>
              <c:txPr>
                <a:bodyPr/>
                <a:lstStyle/>
                <a:p>
                  <a:pPr>
                    <a:defRPr/>
                  </a:pPr>
                  <a:endParaRPr lang="fr-FR"/>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6469-427E-9EA0-D3400224BAC6}"/>
                </c:ext>
              </c:extLst>
            </c:dLbl>
            <c:dLbl>
              <c:idx val="3"/>
              <c:layout>
                <c:manualLayout>
                  <c:x val="0"/>
                  <c:y val="8.0482897384305842E-3"/>
                </c:manualLayout>
              </c:layout>
              <c:spPr/>
              <c:txPr>
                <a:bodyPr/>
                <a:lstStyle/>
                <a:p>
                  <a:pPr>
                    <a:defRPr/>
                  </a:pPr>
                  <a:endParaRPr lang="fr-FR"/>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6469-427E-9EA0-D3400224BAC6}"/>
                </c:ext>
              </c:extLst>
            </c:dLbl>
            <c:dLbl>
              <c:idx val="4"/>
              <c:layout>
                <c:manualLayout>
                  <c:x val="-6.7246663173035446E-17"/>
                  <c:y val="8.0482897384305842E-3"/>
                </c:manualLayout>
              </c:layout>
              <c:spPr/>
              <c:txPr>
                <a:bodyPr/>
                <a:lstStyle/>
                <a:p>
                  <a:pPr>
                    <a:defRPr/>
                  </a:pPr>
                  <a:endParaRPr lang="fr-FR"/>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6469-427E-9EA0-D3400224BAC6}"/>
                </c:ext>
              </c:extLst>
            </c:dLbl>
            <c:dLbl>
              <c:idx val="5"/>
              <c:layout>
                <c:manualLayout>
                  <c:x val="0"/>
                  <c:y val="1.0731052984574111E-2"/>
                </c:manualLayout>
              </c:layout>
              <c:spPr/>
              <c:txPr>
                <a:bodyPr/>
                <a:lstStyle/>
                <a:p>
                  <a:pPr>
                    <a:defRPr/>
                  </a:pPr>
                  <a:endParaRPr lang="fr-FR"/>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6469-427E-9EA0-D3400224BAC6}"/>
                </c:ext>
              </c:extLst>
            </c:dLbl>
            <c:dLbl>
              <c:idx val="6"/>
              <c:layout>
                <c:manualLayout>
                  <c:x val="0"/>
                  <c:y val="5.3655264922870555E-3"/>
                </c:manualLayout>
              </c:layout>
              <c:spPr/>
              <c:txPr>
                <a:bodyPr/>
                <a:lstStyle/>
                <a:p>
                  <a:pPr>
                    <a:defRPr/>
                  </a:pPr>
                  <a:endParaRPr lang="fr-FR"/>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6469-427E-9EA0-D3400224BAC6}"/>
                </c:ext>
              </c:extLst>
            </c:dLbl>
            <c:dLbl>
              <c:idx val="7"/>
              <c:layout>
                <c:manualLayout>
                  <c:x val="0"/>
                  <c:y val="8.0482897384305842E-3"/>
                </c:manualLayout>
              </c:layout>
              <c:spPr/>
              <c:txPr>
                <a:bodyPr/>
                <a:lstStyle/>
                <a:p>
                  <a:pPr>
                    <a:defRPr/>
                  </a:pPr>
                  <a:endParaRPr lang="fr-FR"/>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6469-427E-9EA0-D3400224BAC6}"/>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'données graphiques_trim'!$G$82:$G$89</c:f>
              <c:strCache>
                <c:ptCount val="8"/>
                <c:pt idx="0">
                  <c:v>Vaucluse</c:v>
                </c:pt>
                <c:pt idx="1">
                  <c:v>Paca</c:v>
                </c:pt>
                <c:pt idx="2">
                  <c:v>Drome</c:v>
                </c:pt>
                <c:pt idx="3">
                  <c:v>Sarthe</c:v>
                </c:pt>
                <c:pt idx="4">
                  <c:v>Charente Maritime</c:v>
                </c:pt>
                <c:pt idx="5">
                  <c:v>France métro.</c:v>
                </c:pt>
                <c:pt idx="6">
                  <c:v>Marne</c:v>
                </c:pt>
                <c:pt idx="7">
                  <c:v>Côtes d'armor</c:v>
                </c:pt>
              </c:strCache>
            </c:strRef>
          </c:cat>
          <c:val>
            <c:numRef>
              <c:f>'données graphiques_trim'!$H$82:$H$89</c:f>
              <c:numCache>
                <c:formatCode>#\ ##0.0</c:formatCode>
                <c:ptCount val="8"/>
                <c:pt idx="0">
                  <c:v>9.6</c:v>
                </c:pt>
                <c:pt idx="1">
                  <c:v>8.1999999999999993</c:v>
                </c:pt>
                <c:pt idx="2">
                  <c:v>7.8</c:v>
                </c:pt>
                <c:pt idx="3">
                  <c:v>7.3</c:v>
                </c:pt>
                <c:pt idx="4">
                  <c:v>7.1</c:v>
                </c:pt>
                <c:pt idx="5">
                  <c:v>7.1</c:v>
                </c:pt>
                <c:pt idx="6">
                  <c:v>7</c:v>
                </c:pt>
                <c:pt idx="7">
                  <c:v>6.4</c:v>
                </c:pt>
              </c:numCache>
            </c:numRef>
          </c:val>
          <c:extLst>
            <c:ext xmlns:c16="http://schemas.microsoft.com/office/drawing/2014/chart" uri="{C3380CC4-5D6E-409C-BE32-E72D297353CC}">
              <c16:uniqueId val="{0000000C-6469-427E-9EA0-D3400224BAC6}"/>
            </c:ext>
          </c:extLst>
        </c:ser>
        <c:dLbls>
          <c:showLegendKey val="0"/>
          <c:showVal val="0"/>
          <c:showCatName val="0"/>
          <c:showSerName val="0"/>
          <c:showPercent val="0"/>
          <c:showBubbleSize val="0"/>
        </c:dLbls>
        <c:gapWidth val="150"/>
        <c:axId val="420818904"/>
        <c:axId val="1"/>
      </c:barChart>
      <c:scatterChart>
        <c:scatterStyle val="lineMarker"/>
        <c:varyColors val="0"/>
        <c:ser>
          <c:idx val="1"/>
          <c:order val="1"/>
          <c:tx>
            <c:v>Variation trimestrielle, en point (échelle de droite)</c:v>
          </c:tx>
          <c:spPr>
            <a:ln w="28575">
              <a:noFill/>
            </a:ln>
          </c:spPr>
          <c:marker>
            <c:spPr>
              <a:solidFill>
                <a:schemeClr val="accent6">
                  <a:lumMod val="75000"/>
                </a:schemeClr>
              </a:solidFill>
            </c:spPr>
          </c:marker>
          <c:xVal>
            <c:strRef>
              <c:f>'données graphiques_trim'!$G$82:$G$89</c:f>
              <c:strCache>
                <c:ptCount val="8"/>
                <c:pt idx="0">
                  <c:v>Vaucluse</c:v>
                </c:pt>
                <c:pt idx="1">
                  <c:v>Paca</c:v>
                </c:pt>
                <c:pt idx="2">
                  <c:v>Drome</c:v>
                </c:pt>
                <c:pt idx="3">
                  <c:v>Sarthe</c:v>
                </c:pt>
                <c:pt idx="4">
                  <c:v>Charente Maritime</c:v>
                </c:pt>
                <c:pt idx="5">
                  <c:v>France métro.</c:v>
                </c:pt>
                <c:pt idx="6">
                  <c:v>Marne</c:v>
                </c:pt>
                <c:pt idx="7">
                  <c:v>Côtes d'armor</c:v>
                </c:pt>
              </c:strCache>
            </c:strRef>
          </c:xVal>
          <c:yVal>
            <c:numRef>
              <c:f>'données graphiques_trim'!$J$82:$J$89</c:f>
              <c:numCache>
                <c:formatCode>#\ ##0.0</c:formatCode>
                <c:ptCount val="8"/>
                <c:pt idx="0">
                  <c:v>9.9999999999999645E-2</c:v>
                </c:pt>
                <c:pt idx="1">
                  <c:v>0</c:v>
                </c:pt>
                <c:pt idx="2">
                  <c:v>-0.20000000000000018</c:v>
                </c:pt>
                <c:pt idx="3">
                  <c:v>-0.10000000000000053</c:v>
                </c:pt>
                <c:pt idx="4">
                  <c:v>9.9999999999999645E-2</c:v>
                </c:pt>
                <c:pt idx="5">
                  <c:v>-0.10000000000000053</c:v>
                </c:pt>
                <c:pt idx="6">
                  <c:v>-0.20000000000000018</c:v>
                </c:pt>
                <c:pt idx="7">
                  <c:v>0.10000000000000053</c:v>
                </c:pt>
              </c:numCache>
            </c:numRef>
          </c:yVal>
          <c:smooth val="0"/>
          <c:extLst>
            <c:ext xmlns:c16="http://schemas.microsoft.com/office/drawing/2014/chart" uri="{C3380CC4-5D6E-409C-BE32-E72D297353CC}">
              <c16:uniqueId val="{0000000D-6469-427E-9EA0-D3400224BAC6}"/>
            </c:ext>
          </c:extLst>
        </c:ser>
        <c:dLbls>
          <c:showLegendKey val="0"/>
          <c:showVal val="0"/>
          <c:showCatName val="0"/>
          <c:showSerName val="0"/>
          <c:showPercent val="0"/>
          <c:showBubbleSize val="0"/>
        </c:dLbls>
        <c:axId val="3"/>
        <c:axId val="4"/>
      </c:scatterChart>
      <c:catAx>
        <c:axId val="420818904"/>
        <c:scaling>
          <c:orientation val="minMax"/>
        </c:scaling>
        <c:delete val="0"/>
        <c:axPos val="b"/>
        <c:numFmt formatCode="General" sourceLinked="1"/>
        <c:majorTickMark val="out"/>
        <c:minorTickMark val="none"/>
        <c:tickLblPos val="nextTo"/>
        <c:txPr>
          <a:bodyPr/>
          <a:lstStyle/>
          <a:p>
            <a:pPr>
              <a:defRPr sz="1000"/>
            </a:pPr>
            <a:endParaRPr lang="fr-FR"/>
          </a:p>
        </c:txPr>
        <c:crossAx val="1"/>
        <c:crosses val="autoZero"/>
        <c:auto val="1"/>
        <c:lblAlgn val="ctr"/>
        <c:lblOffset val="100"/>
        <c:noMultiLvlLbl val="0"/>
      </c:catAx>
      <c:valAx>
        <c:axId val="1"/>
        <c:scaling>
          <c:orientation val="minMax"/>
          <c:max val="10"/>
        </c:scaling>
        <c:delete val="0"/>
        <c:axPos val="l"/>
        <c:majorGridlines/>
        <c:numFmt formatCode="#,##0" sourceLinked="0"/>
        <c:majorTickMark val="out"/>
        <c:minorTickMark val="none"/>
        <c:tickLblPos val="nextTo"/>
        <c:crossAx val="420818904"/>
        <c:crosses val="autoZero"/>
        <c:crossBetween val="between"/>
        <c:majorUnit val="2"/>
      </c:valAx>
      <c:valAx>
        <c:axId val="3"/>
        <c:scaling>
          <c:orientation val="minMax"/>
        </c:scaling>
        <c:delete val="1"/>
        <c:axPos val="b"/>
        <c:majorTickMark val="out"/>
        <c:minorTickMark val="none"/>
        <c:tickLblPos val="nextTo"/>
        <c:crossAx val="4"/>
        <c:crosses val="autoZero"/>
        <c:crossBetween val="midCat"/>
      </c:valAx>
      <c:valAx>
        <c:axId val="4"/>
        <c:scaling>
          <c:orientation val="minMax"/>
          <c:max val="0.2"/>
          <c:min val="-0.30000000000000004"/>
        </c:scaling>
        <c:delete val="0"/>
        <c:axPos val="r"/>
        <c:numFmt formatCode="[Blue][&lt;0]\-&quot;&quot;0.0&quot;&quot;;[Red][&gt;0]\+&quot;&quot;0.0&quot;&quot;;0" sourceLinked="0"/>
        <c:majorTickMark val="out"/>
        <c:minorTickMark val="none"/>
        <c:tickLblPos val="nextTo"/>
        <c:crossAx val="3"/>
        <c:crosses val="max"/>
        <c:crossBetween val="midCat"/>
        <c:majorUnit val="0.1"/>
        <c:minorUnit val="0.1"/>
      </c:valAx>
    </c:plotArea>
    <c:legend>
      <c:legendPos val="t"/>
      <c:layout>
        <c:manualLayout>
          <c:xMode val="edge"/>
          <c:yMode val="edge"/>
          <c:x val="4.2663951737807189E-2"/>
          <c:y val="0.1153588195841717"/>
          <c:w val="0.89999992779444515"/>
          <c:h val="5.1765712384543486E-2"/>
        </c:manualLayout>
      </c:layout>
      <c:overlay val="0"/>
      <c:txPr>
        <a:bodyPr/>
        <a:lstStyle/>
        <a:p>
          <a:pPr>
            <a:defRPr sz="1100"/>
          </a:pPr>
          <a:endParaRPr lang="fr-FR"/>
        </a:p>
      </c:txPr>
    </c:legend>
    <c:plotVisOnly val="1"/>
    <c:dispBlanksAs val="gap"/>
    <c:showDLblsOverMax val="0"/>
  </c:chart>
  <c:externalData r:id="rId1">
    <c:autoUpdate val="0"/>
  </c:externalData>
  <c:userShapes r:id="rId2"/>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5280653370105389E-2"/>
          <c:y val="0.16829375369994917"/>
          <c:w val="0.86471641552420164"/>
          <c:h val="0.52314939674456862"/>
        </c:manualLayout>
      </c:layout>
      <c:barChart>
        <c:barDir val="col"/>
        <c:grouping val="stacked"/>
        <c:varyColors val="0"/>
        <c:ser>
          <c:idx val="1"/>
          <c:order val="0"/>
          <c:spPr>
            <a:solidFill>
              <a:srgbClr val="00B0F0"/>
            </a:solidFill>
            <a:ln w="28575">
              <a:noFill/>
              <a:prstDash val="solid"/>
            </a:ln>
          </c:spPr>
          <c:invertIfNegative val="0"/>
          <c:cat>
            <c:multiLvlStrRef>
              <c:f>'dates trim'!$A$17:$B$100</c:f>
              <c:multiLvlStrCache>
                <c:ptCount val="68"/>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pt idx="24">
                    <c:v>T1</c:v>
                  </c:pt>
                  <c:pt idx="25">
                    <c:v>T2</c:v>
                  </c:pt>
                  <c:pt idx="26">
                    <c:v>T3</c:v>
                  </c:pt>
                  <c:pt idx="27">
                    <c:v>T4</c:v>
                  </c:pt>
                  <c:pt idx="28">
                    <c:v>T1</c:v>
                  </c:pt>
                  <c:pt idx="29">
                    <c:v>T2</c:v>
                  </c:pt>
                  <c:pt idx="30">
                    <c:v>T3</c:v>
                  </c:pt>
                  <c:pt idx="31">
                    <c:v>T4</c:v>
                  </c:pt>
                  <c:pt idx="32">
                    <c:v>T1</c:v>
                  </c:pt>
                  <c:pt idx="33">
                    <c:v>T2</c:v>
                  </c:pt>
                  <c:pt idx="34">
                    <c:v>T3</c:v>
                  </c:pt>
                  <c:pt idx="35">
                    <c:v>T4</c:v>
                  </c:pt>
                  <c:pt idx="36">
                    <c:v>T1</c:v>
                  </c:pt>
                  <c:pt idx="37">
                    <c:v>T2</c:v>
                  </c:pt>
                  <c:pt idx="38">
                    <c:v>T3</c:v>
                  </c:pt>
                  <c:pt idx="39">
                    <c:v>T4</c:v>
                  </c:pt>
                  <c:pt idx="40">
                    <c:v>T1</c:v>
                  </c:pt>
                  <c:pt idx="41">
                    <c:v>T2</c:v>
                  </c:pt>
                  <c:pt idx="42">
                    <c:v>T3</c:v>
                  </c:pt>
                  <c:pt idx="43">
                    <c:v>T4</c:v>
                  </c:pt>
                  <c:pt idx="44">
                    <c:v>T1</c:v>
                  </c:pt>
                  <c:pt idx="45">
                    <c:v>T2</c:v>
                  </c:pt>
                  <c:pt idx="46">
                    <c:v>T3</c:v>
                  </c:pt>
                  <c:pt idx="47">
                    <c:v>T4</c:v>
                  </c:pt>
                  <c:pt idx="48">
                    <c:v>T1</c:v>
                  </c:pt>
                  <c:pt idx="49">
                    <c:v>T2</c:v>
                  </c:pt>
                  <c:pt idx="50">
                    <c:v>T3</c:v>
                  </c:pt>
                  <c:pt idx="51">
                    <c:v>T4</c:v>
                  </c:pt>
                  <c:pt idx="52">
                    <c:v>T1</c:v>
                  </c:pt>
                  <c:pt idx="53">
                    <c:v>T2</c:v>
                  </c:pt>
                  <c:pt idx="54">
                    <c:v>T3</c:v>
                  </c:pt>
                  <c:pt idx="55">
                    <c:v>T4</c:v>
                  </c:pt>
                  <c:pt idx="56">
                    <c:v>T1</c:v>
                  </c:pt>
                  <c:pt idx="57">
                    <c:v>T2</c:v>
                  </c:pt>
                  <c:pt idx="58">
                    <c:v>T3</c:v>
                  </c:pt>
                  <c:pt idx="59">
                    <c:v>T4</c:v>
                  </c:pt>
                  <c:pt idx="60">
                    <c:v>T1</c:v>
                  </c:pt>
                  <c:pt idx="61">
                    <c:v>T2</c:v>
                  </c:pt>
                  <c:pt idx="62">
                    <c:v>T3</c:v>
                  </c:pt>
                  <c:pt idx="63">
                    <c:v>T4</c:v>
                  </c:pt>
                  <c:pt idx="64">
                    <c:v>T1</c:v>
                  </c:pt>
                  <c:pt idx="65">
                    <c:v>T2</c:v>
                  </c:pt>
                  <c:pt idx="66">
                    <c:v>T3</c:v>
                  </c:pt>
                  <c:pt idx="67">
                    <c:v>T4</c:v>
                  </c:pt>
                </c:lvl>
                <c:lvl>
                  <c:pt idx="0">
                    <c:v>2012</c:v>
                  </c:pt>
                  <c:pt idx="4">
                    <c:v>2013</c:v>
                  </c:pt>
                  <c:pt idx="8">
                    <c:v>2014</c:v>
                  </c:pt>
                  <c:pt idx="12">
                    <c:v>2015</c:v>
                  </c:pt>
                  <c:pt idx="16">
                    <c:v>2016</c:v>
                  </c:pt>
                  <c:pt idx="20">
                    <c:v>2017</c:v>
                  </c:pt>
                  <c:pt idx="24">
                    <c:v>2018</c:v>
                  </c:pt>
                  <c:pt idx="28">
                    <c:v>2019</c:v>
                  </c:pt>
                  <c:pt idx="32">
                    <c:v>2020</c:v>
                  </c:pt>
                  <c:pt idx="36">
                    <c:v>2021</c:v>
                  </c:pt>
                  <c:pt idx="40">
                    <c:v>2022</c:v>
                  </c:pt>
                  <c:pt idx="44">
                    <c:v>2023</c:v>
                  </c:pt>
                  <c:pt idx="48">
                    <c:v>2024</c:v>
                  </c:pt>
                  <c:pt idx="52">
                    <c:v>2025</c:v>
                  </c:pt>
                  <c:pt idx="56">
                    <c:v>2026</c:v>
                  </c:pt>
                  <c:pt idx="60">
                    <c:v>2027</c:v>
                  </c:pt>
                  <c:pt idx="64">
                    <c:v>2028</c:v>
                  </c:pt>
                </c:lvl>
              </c:multiLvlStrCache>
            </c:multiLvlStrRef>
          </c:cat>
          <c:val>
            <c:numRef>
              <c:f>dep84_trim!$BG$75:$BG$118</c:f>
              <c:numCache>
                <c:formatCode>#\ ##0.0</c:formatCode>
                <c:ptCount val="44"/>
                <c:pt idx="0">
                  <c:v>1.4279405270131162</c:v>
                </c:pt>
                <c:pt idx="1">
                  <c:v>1.2554426705370103</c:v>
                </c:pt>
                <c:pt idx="2">
                  <c:v>3.5117895793019382</c:v>
                </c:pt>
                <c:pt idx="3">
                  <c:v>2.0771307900020686</c:v>
                </c:pt>
                <c:pt idx="4">
                  <c:v>2.6860204842976243</c:v>
                </c:pt>
                <c:pt idx="5">
                  <c:v>1.9287931831692973</c:v>
                </c:pt>
                <c:pt idx="6">
                  <c:v>0.91374505864818545</c:v>
                </c:pt>
                <c:pt idx="7">
                  <c:v>0.86694066272796633</c:v>
                </c:pt>
                <c:pt idx="8">
                  <c:v>1.6807792703889879</c:v>
                </c:pt>
                <c:pt idx="9">
                  <c:v>1.627950660572286</c:v>
                </c:pt>
                <c:pt idx="10">
                  <c:v>1.2506931181073266</c:v>
                </c:pt>
                <c:pt idx="11">
                  <c:v>1.8011439698186749</c:v>
                </c:pt>
                <c:pt idx="12">
                  <c:v>2.0860729228930008</c:v>
                </c:pt>
                <c:pt idx="13">
                  <c:v>2.2893612038175526</c:v>
                </c:pt>
                <c:pt idx="14">
                  <c:v>0.51516886090441361</c:v>
                </c:pt>
                <c:pt idx="15">
                  <c:v>1.0478359908883794</c:v>
                </c:pt>
                <c:pt idx="16">
                  <c:v>0.92425608656447888</c:v>
                </c:pt>
                <c:pt idx="17">
                  <c:v>0.13401831583650381</c:v>
                </c:pt>
                <c:pt idx="18">
                  <c:v>0.84207004238232575</c:v>
                </c:pt>
                <c:pt idx="19">
                  <c:v>4.4240446828514024E-2</c:v>
                </c:pt>
                <c:pt idx="20">
                  <c:v>0.21004919573268666</c:v>
                </c:pt>
                <c:pt idx="21">
                  <c:v>0.78879143913066496</c:v>
                </c:pt>
                <c:pt idx="22">
                  <c:v>0.96869527145360124</c:v>
                </c:pt>
                <c:pt idx="23">
                  <c:v>1.3767683885305582</c:v>
                </c:pt>
                <c:pt idx="24">
                  <c:v>0.21921616852911274</c:v>
                </c:pt>
                <c:pt idx="25">
                  <c:v>0.54417413572342976</c:v>
                </c:pt>
                <c:pt idx="26">
                  <c:v>-0.20163429905549757</c:v>
                </c:pt>
                <c:pt idx="27">
                  <c:v>0.71777966822628159</c:v>
                </c:pt>
                <c:pt idx="28">
                  <c:v>0.45399355962625343</c:v>
                </c:pt>
                <c:pt idx="29">
                  <c:v>-1.1088338851227064</c:v>
                </c:pt>
                <c:pt idx="30">
                  <c:v>-0.94590285896480886</c:v>
                </c:pt>
                <c:pt idx="31">
                  <c:v>-0.76180257510729543</c:v>
                </c:pt>
                <c:pt idx="32">
                  <c:v>-0.34598334955130428</c:v>
                </c:pt>
                <c:pt idx="33">
                  <c:v>5.1589454269284962</c:v>
                </c:pt>
                <c:pt idx="34">
                  <c:v>-0.33015217952023779</c:v>
                </c:pt>
                <c:pt idx="35">
                  <c:v>-0.89539878888257318</c:v>
                </c:pt>
                <c:pt idx="36">
                  <c:v>4.7002297890119671E-2</c:v>
                </c:pt>
                <c:pt idx="37">
                  <c:v>-0.563762593307926</c:v>
                </c:pt>
                <c:pt idx="38">
                  <c:v>-1.7271247834531933</c:v>
                </c:pt>
                <c:pt idx="39">
                  <c:v>-2.6228632478632385</c:v>
                </c:pt>
                <c:pt idx="40">
                  <c:v>-2.5399089363102756</c:v>
                </c:pt>
                <c:pt idx="41">
                  <c:v>-2.3190363615895548</c:v>
                </c:pt>
                <c:pt idx="42">
                  <c:v>0.70300795205717748</c:v>
                </c:pt>
                <c:pt idx="43">
                  <c:v>0.57221332112611378</c:v>
                </c:pt>
              </c:numCache>
            </c:numRef>
          </c:val>
          <c:extLst>
            <c:ext xmlns:c16="http://schemas.microsoft.com/office/drawing/2014/chart" uri="{C3380CC4-5D6E-409C-BE32-E72D297353CC}">
              <c16:uniqueId val="{00000000-EC7B-44AD-B799-D26585927E52}"/>
            </c:ext>
          </c:extLst>
        </c:ser>
        <c:dLbls>
          <c:showLegendKey val="0"/>
          <c:showVal val="0"/>
          <c:showCatName val="0"/>
          <c:showSerName val="0"/>
          <c:showPercent val="0"/>
          <c:showBubbleSize val="0"/>
        </c:dLbls>
        <c:gapWidth val="150"/>
        <c:overlap val="100"/>
        <c:axId val="171408768"/>
        <c:axId val="171410560"/>
      </c:barChart>
      <c:catAx>
        <c:axId val="171408768"/>
        <c:scaling>
          <c:orientation val="minMax"/>
        </c:scaling>
        <c:delete val="0"/>
        <c:axPos val="b"/>
        <c:majorGridlines>
          <c:spPr>
            <a:ln w="3175">
              <a:solidFill>
                <a:srgbClr val="969696"/>
              </a:solidFill>
              <a:prstDash val="sysDash"/>
            </a:ln>
          </c:spPr>
        </c:majorGridlines>
        <c:numFmt formatCode="General" sourceLinked="1"/>
        <c:majorTickMark val="in"/>
        <c:minorTickMark val="none"/>
        <c:tickLblPos val="low"/>
        <c:spPr>
          <a:ln w="19050"/>
        </c:spPr>
        <c:txPr>
          <a:bodyPr/>
          <a:lstStyle/>
          <a:p>
            <a:pPr>
              <a:defRPr sz="1000"/>
            </a:pPr>
            <a:endParaRPr lang="fr-FR"/>
          </a:p>
        </c:txPr>
        <c:crossAx val="171410560"/>
        <c:crosses val="autoZero"/>
        <c:auto val="0"/>
        <c:lblAlgn val="ctr"/>
        <c:lblOffset val="100"/>
        <c:tickLblSkip val="4"/>
        <c:tickMarkSkip val="4"/>
        <c:noMultiLvlLbl val="0"/>
      </c:catAx>
      <c:valAx>
        <c:axId val="171410560"/>
        <c:scaling>
          <c:orientation val="minMax"/>
          <c:max val="6"/>
          <c:min val="-3"/>
        </c:scaling>
        <c:delete val="0"/>
        <c:axPos val="l"/>
        <c:majorGridlines>
          <c:spPr>
            <a:ln>
              <a:prstDash val="sysDash"/>
            </a:ln>
          </c:spPr>
        </c:majorGridlines>
        <c:numFmt formatCode="[Blue][&lt;0]\-&quot;&quot;0&quot;&quot;;[Red][&gt;0]\+&quot;&quot;0&quot;&quot;;0" sourceLinked="0"/>
        <c:majorTickMark val="out"/>
        <c:minorTickMark val="none"/>
        <c:tickLblPos val="nextTo"/>
        <c:crossAx val="171408768"/>
        <c:crosses val="autoZero"/>
        <c:crossBetween val="between"/>
        <c:majorUnit val="1"/>
      </c:valAx>
    </c:plotArea>
    <c:plotVisOnly val="1"/>
    <c:dispBlanksAs val="gap"/>
    <c:showDLblsOverMax val="0"/>
  </c:chart>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0.02599</cdr:x>
      <cdr:y>0.86256</cdr:y>
    </cdr:from>
    <cdr:to>
      <cdr:x>1</cdr:x>
      <cdr:y>1</cdr:y>
    </cdr:to>
    <cdr:sp macro="" textlink="">
      <cdr:nvSpPr>
        <cdr:cNvPr id="4" name="Text Box 1"/>
        <cdr:cNvSpPr txBox="1">
          <a:spLocks xmlns:a="http://schemas.openxmlformats.org/drawingml/2006/main" noChangeArrowheads="1"/>
        </cdr:cNvSpPr>
      </cdr:nvSpPr>
      <cdr:spPr bwMode="auto">
        <a:xfrm xmlns:a="http://schemas.openxmlformats.org/drawingml/2006/main">
          <a:off x="179317" y="2988945"/>
          <a:ext cx="6720593" cy="476250"/>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square" lIns="18288" tIns="22860" rIns="0" bIns="0" anchor="t" upright="1">
          <a:no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l" rtl="0">
            <a:defRPr sz="1000"/>
          </a:pPr>
          <a:endParaRPr lang="fr-FR" sz="900" b="0" i="1" u="none" strike="noStrike" baseline="0">
            <a:solidFill>
              <a:srgbClr val="000000"/>
            </a:solidFill>
            <a:latin typeface="Calibri"/>
          </a:endParaRPr>
        </a:p>
      </cdr:txBody>
    </cdr:sp>
  </cdr:relSizeAnchor>
  <cdr:relSizeAnchor xmlns:cdr="http://schemas.openxmlformats.org/drawingml/2006/chartDrawing">
    <cdr:from>
      <cdr:x>0.02503</cdr:x>
      <cdr:y>0.86568</cdr:y>
    </cdr:from>
    <cdr:to>
      <cdr:x>0.99904</cdr:x>
      <cdr:y>0.99817</cdr:y>
    </cdr:to>
    <cdr:sp macro="" textlink="">
      <cdr:nvSpPr>
        <cdr:cNvPr id="3" name="Text Box 1"/>
        <cdr:cNvSpPr txBox="1">
          <a:spLocks xmlns:a="http://schemas.openxmlformats.org/drawingml/2006/main" noChangeArrowheads="1"/>
        </cdr:cNvSpPr>
      </cdr:nvSpPr>
      <cdr:spPr bwMode="auto">
        <a:xfrm xmlns:a="http://schemas.openxmlformats.org/drawingml/2006/main">
          <a:off x="172720" y="2999740"/>
          <a:ext cx="6720593" cy="459105"/>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square" lIns="18288" tIns="22860" rIns="0" bIns="0" anchor="t" upright="1">
          <a:no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rtl="0" eaLnBrk="1" fontAlgn="auto" latinLnBrk="0" hangingPunct="1"/>
          <a:r>
            <a:rPr lang="fr-FR" sz="900" b="1" i="0" baseline="0">
              <a:effectLst/>
              <a:latin typeface="+mn-lt"/>
              <a:ea typeface="+mn-ea"/>
              <a:cs typeface="+mn-cs"/>
            </a:rPr>
            <a:t>Note</a:t>
          </a:r>
          <a:r>
            <a:rPr lang="fr-FR" sz="900" b="0" i="0" baseline="0">
              <a:effectLst/>
              <a:latin typeface="+mn-lt"/>
              <a:ea typeface="+mn-ea"/>
              <a:cs typeface="+mn-cs"/>
            </a:rPr>
            <a:t> : données provisoires, corrigées des variations saisonnières  </a:t>
          </a:r>
          <a:endParaRPr lang="fr-FR" sz="900">
            <a:effectLst/>
          </a:endParaRPr>
        </a:p>
        <a:p xmlns:a="http://schemas.openxmlformats.org/drawingml/2006/main">
          <a:pPr rtl="0" eaLnBrk="1" fontAlgn="auto" latinLnBrk="0" hangingPunct="1"/>
          <a:r>
            <a:rPr lang="fr-FR" sz="900" b="1" i="0" baseline="0">
              <a:effectLst/>
              <a:latin typeface="+mn-lt"/>
              <a:ea typeface="+mn-ea"/>
              <a:cs typeface="+mn-cs"/>
            </a:rPr>
            <a:t>Champ</a:t>
          </a:r>
          <a:r>
            <a:rPr lang="fr-FR" sz="900" b="0" i="0" baseline="0">
              <a:effectLst/>
              <a:latin typeface="+mn-lt"/>
              <a:ea typeface="+mn-ea"/>
              <a:cs typeface="+mn-cs"/>
            </a:rPr>
            <a:t> : emploi salarié en fin de trimestre </a:t>
          </a:r>
          <a:endParaRPr lang="fr-FR" sz="900">
            <a:effectLst/>
          </a:endParaRPr>
        </a:p>
        <a:p xmlns:a="http://schemas.openxmlformats.org/drawingml/2006/main">
          <a:pPr rtl="0" eaLnBrk="1" fontAlgn="auto" latinLnBrk="0" hangingPunct="1"/>
          <a:r>
            <a:rPr lang="fr-FR" sz="900" b="1" i="1" baseline="0">
              <a:effectLst/>
              <a:latin typeface="+mn-lt"/>
              <a:ea typeface="+mn-ea"/>
              <a:cs typeface="+mn-cs"/>
            </a:rPr>
            <a:t>Sources</a:t>
          </a:r>
          <a:r>
            <a:rPr lang="fr-FR" sz="900" b="0" i="1" baseline="0">
              <a:effectLst/>
              <a:latin typeface="+mn-lt"/>
              <a:ea typeface="+mn-ea"/>
              <a:cs typeface="+mn-cs"/>
            </a:rPr>
            <a:t> : Insee, estimations d'emploi ; estimations trimestrielles Acoss-Urssaf, Dares, Insee</a:t>
          </a:r>
          <a:endParaRPr lang="fr-FR" sz="900">
            <a:effectLst/>
          </a:endParaRPr>
        </a:p>
      </cdr:txBody>
    </cdr:sp>
  </cdr:relSizeAnchor>
</c:userShapes>
</file>

<file path=ppt/drawings/drawing10.xml><?xml version="1.0" encoding="utf-8"?>
<c:userShapes xmlns:c="http://schemas.openxmlformats.org/drawingml/2006/chart">
  <cdr:relSizeAnchor xmlns:cdr="http://schemas.openxmlformats.org/drawingml/2006/chartDrawing">
    <cdr:from>
      <cdr:x>0.04103</cdr:x>
      <cdr:y>0</cdr:y>
    </cdr:from>
    <cdr:to>
      <cdr:x>1</cdr:x>
      <cdr:y>0.18853</cdr:y>
    </cdr:to>
    <cdr:sp macro="" textlink="">
      <cdr:nvSpPr>
        <cdr:cNvPr id="5" name="ZoneTexte 1"/>
        <cdr:cNvSpPr txBox="1"/>
      </cdr:nvSpPr>
      <cdr:spPr>
        <a:xfrm xmlns:a="http://schemas.openxmlformats.org/drawingml/2006/main">
          <a:off x="307959" y="0"/>
          <a:ext cx="7197741" cy="899670"/>
        </a:xfrm>
        <a:prstGeom xmlns:a="http://schemas.openxmlformats.org/drawingml/2006/main" prst="rect">
          <a:avLst/>
        </a:prstGeom>
        <a:noFill xmlns:a="http://schemas.openxmlformats.org/drawingml/2006/main"/>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defRPr sz="1800" b="1" i="0" u="none" strike="noStrike" kern="1200" baseline="0">
              <a:solidFill>
                <a:sysClr val="windowText" lastClr="000000"/>
              </a:solidFill>
              <a:latin typeface="+mn-lt"/>
              <a:ea typeface="+mn-ea"/>
              <a:cs typeface="+mn-cs"/>
            </a:defRPr>
          </a:pPr>
          <a:r>
            <a:rPr lang="fr-FR" sz="1500"/>
            <a:t>Evolution trimestrielle du nombre moyen</a:t>
          </a:r>
          <a:r>
            <a:rPr lang="fr-FR" sz="1500" baseline="0"/>
            <a:t> de demandeurs d'emploi de catégories A, B, C, </a:t>
          </a:r>
        </a:p>
        <a:p xmlns:a="http://schemas.openxmlformats.org/drawingml/2006/main">
          <a:pPr algn="ctr" rtl="0">
            <a:defRPr sz="1800" b="1" i="0" u="none" strike="noStrike" kern="1200" baseline="0">
              <a:solidFill>
                <a:sysClr val="windowText" lastClr="000000"/>
              </a:solidFill>
              <a:latin typeface="+mn-lt"/>
              <a:ea typeface="+mn-ea"/>
              <a:cs typeface="+mn-cs"/>
            </a:defRPr>
          </a:pPr>
          <a:r>
            <a:rPr lang="fr-FR" sz="1500" baseline="0"/>
            <a:t>par sexe, dans le Vaucluse</a:t>
          </a:r>
          <a:endParaRPr lang="fr-FR" sz="1500"/>
        </a:p>
        <a:p xmlns:a="http://schemas.openxmlformats.org/drawingml/2006/main">
          <a:pPr marL="0" marR="0" indent="0" algn="ctr" defTabSz="914400" rtl="0" eaLnBrk="1" fontAlgn="auto" latinLnBrk="0" hangingPunct="1">
            <a:lnSpc>
              <a:spcPct val="100000"/>
            </a:lnSpc>
            <a:spcBef>
              <a:spcPts val="0"/>
            </a:spcBef>
            <a:spcAft>
              <a:spcPts val="0"/>
            </a:spcAft>
            <a:buClrTx/>
            <a:buSzTx/>
            <a:buFontTx/>
            <a:buNone/>
            <a:tabLst/>
            <a:defRPr/>
          </a:pPr>
          <a:r>
            <a:rPr lang="fr-FR" sz="1100" b="0" i="1" baseline="0">
              <a:effectLst/>
              <a:latin typeface="+mn-lt"/>
              <a:ea typeface="+mn-ea"/>
              <a:cs typeface="+mn-cs"/>
            </a:rPr>
            <a:t>(données CVS-CJO, en %)</a:t>
          </a:r>
          <a:endParaRPr lang="fr-FR" sz="1400">
            <a:effectLst/>
          </a:endParaRPr>
        </a:p>
        <a:p xmlns:a="http://schemas.openxmlformats.org/drawingml/2006/main">
          <a:pPr marL="0" marR="0" indent="0" algn="ctr" defTabSz="914400" rtl="0" eaLnBrk="1" fontAlgn="auto" latinLnBrk="0" hangingPunct="1">
            <a:lnSpc>
              <a:spcPct val="100000"/>
            </a:lnSpc>
            <a:spcBef>
              <a:spcPts val="0"/>
            </a:spcBef>
            <a:spcAft>
              <a:spcPts val="0"/>
            </a:spcAft>
            <a:buClrTx/>
            <a:buSzTx/>
            <a:buFontTx/>
            <a:buNone/>
            <a:tabLst/>
            <a:defRPr/>
          </a:pPr>
          <a:endParaRPr lang="fr-FR" sz="1400">
            <a:effectLst/>
          </a:endParaRPr>
        </a:p>
        <a:p xmlns:a="http://schemas.openxmlformats.org/drawingml/2006/main">
          <a:pPr algn="ctr" rtl="0"/>
          <a:endParaRPr lang="fr-FR" sz="1400" b="1" i="0" u="none" strike="noStrike" kern="1200" baseline="0">
            <a:solidFill>
              <a:srgbClr val="000000"/>
            </a:solidFill>
            <a:latin typeface="Calibri"/>
            <a:ea typeface="Calibri"/>
            <a:cs typeface="Calibri"/>
          </a:endParaRPr>
        </a:p>
        <a:p xmlns:a="http://schemas.openxmlformats.org/drawingml/2006/main">
          <a:endParaRPr lang="fr-FR" sz="1100" b="1"/>
        </a:p>
      </cdr:txBody>
    </cdr:sp>
  </cdr:relSizeAnchor>
  <cdr:relSizeAnchor xmlns:cdr="http://schemas.openxmlformats.org/drawingml/2006/chartDrawing">
    <cdr:from>
      <cdr:x>0.01904</cdr:x>
      <cdr:y>0.8508</cdr:y>
    </cdr:from>
    <cdr:to>
      <cdr:x>1</cdr:x>
      <cdr:y>0.98683</cdr:y>
    </cdr:to>
    <cdr:sp macro="" textlink="">
      <cdr:nvSpPr>
        <cdr:cNvPr id="2" name="Text Box 1"/>
        <cdr:cNvSpPr txBox="1">
          <a:spLocks xmlns:a="http://schemas.openxmlformats.org/drawingml/2006/main" noChangeArrowheads="1"/>
        </cdr:cNvSpPr>
      </cdr:nvSpPr>
      <cdr:spPr bwMode="auto">
        <a:xfrm xmlns:a="http://schemas.openxmlformats.org/drawingml/2006/main">
          <a:off x="142874" y="4060035"/>
          <a:ext cx="7362825" cy="649152"/>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square" lIns="18288" tIns="22860" rIns="0" bIns="0" anchor="t" upright="1">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rtl="0"/>
          <a:r>
            <a:rPr lang="fr-FR" sz="1000" b="0">
              <a:effectLst/>
              <a:latin typeface="+mn-lt"/>
              <a:ea typeface="+mn-ea"/>
              <a:cs typeface="+mn-cs"/>
            </a:rPr>
            <a:t>* Les</a:t>
          </a:r>
          <a:r>
            <a:rPr lang="fr-FR" sz="1000" b="0" baseline="0">
              <a:effectLst/>
              <a:latin typeface="+mn-lt"/>
              <a:ea typeface="+mn-ea"/>
              <a:cs typeface="+mn-cs"/>
            </a:rPr>
            <a:t> deux premiers mois du dernier trimestre étant connu, l'acquis de croissance correspond à la variation qui serait obtenue si le nombre de demandeurs d'emploi ne variait pas entre le 2e mois et le 3e mois du trimestre.</a:t>
          </a:r>
          <a:endParaRPr lang="fr-FR" sz="1000">
            <a:effectLst/>
          </a:endParaRPr>
        </a:p>
        <a:p xmlns:a="http://schemas.openxmlformats.org/drawingml/2006/main">
          <a:pPr rtl="0"/>
          <a:r>
            <a:rPr lang="fr-FR" sz="1000" b="1">
              <a:effectLst/>
              <a:latin typeface="+mn-lt"/>
              <a:ea typeface="+mn-ea"/>
              <a:cs typeface="+mn-cs"/>
            </a:rPr>
            <a:t>Note</a:t>
          </a:r>
          <a:r>
            <a:rPr lang="fr-FR" sz="1000">
              <a:effectLst/>
              <a:latin typeface="+mn-lt"/>
              <a:ea typeface="+mn-ea"/>
              <a:cs typeface="+mn-cs"/>
            </a:rPr>
            <a:t> : données corrigées des variations</a:t>
          </a:r>
          <a:r>
            <a:rPr lang="fr-FR" sz="1000" baseline="0">
              <a:effectLst/>
              <a:latin typeface="+mn-lt"/>
              <a:ea typeface="+mn-ea"/>
              <a:cs typeface="+mn-cs"/>
            </a:rPr>
            <a:t> saisonnières et des jours ouvrables</a:t>
          </a:r>
          <a:endParaRPr lang="fr-FR" sz="1000">
            <a:effectLst/>
          </a:endParaRPr>
        </a:p>
        <a:p xmlns:a="http://schemas.openxmlformats.org/drawingml/2006/main">
          <a:pPr rtl="0"/>
          <a:r>
            <a:rPr lang="fr-FR" sz="1000" b="1" i="1">
              <a:effectLst/>
              <a:latin typeface="+mn-lt"/>
              <a:ea typeface="+mn-ea"/>
              <a:cs typeface="+mn-cs"/>
            </a:rPr>
            <a:t>Source</a:t>
          </a:r>
          <a:r>
            <a:rPr lang="fr-FR" sz="1000">
              <a:effectLst/>
              <a:latin typeface="+mn-lt"/>
              <a:ea typeface="+mn-ea"/>
              <a:cs typeface="+mn-cs"/>
            </a:rPr>
            <a:t> : </a:t>
          </a:r>
          <a:r>
            <a:rPr lang="fr-FR" sz="1000" i="1">
              <a:effectLst/>
              <a:latin typeface="+mn-lt"/>
              <a:ea typeface="+mn-ea"/>
              <a:cs typeface="+mn-cs"/>
            </a:rPr>
            <a:t>Pôle emploi, Dares (STMT) - Calculs des CVS-CJO : Dares</a:t>
          </a:r>
          <a:endParaRPr lang="fr-FR" sz="1000" i="1">
            <a:effectLst/>
          </a:endParaRPr>
        </a:p>
      </cdr:txBody>
    </cdr:sp>
  </cdr:relSizeAnchor>
  <cdr:relSizeAnchor xmlns:cdr="http://schemas.openxmlformats.org/drawingml/2006/chartDrawing">
    <cdr:from>
      <cdr:x>0.90421</cdr:x>
      <cdr:y>0.30062</cdr:y>
    </cdr:from>
    <cdr:to>
      <cdr:x>0.96767</cdr:x>
      <cdr:y>0.30062</cdr:y>
    </cdr:to>
    <cdr:cxnSp macro="">
      <cdr:nvCxnSpPr>
        <cdr:cNvPr id="6" name="Connecteur droit avec flèche 5"/>
        <cdr:cNvCxnSpPr/>
      </cdr:nvCxnSpPr>
      <cdr:spPr>
        <a:xfrm xmlns:a="http://schemas.openxmlformats.org/drawingml/2006/main">
          <a:off x="6786743" y="1434586"/>
          <a:ext cx="476312" cy="0"/>
        </a:xfrm>
        <a:prstGeom xmlns:a="http://schemas.openxmlformats.org/drawingml/2006/main" prst="straightConnector1">
          <a:avLst/>
        </a:prstGeom>
        <a:ln xmlns:a="http://schemas.openxmlformats.org/drawingml/2006/main">
          <a:tailEnd type="arrow"/>
        </a:ln>
      </cdr:spPr>
      <cdr:style>
        <a:lnRef xmlns:a="http://schemas.openxmlformats.org/drawingml/2006/main" idx="2">
          <a:schemeClr val="accent1"/>
        </a:lnRef>
        <a:fillRef xmlns:a="http://schemas.openxmlformats.org/drawingml/2006/main" idx="0">
          <a:schemeClr val="accent1"/>
        </a:fillRef>
        <a:effectRef xmlns:a="http://schemas.openxmlformats.org/drawingml/2006/main" idx="1">
          <a:schemeClr val="accent1"/>
        </a:effectRef>
        <a:fontRef xmlns:a="http://schemas.openxmlformats.org/drawingml/2006/main" idx="minor">
          <a:schemeClr val="tx1"/>
        </a:fontRef>
      </cdr:style>
    </cdr:cxnSp>
  </cdr:relSizeAnchor>
  <cdr:relSizeAnchor xmlns:cdr="http://schemas.openxmlformats.org/drawingml/2006/chartDrawing">
    <cdr:from>
      <cdr:x>0.89753</cdr:x>
      <cdr:y>0.23759</cdr:y>
    </cdr:from>
    <cdr:to>
      <cdr:x>0.98974</cdr:x>
      <cdr:y>0.29631</cdr:y>
    </cdr:to>
    <cdr:sp macro="" textlink="">
      <cdr:nvSpPr>
        <cdr:cNvPr id="9" name="ZoneTexte 15"/>
        <cdr:cNvSpPr txBox="1"/>
      </cdr:nvSpPr>
      <cdr:spPr>
        <a:xfrm xmlns:a="http://schemas.openxmlformats.org/drawingml/2006/main">
          <a:off x="6736572" y="1133785"/>
          <a:ext cx="692101" cy="280214"/>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fr-FR" sz="1200" dirty="0" smtClean="0">
              <a:solidFill>
                <a:schemeClr val="accent1">
                  <a:lumMod val="75000"/>
                </a:schemeClr>
              </a:solidFill>
            </a:rPr>
            <a:t>*acquis</a:t>
          </a:r>
          <a:endParaRPr lang="fr-FR" sz="1200" dirty="0">
            <a:solidFill>
              <a:schemeClr val="accent1">
                <a:lumMod val="75000"/>
              </a:schemeClr>
            </a:solidFill>
          </a:endParaRPr>
        </a:p>
      </cdr:txBody>
    </cdr:sp>
  </cdr:relSizeAnchor>
  <cdr:relSizeAnchor xmlns:cdr="http://schemas.openxmlformats.org/drawingml/2006/chartDrawing">
    <cdr:from>
      <cdr:x>0.90722</cdr:x>
      <cdr:y>0.27967</cdr:y>
    </cdr:from>
    <cdr:to>
      <cdr:x>0.90765</cdr:x>
      <cdr:y>0.78</cdr:y>
    </cdr:to>
    <cdr:cxnSp macro="">
      <cdr:nvCxnSpPr>
        <cdr:cNvPr id="11" name="Connecteur droit 10"/>
        <cdr:cNvCxnSpPr/>
      </cdr:nvCxnSpPr>
      <cdr:spPr>
        <a:xfrm xmlns:a="http://schemas.openxmlformats.org/drawingml/2006/main" flipH="1">
          <a:off x="6809325" y="1334604"/>
          <a:ext cx="3228" cy="2387588"/>
        </a:xfrm>
        <a:prstGeom xmlns:a="http://schemas.openxmlformats.org/drawingml/2006/main" prst="line">
          <a:avLst/>
        </a:prstGeom>
        <a:ln xmlns:a="http://schemas.openxmlformats.org/drawingml/2006/main" w="15875">
          <a:solidFill>
            <a:srgbClr val="FF0000"/>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11.xml><?xml version="1.0" encoding="utf-8"?>
<c:userShapes xmlns:c="http://schemas.openxmlformats.org/drawingml/2006/chart">
  <cdr:relSizeAnchor xmlns:cdr="http://schemas.openxmlformats.org/drawingml/2006/chartDrawing">
    <cdr:from>
      <cdr:x>0.04103</cdr:x>
      <cdr:y>0</cdr:y>
    </cdr:from>
    <cdr:to>
      <cdr:x>1</cdr:x>
      <cdr:y>0.18853</cdr:y>
    </cdr:to>
    <cdr:sp macro="" textlink="">
      <cdr:nvSpPr>
        <cdr:cNvPr id="5" name="ZoneTexte 1"/>
        <cdr:cNvSpPr txBox="1"/>
      </cdr:nvSpPr>
      <cdr:spPr>
        <a:xfrm xmlns:a="http://schemas.openxmlformats.org/drawingml/2006/main">
          <a:off x="307958" y="0"/>
          <a:ext cx="7197742" cy="899670"/>
        </a:xfrm>
        <a:prstGeom xmlns:a="http://schemas.openxmlformats.org/drawingml/2006/main" prst="rect">
          <a:avLst/>
        </a:prstGeom>
        <a:noFill xmlns:a="http://schemas.openxmlformats.org/drawingml/2006/main"/>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defRPr sz="1800" b="1" i="0" u="none" strike="noStrike" kern="1200" baseline="0">
              <a:solidFill>
                <a:sysClr val="windowText" lastClr="000000"/>
              </a:solidFill>
              <a:latin typeface="+mn-lt"/>
              <a:ea typeface="+mn-ea"/>
              <a:cs typeface="+mn-cs"/>
            </a:defRPr>
          </a:pPr>
          <a:r>
            <a:rPr lang="fr-FR" sz="1500"/>
            <a:t>Evolution trimestrielle du nombre moyen</a:t>
          </a:r>
          <a:r>
            <a:rPr lang="fr-FR" sz="1500" baseline="0"/>
            <a:t> de demandeurs d'emploi de catégories A, B, C, </a:t>
          </a:r>
        </a:p>
        <a:p xmlns:a="http://schemas.openxmlformats.org/drawingml/2006/main">
          <a:pPr algn="ctr" rtl="0">
            <a:defRPr sz="1800" b="1" i="0" u="none" strike="noStrike" kern="1200" baseline="0">
              <a:solidFill>
                <a:sysClr val="windowText" lastClr="000000"/>
              </a:solidFill>
              <a:latin typeface="+mn-lt"/>
              <a:ea typeface="+mn-ea"/>
              <a:cs typeface="+mn-cs"/>
            </a:defRPr>
          </a:pPr>
          <a:r>
            <a:rPr lang="fr-FR" sz="1500" baseline="0"/>
            <a:t>par âge, dans le Vaucluse</a:t>
          </a:r>
          <a:endParaRPr lang="fr-FR" sz="1500"/>
        </a:p>
        <a:p xmlns:a="http://schemas.openxmlformats.org/drawingml/2006/main">
          <a:pPr marL="0" marR="0" indent="0" algn="ctr" defTabSz="914400" rtl="0" eaLnBrk="1" fontAlgn="auto" latinLnBrk="0" hangingPunct="1">
            <a:lnSpc>
              <a:spcPct val="100000"/>
            </a:lnSpc>
            <a:spcBef>
              <a:spcPts val="0"/>
            </a:spcBef>
            <a:spcAft>
              <a:spcPts val="0"/>
            </a:spcAft>
            <a:buClrTx/>
            <a:buSzTx/>
            <a:buFontTx/>
            <a:buNone/>
            <a:tabLst/>
            <a:defRPr/>
          </a:pPr>
          <a:r>
            <a:rPr lang="fr-FR" sz="1100" b="0" i="1" baseline="0">
              <a:effectLst/>
              <a:latin typeface="+mn-lt"/>
              <a:ea typeface="+mn-ea"/>
              <a:cs typeface="+mn-cs"/>
            </a:rPr>
            <a:t>(données CVS-CJO, en %)</a:t>
          </a:r>
          <a:endParaRPr lang="fr-FR" sz="1400">
            <a:effectLst/>
          </a:endParaRPr>
        </a:p>
        <a:p xmlns:a="http://schemas.openxmlformats.org/drawingml/2006/main">
          <a:pPr marL="0" marR="0" indent="0" algn="ctr" defTabSz="914400" rtl="0" eaLnBrk="1" fontAlgn="auto" latinLnBrk="0" hangingPunct="1">
            <a:lnSpc>
              <a:spcPct val="100000"/>
            </a:lnSpc>
            <a:spcBef>
              <a:spcPts val="0"/>
            </a:spcBef>
            <a:spcAft>
              <a:spcPts val="0"/>
            </a:spcAft>
            <a:buClrTx/>
            <a:buSzTx/>
            <a:buFontTx/>
            <a:buNone/>
            <a:tabLst/>
            <a:defRPr/>
          </a:pPr>
          <a:endParaRPr lang="fr-FR" sz="1400">
            <a:effectLst/>
          </a:endParaRPr>
        </a:p>
        <a:p xmlns:a="http://schemas.openxmlformats.org/drawingml/2006/main">
          <a:pPr algn="ctr" rtl="0"/>
          <a:endParaRPr lang="fr-FR" sz="1400" b="1" i="0" u="none" strike="noStrike" kern="1200" baseline="0">
            <a:solidFill>
              <a:srgbClr val="000000"/>
            </a:solidFill>
            <a:latin typeface="Calibri"/>
            <a:ea typeface="Calibri"/>
            <a:cs typeface="Calibri"/>
          </a:endParaRPr>
        </a:p>
        <a:p xmlns:a="http://schemas.openxmlformats.org/drawingml/2006/main">
          <a:endParaRPr lang="fr-FR" sz="1100" b="1"/>
        </a:p>
      </cdr:txBody>
    </cdr:sp>
  </cdr:relSizeAnchor>
  <cdr:relSizeAnchor xmlns:cdr="http://schemas.openxmlformats.org/drawingml/2006/chartDrawing">
    <cdr:from>
      <cdr:x>0.01904</cdr:x>
      <cdr:y>0.8508</cdr:y>
    </cdr:from>
    <cdr:to>
      <cdr:x>1</cdr:x>
      <cdr:y>0.98683</cdr:y>
    </cdr:to>
    <cdr:sp macro="" textlink="">
      <cdr:nvSpPr>
        <cdr:cNvPr id="2" name="Text Box 1"/>
        <cdr:cNvSpPr txBox="1">
          <a:spLocks xmlns:a="http://schemas.openxmlformats.org/drawingml/2006/main" noChangeArrowheads="1"/>
        </cdr:cNvSpPr>
      </cdr:nvSpPr>
      <cdr:spPr bwMode="auto">
        <a:xfrm xmlns:a="http://schemas.openxmlformats.org/drawingml/2006/main">
          <a:off x="142874" y="4060035"/>
          <a:ext cx="7362825" cy="649152"/>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square" lIns="18288" tIns="22860" rIns="0" bIns="0" anchor="t" upright="1">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rtl="0"/>
          <a:r>
            <a:rPr lang="fr-FR" sz="1000" b="0">
              <a:effectLst/>
              <a:latin typeface="+mn-lt"/>
              <a:ea typeface="+mn-ea"/>
              <a:cs typeface="+mn-cs"/>
            </a:rPr>
            <a:t>* Les</a:t>
          </a:r>
          <a:r>
            <a:rPr lang="fr-FR" sz="1000" b="0" baseline="0">
              <a:effectLst/>
              <a:latin typeface="+mn-lt"/>
              <a:ea typeface="+mn-ea"/>
              <a:cs typeface="+mn-cs"/>
            </a:rPr>
            <a:t> deux premiers mois du dernier trimestre étant connu, l'acquis de croissance correspond à la variation qui serait obtenue si le nombre de demandeurs d'emploi ne variait pas entre le 2e mois et le 3e mois du trimestre.</a:t>
          </a:r>
          <a:endParaRPr lang="fr-FR" sz="1000">
            <a:effectLst/>
          </a:endParaRPr>
        </a:p>
        <a:p xmlns:a="http://schemas.openxmlformats.org/drawingml/2006/main">
          <a:pPr rtl="0"/>
          <a:r>
            <a:rPr lang="fr-FR" sz="1000" b="1">
              <a:effectLst/>
              <a:latin typeface="+mn-lt"/>
              <a:ea typeface="+mn-ea"/>
              <a:cs typeface="+mn-cs"/>
            </a:rPr>
            <a:t>Note</a:t>
          </a:r>
          <a:r>
            <a:rPr lang="fr-FR" sz="1000">
              <a:effectLst/>
              <a:latin typeface="+mn-lt"/>
              <a:ea typeface="+mn-ea"/>
              <a:cs typeface="+mn-cs"/>
            </a:rPr>
            <a:t> : données corrigées des variations</a:t>
          </a:r>
          <a:r>
            <a:rPr lang="fr-FR" sz="1000" baseline="0">
              <a:effectLst/>
              <a:latin typeface="+mn-lt"/>
              <a:ea typeface="+mn-ea"/>
              <a:cs typeface="+mn-cs"/>
            </a:rPr>
            <a:t> saisonnières et des jours ouvrables</a:t>
          </a:r>
          <a:endParaRPr lang="fr-FR" sz="1000">
            <a:effectLst/>
          </a:endParaRPr>
        </a:p>
        <a:p xmlns:a="http://schemas.openxmlformats.org/drawingml/2006/main">
          <a:pPr rtl="0"/>
          <a:r>
            <a:rPr lang="fr-FR" sz="1000" b="1" i="1">
              <a:effectLst/>
              <a:latin typeface="+mn-lt"/>
              <a:ea typeface="+mn-ea"/>
              <a:cs typeface="+mn-cs"/>
            </a:rPr>
            <a:t>Source</a:t>
          </a:r>
          <a:r>
            <a:rPr lang="fr-FR" sz="1000">
              <a:effectLst/>
              <a:latin typeface="+mn-lt"/>
              <a:ea typeface="+mn-ea"/>
              <a:cs typeface="+mn-cs"/>
            </a:rPr>
            <a:t> : </a:t>
          </a:r>
          <a:r>
            <a:rPr lang="fr-FR" sz="1000" i="1">
              <a:effectLst/>
              <a:latin typeface="+mn-lt"/>
              <a:ea typeface="+mn-ea"/>
              <a:cs typeface="+mn-cs"/>
            </a:rPr>
            <a:t>Pôle emploi, Dares (STMT) - Calculs des CVS-CJO : Dares</a:t>
          </a:r>
          <a:endParaRPr lang="fr-FR" sz="1000" i="1">
            <a:effectLst/>
          </a:endParaRPr>
        </a:p>
      </cdr:txBody>
    </cdr:sp>
  </cdr:relSizeAnchor>
  <cdr:relSizeAnchor xmlns:cdr="http://schemas.openxmlformats.org/drawingml/2006/chartDrawing">
    <cdr:from>
      <cdr:x>0.90795</cdr:x>
      <cdr:y>0.23671</cdr:y>
    </cdr:from>
    <cdr:to>
      <cdr:x>0.9082</cdr:x>
      <cdr:y>0.77063</cdr:y>
    </cdr:to>
    <cdr:cxnSp macro="">
      <cdr:nvCxnSpPr>
        <cdr:cNvPr id="4" name="Connecteur droit 3"/>
        <cdr:cNvCxnSpPr/>
      </cdr:nvCxnSpPr>
      <cdr:spPr>
        <a:xfrm xmlns:a="http://schemas.openxmlformats.org/drawingml/2006/main">
          <a:off x="6814782" y="1129586"/>
          <a:ext cx="1876" cy="2547880"/>
        </a:xfrm>
        <a:prstGeom xmlns:a="http://schemas.openxmlformats.org/drawingml/2006/main" prst="line">
          <a:avLst/>
        </a:prstGeom>
        <a:ln xmlns:a="http://schemas.openxmlformats.org/drawingml/2006/main" w="15875">
          <a:solidFill>
            <a:srgbClr val="FF0000"/>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0.90384</cdr:x>
      <cdr:y>0.33325</cdr:y>
    </cdr:from>
    <cdr:to>
      <cdr:x>0.95564</cdr:x>
      <cdr:y>0.33351</cdr:y>
    </cdr:to>
    <cdr:cxnSp macro="">
      <cdr:nvCxnSpPr>
        <cdr:cNvPr id="6" name="Connecteur droit avec flèche 5"/>
        <cdr:cNvCxnSpPr/>
      </cdr:nvCxnSpPr>
      <cdr:spPr>
        <a:xfrm xmlns:a="http://schemas.openxmlformats.org/drawingml/2006/main" flipV="1">
          <a:off x="6783918" y="1590277"/>
          <a:ext cx="388795" cy="1241"/>
        </a:xfrm>
        <a:prstGeom xmlns:a="http://schemas.openxmlformats.org/drawingml/2006/main" prst="straightConnector1">
          <a:avLst/>
        </a:prstGeom>
        <a:ln xmlns:a="http://schemas.openxmlformats.org/drawingml/2006/main">
          <a:tailEnd type="arrow"/>
        </a:ln>
      </cdr:spPr>
      <cdr:style>
        <a:lnRef xmlns:a="http://schemas.openxmlformats.org/drawingml/2006/main" idx="2">
          <a:schemeClr val="accent1"/>
        </a:lnRef>
        <a:fillRef xmlns:a="http://schemas.openxmlformats.org/drawingml/2006/main" idx="0">
          <a:schemeClr val="accent1"/>
        </a:fillRef>
        <a:effectRef xmlns:a="http://schemas.openxmlformats.org/drawingml/2006/main" idx="1">
          <a:schemeClr val="accent1"/>
        </a:effectRef>
        <a:fontRef xmlns:a="http://schemas.openxmlformats.org/drawingml/2006/main" idx="minor">
          <a:schemeClr val="tx1"/>
        </a:fontRef>
      </cdr:style>
    </cdr:cxnSp>
  </cdr:relSizeAnchor>
  <cdr:relSizeAnchor xmlns:cdr="http://schemas.openxmlformats.org/drawingml/2006/chartDrawing">
    <cdr:from>
      <cdr:x>0.89785</cdr:x>
      <cdr:y>0.27038</cdr:y>
    </cdr:from>
    <cdr:to>
      <cdr:x>0.98626</cdr:x>
      <cdr:y>0.3291</cdr:y>
    </cdr:to>
    <cdr:sp macro="" textlink="">
      <cdr:nvSpPr>
        <cdr:cNvPr id="8" name="ZoneTexte 15"/>
        <cdr:cNvSpPr txBox="1"/>
      </cdr:nvSpPr>
      <cdr:spPr>
        <a:xfrm xmlns:a="http://schemas.openxmlformats.org/drawingml/2006/main">
          <a:off x="6738987" y="1290281"/>
          <a:ext cx="663579" cy="280214"/>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fr-FR" sz="1200" dirty="0" smtClean="0">
              <a:solidFill>
                <a:schemeClr val="accent1">
                  <a:lumMod val="75000"/>
                </a:schemeClr>
              </a:solidFill>
            </a:rPr>
            <a:t>*acquis</a:t>
          </a:r>
          <a:endParaRPr lang="fr-FR" sz="1200" dirty="0">
            <a:solidFill>
              <a:schemeClr val="accent1">
                <a:lumMod val="75000"/>
              </a:schemeClr>
            </a:solidFill>
          </a:endParaRPr>
        </a:p>
      </cdr:txBody>
    </cdr:sp>
  </cdr:relSizeAnchor>
</c:userShapes>
</file>

<file path=ppt/drawings/drawing12.xml><?xml version="1.0" encoding="utf-8"?>
<c:userShapes xmlns:c="http://schemas.openxmlformats.org/drawingml/2006/chart">
  <cdr:relSizeAnchor xmlns:cdr="http://schemas.openxmlformats.org/drawingml/2006/chartDrawing">
    <cdr:from>
      <cdr:x>0.02067</cdr:x>
      <cdr:y>0</cdr:y>
    </cdr:from>
    <cdr:to>
      <cdr:x>0.97964</cdr:x>
      <cdr:y>0.18853</cdr:y>
    </cdr:to>
    <cdr:sp macro="" textlink="">
      <cdr:nvSpPr>
        <cdr:cNvPr id="5" name="ZoneTexte 1"/>
        <cdr:cNvSpPr txBox="1"/>
      </cdr:nvSpPr>
      <cdr:spPr>
        <a:xfrm xmlns:a="http://schemas.openxmlformats.org/drawingml/2006/main">
          <a:off x="155133" y="0"/>
          <a:ext cx="7197741" cy="899670"/>
        </a:xfrm>
        <a:prstGeom xmlns:a="http://schemas.openxmlformats.org/drawingml/2006/main" prst="rect">
          <a:avLst/>
        </a:prstGeom>
        <a:noFill xmlns:a="http://schemas.openxmlformats.org/drawingml/2006/main"/>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defRPr sz="1800" b="1" i="0" u="none" strike="noStrike" kern="1200" baseline="0">
              <a:solidFill>
                <a:sysClr val="windowText" lastClr="000000"/>
              </a:solidFill>
              <a:latin typeface="+mn-lt"/>
              <a:ea typeface="+mn-ea"/>
              <a:cs typeface="+mn-cs"/>
            </a:defRPr>
          </a:pPr>
          <a:r>
            <a:rPr lang="fr-FR" sz="1500"/>
            <a:t>Evolution trimestrielle du nombre moyen</a:t>
          </a:r>
          <a:r>
            <a:rPr lang="fr-FR" sz="1500" baseline="0"/>
            <a:t> de demandeurs d'emploi de catégories A, B, C, </a:t>
          </a:r>
        </a:p>
        <a:p xmlns:a="http://schemas.openxmlformats.org/drawingml/2006/main">
          <a:pPr algn="ctr" rtl="0">
            <a:defRPr sz="1800" b="1" i="0" u="none" strike="noStrike" kern="1200" baseline="0">
              <a:solidFill>
                <a:sysClr val="windowText" lastClr="000000"/>
              </a:solidFill>
              <a:latin typeface="+mn-lt"/>
              <a:ea typeface="+mn-ea"/>
              <a:cs typeface="+mn-cs"/>
            </a:defRPr>
          </a:pPr>
          <a:r>
            <a:rPr lang="fr-FR" sz="1500" baseline="0"/>
            <a:t>par ancienneté d'inscription, dans le Vaucluse</a:t>
          </a:r>
          <a:endParaRPr lang="fr-FR" sz="1500"/>
        </a:p>
        <a:p xmlns:a="http://schemas.openxmlformats.org/drawingml/2006/main">
          <a:pPr marL="0" marR="0" indent="0" algn="ctr" defTabSz="914400" rtl="0" eaLnBrk="1" fontAlgn="auto" latinLnBrk="0" hangingPunct="1">
            <a:lnSpc>
              <a:spcPct val="100000"/>
            </a:lnSpc>
            <a:spcBef>
              <a:spcPts val="0"/>
            </a:spcBef>
            <a:spcAft>
              <a:spcPts val="0"/>
            </a:spcAft>
            <a:buClrTx/>
            <a:buSzTx/>
            <a:buFontTx/>
            <a:buNone/>
            <a:tabLst/>
            <a:defRPr/>
          </a:pPr>
          <a:r>
            <a:rPr lang="fr-FR" sz="1100" b="0" i="1" baseline="0">
              <a:effectLst/>
              <a:latin typeface="+mn-lt"/>
              <a:ea typeface="+mn-ea"/>
              <a:cs typeface="+mn-cs"/>
            </a:rPr>
            <a:t>(données CVS-CJO, en %)</a:t>
          </a:r>
          <a:endParaRPr lang="fr-FR" sz="1400">
            <a:effectLst/>
          </a:endParaRPr>
        </a:p>
        <a:p xmlns:a="http://schemas.openxmlformats.org/drawingml/2006/main">
          <a:pPr marL="0" marR="0" indent="0" algn="ctr" defTabSz="914400" rtl="0" eaLnBrk="1" fontAlgn="auto" latinLnBrk="0" hangingPunct="1">
            <a:lnSpc>
              <a:spcPct val="100000"/>
            </a:lnSpc>
            <a:spcBef>
              <a:spcPts val="0"/>
            </a:spcBef>
            <a:spcAft>
              <a:spcPts val="0"/>
            </a:spcAft>
            <a:buClrTx/>
            <a:buSzTx/>
            <a:buFontTx/>
            <a:buNone/>
            <a:tabLst/>
            <a:defRPr/>
          </a:pPr>
          <a:endParaRPr lang="fr-FR" sz="1400">
            <a:effectLst/>
          </a:endParaRPr>
        </a:p>
        <a:p xmlns:a="http://schemas.openxmlformats.org/drawingml/2006/main">
          <a:pPr algn="ctr" rtl="0"/>
          <a:endParaRPr lang="fr-FR" sz="1400" b="1" i="0" u="none" strike="noStrike" kern="1200" baseline="0">
            <a:solidFill>
              <a:srgbClr val="000000"/>
            </a:solidFill>
            <a:latin typeface="Calibri"/>
            <a:ea typeface="Calibri"/>
            <a:cs typeface="Calibri"/>
          </a:endParaRPr>
        </a:p>
        <a:p xmlns:a="http://schemas.openxmlformats.org/drawingml/2006/main">
          <a:endParaRPr lang="fr-FR" sz="1100" b="1"/>
        </a:p>
      </cdr:txBody>
    </cdr:sp>
  </cdr:relSizeAnchor>
  <cdr:relSizeAnchor xmlns:cdr="http://schemas.openxmlformats.org/drawingml/2006/chartDrawing">
    <cdr:from>
      <cdr:x>0.01904</cdr:x>
      <cdr:y>0.8508</cdr:y>
    </cdr:from>
    <cdr:to>
      <cdr:x>1</cdr:x>
      <cdr:y>0.98683</cdr:y>
    </cdr:to>
    <cdr:sp macro="" textlink="">
      <cdr:nvSpPr>
        <cdr:cNvPr id="2" name="Text Box 1"/>
        <cdr:cNvSpPr txBox="1">
          <a:spLocks xmlns:a="http://schemas.openxmlformats.org/drawingml/2006/main" noChangeArrowheads="1"/>
        </cdr:cNvSpPr>
      </cdr:nvSpPr>
      <cdr:spPr bwMode="auto">
        <a:xfrm xmlns:a="http://schemas.openxmlformats.org/drawingml/2006/main">
          <a:off x="142874" y="4060035"/>
          <a:ext cx="7362825" cy="649152"/>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square" lIns="18288" tIns="22860" rIns="0" bIns="0" anchor="t" upright="1">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rtl="0"/>
          <a:r>
            <a:rPr lang="fr-FR" sz="1000" b="0">
              <a:effectLst/>
              <a:latin typeface="+mn-lt"/>
              <a:ea typeface="+mn-ea"/>
              <a:cs typeface="+mn-cs"/>
            </a:rPr>
            <a:t>* Les</a:t>
          </a:r>
          <a:r>
            <a:rPr lang="fr-FR" sz="1000" b="0" baseline="0">
              <a:effectLst/>
              <a:latin typeface="+mn-lt"/>
              <a:ea typeface="+mn-ea"/>
              <a:cs typeface="+mn-cs"/>
            </a:rPr>
            <a:t> deux premiers mois du dernier trimestre étant connu, l'acquis de croissance correspond à la variation qui serait obtenue si le nombre de demandeurs d'emploi ne variait pas entre le 2e mois et le 3e mois du trimestre.</a:t>
          </a:r>
          <a:endParaRPr lang="fr-FR" sz="1000">
            <a:effectLst/>
          </a:endParaRPr>
        </a:p>
        <a:p xmlns:a="http://schemas.openxmlformats.org/drawingml/2006/main">
          <a:pPr rtl="0"/>
          <a:r>
            <a:rPr lang="fr-FR" sz="1000" b="1">
              <a:effectLst/>
              <a:latin typeface="+mn-lt"/>
              <a:ea typeface="+mn-ea"/>
              <a:cs typeface="+mn-cs"/>
            </a:rPr>
            <a:t>Note</a:t>
          </a:r>
          <a:r>
            <a:rPr lang="fr-FR" sz="1000">
              <a:effectLst/>
              <a:latin typeface="+mn-lt"/>
              <a:ea typeface="+mn-ea"/>
              <a:cs typeface="+mn-cs"/>
            </a:rPr>
            <a:t> : données corrigées des variations</a:t>
          </a:r>
          <a:r>
            <a:rPr lang="fr-FR" sz="1000" baseline="0">
              <a:effectLst/>
              <a:latin typeface="+mn-lt"/>
              <a:ea typeface="+mn-ea"/>
              <a:cs typeface="+mn-cs"/>
            </a:rPr>
            <a:t> saisonnières et des jours ouvrables</a:t>
          </a:r>
          <a:endParaRPr lang="fr-FR" sz="1000">
            <a:effectLst/>
          </a:endParaRPr>
        </a:p>
        <a:p xmlns:a="http://schemas.openxmlformats.org/drawingml/2006/main">
          <a:pPr rtl="0"/>
          <a:r>
            <a:rPr lang="fr-FR" sz="1000" b="1" i="1">
              <a:effectLst/>
              <a:latin typeface="+mn-lt"/>
              <a:ea typeface="+mn-ea"/>
              <a:cs typeface="+mn-cs"/>
            </a:rPr>
            <a:t>Source</a:t>
          </a:r>
          <a:r>
            <a:rPr lang="fr-FR" sz="1000">
              <a:effectLst/>
              <a:latin typeface="+mn-lt"/>
              <a:ea typeface="+mn-ea"/>
              <a:cs typeface="+mn-cs"/>
            </a:rPr>
            <a:t> : </a:t>
          </a:r>
          <a:r>
            <a:rPr lang="fr-FR" sz="1000" i="1">
              <a:effectLst/>
              <a:latin typeface="+mn-lt"/>
              <a:ea typeface="+mn-ea"/>
              <a:cs typeface="+mn-cs"/>
            </a:rPr>
            <a:t>Pôle emploi, Dares (STMT) - Calculs des CVS-CJO : Dares</a:t>
          </a:r>
          <a:endParaRPr lang="fr-FR" sz="1000" i="1">
            <a:effectLst/>
          </a:endParaRPr>
        </a:p>
      </cdr:txBody>
    </cdr:sp>
  </cdr:relSizeAnchor>
  <cdr:relSizeAnchor xmlns:cdr="http://schemas.openxmlformats.org/drawingml/2006/chartDrawing">
    <cdr:from>
      <cdr:x>0.90261</cdr:x>
      <cdr:y>0.27612</cdr:y>
    </cdr:from>
    <cdr:to>
      <cdr:x>0.99228</cdr:x>
      <cdr:y>0.33483</cdr:y>
    </cdr:to>
    <cdr:sp macro="" textlink="">
      <cdr:nvSpPr>
        <cdr:cNvPr id="9" name="ZoneTexte 15"/>
        <cdr:cNvSpPr txBox="1"/>
      </cdr:nvSpPr>
      <cdr:spPr>
        <a:xfrm xmlns:a="http://schemas.openxmlformats.org/drawingml/2006/main">
          <a:off x="6774691" y="1317652"/>
          <a:ext cx="673036" cy="280165"/>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fr-FR" sz="1200" dirty="0" smtClean="0">
              <a:solidFill>
                <a:schemeClr val="accent1">
                  <a:lumMod val="75000"/>
                </a:schemeClr>
              </a:solidFill>
            </a:rPr>
            <a:t>*acquis</a:t>
          </a:r>
          <a:endParaRPr lang="fr-FR" sz="1200" dirty="0">
            <a:solidFill>
              <a:schemeClr val="accent1">
                <a:lumMod val="75000"/>
              </a:schemeClr>
            </a:solidFill>
          </a:endParaRPr>
        </a:p>
      </cdr:txBody>
    </cdr:sp>
  </cdr:relSizeAnchor>
  <cdr:relSizeAnchor xmlns:cdr="http://schemas.openxmlformats.org/drawingml/2006/chartDrawing">
    <cdr:from>
      <cdr:x>0.91377</cdr:x>
      <cdr:y>0.33498</cdr:y>
    </cdr:from>
    <cdr:to>
      <cdr:x>0.97109</cdr:x>
      <cdr:y>0.33525</cdr:y>
    </cdr:to>
    <cdr:cxnSp macro="">
      <cdr:nvCxnSpPr>
        <cdr:cNvPr id="10" name="Connecteur droit avec flèche 5"/>
        <cdr:cNvCxnSpPr/>
      </cdr:nvCxnSpPr>
      <cdr:spPr>
        <a:xfrm xmlns:a="http://schemas.openxmlformats.org/drawingml/2006/main" flipV="1">
          <a:off x="6858492" y="1598544"/>
          <a:ext cx="430204" cy="1299"/>
        </a:xfrm>
        <a:prstGeom xmlns:a="http://schemas.openxmlformats.org/drawingml/2006/main" prst="straightConnector1">
          <a:avLst/>
        </a:prstGeom>
        <a:ln xmlns:a="http://schemas.openxmlformats.org/drawingml/2006/main">
          <a:tailEnd type="arrow"/>
        </a:ln>
      </cdr:spPr>
      <cdr:style>
        <a:lnRef xmlns:a="http://schemas.openxmlformats.org/drawingml/2006/main" idx="2">
          <a:schemeClr val="accent1"/>
        </a:lnRef>
        <a:fillRef xmlns:a="http://schemas.openxmlformats.org/drawingml/2006/main" idx="0">
          <a:schemeClr val="accent1"/>
        </a:fillRef>
        <a:effectRef xmlns:a="http://schemas.openxmlformats.org/drawingml/2006/main" idx="1">
          <a:schemeClr val="accent1"/>
        </a:effectRef>
        <a:fontRef xmlns:a="http://schemas.openxmlformats.org/drawingml/2006/main" idx="minor">
          <a:schemeClr val="tx1"/>
        </a:fontRef>
      </cdr:style>
    </cdr:cxnSp>
  </cdr:relSizeAnchor>
  <cdr:relSizeAnchor xmlns:cdr="http://schemas.openxmlformats.org/drawingml/2006/chartDrawing">
    <cdr:from>
      <cdr:x>0.90943</cdr:x>
      <cdr:y>0.27273</cdr:y>
    </cdr:from>
    <cdr:to>
      <cdr:x>0.90986</cdr:x>
      <cdr:y>0.77306</cdr:y>
    </cdr:to>
    <cdr:cxnSp macro="">
      <cdr:nvCxnSpPr>
        <cdr:cNvPr id="14" name="Connecteur droit 10"/>
        <cdr:cNvCxnSpPr/>
      </cdr:nvCxnSpPr>
      <cdr:spPr>
        <a:xfrm xmlns:a="http://schemas.openxmlformats.org/drawingml/2006/main" flipH="1">
          <a:off x="6825886" y="1301460"/>
          <a:ext cx="3228" cy="2387587"/>
        </a:xfrm>
        <a:prstGeom xmlns:a="http://schemas.openxmlformats.org/drawingml/2006/main" prst="line">
          <a:avLst/>
        </a:prstGeom>
        <a:ln xmlns:a="http://schemas.openxmlformats.org/drawingml/2006/main" w="15875">
          <a:solidFill>
            <a:srgbClr val="FF0000"/>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13.xml><?xml version="1.0" encoding="utf-8"?>
<c:userShapes xmlns:c="http://schemas.openxmlformats.org/drawingml/2006/chart">
  <cdr:relSizeAnchor xmlns:cdr="http://schemas.openxmlformats.org/drawingml/2006/chartDrawing">
    <cdr:from>
      <cdr:x>0.03846</cdr:x>
      <cdr:y>0.8055</cdr:y>
    </cdr:from>
    <cdr:to>
      <cdr:x>1</cdr:x>
      <cdr:y>0.9857</cdr:y>
    </cdr:to>
    <cdr:sp macro="" textlink="">
      <cdr:nvSpPr>
        <cdr:cNvPr id="3" name="ZoneTexte 1"/>
        <cdr:cNvSpPr txBox="1"/>
      </cdr:nvSpPr>
      <cdr:spPr>
        <a:xfrm xmlns:a="http://schemas.openxmlformats.org/drawingml/2006/main">
          <a:off x="238115" y="3751807"/>
          <a:ext cx="5953135" cy="839322"/>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fr-FR" sz="1000" b="0" i="0"/>
            <a:t>* Pour le RSA et la PA, la notion de bénéficiaires renvoie à celle de foyer et non d’individu. Pour l’AAH et l’ASS, elle renvoie à l’individu qui perçoit l’allocation.</a:t>
          </a:r>
        </a:p>
        <a:p xmlns:a="http://schemas.openxmlformats.org/drawingml/2006/main">
          <a:pPr marL="0" marR="0" indent="0" defTabSz="914400" eaLnBrk="1" fontAlgn="auto" latinLnBrk="0" hangingPunct="1">
            <a:lnSpc>
              <a:spcPct val="100000"/>
            </a:lnSpc>
            <a:spcBef>
              <a:spcPts val="0"/>
            </a:spcBef>
            <a:spcAft>
              <a:spcPts val="0"/>
            </a:spcAft>
            <a:buClrTx/>
            <a:buSzTx/>
            <a:buFontTx/>
            <a:buNone/>
            <a:tabLst/>
            <a:defRPr/>
          </a:pPr>
          <a:r>
            <a:rPr lang="fr-FR" sz="1000" b="0" i="0">
              <a:effectLst/>
              <a:latin typeface="+mn-lt"/>
              <a:ea typeface="+mn-ea"/>
              <a:cs typeface="+mn-cs"/>
            </a:rPr>
            <a:t>** Données à fin </a:t>
          </a:r>
          <a:r>
            <a:rPr lang="fr-FR" sz="1000"/>
            <a:t>août </a:t>
          </a:r>
        </a:p>
        <a:p xmlns:a="http://schemas.openxmlformats.org/drawingml/2006/main">
          <a:pPr marL="0" marR="0" indent="0" defTabSz="914400" eaLnBrk="1" fontAlgn="auto" latinLnBrk="0" hangingPunct="1">
            <a:lnSpc>
              <a:spcPct val="100000"/>
            </a:lnSpc>
            <a:spcBef>
              <a:spcPts val="0"/>
            </a:spcBef>
            <a:spcAft>
              <a:spcPts val="0"/>
            </a:spcAft>
            <a:buClrTx/>
            <a:buSzTx/>
            <a:buFontTx/>
            <a:buNone/>
            <a:tabLst/>
            <a:defRPr/>
          </a:pPr>
          <a:r>
            <a:rPr lang="fr-FR" sz="1000" b="1" i="0"/>
            <a:t>Note : </a:t>
          </a:r>
          <a:r>
            <a:rPr lang="fr-FR" sz="1000" i="0"/>
            <a:t>données provisoires</a:t>
          </a:r>
        </a:p>
        <a:p xmlns:a="http://schemas.openxmlformats.org/drawingml/2006/main">
          <a:r>
            <a:rPr lang="fr-FR" sz="1000" b="1" i="1"/>
            <a:t>Sources : </a:t>
          </a:r>
          <a:r>
            <a:rPr lang="fr-FR" sz="1000"/>
            <a:t>Cnaf, Allstat FR6 et FR2 ; MSA ;  Pôle emploi, FNA - </a:t>
          </a:r>
          <a:r>
            <a:rPr lang="fr-FR" sz="1000" b="1" i="1"/>
            <a:t>Traitements : </a:t>
          </a:r>
          <a:r>
            <a:rPr lang="fr-FR" sz="1000"/>
            <a:t>Drees</a:t>
          </a:r>
        </a:p>
      </cdr:txBody>
    </cdr:sp>
  </cdr:relSizeAnchor>
</c:userShapes>
</file>

<file path=ppt/drawings/drawing2.xml><?xml version="1.0" encoding="utf-8"?>
<c:userShapes xmlns:c="http://schemas.openxmlformats.org/drawingml/2006/chart">
  <cdr:relSizeAnchor xmlns:cdr="http://schemas.openxmlformats.org/drawingml/2006/chartDrawing">
    <cdr:from>
      <cdr:x>0.0149</cdr:x>
      <cdr:y>0</cdr:y>
    </cdr:from>
    <cdr:to>
      <cdr:x>0.97387</cdr:x>
      <cdr:y>0.18853</cdr:y>
    </cdr:to>
    <cdr:sp macro="" textlink="">
      <cdr:nvSpPr>
        <cdr:cNvPr id="5" name="ZoneTexte 1"/>
        <cdr:cNvSpPr txBox="1"/>
      </cdr:nvSpPr>
      <cdr:spPr>
        <a:xfrm xmlns:a="http://schemas.openxmlformats.org/drawingml/2006/main">
          <a:off x="102530" y="0"/>
          <a:ext cx="6600365" cy="774327"/>
        </a:xfrm>
        <a:prstGeom xmlns:a="http://schemas.openxmlformats.org/drawingml/2006/main" prst="rect">
          <a:avLst/>
        </a:prstGeom>
        <a:noFill xmlns:a="http://schemas.openxmlformats.org/drawingml/2006/main"/>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marL="0" marR="0" lvl="0" indent="0" algn="ctr" defTabSz="914400" eaLnBrk="1" fontAlgn="auto" latinLnBrk="0" hangingPunct="1">
            <a:lnSpc>
              <a:spcPct val="100000"/>
            </a:lnSpc>
            <a:spcBef>
              <a:spcPts val="0"/>
            </a:spcBef>
            <a:spcAft>
              <a:spcPts val="0"/>
            </a:spcAft>
            <a:buClrTx/>
            <a:buSzTx/>
            <a:buFontTx/>
            <a:buNone/>
            <a:tabLst/>
            <a:defRPr/>
          </a:pPr>
          <a:r>
            <a:rPr kumimoji="0" lang="fr-FR" sz="1500" b="1" i="0" u="none" strike="noStrike" kern="0" cap="none" spc="0" normalizeH="0" baseline="0" noProof="0">
              <a:ln>
                <a:noFill/>
              </a:ln>
              <a:solidFill>
                <a:sysClr val="windowText" lastClr="000000"/>
              </a:solidFill>
              <a:effectLst/>
              <a:uLnTx/>
              <a:uFillTx/>
              <a:latin typeface="Calibri" pitchFamily="34" charset="0"/>
              <a:ea typeface="+mn-ea"/>
              <a:cs typeface="+mn-cs"/>
            </a:rPr>
            <a:t>Contribution de l'emploi hors intérim et de l'intérim </a:t>
          </a:r>
        </a:p>
        <a:p xmlns:a="http://schemas.openxmlformats.org/drawingml/2006/main">
          <a:pPr marL="0" marR="0" lvl="0" indent="0" algn="ctr" defTabSz="914400" eaLnBrk="1" fontAlgn="auto" latinLnBrk="0" hangingPunct="1">
            <a:lnSpc>
              <a:spcPct val="100000"/>
            </a:lnSpc>
            <a:spcBef>
              <a:spcPts val="0"/>
            </a:spcBef>
            <a:spcAft>
              <a:spcPts val="0"/>
            </a:spcAft>
            <a:buClrTx/>
            <a:buSzTx/>
            <a:buFontTx/>
            <a:buNone/>
            <a:tabLst/>
            <a:defRPr/>
          </a:pPr>
          <a:r>
            <a:rPr kumimoji="0" lang="fr-FR" sz="1500" b="1" i="0" u="none" strike="noStrike" kern="0" cap="none" spc="0" normalizeH="0" baseline="0" noProof="0">
              <a:ln>
                <a:noFill/>
              </a:ln>
              <a:solidFill>
                <a:sysClr val="windowText" lastClr="000000"/>
              </a:solidFill>
              <a:effectLst/>
              <a:uLnTx/>
              <a:uFillTx/>
              <a:latin typeface="Calibri" pitchFamily="34" charset="0"/>
              <a:ea typeface="+mn-ea"/>
              <a:cs typeface="+mn-cs"/>
            </a:rPr>
            <a:t>à l'évolution de l'emploi salarié, dans le Vaucluse</a:t>
          </a:r>
        </a:p>
        <a:p xmlns:a="http://schemas.openxmlformats.org/drawingml/2006/main">
          <a:pPr marL="0" marR="0" indent="0" algn="ctr" defTabSz="914400" rtl="0" eaLnBrk="1" fontAlgn="auto" latinLnBrk="0" hangingPunct="1">
            <a:lnSpc>
              <a:spcPct val="100000"/>
            </a:lnSpc>
            <a:spcBef>
              <a:spcPts val="0"/>
            </a:spcBef>
            <a:spcAft>
              <a:spcPts val="0"/>
            </a:spcAft>
            <a:buClrTx/>
            <a:buSzTx/>
            <a:buFontTx/>
            <a:buNone/>
            <a:tabLst/>
            <a:defRPr/>
          </a:pPr>
          <a:r>
            <a:rPr lang="fr-FR" sz="1100" b="0" i="1" baseline="0">
              <a:effectLst/>
              <a:latin typeface="+mn-lt"/>
              <a:ea typeface="+mn-ea"/>
              <a:cs typeface="+mn-cs"/>
            </a:rPr>
            <a:t>(en nombre)</a:t>
          </a:r>
          <a:endParaRPr lang="fr-FR" sz="1400">
            <a:effectLst/>
          </a:endParaRPr>
        </a:p>
        <a:p xmlns:a="http://schemas.openxmlformats.org/drawingml/2006/main">
          <a:pPr marL="0" marR="0" indent="0" algn="ctr" defTabSz="914400" rtl="0" eaLnBrk="1" fontAlgn="auto" latinLnBrk="0" hangingPunct="1">
            <a:lnSpc>
              <a:spcPct val="100000"/>
            </a:lnSpc>
            <a:spcBef>
              <a:spcPts val="0"/>
            </a:spcBef>
            <a:spcAft>
              <a:spcPts val="0"/>
            </a:spcAft>
            <a:buClrTx/>
            <a:buSzTx/>
            <a:buFontTx/>
            <a:buNone/>
            <a:tabLst/>
            <a:defRPr/>
          </a:pPr>
          <a:endParaRPr lang="fr-FR" sz="1400">
            <a:effectLst/>
          </a:endParaRPr>
        </a:p>
        <a:p xmlns:a="http://schemas.openxmlformats.org/drawingml/2006/main">
          <a:pPr algn="ctr" rtl="0"/>
          <a:endParaRPr lang="fr-FR" sz="1400" b="1" i="0" u="none" strike="noStrike" kern="1200" baseline="0">
            <a:solidFill>
              <a:srgbClr val="000000"/>
            </a:solidFill>
            <a:latin typeface="Calibri"/>
            <a:ea typeface="Calibri"/>
            <a:cs typeface="Calibri"/>
          </a:endParaRPr>
        </a:p>
        <a:p xmlns:a="http://schemas.openxmlformats.org/drawingml/2006/main">
          <a:endParaRPr lang="fr-FR" sz="1100"/>
        </a:p>
      </cdr:txBody>
    </cdr:sp>
  </cdr:relSizeAnchor>
  <cdr:relSizeAnchor xmlns:cdr="http://schemas.openxmlformats.org/drawingml/2006/chartDrawing">
    <cdr:from>
      <cdr:x>0.01276</cdr:x>
      <cdr:y>0.8743</cdr:y>
    </cdr:from>
    <cdr:to>
      <cdr:x>0.99775</cdr:x>
      <cdr:y>1</cdr:y>
    </cdr:to>
    <cdr:sp macro="" textlink="">
      <cdr:nvSpPr>
        <cdr:cNvPr id="6" name="Text Box 1"/>
        <cdr:cNvSpPr txBox="1">
          <a:spLocks xmlns:a="http://schemas.openxmlformats.org/drawingml/2006/main" noChangeArrowheads="1"/>
        </cdr:cNvSpPr>
      </cdr:nvSpPr>
      <cdr:spPr bwMode="auto">
        <a:xfrm xmlns:a="http://schemas.openxmlformats.org/drawingml/2006/main">
          <a:off x="85758" y="3590925"/>
          <a:ext cx="6619960" cy="516255"/>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square" lIns="18288" tIns="22860" rIns="0" bIns="0" anchor="t" upright="1">
          <a:no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rtl="0" eaLnBrk="1" fontAlgn="auto" latinLnBrk="0" hangingPunct="1"/>
          <a:r>
            <a:rPr lang="fr-FR" sz="900" b="1" i="0" baseline="0">
              <a:effectLst/>
              <a:latin typeface="+mn-lt"/>
              <a:ea typeface="+mn-ea"/>
              <a:cs typeface="+mn-cs"/>
            </a:rPr>
            <a:t>Note : </a:t>
          </a:r>
          <a:r>
            <a:rPr lang="fr-FR" sz="900" b="0" i="0" baseline="0">
              <a:effectLst/>
              <a:latin typeface="+mn-lt"/>
              <a:ea typeface="+mn-ea"/>
              <a:cs typeface="+mn-cs"/>
            </a:rPr>
            <a:t>données provisoires, corrigées des variations saisonnières</a:t>
          </a:r>
          <a:endParaRPr lang="fr-FR" sz="900">
            <a:effectLst/>
          </a:endParaRPr>
        </a:p>
        <a:p xmlns:a="http://schemas.openxmlformats.org/drawingml/2006/main">
          <a:pPr rtl="0" eaLnBrk="1" fontAlgn="auto" latinLnBrk="0" hangingPunct="1"/>
          <a:r>
            <a:rPr lang="fr-FR" sz="900" b="1" i="0" baseline="0">
              <a:effectLst/>
              <a:latin typeface="+mn-lt"/>
              <a:ea typeface="+mn-ea"/>
              <a:cs typeface="+mn-cs"/>
            </a:rPr>
            <a:t>Champ : </a:t>
          </a:r>
          <a:r>
            <a:rPr lang="fr-FR" sz="900" b="0" i="0" baseline="0">
              <a:effectLst/>
              <a:latin typeface="+mn-lt"/>
              <a:ea typeface="+mn-ea"/>
              <a:cs typeface="+mn-cs"/>
            </a:rPr>
            <a:t>emploi salarié en fin de trimestre </a:t>
          </a:r>
        </a:p>
        <a:p xmlns:a="http://schemas.openxmlformats.org/drawingml/2006/main">
          <a:pPr rtl="0" eaLnBrk="1" fontAlgn="auto" latinLnBrk="0" hangingPunct="1"/>
          <a:r>
            <a:rPr lang="fr-FR" sz="900" b="1" i="1" baseline="0">
              <a:effectLst/>
              <a:latin typeface="+mn-lt"/>
              <a:ea typeface="+mn-ea"/>
              <a:cs typeface="+mn-cs"/>
            </a:rPr>
            <a:t>Sources</a:t>
          </a:r>
          <a:r>
            <a:rPr lang="fr-FR" sz="900" b="0" i="1" baseline="0">
              <a:effectLst/>
              <a:latin typeface="+mn-lt"/>
              <a:ea typeface="+mn-ea"/>
              <a:cs typeface="+mn-cs"/>
            </a:rPr>
            <a:t> : Insee, estimations d'emploi ; estimations trimestrielles Acoss-Urssaf, Dares, Insee </a:t>
          </a:r>
          <a:endParaRPr lang="fr-FR" sz="900">
            <a:effectLst/>
          </a:endParaRPr>
        </a:p>
      </cdr:txBody>
    </cdr:sp>
  </cdr:relSizeAnchor>
</c:userShapes>
</file>

<file path=ppt/drawings/drawing3.xml><?xml version="1.0" encoding="utf-8"?>
<c:userShapes xmlns:c="http://schemas.openxmlformats.org/drawingml/2006/chart">
  <cdr:relSizeAnchor xmlns:cdr="http://schemas.openxmlformats.org/drawingml/2006/chartDrawing">
    <cdr:from>
      <cdr:x>0.0858</cdr:x>
      <cdr:y>0</cdr:y>
    </cdr:from>
    <cdr:to>
      <cdr:x>0.92167</cdr:x>
      <cdr:y>0.17608</cdr:y>
    </cdr:to>
    <cdr:sp macro="" textlink="">
      <cdr:nvSpPr>
        <cdr:cNvPr id="2" name="ZoneTexte 1"/>
        <cdr:cNvSpPr txBox="1"/>
      </cdr:nvSpPr>
      <cdr:spPr>
        <a:xfrm xmlns:a="http://schemas.openxmlformats.org/drawingml/2006/main">
          <a:off x="590550" y="0"/>
          <a:ext cx="5753100" cy="777756"/>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fr-FR" sz="1500" b="1" i="0" baseline="0"/>
            <a:t>Evolution de la contribution de l'intérim et de l'emploi hors intérim </a:t>
          </a:r>
        </a:p>
        <a:p xmlns:a="http://schemas.openxmlformats.org/drawingml/2006/main">
          <a:pPr algn="ctr"/>
          <a:r>
            <a:rPr lang="fr-FR" sz="1500" b="1" i="0" baseline="0"/>
            <a:t>à l'emploi salarié, dans le Vaucluse</a:t>
          </a:r>
        </a:p>
        <a:p xmlns:a="http://schemas.openxmlformats.org/drawingml/2006/main">
          <a:pPr algn="ctr" eaLnBrk="1" fontAlgn="auto" latinLnBrk="0" hangingPunct="1"/>
          <a:r>
            <a:rPr lang="fr-FR" sz="1100" b="0" i="1" baseline="0">
              <a:effectLst/>
              <a:latin typeface="+mn-lt"/>
              <a:ea typeface="+mn-ea"/>
              <a:cs typeface="+mn-cs"/>
            </a:rPr>
            <a:t>(en nombre, entre le T2 2022 et le T3 2022) </a:t>
          </a:r>
          <a:endParaRPr lang="fr-FR">
            <a:effectLst/>
          </a:endParaRPr>
        </a:p>
        <a:p xmlns:a="http://schemas.openxmlformats.org/drawingml/2006/main">
          <a:pPr algn="ctr"/>
          <a:endParaRPr lang="fr-FR" sz="1400" b="1" i="0" baseline="0"/>
        </a:p>
        <a:p xmlns:a="http://schemas.openxmlformats.org/drawingml/2006/main">
          <a:pPr algn="ctr"/>
          <a:endParaRPr lang="fr-FR" sz="1400" b="1" i="0" baseline="0"/>
        </a:p>
      </cdr:txBody>
    </cdr:sp>
  </cdr:relSizeAnchor>
  <cdr:relSizeAnchor xmlns:cdr="http://schemas.openxmlformats.org/drawingml/2006/chartDrawing">
    <cdr:from>
      <cdr:x>0</cdr:x>
      <cdr:y>0.82202</cdr:y>
    </cdr:from>
    <cdr:to>
      <cdr:x>0.98564</cdr:x>
      <cdr:y>1</cdr:y>
    </cdr:to>
    <cdr:sp macro="" textlink="">
      <cdr:nvSpPr>
        <cdr:cNvPr id="4" name="Text Box 1"/>
        <cdr:cNvSpPr txBox="1">
          <a:spLocks xmlns:a="http://schemas.openxmlformats.org/drawingml/2006/main" noChangeArrowheads="1"/>
        </cdr:cNvSpPr>
      </cdr:nvSpPr>
      <cdr:spPr bwMode="auto">
        <a:xfrm xmlns:a="http://schemas.openxmlformats.org/drawingml/2006/main">
          <a:off x="0" y="3630911"/>
          <a:ext cx="6783928" cy="786148"/>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square" lIns="18288" tIns="22860" rIns="0" bIns="0" anchor="t" upright="1">
          <a:no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rtl="0" eaLnBrk="1" fontAlgn="auto" latinLnBrk="0" hangingPunct="1"/>
          <a:r>
            <a:rPr lang="fr-FR" sz="900" b="1" i="0" baseline="0" dirty="0">
              <a:effectLst/>
              <a:latin typeface="+mn-lt"/>
              <a:ea typeface="+mn-ea"/>
              <a:cs typeface="+mn-cs"/>
            </a:rPr>
            <a:t>Note</a:t>
          </a:r>
          <a:r>
            <a:rPr lang="fr-FR" sz="900" b="0" i="0" baseline="0" dirty="0">
              <a:effectLst/>
              <a:latin typeface="+mn-lt"/>
              <a:ea typeface="+mn-ea"/>
              <a:cs typeface="+mn-cs"/>
            </a:rPr>
            <a:t> : données arrondies provisoires, corrigées des variations saisonnières ; l'addition des quatre sous-secteurs d'activité ne correspond pas au total de l'emploi salarié , car le secteur </a:t>
          </a:r>
          <a:r>
            <a:rPr lang="fr-FR" sz="900" b="0" i="1" baseline="0" dirty="0">
              <a:effectLst/>
              <a:latin typeface="+mn-lt"/>
              <a:ea typeface="+mn-ea"/>
              <a:cs typeface="+mn-cs"/>
            </a:rPr>
            <a:t>Agriculture, sylviculture et pêche </a:t>
          </a:r>
          <a:r>
            <a:rPr lang="fr-FR" sz="900" b="0" i="0" baseline="0" dirty="0">
              <a:effectLst/>
              <a:latin typeface="+mn-lt"/>
              <a:ea typeface="+mn-ea"/>
              <a:cs typeface="+mn-cs"/>
            </a:rPr>
            <a:t>qui représente 1 % de l'emploi salarié total n'est pas représenté</a:t>
          </a:r>
          <a:endParaRPr lang="fr-FR" sz="900" dirty="0">
            <a:effectLst/>
          </a:endParaRPr>
        </a:p>
        <a:p xmlns:a="http://schemas.openxmlformats.org/drawingml/2006/main">
          <a:pPr rtl="0" eaLnBrk="1" fontAlgn="auto" latinLnBrk="0" hangingPunct="1"/>
          <a:r>
            <a:rPr lang="fr-FR" sz="900" b="1" i="0" baseline="0" dirty="0">
              <a:effectLst/>
              <a:latin typeface="+mn-lt"/>
              <a:ea typeface="+mn-ea"/>
              <a:cs typeface="+mn-cs"/>
            </a:rPr>
            <a:t>Champ</a:t>
          </a:r>
          <a:r>
            <a:rPr lang="fr-FR" sz="900" b="0" i="0" baseline="0" dirty="0">
              <a:effectLst/>
              <a:latin typeface="+mn-lt"/>
              <a:ea typeface="+mn-ea"/>
              <a:cs typeface="+mn-cs"/>
            </a:rPr>
            <a:t> : emploi salarié en fin de trimestre </a:t>
          </a:r>
          <a:endParaRPr lang="fr-FR" sz="900" dirty="0">
            <a:effectLst/>
          </a:endParaRPr>
        </a:p>
        <a:p xmlns:a="http://schemas.openxmlformats.org/drawingml/2006/main">
          <a:pPr rtl="0" eaLnBrk="1" fontAlgn="auto" latinLnBrk="0" hangingPunct="1"/>
          <a:r>
            <a:rPr lang="fr-FR" sz="900" b="1" i="1" baseline="0" dirty="0">
              <a:effectLst/>
              <a:latin typeface="+mn-lt"/>
              <a:ea typeface="+mn-ea"/>
              <a:cs typeface="+mn-cs"/>
            </a:rPr>
            <a:t>Sources</a:t>
          </a:r>
          <a:r>
            <a:rPr lang="fr-FR" sz="900" b="0" i="1" baseline="0" dirty="0">
              <a:effectLst/>
              <a:latin typeface="+mn-lt"/>
              <a:ea typeface="+mn-ea"/>
              <a:cs typeface="+mn-cs"/>
            </a:rPr>
            <a:t> : Insee, estimations d'emploi ; estimations trimestrielles </a:t>
          </a:r>
          <a:r>
            <a:rPr lang="fr-FR" sz="900" b="0" i="1" baseline="0" dirty="0" err="1">
              <a:effectLst/>
              <a:latin typeface="+mn-lt"/>
              <a:ea typeface="+mn-ea"/>
              <a:cs typeface="+mn-cs"/>
            </a:rPr>
            <a:t>Acoss</a:t>
          </a:r>
          <a:r>
            <a:rPr lang="fr-FR" sz="900" b="0" i="1" baseline="0" dirty="0">
              <a:effectLst/>
              <a:latin typeface="+mn-lt"/>
              <a:ea typeface="+mn-ea"/>
              <a:cs typeface="+mn-cs"/>
            </a:rPr>
            <a:t>-Urssaf, Dares, Insee</a:t>
          </a:r>
          <a:endParaRPr lang="fr-FR" sz="900" dirty="0">
            <a:effectLst/>
          </a:endParaRPr>
        </a:p>
        <a:p xmlns:a="http://schemas.openxmlformats.org/drawingml/2006/main">
          <a:pPr algn="l" rtl="0">
            <a:defRPr sz="1000"/>
          </a:pPr>
          <a:endParaRPr lang="fr-FR" sz="900" b="0" i="1" u="none" strike="noStrike" baseline="0" dirty="0">
            <a:solidFill>
              <a:srgbClr val="000000"/>
            </a:solidFill>
            <a:latin typeface="Calibri"/>
          </a:endParaRPr>
        </a:p>
      </cdr:txBody>
    </cdr:sp>
  </cdr:relSizeAnchor>
  <cdr:relSizeAnchor xmlns:cdr="http://schemas.openxmlformats.org/drawingml/2006/chartDrawing">
    <cdr:from>
      <cdr:x>0.26127</cdr:x>
      <cdr:y>0.24431</cdr:y>
    </cdr:from>
    <cdr:to>
      <cdr:x>0.26133</cdr:x>
      <cdr:y>0.70657</cdr:y>
    </cdr:to>
    <cdr:cxnSp macro="">
      <cdr:nvCxnSpPr>
        <cdr:cNvPr id="5" name="Connecteur droit 4"/>
        <cdr:cNvCxnSpPr/>
      </cdr:nvCxnSpPr>
      <cdr:spPr>
        <a:xfrm xmlns:a="http://schemas.openxmlformats.org/drawingml/2006/main" flipH="1" flipV="1">
          <a:off x="1844040" y="1036320"/>
          <a:ext cx="449" cy="1960809"/>
        </a:xfrm>
        <a:prstGeom xmlns:a="http://schemas.openxmlformats.org/drawingml/2006/main" prst="line">
          <a:avLst/>
        </a:prstGeom>
        <a:ln xmlns:a="http://schemas.openxmlformats.org/drawingml/2006/main" w="12700">
          <a:solidFill>
            <a:sysClr val="windowText" lastClr="000000"/>
          </a:solidFill>
          <a:prstDash val="sysDash"/>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4.xml><?xml version="1.0" encoding="utf-8"?>
<c:userShapes xmlns:c="http://schemas.openxmlformats.org/drawingml/2006/chart">
  <cdr:relSizeAnchor xmlns:cdr="http://schemas.openxmlformats.org/drawingml/2006/chartDrawing">
    <cdr:from>
      <cdr:x>0.00758</cdr:x>
      <cdr:y>0.01282</cdr:y>
    </cdr:from>
    <cdr:to>
      <cdr:x>0.97841</cdr:x>
      <cdr:y>0.17355</cdr:y>
    </cdr:to>
    <cdr:sp macro="" textlink="">
      <cdr:nvSpPr>
        <cdr:cNvPr id="5" name="ZoneTexte 1"/>
        <cdr:cNvSpPr txBox="1"/>
      </cdr:nvSpPr>
      <cdr:spPr>
        <a:xfrm xmlns:a="http://schemas.openxmlformats.org/drawingml/2006/main">
          <a:off x="52171" y="56146"/>
          <a:ext cx="6682004" cy="703933"/>
        </a:xfrm>
        <a:prstGeom xmlns:a="http://schemas.openxmlformats.org/drawingml/2006/main" prst="rect">
          <a:avLst/>
        </a:prstGeom>
        <a:noFill xmlns:a="http://schemas.openxmlformats.org/drawingml/2006/main"/>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r>
            <a:rPr lang="fr-FR" sz="1500" b="1" i="0" u="none" strike="noStrike" kern="1200" baseline="0">
              <a:solidFill>
                <a:srgbClr val="000000"/>
              </a:solidFill>
              <a:latin typeface="+mn-lt"/>
              <a:ea typeface="Calibri"/>
              <a:cs typeface="Calibri"/>
            </a:rPr>
            <a:t>Evolution de l'emploi salarié par secteur d'activité y compris intérim, </a:t>
          </a:r>
        </a:p>
        <a:p xmlns:a="http://schemas.openxmlformats.org/drawingml/2006/main">
          <a:pPr algn="ctr" rtl="0"/>
          <a:r>
            <a:rPr lang="fr-FR" sz="1500" b="1" i="0" u="none" strike="noStrike" kern="1200" baseline="0">
              <a:solidFill>
                <a:srgbClr val="000000"/>
              </a:solidFill>
              <a:latin typeface="Calibri"/>
              <a:ea typeface="Calibri"/>
              <a:cs typeface="Calibri"/>
            </a:rPr>
            <a:t>dans le Vaucluse</a:t>
          </a:r>
        </a:p>
        <a:p xmlns:a="http://schemas.openxmlformats.org/drawingml/2006/main">
          <a:pPr algn="ctr" rtl="0"/>
          <a:r>
            <a:rPr lang="fr-FR" sz="1100" b="0" i="1" baseline="0">
              <a:effectLst/>
              <a:latin typeface="+mn-lt"/>
              <a:ea typeface="+mn-ea"/>
              <a:cs typeface="+mn-cs"/>
            </a:rPr>
            <a:t>(en indice base 100 au 1</a:t>
          </a:r>
          <a:r>
            <a:rPr lang="fr-FR" sz="1100" b="0" i="1" baseline="30000">
              <a:effectLst/>
              <a:latin typeface="+mn-lt"/>
              <a:ea typeface="+mn-ea"/>
              <a:cs typeface="+mn-cs"/>
            </a:rPr>
            <a:t>er</a:t>
          </a:r>
          <a:r>
            <a:rPr lang="fr-FR" sz="1100" b="0" i="1" baseline="0">
              <a:effectLst/>
              <a:latin typeface="+mn-lt"/>
              <a:ea typeface="+mn-ea"/>
              <a:cs typeface="+mn-cs"/>
            </a:rPr>
            <a:t> trimestre 2012)</a:t>
          </a:r>
          <a:endParaRPr lang="fr-FR">
            <a:effectLst/>
          </a:endParaRPr>
        </a:p>
        <a:p xmlns:a="http://schemas.openxmlformats.org/drawingml/2006/main">
          <a:pPr algn="ctr" rtl="0"/>
          <a:endParaRPr lang="fr-FR" sz="1400" b="1" i="0" u="none" strike="noStrike" kern="1200" baseline="0">
            <a:solidFill>
              <a:srgbClr val="000000"/>
            </a:solidFill>
            <a:latin typeface="Calibri"/>
            <a:ea typeface="Calibri"/>
            <a:cs typeface="Calibri"/>
          </a:endParaRPr>
        </a:p>
        <a:p xmlns:a="http://schemas.openxmlformats.org/drawingml/2006/main">
          <a:endParaRPr lang="fr-FR" sz="1100"/>
        </a:p>
      </cdr:txBody>
    </cdr:sp>
  </cdr:relSizeAnchor>
  <cdr:relSizeAnchor xmlns:cdr="http://schemas.openxmlformats.org/drawingml/2006/chartDrawing">
    <cdr:from>
      <cdr:x>0</cdr:x>
      <cdr:y>0.86827</cdr:y>
    </cdr:from>
    <cdr:to>
      <cdr:x>0.96651</cdr:x>
      <cdr:y>1</cdr:y>
    </cdr:to>
    <cdr:sp macro="" textlink="">
      <cdr:nvSpPr>
        <cdr:cNvPr id="7" name="Text Box 1"/>
        <cdr:cNvSpPr txBox="1">
          <a:spLocks xmlns:a="http://schemas.openxmlformats.org/drawingml/2006/main" noChangeArrowheads="1"/>
        </cdr:cNvSpPr>
      </cdr:nvSpPr>
      <cdr:spPr bwMode="auto">
        <a:xfrm xmlns:a="http://schemas.openxmlformats.org/drawingml/2006/main">
          <a:off x="0" y="3440430"/>
          <a:ext cx="6495759" cy="521970"/>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square" lIns="18288" tIns="22860" rIns="0" bIns="0" anchor="t" upright="1">
          <a:no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rtl="0" eaLnBrk="1" fontAlgn="auto" latinLnBrk="0" hangingPunct="1"/>
          <a:r>
            <a:rPr lang="fr-FR" sz="900" b="1" i="0" baseline="0">
              <a:effectLst/>
              <a:latin typeface="+mn-lt"/>
              <a:ea typeface="+mn-ea"/>
              <a:cs typeface="+mn-cs"/>
            </a:rPr>
            <a:t>Note : </a:t>
          </a:r>
          <a:r>
            <a:rPr lang="fr-FR" sz="900" b="0" i="0" baseline="0">
              <a:effectLst/>
              <a:latin typeface="+mn-lt"/>
              <a:ea typeface="+mn-ea"/>
              <a:cs typeface="+mn-cs"/>
            </a:rPr>
            <a:t>données provisoires, corrigées des variations saisonnières</a:t>
          </a:r>
          <a:endParaRPr lang="fr-FR" sz="900">
            <a:effectLst/>
          </a:endParaRPr>
        </a:p>
        <a:p xmlns:a="http://schemas.openxmlformats.org/drawingml/2006/main">
          <a:pPr rtl="0" eaLnBrk="1" fontAlgn="auto" latinLnBrk="0" hangingPunct="1"/>
          <a:r>
            <a:rPr lang="fr-FR" sz="900" b="1" i="0" baseline="0">
              <a:effectLst/>
              <a:latin typeface="+mn-lt"/>
              <a:ea typeface="+mn-ea"/>
              <a:cs typeface="+mn-cs"/>
            </a:rPr>
            <a:t>Champ : </a:t>
          </a:r>
          <a:r>
            <a:rPr lang="fr-FR" sz="900" b="0" i="0" baseline="0">
              <a:effectLst/>
              <a:latin typeface="+mn-lt"/>
              <a:ea typeface="+mn-ea"/>
              <a:cs typeface="+mn-cs"/>
            </a:rPr>
            <a:t>emploi salarié en fin de trimestre </a:t>
          </a:r>
          <a:endParaRPr lang="fr-FR" sz="900">
            <a:effectLst/>
          </a:endParaRPr>
        </a:p>
        <a:p xmlns:a="http://schemas.openxmlformats.org/drawingml/2006/main">
          <a:pPr rtl="0"/>
          <a:r>
            <a:rPr lang="fr-FR" sz="900" b="1" i="1" baseline="0">
              <a:effectLst/>
              <a:latin typeface="+mn-lt"/>
              <a:ea typeface="+mn-ea"/>
              <a:cs typeface="+mn-cs"/>
            </a:rPr>
            <a:t>Sources</a:t>
          </a:r>
          <a:r>
            <a:rPr lang="fr-FR" sz="900" b="0" i="1" baseline="0">
              <a:effectLst/>
              <a:latin typeface="+mn-lt"/>
              <a:ea typeface="+mn-ea"/>
              <a:cs typeface="+mn-cs"/>
            </a:rPr>
            <a:t> : Insee, estimations d'emploi ; estimations trimestrielles Acoss-Urssaf, Dares, Insee </a:t>
          </a:r>
          <a:endParaRPr lang="fr-FR" sz="900">
            <a:effectLst/>
          </a:endParaRPr>
        </a:p>
      </cdr:txBody>
    </cdr:sp>
  </cdr:relSizeAnchor>
</c:userShapes>
</file>

<file path=ppt/drawings/drawing5.xml><?xml version="1.0" encoding="utf-8"?>
<c:userShapes xmlns:c="http://schemas.openxmlformats.org/drawingml/2006/chart">
  <cdr:relSizeAnchor xmlns:cdr="http://schemas.openxmlformats.org/drawingml/2006/chartDrawing">
    <cdr:from>
      <cdr:x>0</cdr:x>
      <cdr:y>0.81924</cdr:y>
    </cdr:from>
    <cdr:to>
      <cdr:x>0</cdr:x>
      <cdr:y>0.81974</cdr:y>
    </cdr:to>
    <cdr:sp macro="" textlink="">
      <cdr:nvSpPr>
        <cdr:cNvPr id="3" name="ZoneTexte 1"/>
        <cdr:cNvSpPr txBox="1"/>
      </cdr:nvSpPr>
      <cdr:spPr>
        <a:xfrm xmlns:a="http://schemas.openxmlformats.org/drawingml/2006/main">
          <a:off x="0" y="4923864"/>
          <a:ext cx="9791140" cy="111834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fr-FR" sz="900" b="0">
              <a:effectLst/>
              <a:latin typeface="+mn-lt"/>
              <a:ea typeface="+mn-ea"/>
              <a:cs typeface="+mn-cs"/>
            </a:rPr>
            <a:t>* A</a:t>
          </a:r>
          <a:r>
            <a:rPr lang="fr-FR" sz="900" b="0" i="0" baseline="0">
              <a:effectLst/>
              <a:latin typeface="+mn-lt"/>
              <a:ea typeface="+mn-ea"/>
              <a:cs typeface="+mn-cs"/>
            </a:rPr>
            <a:t> partir de janvier 2018, les CUI-CAE sont transformés en Parcours emploi compétences (PEC). Il n'y a ainsi plus d'embauches en CUI-CAE.</a:t>
          </a:r>
          <a:endParaRPr lang="fr-FR" sz="900">
            <a:effectLst/>
          </a:endParaRPr>
        </a:p>
        <a:p xmlns:a="http://schemas.openxmlformats.org/drawingml/2006/main">
          <a:r>
            <a:rPr lang="fr-FR" sz="900">
              <a:effectLst/>
              <a:latin typeface="+mn-lt"/>
              <a:ea typeface="+mn-ea"/>
              <a:cs typeface="+mn-cs"/>
            </a:rPr>
            <a:t>** Depuis janvier 2018, l</a:t>
          </a:r>
          <a:r>
            <a:rPr lang="fr-FR" sz="900" b="0" i="0" baseline="0">
              <a:effectLst/>
              <a:latin typeface="+mn-lt"/>
              <a:ea typeface="+mn-ea"/>
              <a:cs typeface="+mn-cs"/>
            </a:rPr>
            <a:t>e recours aux CUI-CIE n'est plus autorisé, sauf pour les Drom et les  Conseils départementaux qui les financent entièrement.</a:t>
          </a:r>
          <a:endParaRPr lang="fr-FR" sz="900">
            <a:effectLst/>
          </a:endParaRPr>
        </a:p>
        <a:p xmlns:a="http://schemas.openxmlformats.org/drawingml/2006/main">
          <a:pPr rtl="0" eaLnBrk="1" fontAlgn="auto" latinLnBrk="0" hangingPunct="1"/>
          <a:r>
            <a:rPr lang="fr-FR" sz="900">
              <a:effectLst/>
              <a:latin typeface="+mn-lt"/>
              <a:ea typeface="+mn-ea"/>
              <a:cs typeface="+mn-cs"/>
            </a:rPr>
            <a:t>*** Marchands et non marchands . Les Emplois  d'avenir ont débuté en novembre 2012. A compter de janvier</a:t>
          </a:r>
          <a:r>
            <a:rPr lang="fr-FR" sz="900" baseline="0">
              <a:effectLst/>
              <a:latin typeface="+mn-lt"/>
              <a:ea typeface="+mn-ea"/>
              <a:cs typeface="+mn-cs"/>
            </a:rPr>
            <a:t> 2018, l</a:t>
          </a:r>
          <a:r>
            <a:rPr lang="fr-FR" sz="900">
              <a:effectLst/>
              <a:latin typeface="+mn-lt"/>
              <a:ea typeface="+mn-ea"/>
              <a:cs typeface="+mn-cs"/>
            </a:rPr>
            <a:t>e dispositif est mis en </a:t>
          </a:r>
          <a:r>
            <a:rPr lang="fr-FR" sz="900" baseline="0">
              <a:effectLst/>
              <a:latin typeface="+mn-lt"/>
              <a:ea typeface="+mn-ea"/>
              <a:cs typeface="+mn-cs"/>
            </a:rPr>
            <a:t> extinction. E</a:t>
          </a:r>
          <a:r>
            <a:rPr lang="fr-FR" sz="900">
              <a:effectLst/>
              <a:latin typeface="+mn-lt"/>
              <a:ea typeface="+mn-ea"/>
              <a:cs typeface="+mn-cs"/>
            </a:rPr>
            <a:t>xcepté quelques cas particuliers de reconduction de contrat pour terminer une formation, il n’y a plus de nouveaux bénéficiaires.</a:t>
          </a:r>
          <a:endParaRPr lang="fr-FR" sz="900">
            <a:effectLst/>
          </a:endParaRPr>
        </a:p>
        <a:p xmlns:a="http://schemas.openxmlformats.org/drawingml/2006/main">
          <a:pPr rtl="0" eaLnBrk="1" fontAlgn="auto" latinLnBrk="0" hangingPunct="1"/>
          <a:r>
            <a:rPr lang="fr-FR" sz="900" b="0" i="0" baseline="0">
              <a:effectLst/>
              <a:latin typeface="+mn-lt"/>
              <a:ea typeface="+mn-ea"/>
              <a:cs typeface="+mn-cs"/>
            </a:rPr>
            <a:t>**** M</a:t>
          </a:r>
          <a:r>
            <a:rPr lang="fr-FR" sz="900">
              <a:effectLst/>
              <a:latin typeface="+mn-lt"/>
              <a:ea typeface="+mn-ea"/>
              <a:cs typeface="+mn-cs"/>
            </a:rPr>
            <a:t>archands et non marchands . Depuis juillet 2014, les  Ateliers et chantiers d’insertion  (ACI)</a:t>
          </a:r>
          <a:r>
            <a:rPr lang="fr-FR" sz="900" baseline="0">
              <a:effectLst/>
              <a:latin typeface="+mn-lt"/>
              <a:ea typeface="+mn-ea"/>
              <a:cs typeface="+mn-cs"/>
            </a:rPr>
            <a:t> </a:t>
          </a:r>
          <a:r>
            <a:rPr lang="fr-FR" sz="900">
              <a:effectLst/>
              <a:latin typeface="+mn-lt"/>
              <a:ea typeface="+mn-ea"/>
              <a:cs typeface="+mn-cs"/>
            </a:rPr>
            <a:t>doivent recruter leurs salariés en CDDI.</a:t>
          </a:r>
          <a:endParaRPr lang="fr-FR" sz="900">
            <a:effectLst/>
          </a:endParaRPr>
        </a:p>
        <a:p xmlns:a="http://schemas.openxmlformats.org/drawingml/2006/main">
          <a:r>
            <a:rPr lang="fr-FR" sz="900" b="1">
              <a:effectLst/>
              <a:latin typeface="+mn-lt"/>
              <a:ea typeface="+mn-ea"/>
              <a:cs typeface="+mn-cs"/>
            </a:rPr>
            <a:t>Note : </a:t>
          </a:r>
          <a:r>
            <a:rPr lang="fr-FR" sz="900">
              <a:effectLst/>
              <a:latin typeface="+mn-lt"/>
              <a:ea typeface="+mn-ea"/>
              <a:cs typeface="+mn-cs"/>
            </a:rPr>
            <a:t>données arrondies en fin de trimestre, provisoires</a:t>
          </a:r>
          <a:endParaRPr lang="fr-FR" sz="900">
            <a:effectLst/>
          </a:endParaRPr>
        </a:p>
        <a:p xmlns:a="http://schemas.openxmlformats.org/drawingml/2006/main">
          <a:r>
            <a:rPr lang="fr-FR" sz="900" b="1" i="1">
              <a:effectLst/>
              <a:latin typeface="+mn-lt"/>
              <a:ea typeface="+mn-ea"/>
              <a:cs typeface="+mn-cs"/>
            </a:rPr>
            <a:t>Source </a:t>
          </a:r>
          <a:r>
            <a:rPr lang="fr-FR" sz="900" i="1">
              <a:effectLst/>
              <a:latin typeface="+mn-lt"/>
              <a:ea typeface="+mn-ea"/>
              <a:cs typeface="+mn-cs"/>
            </a:rPr>
            <a:t>: ASP - </a:t>
          </a:r>
          <a:r>
            <a:rPr lang="fr-FR" sz="900" b="1" i="1">
              <a:effectLst/>
              <a:latin typeface="+mn-lt"/>
              <a:ea typeface="+mn-ea"/>
              <a:cs typeface="+mn-cs"/>
            </a:rPr>
            <a:t>Traitements : </a:t>
          </a:r>
          <a:r>
            <a:rPr lang="fr-FR" sz="900" i="1">
              <a:effectLst/>
              <a:latin typeface="+mn-lt"/>
              <a:ea typeface="+mn-ea"/>
              <a:cs typeface="+mn-cs"/>
            </a:rPr>
            <a:t>Dares</a:t>
          </a:r>
          <a:endParaRPr lang="fr-FR" sz="900">
            <a:effectLst/>
          </a:endParaRPr>
        </a:p>
        <a:p xmlns:a="http://schemas.openxmlformats.org/drawingml/2006/main">
          <a:pPr marL="0" marR="0" indent="0" defTabSz="914400" rtl="0" eaLnBrk="1" fontAlgn="auto" latinLnBrk="0" hangingPunct="1">
            <a:lnSpc>
              <a:spcPts val="1200"/>
            </a:lnSpc>
            <a:spcBef>
              <a:spcPts val="0"/>
            </a:spcBef>
            <a:spcAft>
              <a:spcPts val="0"/>
            </a:spcAft>
            <a:buClrTx/>
            <a:buSzTx/>
            <a:buFontTx/>
            <a:buNone/>
            <a:tabLst/>
            <a:defRPr/>
          </a:pPr>
          <a:endParaRPr lang="fr-FR" sz="900" i="1"/>
        </a:p>
      </cdr:txBody>
    </cdr:sp>
  </cdr:relSizeAnchor>
</c:userShapes>
</file>

<file path=ppt/drawings/drawing6.xml><?xml version="1.0" encoding="utf-8"?>
<c:userShapes xmlns:c="http://schemas.openxmlformats.org/drawingml/2006/chart">
  <cdr:relSizeAnchor xmlns:cdr="http://schemas.openxmlformats.org/drawingml/2006/chartDrawing">
    <cdr:from>
      <cdr:x>0</cdr:x>
      <cdr:y>0.85844</cdr:y>
    </cdr:from>
    <cdr:to>
      <cdr:x>1</cdr:x>
      <cdr:y>0.95663</cdr:y>
    </cdr:to>
    <cdr:sp macro="" textlink="">
      <cdr:nvSpPr>
        <cdr:cNvPr id="3" name="ZoneTexte 1"/>
        <cdr:cNvSpPr txBox="1"/>
      </cdr:nvSpPr>
      <cdr:spPr>
        <a:xfrm xmlns:a="http://schemas.openxmlformats.org/drawingml/2006/main">
          <a:off x="0" y="5243542"/>
          <a:ext cx="11227254" cy="63474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rtl="0"/>
          <a:r>
            <a:rPr lang="fr-FR" sz="1100" b="1" i="0" baseline="0">
              <a:effectLst/>
              <a:latin typeface="+mn-lt"/>
              <a:ea typeface="+mn-ea"/>
              <a:cs typeface="+mn-cs"/>
            </a:rPr>
            <a:t>Note</a:t>
          </a:r>
          <a:r>
            <a:rPr lang="fr-FR" sz="1100" b="0" i="0" baseline="0">
              <a:effectLst/>
              <a:latin typeface="+mn-lt"/>
              <a:ea typeface="+mn-ea"/>
              <a:cs typeface="+mn-cs"/>
            </a:rPr>
            <a:t> : données provisoires</a:t>
          </a:r>
          <a:endParaRPr lang="fr-FR" sz="900">
            <a:effectLst/>
          </a:endParaRPr>
        </a:p>
        <a:p xmlns:a="http://schemas.openxmlformats.org/drawingml/2006/main">
          <a:pPr rtl="0"/>
          <a:r>
            <a:rPr lang="fr-FR" sz="1100" b="1" i="1" baseline="0">
              <a:effectLst/>
              <a:latin typeface="+mn-lt"/>
              <a:ea typeface="+mn-ea"/>
              <a:cs typeface="+mn-cs"/>
            </a:rPr>
            <a:t>Source : </a:t>
          </a:r>
          <a:r>
            <a:rPr lang="fr-FR" sz="1100" b="0" i="1" baseline="0">
              <a:effectLst/>
              <a:latin typeface="+mn-lt"/>
              <a:ea typeface="+mn-ea"/>
              <a:cs typeface="+mn-cs"/>
            </a:rPr>
            <a:t>Système d’information sur l’apprentissage de la Dares - </a:t>
          </a:r>
          <a:r>
            <a:rPr lang="fr-FR" sz="1100" b="1" i="1" baseline="0">
              <a:effectLst/>
              <a:latin typeface="+mn-lt"/>
              <a:ea typeface="+mn-ea"/>
              <a:cs typeface="+mn-cs"/>
            </a:rPr>
            <a:t>Traitements</a:t>
          </a:r>
          <a:r>
            <a:rPr lang="fr-FR" sz="1100" b="0" i="1" baseline="0">
              <a:effectLst/>
              <a:latin typeface="+mn-lt"/>
              <a:ea typeface="+mn-ea"/>
              <a:cs typeface="+mn-cs"/>
            </a:rPr>
            <a:t> : Dares</a:t>
          </a:r>
          <a:endParaRPr lang="fr-FR" sz="900">
            <a:effectLst/>
          </a:endParaRPr>
        </a:p>
        <a:p xmlns:a="http://schemas.openxmlformats.org/drawingml/2006/main">
          <a:pPr marL="0" marR="0" indent="0" defTabSz="914400" rtl="0" eaLnBrk="1" fontAlgn="auto" latinLnBrk="0" hangingPunct="1">
            <a:lnSpc>
              <a:spcPts val="1200"/>
            </a:lnSpc>
            <a:spcBef>
              <a:spcPts val="0"/>
            </a:spcBef>
            <a:spcAft>
              <a:spcPts val="0"/>
            </a:spcAft>
            <a:buClrTx/>
            <a:buSzTx/>
            <a:buFontTx/>
            <a:buNone/>
            <a:tabLst/>
            <a:defRPr/>
          </a:pPr>
          <a:endParaRPr lang="fr-FR" sz="1100" i="1"/>
        </a:p>
      </cdr:txBody>
    </cdr:sp>
  </cdr:relSizeAnchor>
  <cdr:relSizeAnchor xmlns:cdr="http://schemas.openxmlformats.org/drawingml/2006/chartDrawing">
    <cdr:from>
      <cdr:x>0.91503</cdr:x>
      <cdr:y>0.09891</cdr:y>
    </cdr:from>
    <cdr:to>
      <cdr:x>0.97677</cdr:x>
      <cdr:y>0.14064</cdr:y>
    </cdr:to>
    <cdr:sp macro="" textlink="">
      <cdr:nvSpPr>
        <cdr:cNvPr id="4" name="ZoneTexte 26"/>
        <cdr:cNvSpPr txBox="1"/>
      </cdr:nvSpPr>
      <cdr:spPr bwMode="auto">
        <a:xfrm xmlns:a="http://schemas.openxmlformats.org/drawingml/2006/main">
          <a:off x="8077714" y="554967"/>
          <a:ext cx="545057" cy="234193"/>
        </a:xfrm>
        <a:prstGeom xmlns:a="http://schemas.openxmlformats.org/drawingml/2006/main" prst="rect">
          <a:avLst/>
        </a:prstGeom>
        <a:ln xmlns:a="http://schemas.openxmlformats.org/drawingml/2006/main"/>
      </cdr:spPr>
      <cdr:style>
        <a:lnRef xmlns:a="http://schemas.openxmlformats.org/drawingml/2006/main" idx="1">
          <a:schemeClr val="accent1"/>
        </a:lnRef>
        <a:fillRef xmlns:a="http://schemas.openxmlformats.org/drawingml/2006/main" idx="3">
          <a:schemeClr val="accent1"/>
        </a:fillRef>
        <a:effectRef xmlns:a="http://schemas.openxmlformats.org/drawingml/2006/main" idx="2">
          <a:schemeClr val="accent1"/>
        </a:effectRef>
        <a:fontRef xmlns:a="http://schemas.openxmlformats.org/drawingml/2006/main" idx="minor">
          <a:schemeClr val="lt1"/>
        </a:fontRef>
      </cdr:style>
      <cdr:txBody>
        <a:bodyPr xmlns:a="http://schemas.openxmlformats.org/drawingml/2006/main" wrap="square" rtlCol="0" anchor="t"/>
        <a:lstStyle xmlns:a="http://schemas.openxmlformats.org/drawingml/2006/main">
          <a:defPPr>
            <a:defRPr lang="fr-FR"/>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xmlns:a="http://schemas.openxmlformats.org/drawingml/2006/main">
          <a:pPr algn="ctr"/>
          <a:r>
            <a:rPr lang="fr-FR" sz="1100" b="1" dirty="0" smtClean="0"/>
            <a:t>7 100</a:t>
          </a:r>
          <a:endParaRPr lang="fr-FR" sz="1100" b="1" dirty="0"/>
        </a:p>
      </cdr:txBody>
    </cdr:sp>
  </cdr:relSizeAnchor>
  <cdr:relSizeAnchor xmlns:cdr="http://schemas.openxmlformats.org/drawingml/2006/chartDrawing">
    <cdr:from>
      <cdr:x>0.93946</cdr:x>
      <cdr:y>0.15783</cdr:y>
    </cdr:from>
    <cdr:to>
      <cdr:x>0.95425</cdr:x>
      <cdr:y>0.21474</cdr:y>
    </cdr:to>
    <cdr:sp macro="" textlink="">
      <cdr:nvSpPr>
        <cdr:cNvPr id="5" name="Flèche vers le bas 4"/>
        <cdr:cNvSpPr/>
      </cdr:nvSpPr>
      <cdr:spPr>
        <a:xfrm xmlns:a="http://schemas.openxmlformats.org/drawingml/2006/main">
          <a:off x="8293342" y="885598"/>
          <a:ext cx="130629" cy="319314"/>
        </a:xfrm>
        <a:prstGeom xmlns:a="http://schemas.openxmlformats.org/drawingml/2006/main" prst="downArrow">
          <a:avLst/>
        </a:prstGeom>
      </cdr:spPr>
      <cdr:style>
        <a:lnRef xmlns:a="http://schemas.openxmlformats.org/drawingml/2006/main" idx="1">
          <a:schemeClr val="accent1"/>
        </a:lnRef>
        <a:fillRef xmlns:a="http://schemas.openxmlformats.org/drawingml/2006/main" idx="3">
          <a:schemeClr val="accent1"/>
        </a:fillRef>
        <a:effectRef xmlns:a="http://schemas.openxmlformats.org/drawingml/2006/main" idx="2">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fr-FR"/>
        </a:p>
      </cdr:txBody>
    </cdr:sp>
  </cdr:relSizeAnchor>
</c:userShapes>
</file>

<file path=ppt/drawings/drawing7.xml><?xml version="1.0" encoding="utf-8"?>
<c:userShapes xmlns:c="http://schemas.openxmlformats.org/drawingml/2006/chart">
  <cdr:relSizeAnchor xmlns:cdr="http://schemas.openxmlformats.org/drawingml/2006/chartDrawing">
    <cdr:from>
      <cdr:x>0.04877</cdr:x>
      <cdr:y>0.84911</cdr:y>
    </cdr:from>
    <cdr:to>
      <cdr:x>0.93183</cdr:x>
      <cdr:y>1</cdr:y>
    </cdr:to>
    <cdr:sp macro="" textlink="">
      <cdr:nvSpPr>
        <cdr:cNvPr id="3" name="Text Box 1"/>
        <cdr:cNvSpPr txBox="1">
          <a:spLocks xmlns:a="http://schemas.openxmlformats.org/drawingml/2006/main" noChangeArrowheads="1"/>
        </cdr:cNvSpPr>
      </cdr:nvSpPr>
      <cdr:spPr bwMode="auto">
        <a:xfrm xmlns:a="http://schemas.openxmlformats.org/drawingml/2006/main">
          <a:off x="327025" y="2733677"/>
          <a:ext cx="5921432" cy="485773"/>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none" lIns="18288" tIns="22860" rIns="0" bIns="0" anchor="t" upright="1">
          <a:no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l" rtl="0">
            <a:defRPr sz="1000"/>
          </a:pPr>
          <a:r>
            <a:rPr lang="fr-FR" sz="1000" b="1" i="0" u="none" strike="noStrike" baseline="0">
              <a:solidFill>
                <a:srgbClr val="000000"/>
              </a:solidFill>
              <a:latin typeface="+mn-lt"/>
            </a:rPr>
            <a:t>Note : </a:t>
          </a:r>
          <a:r>
            <a:rPr lang="fr-FR" sz="1000" b="0" i="0" u="none" strike="noStrike" baseline="0">
              <a:solidFill>
                <a:srgbClr val="000000"/>
              </a:solidFill>
              <a:latin typeface="+mn-lt"/>
            </a:rPr>
            <a:t>données trimestrielles provisoires, corrigées des variations saisonnières ; estimation à +/- 0,3 point près du</a:t>
          </a:r>
        </a:p>
        <a:p xmlns:a="http://schemas.openxmlformats.org/drawingml/2006/main">
          <a:pPr algn="l" rtl="0">
            <a:defRPr sz="1000"/>
          </a:pPr>
          <a:r>
            <a:rPr lang="fr-FR" sz="1000" b="0" i="0" u="none" strike="noStrike" baseline="0">
              <a:solidFill>
                <a:srgbClr val="000000"/>
              </a:solidFill>
              <a:latin typeface="+mn-lt"/>
            </a:rPr>
            <a:t>niveau du taux de chômage national et de son évolution d’un trimestre à l’autre</a:t>
          </a:r>
        </a:p>
        <a:p xmlns:a="http://schemas.openxmlformats.org/drawingml/2006/main">
          <a:pPr marL="0" marR="0" indent="0" algn="l" defTabSz="914400" rtl="0" eaLnBrk="1" fontAlgn="auto" latinLnBrk="0" hangingPunct="1">
            <a:lnSpc>
              <a:spcPct val="100000"/>
            </a:lnSpc>
            <a:spcBef>
              <a:spcPts val="0"/>
            </a:spcBef>
            <a:spcAft>
              <a:spcPts val="0"/>
            </a:spcAft>
            <a:buClrTx/>
            <a:buSzTx/>
            <a:buFontTx/>
            <a:buNone/>
            <a:tabLst/>
            <a:defRPr sz="1000"/>
          </a:pPr>
          <a:r>
            <a:rPr lang="fr-FR" sz="1000" b="1" i="1" u="none" strike="noStrike" baseline="0">
              <a:solidFill>
                <a:srgbClr val="000000"/>
              </a:solidFill>
              <a:latin typeface="Calibri"/>
            </a:rPr>
            <a:t>Source : </a:t>
          </a:r>
          <a:r>
            <a:rPr lang="fr-FR" sz="1000" b="0" i="1" u="none" strike="noStrike" baseline="0">
              <a:solidFill>
                <a:srgbClr val="000000"/>
              </a:solidFill>
              <a:latin typeface="Calibri"/>
            </a:rPr>
            <a:t>Insee, taux de chômage au sens du BIT (national ) et taux de chômage </a:t>
          </a:r>
          <a:r>
            <a:rPr lang="fr-FR" sz="1000" b="0" i="1" baseline="0">
              <a:effectLst/>
              <a:latin typeface="+mn-lt"/>
              <a:ea typeface="+mn-ea"/>
              <a:cs typeface="+mn-cs"/>
            </a:rPr>
            <a:t>localisés (régional et départementaux)</a:t>
          </a:r>
          <a:endParaRPr lang="fr-FR">
            <a:effectLst/>
          </a:endParaRPr>
        </a:p>
        <a:p xmlns:a="http://schemas.openxmlformats.org/drawingml/2006/main">
          <a:pPr algn="l" rtl="0">
            <a:defRPr sz="1000"/>
          </a:pPr>
          <a:endParaRPr lang="fr-FR" sz="1000" b="0" i="1" u="none" strike="noStrike" baseline="0">
            <a:solidFill>
              <a:srgbClr val="000000"/>
            </a:solidFill>
            <a:latin typeface="Calibri"/>
          </a:endParaRPr>
        </a:p>
      </cdr:txBody>
    </cdr:sp>
  </cdr:relSizeAnchor>
</c:userShapes>
</file>

<file path=ppt/drawings/drawing8.xml><?xml version="1.0" encoding="utf-8"?>
<c:userShapes xmlns:c="http://schemas.openxmlformats.org/drawingml/2006/chart">
  <cdr:relSizeAnchor xmlns:cdr="http://schemas.openxmlformats.org/drawingml/2006/chartDrawing">
    <cdr:from>
      <cdr:x>0</cdr:x>
      <cdr:y>0.83501</cdr:y>
    </cdr:from>
    <cdr:to>
      <cdr:x>1</cdr:x>
      <cdr:y>1</cdr:y>
    </cdr:to>
    <cdr:sp macro="" textlink="">
      <cdr:nvSpPr>
        <cdr:cNvPr id="3" name="Text Box 1"/>
        <cdr:cNvSpPr txBox="1">
          <a:spLocks xmlns:a="http://schemas.openxmlformats.org/drawingml/2006/main" noChangeArrowheads="1"/>
        </cdr:cNvSpPr>
      </cdr:nvSpPr>
      <cdr:spPr bwMode="auto">
        <a:xfrm xmlns:a="http://schemas.openxmlformats.org/drawingml/2006/main">
          <a:off x="0" y="3952875"/>
          <a:ext cx="6924675" cy="781050"/>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square" lIns="18288" tIns="22860" rIns="0" bIns="0" anchor="t" upright="1">
          <a:no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l" rtl="0">
            <a:defRPr sz="1000"/>
          </a:pPr>
          <a:r>
            <a:rPr lang="fr-FR" sz="1000" b="0" i="0" u="none" strike="noStrike" baseline="0">
              <a:solidFill>
                <a:srgbClr val="000000"/>
              </a:solidFill>
              <a:latin typeface="+mn-lt"/>
            </a:rPr>
            <a:t>* Pour évaluer la comparabilité avec le Vaucluse, les critères retenus sont le nombre total d'emplois (salariés et non salariés) du département, ainsi que le poids des secteurs de l'agriculture et du tertiaire dans l'emploi total </a:t>
          </a:r>
        </a:p>
        <a:p xmlns:a="http://schemas.openxmlformats.org/drawingml/2006/main">
          <a:pPr algn="l" rtl="0">
            <a:defRPr sz="1000"/>
          </a:pPr>
          <a:r>
            <a:rPr lang="fr-FR" sz="1000" b="1" i="0" u="none" strike="noStrike" baseline="0">
              <a:solidFill>
                <a:srgbClr val="000000"/>
              </a:solidFill>
              <a:latin typeface="+mn-lt"/>
            </a:rPr>
            <a:t>Note : </a:t>
          </a:r>
          <a:r>
            <a:rPr lang="fr-FR" sz="1000" b="0" i="0" u="none" strike="noStrike" baseline="0">
              <a:solidFill>
                <a:srgbClr val="000000"/>
              </a:solidFill>
              <a:latin typeface="+mn-lt"/>
            </a:rPr>
            <a:t>données trimestrielles provisoires, corrigées des variations saisonnières ; estimation à +/- 0,3 point près du niveau du taux de chômage national et de son évolution d’un trimestre à l’autre</a:t>
          </a:r>
        </a:p>
        <a:p xmlns:a="http://schemas.openxmlformats.org/drawingml/2006/main">
          <a:pPr algn="l" rtl="0">
            <a:defRPr sz="1000"/>
          </a:pPr>
          <a:r>
            <a:rPr lang="fr-FR" sz="1000" b="1" i="1" u="none" strike="noStrike" baseline="0">
              <a:solidFill>
                <a:srgbClr val="000000"/>
              </a:solidFill>
              <a:latin typeface="Calibri"/>
            </a:rPr>
            <a:t>Source : </a:t>
          </a:r>
          <a:r>
            <a:rPr lang="fr-FR" sz="1000" b="0" i="1" u="none" strike="noStrike" baseline="0">
              <a:solidFill>
                <a:srgbClr val="000000"/>
              </a:solidFill>
              <a:latin typeface="Calibri"/>
            </a:rPr>
            <a:t>Insee, taux de chômage au sens du BIT (national ) et taux de chômage localisés (régional</a:t>
          </a:r>
          <a:r>
            <a:rPr lang="fr-FR" sz="1000" b="0" i="1" baseline="0">
              <a:effectLst/>
              <a:latin typeface="+mn-lt"/>
              <a:ea typeface="+mn-ea"/>
              <a:cs typeface="+mn-cs"/>
            </a:rPr>
            <a:t> et départementaux</a:t>
          </a:r>
          <a:r>
            <a:rPr lang="fr-FR" sz="1000" b="0" i="1" u="none" strike="noStrike" baseline="0">
              <a:solidFill>
                <a:srgbClr val="000000"/>
              </a:solidFill>
              <a:latin typeface="Calibri"/>
            </a:rPr>
            <a:t>)</a:t>
          </a:r>
        </a:p>
      </cdr:txBody>
    </cdr:sp>
  </cdr:relSizeAnchor>
  <cdr:relSizeAnchor xmlns:cdr="http://schemas.openxmlformats.org/drawingml/2006/chartDrawing">
    <cdr:from>
      <cdr:x>0.0055</cdr:x>
      <cdr:y>0.01073</cdr:y>
    </cdr:from>
    <cdr:to>
      <cdr:x>1</cdr:x>
      <cdr:y>0.0892</cdr:y>
    </cdr:to>
    <cdr:sp macro="" textlink="">
      <cdr:nvSpPr>
        <cdr:cNvPr id="4" name="ZoneTexte 1"/>
        <cdr:cNvSpPr txBox="1"/>
      </cdr:nvSpPr>
      <cdr:spPr>
        <a:xfrm xmlns:a="http://schemas.openxmlformats.org/drawingml/2006/main">
          <a:off x="50800" y="50800"/>
          <a:ext cx="6886575" cy="371475"/>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r>
            <a:rPr lang="fr-FR" sz="1500" b="1" i="0" baseline="0">
              <a:effectLst/>
              <a:latin typeface="+mn-lt"/>
              <a:ea typeface="+mn-ea"/>
              <a:cs typeface="+mn-cs"/>
            </a:rPr>
            <a:t>Taux de chômage localisés dans les départements comparables* au T3 2022</a:t>
          </a:r>
          <a:endParaRPr lang="fr-FR" sz="1100"/>
        </a:p>
      </cdr:txBody>
    </cdr:sp>
  </cdr:relSizeAnchor>
</c:userShapes>
</file>

<file path=ppt/drawings/drawing9.xml><?xml version="1.0" encoding="utf-8"?>
<c:userShapes xmlns:c="http://schemas.openxmlformats.org/drawingml/2006/chart">
  <cdr:relSizeAnchor xmlns:cdr="http://schemas.openxmlformats.org/drawingml/2006/chartDrawing">
    <cdr:from>
      <cdr:x>0.02828</cdr:x>
      <cdr:y>0</cdr:y>
    </cdr:from>
    <cdr:to>
      <cdr:x>0.98725</cdr:x>
      <cdr:y>0.18853</cdr:y>
    </cdr:to>
    <cdr:sp macro="" textlink="">
      <cdr:nvSpPr>
        <cdr:cNvPr id="5" name="ZoneTexte 1"/>
        <cdr:cNvSpPr txBox="1"/>
      </cdr:nvSpPr>
      <cdr:spPr>
        <a:xfrm xmlns:a="http://schemas.openxmlformats.org/drawingml/2006/main">
          <a:off x="212232" y="0"/>
          <a:ext cx="7197741" cy="899670"/>
        </a:xfrm>
        <a:prstGeom xmlns:a="http://schemas.openxmlformats.org/drawingml/2006/main" prst="rect">
          <a:avLst/>
        </a:prstGeom>
        <a:noFill xmlns:a="http://schemas.openxmlformats.org/drawingml/2006/main"/>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defRPr sz="1800" b="1" i="0" u="none" strike="noStrike" kern="1200" baseline="0">
              <a:solidFill>
                <a:sysClr val="windowText" lastClr="000000"/>
              </a:solidFill>
              <a:latin typeface="+mn-lt"/>
              <a:ea typeface="+mn-ea"/>
              <a:cs typeface="+mn-cs"/>
            </a:defRPr>
          </a:pPr>
          <a:r>
            <a:rPr lang="fr-FR" sz="1500"/>
            <a:t>Evolution trimestrielle du nombre moyen</a:t>
          </a:r>
          <a:r>
            <a:rPr lang="fr-FR" sz="1500" baseline="0"/>
            <a:t> de demandeurs d'emploi de catégories A, B, C, </a:t>
          </a:r>
        </a:p>
        <a:p xmlns:a="http://schemas.openxmlformats.org/drawingml/2006/main">
          <a:pPr algn="ctr" rtl="0">
            <a:defRPr sz="1800" b="1" i="0" u="none" strike="noStrike" kern="1200" baseline="0">
              <a:solidFill>
                <a:sysClr val="windowText" lastClr="000000"/>
              </a:solidFill>
              <a:latin typeface="+mn-lt"/>
              <a:ea typeface="+mn-ea"/>
              <a:cs typeface="+mn-cs"/>
            </a:defRPr>
          </a:pPr>
          <a:r>
            <a:rPr lang="fr-FR" sz="1500" baseline="0"/>
            <a:t>dans le Vaucluse</a:t>
          </a:r>
          <a:endParaRPr lang="fr-FR" sz="1500"/>
        </a:p>
        <a:p xmlns:a="http://schemas.openxmlformats.org/drawingml/2006/main">
          <a:pPr marL="0" marR="0" indent="0" algn="ctr" defTabSz="914400" rtl="0" eaLnBrk="1" fontAlgn="auto" latinLnBrk="0" hangingPunct="1">
            <a:lnSpc>
              <a:spcPct val="100000"/>
            </a:lnSpc>
            <a:spcBef>
              <a:spcPts val="0"/>
            </a:spcBef>
            <a:spcAft>
              <a:spcPts val="0"/>
            </a:spcAft>
            <a:buClrTx/>
            <a:buSzTx/>
            <a:buFontTx/>
            <a:buNone/>
            <a:tabLst/>
            <a:defRPr/>
          </a:pPr>
          <a:r>
            <a:rPr lang="fr-FR" sz="1100" b="0" i="1" baseline="0">
              <a:effectLst/>
              <a:latin typeface="+mn-lt"/>
              <a:ea typeface="+mn-ea"/>
              <a:cs typeface="+mn-cs"/>
            </a:rPr>
            <a:t>(données CVS-CJO, en %)</a:t>
          </a:r>
          <a:endParaRPr lang="fr-FR" sz="1400">
            <a:effectLst/>
          </a:endParaRPr>
        </a:p>
        <a:p xmlns:a="http://schemas.openxmlformats.org/drawingml/2006/main">
          <a:pPr marL="0" marR="0" indent="0" algn="ctr" defTabSz="914400" rtl="0" eaLnBrk="1" fontAlgn="auto" latinLnBrk="0" hangingPunct="1">
            <a:lnSpc>
              <a:spcPct val="100000"/>
            </a:lnSpc>
            <a:spcBef>
              <a:spcPts val="0"/>
            </a:spcBef>
            <a:spcAft>
              <a:spcPts val="0"/>
            </a:spcAft>
            <a:buClrTx/>
            <a:buSzTx/>
            <a:buFontTx/>
            <a:buNone/>
            <a:tabLst/>
            <a:defRPr/>
          </a:pPr>
          <a:endParaRPr lang="fr-FR" sz="1400">
            <a:effectLst/>
          </a:endParaRPr>
        </a:p>
        <a:p xmlns:a="http://schemas.openxmlformats.org/drawingml/2006/main">
          <a:pPr algn="ctr" rtl="0"/>
          <a:endParaRPr lang="fr-FR" sz="1400" b="1" i="0" u="none" strike="noStrike" kern="1200" baseline="0">
            <a:solidFill>
              <a:srgbClr val="000000"/>
            </a:solidFill>
            <a:latin typeface="Calibri"/>
            <a:ea typeface="Calibri"/>
            <a:cs typeface="Calibri"/>
          </a:endParaRPr>
        </a:p>
        <a:p xmlns:a="http://schemas.openxmlformats.org/drawingml/2006/main">
          <a:endParaRPr lang="fr-FR" sz="1100" b="1"/>
        </a:p>
      </cdr:txBody>
    </cdr:sp>
  </cdr:relSizeAnchor>
  <cdr:relSizeAnchor xmlns:cdr="http://schemas.openxmlformats.org/drawingml/2006/chartDrawing">
    <cdr:from>
      <cdr:x>0.01276</cdr:x>
      <cdr:y>0.85629</cdr:y>
    </cdr:from>
    <cdr:to>
      <cdr:x>0.99775</cdr:x>
      <cdr:y>1</cdr:y>
    </cdr:to>
    <cdr:sp macro="" textlink="">
      <cdr:nvSpPr>
        <cdr:cNvPr id="6" name="Text Box 1"/>
        <cdr:cNvSpPr txBox="1">
          <a:spLocks xmlns:a="http://schemas.openxmlformats.org/drawingml/2006/main" noChangeArrowheads="1"/>
        </cdr:cNvSpPr>
      </cdr:nvSpPr>
      <cdr:spPr bwMode="auto">
        <a:xfrm xmlns:a="http://schemas.openxmlformats.org/drawingml/2006/main">
          <a:off x="95773" y="4086226"/>
          <a:ext cx="7393039" cy="685799"/>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square" lIns="18288" tIns="22860" rIns="0" bIns="0" anchor="t" upright="1">
          <a:no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rtl="0"/>
          <a:r>
            <a:rPr lang="fr-FR" sz="1000" b="0">
              <a:effectLst/>
              <a:latin typeface="+mn-lt"/>
              <a:ea typeface="+mn-ea"/>
              <a:cs typeface="+mn-cs"/>
            </a:rPr>
            <a:t>* Les</a:t>
          </a:r>
          <a:r>
            <a:rPr lang="fr-FR" sz="1000" b="0" baseline="0">
              <a:effectLst/>
              <a:latin typeface="+mn-lt"/>
              <a:ea typeface="+mn-ea"/>
              <a:cs typeface="+mn-cs"/>
            </a:rPr>
            <a:t> deux premiers mois du dernier trimestre étant connu, l'acquis de croissance correspond à la variation qui serait obtenue si le nombre de demandeurs d'emploi ne variait pas entre le 2e mois et le 3e mois du trimestre.</a:t>
          </a:r>
          <a:endParaRPr lang="fr-FR" sz="1000" b="0">
            <a:effectLst/>
            <a:latin typeface="+mn-lt"/>
            <a:ea typeface="+mn-ea"/>
            <a:cs typeface="+mn-cs"/>
          </a:endParaRPr>
        </a:p>
        <a:p xmlns:a="http://schemas.openxmlformats.org/drawingml/2006/main">
          <a:pPr rtl="0"/>
          <a:r>
            <a:rPr lang="fr-FR" sz="1000" b="1">
              <a:effectLst/>
              <a:latin typeface="+mn-lt"/>
              <a:ea typeface="+mn-ea"/>
              <a:cs typeface="+mn-cs"/>
            </a:rPr>
            <a:t>Note</a:t>
          </a:r>
          <a:r>
            <a:rPr lang="fr-FR" sz="1000">
              <a:effectLst/>
              <a:latin typeface="+mn-lt"/>
              <a:ea typeface="+mn-ea"/>
              <a:cs typeface="+mn-cs"/>
            </a:rPr>
            <a:t> : données corrigées des variations</a:t>
          </a:r>
          <a:r>
            <a:rPr lang="fr-FR" sz="1000" baseline="0">
              <a:effectLst/>
              <a:latin typeface="+mn-lt"/>
              <a:ea typeface="+mn-ea"/>
              <a:cs typeface="+mn-cs"/>
            </a:rPr>
            <a:t> saisonnières et des jours ouvrables</a:t>
          </a:r>
          <a:endParaRPr lang="fr-FR" sz="1000">
            <a:effectLst/>
          </a:endParaRPr>
        </a:p>
        <a:p xmlns:a="http://schemas.openxmlformats.org/drawingml/2006/main">
          <a:pPr rtl="0"/>
          <a:r>
            <a:rPr lang="fr-FR" sz="1000" b="1" i="1">
              <a:effectLst/>
              <a:latin typeface="+mn-lt"/>
              <a:ea typeface="+mn-ea"/>
              <a:cs typeface="+mn-cs"/>
            </a:rPr>
            <a:t>Source</a:t>
          </a:r>
          <a:r>
            <a:rPr lang="fr-FR" sz="1000">
              <a:effectLst/>
              <a:latin typeface="+mn-lt"/>
              <a:ea typeface="+mn-ea"/>
              <a:cs typeface="+mn-cs"/>
            </a:rPr>
            <a:t> : </a:t>
          </a:r>
          <a:r>
            <a:rPr lang="fr-FR" sz="1000" i="1">
              <a:effectLst/>
              <a:latin typeface="+mn-lt"/>
              <a:ea typeface="+mn-ea"/>
              <a:cs typeface="+mn-cs"/>
            </a:rPr>
            <a:t>Pôle emploi, Dares (STMT) - Calculs des CVS-CJO : Dares</a:t>
          </a:r>
          <a:endParaRPr lang="fr-FR" sz="1000" i="1">
            <a:effectLst/>
          </a:endParaRPr>
        </a:p>
      </cdr:txBody>
    </cdr:sp>
  </cdr:relSizeAnchor>
  <cdr:relSizeAnchor xmlns:cdr="http://schemas.openxmlformats.org/drawingml/2006/chartDrawing">
    <cdr:from>
      <cdr:x>0.93147</cdr:x>
      <cdr:y>0.24351</cdr:y>
    </cdr:from>
    <cdr:to>
      <cdr:x>0.96193</cdr:x>
      <cdr:y>0.24551</cdr:y>
    </cdr:to>
    <cdr:cxnSp macro="">
      <cdr:nvCxnSpPr>
        <cdr:cNvPr id="4" name="Connecteur droit avec flèche 3"/>
        <cdr:cNvCxnSpPr/>
      </cdr:nvCxnSpPr>
      <cdr:spPr>
        <a:xfrm xmlns:a="http://schemas.openxmlformats.org/drawingml/2006/main" flipV="1">
          <a:off x="6991350" y="1162050"/>
          <a:ext cx="228600" cy="9525"/>
        </a:xfrm>
        <a:prstGeom xmlns:a="http://schemas.openxmlformats.org/drawingml/2006/main" prst="straightConnector1">
          <a:avLst/>
        </a:prstGeom>
        <a:ln xmlns:a="http://schemas.openxmlformats.org/drawingml/2006/main">
          <a:tailEnd type="arrow"/>
        </a:ln>
      </cdr:spPr>
      <cdr:style>
        <a:lnRef xmlns:a="http://schemas.openxmlformats.org/drawingml/2006/main" idx="2">
          <a:schemeClr val="accent1"/>
        </a:lnRef>
        <a:fillRef xmlns:a="http://schemas.openxmlformats.org/drawingml/2006/main" idx="0">
          <a:schemeClr val="accent1"/>
        </a:fillRef>
        <a:effectRef xmlns:a="http://schemas.openxmlformats.org/drawingml/2006/main" idx="1">
          <a:schemeClr val="accent1"/>
        </a:effectRef>
        <a:fontRef xmlns:a="http://schemas.openxmlformats.org/drawingml/2006/main" idx="minor">
          <a:schemeClr val="tx1"/>
        </a:fontRef>
      </cdr:style>
    </cdr:cxnSp>
  </cdr:relSizeAnchor>
  <cdr:relSizeAnchor xmlns:cdr="http://schemas.openxmlformats.org/drawingml/2006/chartDrawing">
    <cdr:from>
      <cdr:x>0.92936</cdr:x>
      <cdr:y>0.16434</cdr:y>
    </cdr:from>
    <cdr:to>
      <cdr:x>0.93063</cdr:x>
      <cdr:y>0.73719</cdr:y>
    </cdr:to>
    <cdr:cxnSp macro="">
      <cdr:nvCxnSpPr>
        <cdr:cNvPr id="8" name="Connecteur droit 7"/>
        <cdr:cNvCxnSpPr/>
      </cdr:nvCxnSpPr>
      <cdr:spPr>
        <a:xfrm xmlns:a="http://schemas.openxmlformats.org/drawingml/2006/main">
          <a:off x="6975475" y="784225"/>
          <a:ext cx="9525" cy="2733675"/>
        </a:xfrm>
        <a:prstGeom xmlns:a="http://schemas.openxmlformats.org/drawingml/2006/main" prst="line">
          <a:avLst/>
        </a:prstGeom>
        <a:ln xmlns:a="http://schemas.openxmlformats.org/drawingml/2006/main" w="15875">
          <a:solidFill>
            <a:srgbClr val="FF0000"/>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0.91751</cdr:x>
      <cdr:y>0.17432</cdr:y>
    </cdr:from>
    <cdr:to>
      <cdr:x>1</cdr:x>
      <cdr:y>0.22976</cdr:y>
    </cdr:to>
    <cdr:sp macro="" textlink="">
      <cdr:nvSpPr>
        <cdr:cNvPr id="9" name="ZoneTexte 15"/>
        <cdr:cNvSpPr txBox="1"/>
      </cdr:nvSpPr>
      <cdr:spPr>
        <a:xfrm xmlns:a="http://schemas.openxmlformats.org/drawingml/2006/main">
          <a:off x="6886575" y="831850"/>
          <a:ext cx="619125" cy="264560"/>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fr-FR" sz="1100" dirty="0" smtClean="0">
              <a:solidFill>
                <a:schemeClr val="accent1">
                  <a:lumMod val="75000"/>
                </a:schemeClr>
              </a:solidFill>
            </a:rPr>
            <a:t>*acquis</a:t>
          </a:r>
          <a:endParaRPr lang="fr-FR" sz="1100" dirty="0">
            <a:solidFill>
              <a:schemeClr val="accent1">
                <a:lumMod val="75000"/>
              </a:schemeClr>
            </a:solidFill>
          </a:endParaRPr>
        </a:p>
      </cdr:txBody>
    </cdr:sp>
  </cdr:relSizeAnchor>
  <cdr:relSizeAnchor xmlns:cdr="http://schemas.openxmlformats.org/drawingml/2006/chartDrawing">
    <cdr:from>
      <cdr:x>0.36398</cdr:x>
      <cdr:y>0.16502</cdr:y>
    </cdr:from>
    <cdr:to>
      <cdr:x>0.72229</cdr:x>
      <cdr:y>0.3263</cdr:y>
    </cdr:to>
    <cdr:sp macro="" textlink="">
      <cdr:nvSpPr>
        <cdr:cNvPr id="7" name="ZoneTexte 17"/>
        <cdr:cNvSpPr txBox="1"/>
      </cdr:nvSpPr>
      <cdr:spPr>
        <a:xfrm xmlns:a="http://schemas.openxmlformats.org/drawingml/2006/main">
          <a:off x="2731890" y="787475"/>
          <a:ext cx="2689368" cy="769632"/>
        </a:xfrm>
        <a:prstGeom xmlns:a="http://schemas.openxmlformats.org/drawingml/2006/main" prst="rect">
          <a:avLst/>
        </a:prstGeom>
        <a:solidFill xmlns:a="http://schemas.openxmlformats.org/drawingml/2006/main">
          <a:schemeClr val="bg1"/>
        </a:solidFill>
      </cdr:spPr>
      <cdr:txBody>
        <a:bodyPr xmlns:a="http://schemas.openxmlformats.org/drawingml/2006/main" wrap="square" rtlCol="0">
          <a:no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fr-FR" sz="1400" b="1" dirty="0" smtClean="0">
              <a:solidFill>
                <a:srgbClr val="FF0000"/>
              </a:solidFill>
            </a:rPr>
            <a:t>58 300 demandeurs d’emploi catégories A,B,C en moyenne </a:t>
          </a:r>
        </a:p>
        <a:p xmlns:a="http://schemas.openxmlformats.org/drawingml/2006/main">
          <a:pPr algn="ctr"/>
          <a:r>
            <a:rPr lang="fr-FR" sz="1400" b="1" dirty="0" smtClean="0">
              <a:solidFill>
                <a:srgbClr val="FF0000"/>
              </a:solidFill>
            </a:rPr>
            <a:t>au T3 2022</a:t>
          </a:r>
        </a:p>
        <a:p xmlns:a="http://schemas.openxmlformats.org/drawingml/2006/main">
          <a:pPr algn="ctr"/>
          <a:endParaRPr lang="fr-FR" sz="1400" b="1" dirty="0" smtClean="0">
            <a:solidFill>
              <a:srgbClr val="FF0000"/>
            </a:solidFill>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5481BDC1-2E55-4A3B-A51F-0A4221669760}" type="datetimeFigureOut">
              <a:rPr lang="fr-FR" smtClean="0"/>
              <a:t>20/01/2023</a:t>
            </a:fld>
            <a:endParaRPr lang="fr-FR"/>
          </a:p>
        </p:txBody>
      </p:sp>
      <p:sp>
        <p:nvSpPr>
          <p:cNvPr id="4" name="Espace réservé de l'image des diapositives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6C025E1C-9CFD-400D-8595-7A8158A95F2D}" type="slidenum">
              <a:rPr lang="fr-FR" smtClean="0"/>
              <a:t>‹N°›</a:t>
            </a:fld>
            <a:endParaRPr lang="fr-FR"/>
          </a:p>
        </p:txBody>
      </p:sp>
    </p:spTree>
    <p:extLst>
      <p:ext uri="{BB962C8B-B14F-4D97-AF65-F5344CB8AC3E}">
        <p14:creationId xmlns:p14="http://schemas.microsoft.com/office/powerpoint/2010/main" val="21105864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sz="1200" kern="1200" dirty="0" smtClean="0">
              <a:solidFill>
                <a:schemeClr val="tx1"/>
              </a:solidFill>
              <a:effectLst/>
              <a:latin typeface="+mn-lt"/>
              <a:ea typeface="+mn-ea"/>
              <a:cs typeface="+mn-cs"/>
            </a:endParaRPr>
          </a:p>
          <a:p>
            <a:endParaRPr lang="fr-FR" baseline="0" dirty="0" smtClean="0"/>
          </a:p>
        </p:txBody>
      </p:sp>
      <p:sp>
        <p:nvSpPr>
          <p:cNvPr id="4" name="Espace réservé du numéro de diapositive 3"/>
          <p:cNvSpPr>
            <a:spLocks noGrp="1"/>
          </p:cNvSpPr>
          <p:nvPr>
            <p:ph type="sldNum" sz="quarter" idx="10"/>
          </p:nvPr>
        </p:nvSpPr>
        <p:spPr/>
        <p:txBody>
          <a:bodyPr/>
          <a:lstStyle/>
          <a:p>
            <a:fld id="{6C025E1C-9CFD-400D-8595-7A8158A95F2D}" type="slidenum">
              <a:rPr lang="fr-FR" smtClean="0"/>
              <a:t>1</a:t>
            </a:fld>
            <a:endParaRPr lang="fr-FR"/>
          </a:p>
        </p:txBody>
      </p:sp>
    </p:spTree>
    <p:extLst>
      <p:ext uri="{BB962C8B-B14F-4D97-AF65-F5344CB8AC3E}">
        <p14:creationId xmlns:p14="http://schemas.microsoft.com/office/powerpoint/2010/main" val="38808692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sz="1200" b="0" i="0" u="none" strike="noStrike" baseline="0" dirty="0" smtClean="0">
              <a:ln>
                <a:noFill/>
              </a:ln>
              <a:solidFill>
                <a:srgbClr val="000000"/>
              </a:solidFill>
              <a:effectLst/>
              <a:latin typeface="Times New Roman" pitchFamily="18"/>
              <a:ea typeface="MS Gothic" pitchFamily="2"/>
              <a:cs typeface="Tahoma" pitchFamily="2"/>
            </a:endParaRPr>
          </a:p>
        </p:txBody>
      </p:sp>
      <p:sp>
        <p:nvSpPr>
          <p:cNvPr id="4" name="Espace réservé du numéro de diapositive 3"/>
          <p:cNvSpPr>
            <a:spLocks noGrp="1"/>
          </p:cNvSpPr>
          <p:nvPr>
            <p:ph type="sldNum" sz="quarter" idx="10"/>
          </p:nvPr>
        </p:nvSpPr>
        <p:spPr/>
        <p:txBody>
          <a:bodyPr/>
          <a:lstStyle/>
          <a:p>
            <a:fld id="{6C025E1C-9CFD-400D-8595-7A8158A95F2D}" type="slidenum">
              <a:rPr lang="fr-FR" smtClean="0"/>
              <a:t>10</a:t>
            </a:fld>
            <a:endParaRPr lang="fr-FR"/>
          </a:p>
        </p:txBody>
      </p:sp>
    </p:spTree>
    <p:extLst>
      <p:ext uri="{BB962C8B-B14F-4D97-AF65-F5344CB8AC3E}">
        <p14:creationId xmlns:p14="http://schemas.microsoft.com/office/powerpoint/2010/main" val="35230626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sz="1200" b="0" i="0" u="none" strike="noStrike" baseline="0" dirty="0" smtClean="0">
              <a:ln>
                <a:noFill/>
              </a:ln>
              <a:solidFill>
                <a:srgbClr val="000000"/>
              </a:solidFill>
              <a:effectLst/>
              <a:latin typeface="Times New Roman" pitchFamily="18"/>
              <a:ea typeface="MS Gothic" pitchFamily="2"/>
              <a:cs typeface="Tahoma" pitchFamily="2"/>
            </a:endParaRPr>
          </a:p>
        </p:txBody>
      </p:sp>
      <p:sp>
        <p:nvSpPr>
          <p:cNvPr id="4" name="Espace réservé du numéro de diapositive 3"/>
          <p:cNvSpPr>
            <a:spLocks noGrp="1"/>
          </p:cNvSpPr>
          <p:nvPr>
            <p:ph type="sldNum" sz="quarter" idx="10"/>
          </p:nvPr>
        </p:nvSpPr>
        <p:spPr/>
        <p:txBody>
          <a:bodyPr/>
          <a:lstStyle/>
          <a:p>
            <a:fld id="{6C025E1C-9CFD-400D-8595-7A8158A95F2D}" type="slidenum">
              <a:rPr lang="fr-FR" smtClean="0"/>
              <a:t>11</a:t>
            </a:fld>
            <a:endParaRPr lang="fr-FR"/>
          </a:p>
        </p:txBody>
      </p:sp>
    </p:spTree>
    <p:extLst>
      <p:ext uri="{BB962C8B-B14F-4D97-AF65-F5344CB8AC3E}">
        <p14:creationId xmlns:p14="http://schemas.microsoft.com/office/powerpoint/2010/main" val="352306263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914400" rtl="0" eaLnBrk="1" fontAlgn="auto" latinLnBrk="0" hangingPunct="0">
              <a:lnSpc>
                <a:spcPct val="100000"/>
              </a:lnSpc>
              <a:spcBef>
                <a:spcPts val="448"/>
              </a:spcBef>
              <a:spcAft>
                <a:spcPts val="0"/>
              </a:spcAft>
              <a:buClr>
                <a:srgbClr val="000000"/>
              </a:buClr>
              <a:buSzPct val="100000"/>
              <a:buFont typeface="Times New Roman" pitchFamily="18"/>
              <a:buChar char="•"/>
              <a:tabLst>
                <a:tab pos="0" algn="l"/>
                <a:tab pos="914400" algn="l"/>
                <a:tab pos="1828800" algn="l"/>
                <a:tab pos="2743199" algn="l"/>
                <a:tab pos="3657600" algn="l"/>
                <a:tab pos="4572000" algn="l"/>
                <a:tab pos="5486399" algn="l"/>
                <a:tab pos="6400799" algn="l"/>
                <a:tab pos="7315200" algn="l"/>
                <a:tab pos="8229600" algn="l"/>
                <a:tab pos="9144000" algn="l"/>
                <a:tab pos="10058400" algn="l"/>
              </a:tabLst>
              <a:defRPr/>
            </a:pPr>
            <a:endParaRPr lang="fr-FR" sz="1200" dirty="0" smtClean="0"/>
          </a:p>
        </p:txBody>
      </p:sp>
      <p:sp>
        <p:nvSpPr>
          <p:cNvPr id="4" name="Espace réservé du numéro de diapositive 3"/>
          <p:cNvSpPr>
            <a:spLocks noGrp="1"/>
          </p:cNvSpPr>
          <p:nvPr>
            <p:ph type="sldNum" sz="quarter" idx="10"/>
          </p:nvPr>
        </p:nvSpPr>
        <p:spPr/>
        <p:txBody>
          <a:bodyPr/>
          <a:lstStyle/>
          <a:p>
            <a:fld id="{6C025E1C-9CFD-400D-8595-7A8158A95F2D}" type="slidenum">
              <a:rPr lang="fr-FR" smtClean="0"/>
              <a:t>12</a:t>
            </a:fld>
            <a:endParaRPr lang="fr-FR"/>
          </a:p>
        </p:txBody>
      </p:sp>
    </p:spTree>
    <p:extLst>
      <p:ext uri="{BB962C8B-B14F-4D97-AF65-F5344CB8AC3E}">
        <p14:creationId xmlns:p14="http://schemas.microsoft.com/office/powerpoint/2010/main" val="352306263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914400" rtl="0" eaLnBrk="1" fontAlgn="auto" latinLnBrk="0" hangingPunct="0">
              <a:lnSpc>
                <a:spcPct val="100000"/>
              </a:lnSpc>
              <a:spcBef>
                <a:spcPts val="448"/>
              </a:spcBef>
              <a:spcAft>
                <a:spcPts val="0"/>
              </a:spcAft>
              <a:buClr>
                <a:srgbClr val="000000"/>
              </a:buClr>
              <a:buSzPct val="100000"/>
              <a:buFont typeface="Times New Roman" pitchFamily="18"/>
              <a:buChar char="•"/>
              <a:tabLst>
                <a:tab pos="0" algn="l"/>
                <a:tab pos="914400" algn="l"/>
                <a:tab pos="1828800" algn="l"/>
                <a:tab pos="2743199" algn="l"/>
                <a:tab pos="3657600" algn="l"/>
                <a:tab pos="4572000" algn="l"/>
                <a:tab pos="5486399" algn="l"/>
                <a:tab pos="6400799" algn="l"/>
                <a:tab pos="7315200" algn="l"/>
                <a:tab pos="8229600" algn="l"/>
                <a:tab pos="9144000" algn="l"/>
                <a:tab pos="10058400" algn="l"/>
              </a:tabLst>
              <a:defRPr/>
            </a:pPr>
            <a:endParaRPr lang="fr-FR" sz="1200" dirty="0" smtClean="0"/>
          </a:p>
        </p:txBody>
      </p:sp>
      <p:sp>
        <p:nvSpPr>
          <p:cNvPr id="4" name="Espace réservé du numéro de diapositive 3"/>
          <p:cNvSpPr>
            <a:spLocks noGrp="1"/>
          </p:cNvSpPr>
          <p:nvPr>
            <p:ph type="sldNum" sz="quarter" idx="10"/>
          </p:nvPr>
        </p:nvSpPr>
        <p:spPr/>
        <p:txBody>
          <a:bodyPr/>
          <a:lstStyle/>
          <a:p>
            <a:fld id="{6C025E1C-9CFD-400D-8595-7A8158A95F2D}" type="slidenum">
              <a:rPr lang="fr-FR" smtClean="0"/>
              <a:t>13</a:t>
            </a:fld>
            <a:endParaRPr lang="fr-FR"/>
          </a:p>
        </p:txBody>
      </p:sp>
    </p:spTree>
    <p:extLst>
      <p:ext uri="{BB962C8B-B14F-4D97-AF65-F5344CB8AC3E}">
        <p14:creationId xmlns:p14="http://schemas.microsoft.com/office/powerpoint/2010/main" val="352306263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914400" rtl="0" eaLnBrk="1" fontAlgn="auto" latinLnBrk="0" hangingPunct="0">
              <a:lnSpc>
                <a:spcPct val="100000"/>
              </a:lnSpc>
              <a:spcBef>
                <a:spcPts val="448"/>
              </a:spcBef>
              <a:spcAft>
                <a:spcPts val="0"/>
              </a:spcAft>
              <a:buClr>
                <a:srgbClr val="000000"/>
              </a:buClr>
              <a:buSzPct val="100000"/>
              <a:buFont typeface="Times New Roman" pitchFamily="18"/>
              <a:buChar char="•"/>
              <a:tabLst>
                <a:tab pos="0" algn="l"/>
                <a:tab pos="914400" algn="l"/>
                <a:tab pos="1828800" algn="l"/>
                <a:tab pos="2743199" algn="l"/>
                <a:tab pos="3657600" algn="l"/>
                <a:tab pos="4572000" algn="l"/>
                <a:tab pos="5486399" algn="l"/>
                <a:tab pos="6400799" algn="l"/>
                <a:tab pos="7315200" algn="l"/>
                <a:tab pos="8229600" algn="l"/>
                <a:tab pos="9144000" algn="l"/>
                <a:tab pos="10058400" algn="l"/>
              </a:tabLst>
              <a:defRPr/>
            </a:pPr>
            <a:endParaRPr lang="fr-FR" sz="1200" dirty="0" smtClean="0"/>
          </a:p>
        </p:txBody>
      </p:sp>
      <p:sp>
        <p:nvSpPr>
          <p:cNvPr id="4" name="Espace réservé du numéro de diapositive 3"/>
          <p:cNvSpPr>
            <a:spLocks noGrp="1"/>
          </p:cNvSpPr>
          <p:nvPr>
            <p:ph type="sldNum" sz="quarter" idx="10"/>
          </p:nvPr>
        </p:nvSpPr>
        <p:spPr/>
        <p:txBody>
          <a:bodyPr/>
          <a:lstStyle/>
          <a:p>
            <a:fld id="{6C025E1C-9CFD-400D-8595-7A8158A95F2D}" type="slidenum">
              <a:rPr lang="fr-FR" smtClean="0"/>
              <a:t>14</a:t>
            </a:fld>
            <a:endParaRPr lang="fr-FR"/>
          </a:p>
        </p:txBody>
      </p:sp>
    </p:spTree>
    <p:extLst>
      <p:ext uri="{BB962C8B-B14F-4D97-AF65-F5344CB8AC3E}">
        <p14:creationId xmlns:p14="http://schemas.microsoft.com/office/powerpoint/2010/main" val="352306263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914400" rtl="0" eaLnBrk="1" fontAlgn="auto" latinLnBrk="0" hangingPunct="0">
              <a:lnSpc>
                <a:spcPct val="100000"/>
              </a:lnSpc>
              <a:spcBef>
                <a:spcPts val="448"/>
              </a:spcBef>
              <a:spcAft>
                <a:spcPts val="0"/>
              </a:spcAft>
              <a:buClr>
                <a:srgbClr val="000000"/>
              </a:buClr>
              <a:buSzPct val="100000"/>
              <a:buFont typeface="Times New Roman" pitchFamily="18"/>
              <a:buChar char="•"/>
              <a:tabLst>
                <a:tab pos="0" algn="l"/>
                <a:tab pos="914400" algn="l"/>
                <a:tab pos="1828800" algn="l"/>
                <a:tab pos="2743199" algn="l"/>
                <a:tab pos="3657600" algn="l"/>
                <a:tab pos="4572000" algn="l"/>
                <a:tab pos="5486399" algn="l"/>
                <a:tab pos="6400799" algn="l"/>
                <a:tab pos="7315200" algn="l"/>
                <a:tab pos="8229600" algn="l"/>
                <a:tab pos="9144000" algn="l"/>
                <a:tab pos="10058400" algn="l"/>
              </a:tabLst>
              <a:defRPr/>
            </a:pPr>
            <a:endParaRPr lang="fr-FR" sz="1200" dirty="0" smtClean="0"/>
          </a:p>
        </p:txBody>
      </p:sp>
      <p:sp>
        <p:nvSpPr>
          <p:cNvPr id="4" name="Espace réservé du numéro de diapositive 3"/>
          <p:cNvSpPr>
            <a:spLocks noGrp="1"/>
          </p:cNvSpPr>
          <p:nvPr>
            <p:ph type="sldNum" sz="quarter" idx="10"/>
          </p:nvPr>
        </p:nvSpPr>
        <p:spPr/>
        <p:txBody>
          <a:bodyPr/>
          <a:lstStyle/>
          <a:p>
            <a:fld id="{6C025E1C-9CFD-400D-8595-7A8158A95F2D}" type="slidenum">
              <a:rPr lang="fr-FR" smtClean="0"/>
              <a:t>15</a:t>
            </a:fld>
            <a:endParaRPr lang="fr-FR"/>
          </a:p>
        </p:txBody>
      </p:sp>
      <p:sp>
        <p:nvSpPr>
          <p:cNvPr id="5" name="Espace réservé du pied de page 4"/>
          <p:cNvSpPr>
            <a:spLocks noGrp="1"/>
          </p:cNvSpPr>
          <p:nvPr>
            <p:ph type="ftr" sz="quarter" idx="11"/>
          </p:nvPr>
        </p:nvSpPr>
        <p:spPr/>
        <p:txBody>
          <a:bodyPr/>
          <a:lstStyle/>
          <a:p>
            <a:r>
              <a:rPr lang="fr-FR" smtClean="0"/>
              <a:t>Edition octobre 2021</a:t>
            </a:r>
            <a:endParaRPr lang="fr-FR"/>
          </a:p>
        </p:txBody>
      </p:sp>
    </p:spTree>
    <p:extLst>
      <p:ext uri="{BB962C8B-B14F-4D97-AF65-F5344CB8AC3E}">
        <p14:creationId xmlns:p14="http://schemas.microsoft.com/office/powerpoint/2010/main" val="352306263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914400" rtl="0" eaLnBrk="1" fontAlgn="auto" latinLnBrk="0" hangingPunct="0">
              <a:lnSpc>
                <a:spcPct val="100000"/>
              </a:lnSpc>
              <a:spcBef>
                <a:spcPts val="448"/>
              </a:spcBef>
              <a:spcAft>
                <a:spcPts val="0"/>
              </a:spcAft>
              <a:buClr>
                <a:srgbClr val="000000"/>
              </a:buClr>
              <a:buSzPct val="100000"/>
              <a:buFont typeface="Times New Roman" pitchFamily="18"/>
              <a:buChar char="•"/>
              <a:tabLst>
                <a:tab pos="0" algn="l"/>
                <a:tab pos="914400" algn="l"/>
                <a:tab pos="1828800" algn="l"/>
                <a:tab pos="2743199" algn="l"/>
                <a:tab pos="3657600" algn="l"/>
                <a:tab pos="4572000" algn="l"/>
                <a:tab pos="5486399" algn="l"/>
                <a:tab pos="6400799" algn="l"/>
                <a:tab pos="7315200" algn="l"/>
                <a:tab pos="8229600" algn="l"/>
                <a:tab pos="9144000" algn="l"/>
                <a:tab pos="10058400" algn="l"/>
              </a:tabLst>
              <a:defRPr/>
            </a:pPr>
            <a:endParaRPr lang="fr-FR" sz="1200" dirty="0" smtClean="0"/>
          </a:p>
        </p:txBody>
      </p:sp>
      <p:sp>
        <p:nvSpPr>
          <p:cNvPr id="4" name="Espace réservé du numéro de diapositive 3"/>
          <p:cNvSpPr>
            <a:spLocks noGrp="1"/>
          </p:cNvSpPr>
          <p:nvPr>
            <p:ph type="sldNum" sz="quarter" idx="10"/>
          </p:nvPr>
        </p:nvSpPr>
        <p:spPr/>
        <p:txBody>
          <a:bodyPr/>
          <a:lstStyle/>
          <a:p>
            <a:fld id="{6C025E1C-9CFD-400D-8595-7A8158A95F2D}" type="slidenum">
              <a:rPr lang="fr-FR" smtClean="0"/>
              <a:t>16</a:t>
            </a:fld>
            <a:endParaRPr lang="fr-FR"/>
          </a:p>
        </p:txBody>
      </p:sp>
      <p:sp>
        <p:nvSpPr>
          <p:cNvPr id="5" name="Espace réservé du pied de page 4"/>
          <p:cNvSpPr>
            <a:spLocks noGrp="1"/>
          </p:cNvSpPr>
          <p:nvPr>
            <p:ph type="ftr" sz="quarter" idx="11"/>
          </p:nvPr>
        </p:nvSpPr>
        <p:spPr/>
        <p:txBody>
          <a:bodyPr/>
          <a:lstStyle/>
          <a:p>
            <a:r>
              <a:rPr lang="fr-FR" smtClean="0"/>
              <a:t>Edition octobre 2021</a:t>
            </a:r>
            <a:endParaRPr lang="fr-FR"/>
          </a:p>
        </p:txBody>
      </p:sp>
    </p:spTree>
    <p:extLst>
      <p:ext uri="{BB962C8B-B14F-4D97-AF65-F5344CB8AC3E}">
        <p14:creationId xmlns:p14="http://schemas.microsoft.com/office/powerpoint/2010/main" val="352306263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6C025E1C-9CFD-400D-8595-7A8158A95F2D}" type="slidenum">
              <a:rPr lang="fr-FR" smtClean="0"/>
              <a:t>17</a:t>
            </a:fld>
            <a:endParaRPr lang="fr-FR"/>
          </a:p>
        </p:txBody>
      </p:sp>
      <p:sp>
        <p:nvSpPr>
          <p:cNvPr id="5" name="Espace réservé du pied de page 4"/>
          <p:cNvSpPr>
            <a:spLocks noGrp="1"/>
          </p:cNvSpPr>
          <p:nvPr>
            <p:ph type="ftr" sz="quarter" idx="11"/>
          </p:nvPr>
        </p:nvSpPr>
        <p:spPr/>
        <p:txBody>
          <a:bodyPr/>
          <a:lstStyle/>
          <a:p>
            <a:r>
              <a:rPr lang="fr-FR" smtClean="0"/>
              <a:t>Edition octobre 2021</a:t>
            </a:r>
            <a:endParaRPr lang="fr-FR"/>
          </a:p>
        </p:txBody>
      </p:sp>
    </p:spTree>
    <p:extLst>
      <p:ext uri="{BB962C8B-B14F-4D97-AF65-F5344CB8AC3E}">
        <p14:creationId xmlns:p14="http://schemas.microsoft.com/office/powerpoint/2010/main" val="35230626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Tx/>
              <a:buChar char="-"/>
              <a:tabLst/>
              <a:defRPr/>
            </a:pPr>
            <a:endParaRPr lang="fr-FR" sz="1200" kern="1200" dirty="0" smtClean="0">
              <a:solidFill>
                <a:schemeClr val="tx1"/>
              </a:solidFill>
              <a:effectLst/>
              <a:latin typeface="+mn-lt"/>
              <a:ea typeface="+mn-ea"/>
              <a:cs typeface="+mn-cs"/>
            </a:endParaRPr>
          </a:p>
        </p:txBody>
      </p:sp>
      <p:sp>
        <p:nvSpPr>
          <p:cNvPr id="4" name="Espace réservé du numéro de diapositive 3"/>
          <p:cNvSpPr>
            <a:spLocks noGrp="1"/>
          </p:cNvSpPr>
          <p:nvPr>
            <p:ph type="sldNum" sz="quarter" idx="10"/>
          </p:nvPr>
        </p:nvSpPr>
        <p:spPr/>
        <p:txBody>
          <a:bodyPr/>
          <a:lstStyle/>
          <a:p>
            <a:fld id="{6C025E1C-9CFD-400D-8595-7A8158A95F2D}" type="slidenum">
              <a:rPr lang="fr-FR" smtClean="0"/>
              <a:t>2</a:t>
            </a:fld>
            <a:endParaRPr lang="fr-FR"/>
          </a:p>
        </p:txBody>
      </p:sp>
    </p:spTree>
    <p:extLst>
      <p:ext uri="{BB962C8B-B14F-4D97-AF65-F5344CB8AC3E}">
        <p14:creationId xmlns:p14="http://schemas.microsoft.com/office/powerpoint/2010/main" val="35230626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Tx/>
              <a:buChar char="-"/>
              <a:tabLst/>
              <a:defRPr/>
            </a:pPr>
            <a:endParaRPr lang="fr-FR" dirty="0"/>
          </a:p>
        </p:txBody>
      </p:sp>
      <p:sp>
        <p:nvSpPr>
          <p:cNvPr id="4" name="Espace réservé du numéro de diapositive 3"/>
          <p:cNvSpPr>
            <a:spLocks noGrp="1"/>
          </p:cNvSpPr>
          <p:nvPr>
            <p:ph type="sldNum" sz="quarter" idx="10"/>
          </p:nvPr>
        </p:nvSpPr>
        <p:spPr/>
        <p:txBody>
          <a:bodyPr/>
          <a:lstStyle/>
          <a:p>
            <a:fld id="{6C025E1C-9CFD-400D-8595-7A8158A95F2D}" type="slidenum">
              <a:rPr lang="fr-FR" smtClean="0"/>
              <a:t>3</a:t>
            </a:fld>
            <a:endParaRPr lang="fr-FR"/>
          </a:p>
        </p:txBody>
      </p:sp>
    </p:spTree>
    <p:extLst>
      <p:ext uri="{BB962C8B-B14F-4D97-AF65-F5344CB8AC3E}">
        <p14:creationId xmlns:p14="http://schemas.microsoft.com/office/powerpoint/2010/main" val="35230626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Tx/>
              <a:buChar char="-"/>
              <a:tabLst/>
              <a:defRPr/>
            </a:pPr>
            <a:endParaRPr lang="fr-FR" dirty="0"/>
          </a:p>
        </p:txBody>
      </p:sp>
      <p:sp>
        <p:nvSpPr>
          <p:cNvPr id="4" name="Espace réservé du numéro de diapositive 3"/>
          <p:cNvSpPr>
            <a:spLocks noGrp="1"/>
          </p:cNvSpPr>
          <p:nvPr>
            <p:ph type="sldNum" sz="quarter" idx="10"/>
          </p:nvPr>
        </p:nvSpPr>
        <p:spPr/>
        <p:txBody>
          <a:bodyPr/>
          <a:lstStyle/>
          <a:p>
            <a:fld id="{6C025E1C-9CFD-400D-8595-7A8158A95F2D}" type="slidenum">
              <a:rPr lang="fr-FR" smtClean="0"/>
              <a:t>4</a:t>
            </a:fld>
            <a:endParaRPr lang="fr-FR"/>
          </a:p>
        </p:txBody>
      </p:sp>
    </p:spTree>
    <p:extLst>
      <p:ext uri="{BB962C8B-B14F-4D97-AF65-F5344CB8AC3E}">
        <p14:creationId xmlns:p14="http://schemas.microsoft.com/office/powerpoint/2010/main" val="35230626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Tx/>
              <a:buChar char="-"/>
              <a:tabLst/>
              <a:defRPr/>
            </a:pPr>
            <a:endParaRPr lang="fr-FR" dirty="0"/>
          </a:p>
        </p:txBody>
      </p:sp>
      <p:sp>
        <p:nvSpPr>
          <p:cNvPr id="4" name="Espace réservé du numéro de diapositive 3"/>
          <p:cNvSpPr>
            <a:spLocks noGrp="1"/>
          </p:cNvSpPr>
          <p:nvPr>
            <p:ph type="sldNum" sz="quarter" idx="10"/>
          </p:nvPr>
        </p:nvSpPr>
        <p:spPr/>
        <p:txBody>
          <a:bodyPr/>
          <a:lstStyle/>
          <a:p>
            <a:fld id="{6C025E1C-9CFD-400D-8595-7A8158A95F2D}" type="slidenum">
              <a:rPr lang="fr-FR" smtClean="0"/>
              <a:t>5</a:t>
            </a:fld>
            <a:endParaRPr lang="fr-FR"/>
          </a:p>
        </p:txBody>
      </p:sp>
    </p:spTree>
    <p:extLst>
      <p:ext uri="{BB962C8B-B14F-4D97-AF65-F5344CB8AC3E}">
        <p14:creationId xmlns:p14="http://schemas.microsoft.com/office/powerpoint/2010/main" val="35230626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Tx/>
              <a:buChar char="-"/>
              <a:tabLst/>
              <a:defRPr/>
            </a:pPr>
            <a:endParaRPr lang="fr-FR" dirty="0"/>
          </a:p>
        </p:txBody>
      </p:sp>
      <p:sp>
        <p:nvSpPr>
          <p:cNvPr id="4" name="Espace réservé du numéro de diapositive 3"/>
          <p:cNvSpPr>
            <a:spLocks noGrp="1"/>
          </p:cNvSpPr>
          <p:nvPr>
            <p:ph type="sldNum" sz="quarter" idx="10"/>
          </p:nvPr>
        </p:nvSpPr>
        <p:spPr/>
        <p:txBody>
          <a:bodyPr/>
          <a:lstStyle/>
          <a:p>
            <a:fld id="{6C025E1C-9CFD-400D-8595-7A8158A95F2D}" type="slidenum">
              <a:rPr lang="fr-FR" smtClean="0"/>
              <a:t>6</a:t>
            </a:fld>
            <a:endParaRPr lang="fr-FR"/>
          </a:p>
        </p:txBody>
      </p:sp>
    </p:spTree>
    <p:extLst>
      <p:ext uri="{BB962C8B-B14F-4D97-AF65-F5344CB8AC3E}">
        <p14:creationId xmlns:p14="http://schemas.microsoft.com/office/powerpoint/2010/main" val="35230626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sz="1200" dirty="0">
              <a:latin typeface="+mj-lt"/>
            </a:endParaRPr>
          </a:p>
        </p:txBody>
      </p:sp>
      <p:sp>
        <p:nvSpPr>
          <p:cNvPr id="4" name="Espace réservé du numéro de diapositive 3"/>
          <p:cNvSpPr>
            <a:spLocks noGrp="1"/>
          </p:cNvSpPr>
          <p:nvPr>
            <p:ph type="sldNum" sz="quarter" idx="10"/>
          </p:nvPr>
        </p:nvSpPr>
        <p:spPr/>
        <p:txBody>
          <a:bodyPr/>
          <a:lstStyle/>
          <a:p>
            <a:fld id="{6C025E1C-9CFD-400D-8595-7A8158A95F2D}" type="slidenum">
              <a:rPr lang="fr-FR" smtClean="0"/>
              <a:t>7</a:t>
            </a:fld>
            <a:endParaRPr lang="fr-FR"/>
          </a:p>
        </p:txBody>
      </p:sp>
      <p:sp>
        <p:nvSpPr>
          <p:cNvPr id="5" name="Espace réservé du pied de page 4"/>
          <p:cNvSpPr>
            <a:spLocks noGrp="1"/>
          </p:cNvSpPr>
          <p:nvPr>
            <p:ph type="ftr" sz="quarter" idx="11"/>
          </p:nvPr>
        </p:nvSpPr>
        <p:spPr/>
        <p:txBody>
          <a:bodyPr/>
          <a:lstStyle/>
          <a:p>
            <a:r>
              <a:rPr lang="fr-FR" smtClean="0"/>
              <a:t>Edition avril 2019</a:t>
            </a:r>
            <a:endParaRPr lang="fr-FR"/>
          </a:p>
        </p:txBody>
      </p:sp>
    </p:spTree>
    <p:extLst>
      <p:ext uri="{BB962C8B-B14F-4D97-AF65-F5344CB8AC3E}">
        <p14:creationId xmlns:p14="http://schemas.microsoft.com/office/powerpoint/2010/main" val="35230626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sz="1200" dirty="0">
              <a:latin typeface="+mj-lt"/>
            </a:endParaRPr>
          </a:p>
        </p:txBody>
      </p:sp>
      <p:sp>
        <p:nvSpPr>
          <p:cNvPr id="4" name="Espace réservé du numéro de diapositive 3"/>
          <p:cNvSpPr>
            <a:spLocks noGrp="1"/>
          </p:cNvSpPr>
          <p:nvPr>
            <p:ph type="sldNum" sz="quarter" idx="10"/>
          </p:nvPr>
        </p:nvSpPr>
        <p:spPr/>
        <p:txBody>
          <a:bodyPr/>
          <a:lstStyle/>
          <a:p>
            <a:fld id="{6C025E1C-9CFD-400D-8595-7A8158A95F2D}" type="slidenum">
              <a:rPr lang="fr-FR" smtClean="0"/>
              <a:t>8</a:t>
            </a:fld>
            <a:endParaRPr lang="fr-FR"/>
          </a:p>
        </p:txBody>
      </p:sp>
      <p:sp>
        <p:nvSpPr>
          <p:cNvPr id="5" name="Espace réservé du pied de page 4"/>
          <p:cNvSpPr>
            <a:spLocks noGrp="1"/>
          </p:cNvSpPr>
          <p:nvPr>
            <p:ph type="ftr" sz="quarter" idx="11"/>
          </p:nvPr>
        </p:nvSpPr>
        <p:spPr/>
        <p:txBody>
          <a:bodyPr/>
          <a:lstStyle/>
          <a:p>
            <a:r>
              <a:rPr lang="fr-FR" smtClean="0"/>
              <a:t>Edition avril 2019</a:t>
            </a:r>
            <a:endParaRPr lang="fr-FR"/>
          </a:p>
        </p:txBody>
      </p:sp>
    </p:spTree>
    <p:extLst>
      <p:ext uri="{BB962C8B-B14F-4D97-AF65-F5344CB8AC3E}">
        <p14:creationId xmlns:p14="http://schemas.microsoft.com/office/powerpoint/2010/main" val="35230626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171450" indent="-171450">
              <a:buFontTx/>
              <a:buChar char="-"/>
            </a:pPr>
            <a:endParaRPr lang="fr-FR" sz="1200" kern="1200" dirty="0" smtClean="0">
              <a:solidFill>
                <a:schemeClr val="tx1"/>
              </a:solidFill>
              <a:effectLst/>
              <a:latin typeface="+mn-lt"/>
              <a:ea typeface="+mn-ea"/>
              <a:cs typeface="+mn-cs"/>
            </a:endParaRPr>
          </a:p>
        </p:txBody>
      </p:sp>
      <p:sp>
        <p:nvSpPr>
          <p:cNvPr id="4" name="Espace réservé du numéro de diapositive 3"/>
          <p:cNvSpPr>
            <a:spLocks noGrp="1"/>
          </p:cNvSpPr>
          <p:nvPr>
            <p:ph type="sldNum" sz="quarter" idx="10"/>
          </p:nvPr>
        </p:nvSpPr>
        <p:spPr/>
        <p:txBody>
          <a:bodyPr/>
          <a:lstStyle/>
          <a:p>
            <a:fld id="{6C025E1C-9CFD-400D-8595-7A8158A95F2D}" type="slidenum">
              <a:rPr lang="fr-FR" smtClean="0"/>
              <a:t>9</a:t>
            </a:fld>
            <a:endParaRPr lang="fr-FR"/>
          </a:p>
        </p:txBody>
      </p:sp>
      <p:sp>
        <p:nvSpPr>
          <p:cNvPr id="5" name="Espace réservé du pied de page 4"/>
          <p:cNvSpPr>
            <a:spLocks noGrp="1"/>
          </p:cNvSpPr>
          <p:nvPr>
            <p:ph type="ftr" sz="quarter" idx="11"/>
          </p:nvPr>
        </p:nvSpPr>
        <p:spPr/>
        <p:txBody>
          <a:bodyPr/>
          <a:lstStyle/>
          <a:p>
            <a:r>
              <a:rPr lang="fr-FR" smtClean="0"/>
              <a:t>Edition octobre 2021</a:t>
            </a:r>
            <a:endParaRPr lang="fr-FR"/>
          </a:p>
        </p:txBody>
      </p:sp>
    </p:spTree>
    <p:extLst>
      <p:ext uri="{BB962C8B-B14F-4D97-AF65-F5344CB8AC3E}">
        <p14:creationId xmlns:p14="http://schemas.microsoft.com/office/powerpoint/2010/main" val="35230626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et modifiez le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a:xfrm>
            <a:off x="0" y="6568767"/>
            <a:ext cx="2133600" cy="365125"/>
          </a:xfrm>
        </p:spPr>
        <p:txBody>
          <a:bodyPr/>
          <a:lstStyle>
            <a:lvl1pPr>
              <a:defRPr baseline="0"/>
            </a:lvl1pPr>
          </a:lstStyle>
          <a:p>
            <a:r>
              <a:rPr lang="fr-FR" sz="1500" smtClean="0"/>
              <a:t>Edition janvier 2023</a:t>
            </a:r>
            <a:endParaRPr lang="fr-FR" sz="1500" dirty="0"/>
          </a:p>
        </p:txBody>
      </p:sp>
      <p:sp>
        <p:nvSpPr>
          <p:cNvPr id="5" name="Espace réservé du pied de page 4"/>
          <p:cNvSpPr>
            <a:spLocks noGrp="1"/>
          </p:cNvSpPr>
          <p:nvPr>
            <p:ph type="ftr" sz="quarter" idx="11"/>
          </p:nvPr>
        </p:nvSpPr>
        <p:spPr>
          <a:xfrm>
            <a:off x="3124200" y="6568767"/>
            <a:ext cx="2895600" cy="365125"/>
          </a:xfrm>
        </p:spPr>
        <p:txBody>
          <a:bodyPr/>
          <a:lstStyle>
            <a:lvl1pPr>
              <a:defRPr sz="1500" baseline="0"/>
            </a:lvl1pPr>
          </a:lstStyle>
          <a:p>
            <a:r>
              <a:rPr lang="fr-FR" smtClean="0"/>
              <a:t>Les éclairages conjoncturels départementaux - Vaucluse</a:t>
            </a:r>
            <a:endParaRPr lang="fr-FR" dirty="0"/>
          </a:p>
        </p:txBody>
      </p:sp>
      <p:sp>
        <p:nvSpPr>
          <p:cNvPr id="6" name="Espace réservé du numéro de diapositive 5"/>
          <p:cNvSpPr>
            <a:spLocks noGrp="1"/>
          </p:cNvSpPr>
          <p:nvPr>
            <p:ph type="sldNum" sz="quarter" idx="12"/>
          </p:nvPr>
        </p:nvSpPr>
        <p:spPr>
          <a:xfrm>
            <a:off x="8739398" y="6568767"/>
            <a:ext cx="404601" cy="289233"/>
          </a:xfrm>
          <a:solidFill>
            <a:schemeClr val="accent6">
              <a:lumMod val="75000"/>
            </a:schemeClr>
          </a:solidFill>
        </p:spPr>
        <p:txBody>
          <a:bodyPr/>
          <a:lstStyle>
            <a:lvl1pPr>
              <a:defRPr sz="1700" baseline="0">
                <a:solidFill>
                  <a:schemeClr val="bg1"/>
                </a:solidFill>
              </a:defRPr>
            </a:lvl1pPr>
          </a:lstStyle>
          <a:p>
            <a:fld id="{3C7AC07C-28E4-BD4F-9FFB-37ABAC856C34}" type="slidenum">
              <a:rPr lang="fr-FR" smtClean="0"/>
              <a:pPr/>
              <a:t>‹N°›</a:t>
            </a:fld>
            <a:endParaRPr lang="fr-FR" dirty="0"/>
          </a:p>
        </p:txBody>
      </p:sp>
    </p:spTree>
    <p:extLst>
      <p:ext uri="{BB962C8B-B14F-4D97-AF65-F5344CB8AC3E}">
        <p14:creationId xmlns:p14="http://schemas.microsoft.com/office/powerpoint/2010/main" val="2640054610"/>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r>
              <a:rPr lang="fr-FR" smtClean="0"/>
              <a:t>Edition janvier 2023</a:t>
            </a:r>
            <a:endParaRPr lang="fr-FR"/>
          </a:p>
        </p:txBody>
      </p:sp>
      <p:sp>
        <p:nvSpPr>
          <p:cNvPr id="5" name="Espace réservé du pied de page 4"/>
          <p:cNvSpPr>
            <a:spLocks noGrp="1"/>
          </p:cNvSpPr>
          <p:nvPr>
            <p:ph type="ftr" sz="quarter" idx="11"/>
          </p:nvPr>
        </p:nvSpPr>
        <p:spPr/>
        <p:txBody>
          <a:bodyPr/>
          <a:lstStyle/>
          <a:p>
            <a:r>
              <a:rPr lang="fr-FR" smtClean="0"/>
              <a:t>Les éclairages conjoncturels départementaux - Vaucluse</a:t>
            </a:r>
            <a:endParaRPr lang="fr-FR"/>
          </a:p>
        </p:txBody>
      </p:sp>
      <p:sp>
        <p:nvSpPr>
          <p:cNvPr id="6" name="Espace réservé du numéro de diapositive 5"/>
          <p:cNvSpPr>
            <a:spLocks noGrp="1"/>
          </p:cNvSpPr>
          <p:nvPr>
            <p:ph type="sldNum" sz="quarter" idx="12"/>
          </p:nvPr>
        </p:nvSpPr>
        <p:spPr/>
        <p:txBody>
          <a:bodyPr/>
          <a:lstStyle/>
          <a:p>
            <a:fld id="{3C7AC07C-28E4-BD4F-9FFB-37ABAC856C34}" type="slidenum">
              <a:rPr lang="fr-FR" smtClean="0"/>
              <a:t>‹N°›</a:t>
            </a:fld>
            <a:endParaRPr lang="fr-FR"/>
          </a:p>
        </p:txBody>
      </p:sp>
    </p:spTree>
    <p:extLst>
      <p:ext uri="{BB962C8B-B14F-4D97-AF65-F5344CB8AC3E}">
        <p14:creationId xmlns:p14="http://schemas.microsoft.com/office/powerpoint/2010/main" val="31178067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et modifiez le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r>
              <a:rPr lang="fr-FR" smtClean="0"/>
              <a:t>Edition janvier 2023</a:t>
            </a:r>
            <a:endParaRPr lang="fr-FR"/>
          </a:p>
        </p:txBody>
      </p:sp>
      <p:sp>
        <p:nvSpPr>
          <p:cNvPr id="5" name="Espace réservé du pied de page 4"/>
          <p:cNvSpPr>
            <a:spLocks noGrp="1"/>
          </p:cNvSpPr>
          <p:nvPr>
            <p:ph type="ftr" sz="quarter" idx="11"/>
          </p:nvPr>
        </p:nvSpPr>
        <p:spPr/>
        <p:txBody>
          <a:bodyPr/>
          <a:lstStyle/>
          <a:p>
            <a:r>
              <a:rPr lang="fr-FR" smtClean="0"/>
              <a:t>Les éclairages conjoncturels départementaux - Vaucluse</a:t>
            </a:r>
            <a:endParaRPr lang="fr-FR"/>
          </a:p>
        </p:txBody>
      </p:sp>
      <p:sp>
        <p:nvSpPr>
          <p:cNvPr id="6" name="Espace réservé du numéro de diapositive 5"/>
          <p:cNvSpPr>
            <a:spLocks noGrp="1"/>
          </p:cNvSpPr>
          <p:nvPr>
            <p:ph type="sldNum" sz="quarter" idx="12"/>
          </p:nvPr>
        </p:nvSpPr>
        <p:spPr/>
        <p:txBody>
          <a:bodyPr/>
          <a:lstStyle/>
          <a:p>
            <a:fld id="{3C7AC07C-28E4-BD4F-9FFB-37ABAC856C34}" type="slidenum">
              <a:rPr lang="fr-FR" smtClean="0"/>
              <a:t>‹N°›</a:t>
            </a:fld>
            <a:endParaRPr lang="fr-FR"/>
          </a:p>
        </p:txBody>
      </p:sp>
    </p:spTree>
    <p:extLst>
      <p:ext uri="{BB962C8B-B14F-4D97-AF65-F5344CB8AC3E}">
        <p14:creationId xmlns:p14="http://schemas.microsoft.com/office/powerpoint/2010/main" val="9498620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r>
              <a:rPr lang="fr-FR" smtClean="0"/>
              <a:t>Edition janvier 2023</a:t>
            </a:r>
            <a:endParaRPr lang="fr-FR"/>
          </a:p>
        </p:txBody>
      </p:sp>
      <p:sp>
        <p:nvSpPr>
          <p:cNvPr id="5" name="Espace réservé du pied de page 4"/>
          <p:cNvSpPr>
            <a:spLocks noGrp="1"/>
          </p:cNvSpPr>
          <p:nvPr>
            <p:ph type="ftr" sz="quarter" idx="11"/>
          </p:nvPr>
        </p:nvSpPr>
        <p:spPr/>
        <p:txBody>
          <a:bodyPr/>
          <a:lstStyle/>
          <a:p>
            <a:r>
              <a:rPr lang="fr-FR" smtClean="0"/>
              <a:t>Les éclairages conjoncturels départementaux - Vaucluse</a:t>
            </a:r>
            <a:endParaRPr lang="fr-FR"/>
          </a:p>
        </p:txBody>
      </p:sp>
      <p:sp>
        <p:nvSpPr>
          <p:cNvPr id="6" name="Espace réservé du numéro de diapositive 5"/>
          <p:cNvSpPr>
            <a:spLocks noGrp="1"/>
          </p:cNvSpPr>
          <p:nvPr>
            <p:ph type="sldNum" sz="quarter" idx="12"/>
          </p:nvPr>
        </p:nvSpPr>
        <p:spPr/>
        <p:txBody>
          <a:bodyPr/>
          <a:lstStyle/>
          <a:p>
            <a:fld id="{3C7AC07C-28E4-BD4F-9FFB-37ABAC856C34}" type="slidenum">
              <a:rPr lang="fr-FR" smtClean="0"/>
              <a:t>‹N°›</a:t>
            </a:fld>
            <a:endParaRPr lang="fr-FR"/>
          </a:p>
        </p:txBody>
      </p:sp>
    </p:spTree>
    <p:extLst>
      <p:ext uri="{BB962C8B-B14F-4D97-AF65-F5344CB8AC3E}">
        <p14:creationId xmlns:p14="http://schemas.microsoft.com/office/powerpoint/2010/main" val="384863324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et modifiez le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r>
              <a:rPr lang="fr-FR" smtClean="0"/>
              <a:t>Edition janvier 2023</a:t>
            </a:r>
            <a:endParaRPr lang="fr-FR" dirty="0"/>
          </a:p>
        </p:txBody>
      </p:sp>
      <p:sp>
        <p:nvSpPr>
          <p:cNvPr id="5" name="Espace réservé du pied de page 4"/>
          <p:cNvSpPr>
            <a:spLocks noGrp="1"/>
          </p:cNvSpPr>
          <p:nvPr>
            <p:ph type="ftr" sz="quarter" idx="11"/>
          </p:nvPr>
        </p:nvSpPr>
        <p:spPr/>
        <p:txBody>
          <a:bodyPr/>
          <a:lstStyle/>
          <a:p>
            <a:r>
              <a:rPr lang="fr-FR" smtClean="0"/>
              <a:t>Les éclairages conjoncturels départementaux - Vaucluse</a:t>
            </a:r>
            <a:endParaRPr lang="fr-FR"/>
          </a:p>
        </p:txBody>
      </p:sp>
      <p:sp>
        <p:nvSpPr>
          <p:cNvPr id="6" name="Espace réservé du numéro de diapositive 5"/>
          <p:cNvSpPr>
            <a:spLocks noGrp="1"/>
          </p:cNvSpPr>
          <p:nvPr>
            <p:ph type="sldNum" sz="quarter" idx="12"/>
          </p:nvPr>
        </p:nvSpPr>
        <p:spPr/>
        <p:txBody>
          <a:bodyPr/>
          <a:lstStyle/>
          <a:p>
            <a:fld id="{3C7AC07C-28E4-BD4F-9FFB-37ABAC856C34}" type="slidenum">
              <a:rPr lang="fr-FR" smtClean="0"/>
              <a:t>‹N°›</a:t>
            </a:fld>
            <a:endParaRPr lang="fr-FR"/>
          </a:p>
        </p:txBody>
      </p:sp>
    </p:spTree>
    <p:extLst>
      <p:ext uri="{BB962C8B-B14F-4D97-AF65-F5344CB8AC3E}">
        <p14:creationId xmlns:p14="http://schemas.microsoft.com/office/powerpoint/2010/main" val="333394768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r>
              <a:rPr lang="fr-FR" smtClean="0"/>
              <a:t>Edition janvier 2023</a:t>
            </a:r>
            <a:endParaRPr lang="fr-FR"/>
          </a:p>
        </p:txBody>
      </p:sp>
      <p:sp>
        <p:nvSpPr>
          <p:cNvPr id="6" name="Espace réservé du pied de page 5"/>
          <p:cNvSpPr>
            <a:spLocks noGrp="1"/>
          </p:cNvSpPr>
          <p:nvPr>
            <p:ph type="ftr" sz="quarter" idx="11"/>
          </p:nvPr>
        </p:nvSpPr>
        <p:spPr/>
        <p:txBody>
          <a:bodyPr/>
          <a:lstStyle/>
          <a:p>
            <a:r>
              <a:rPr lang="fr-FR" smtClean="0"/>
              <a:t>Les éclairages conjoncturels départementaux - Vaucluse</a:t>
            </a:r>
            <a:endParaRPr lang="fr-FR"/>
          </a:p>
        </p:txBody>
      </p:sp>
      <p:sp>
        <p:nvSpPr>
          <p:cNvPr id="7" name="Espace réservé du numéro de diapositive 6"/>
          <p:cNvSpPr>
            <a:spLocks noGrp="1"/>
          </p:cNvSpPr>
          <p:nvPr>
            <p:ph type="sldNum" sz="quarter" idx="12"/>
          </p:nvPr>
        </p:nvSpPr>
        <p:spPr/>
        <p:txBody>
          <a:bodyPr/>
          <a:lstStyle/>
          <a:p>
            <a:fld id="{3C7AC07C-28E4-BD4F-9FFB-37ABAC856C34}" type="slidenum">
              <a:rPr lang="fr-FR" smtClean="0"/>
              <a:t>‹N°›</a:t>
            </a:fld>
            <a:endParaRPr lang="fr-FR"/>
          </a:p>
        </p:txBody>
      </p:sp>
    </p:spTree>
    <p:extLst>
      <p:ext uri="{BB962C8B-B14F-4D97-AF65-F5344CB8AC3E}">
        <p14:creationId xmlns:p14="http://schemas.microsoft.com/office/powerpoint/2010/main" val="4094810897"/>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et modifiez le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r>
              <a:rPr lang="fr-FR" smtClean="0"/>
              <a:t>Edition janvier 2023</a:t>
            </a:r>
            <a:endParaRPr lang="fr-FR"/>
          </a:p>
        </p:txBody>
      </p:sp>
      <p:sp>
        <p:nvSpPr>
          <p:cNvPr id="8" name="Espace réservé du pied de page 7"/>
          <p:cNvSpPr>
            <a:spLocks noGrp="1"/>
          </p:cNvSpPr>
          <p:nvPr>
            <p:ph type="ftr" sz="quarter" idx="11"/>
          </p:nvPr>
        </p:nvSpPr>
        <p:spPr/>
        <p:txBody>
          <a:bodyPr/>
          <a:lstStyle/>
          <a:p>
            <a:r>
              <a:rPr lang="fr-FR" smtClean="0"/>
              <a:t>Les éclairages conjoncturels départementaux - Vaucluse</a:t>
            </a:r>
            <a:endParaRPr lang="fr-FR"/>
          </a:p>
        </p:txBody>
      </p:sp>
      <p:sp>
        <p:nvSpPr>
          <p:cNvPr id="9" name="Espace réservé du numéro de diapositive 8"/>
          <p:cNvSpPr>
            <a:spLocks noGrp="1"/>
          </p:cNvSpPr>
          <p:nvPr>
            <p:ph type="sldNum" sz="quarter" idx="12"/>
          </p:nvPr>
        </p:nvSpPr>
        <p:spPr/>
        <p:txBody>
          <a:bodyPr/>
          <a:lstStyle/>
          <a:p>
            <a:fld id="{3C7AC07C-28E4-BD4F-9FFB-37ABAC856C34}" type="slidenum">
              <a:rPr lang="fr-FR" smtClean="0"/>
              <a:t>‹N°›</a:t>
            </a:fld>
            <a:endParaRPr lang="fr-FR"/>
          </a:p>
        </p:txBody>
      </p:sp>
    </p:spTree>
    <p:extLst>
      <p:ext uri="{BB962C8B-B14F-4D97-AF65-F5344CB8AC3E}">
        <p14:creationId xmlns:p14="http://schemas.microsoft.com/office/powerpoint/2010/main" val="37069535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e la date 2"/>
          <p:cNvSpPr>
            <a:spLocks noGrp="1"/>
          </p:cNvSpPr>
          <p:nvPr>
            <p:ph type="dt" sz="half" idx="10"/>
          </p:nvPr>
        </p:nvSpPr>
        <p:spPr/>
        <p:txBody>
          <a:bodyPr/>
          <a:lstStyle/>
          <a:p>
            <a:r>
              <a:rPr lang="fr-FR" smtClean="0"/>
              <a:t>Edition janvier 2023</a:t>
            </a:r>
            <a:endParaRPr lang="fr-FR"/>
          </a:p>
        </p:txBody>
      </p:sp>
      <p:sp>
        <p:nvSpPr>
          <p:cNvPr id="4" name="Espace réservé du pied de page 3"/>
          <p:cNvSpPr>
            <a:spLocks noGrp="1"/>
          </p:cNvSpPr>
          <p:nvPr>
            <p:ph type="ftr" sz="quarter" idx="11"/>
          </p:nvPr>
        </p:nvSpPr>
        <p:spPr/>
        <p:txBody>
          <a:bodyPr/>
          <a:lstStyle/>
          <a:p>
            <a:r>
              <a:rPr lang="fr-FR" smtClean="0"/>
              <a:t>Les éclairages conjoncturels départementaux - Vaucluse</a:t>
            </a:r>
            <a:endParaRPr lang="fr-FR"/>
          </a:p>
        </p:txBody>
      </p:sp>
      <p:sp>
        <p:nvSpPr>
          <p:cNvPr id="5" name="Espace réservé du numéro de diapositive 4"/>
          <p:cNvSpPr>
            <a:spLocks noGrp="1"/>
          </p:cNvSpPr>
          <p:nvPr>
            <p:ph type="sldNum" sz="quarter" idx="12"/>
          </p:nvPr>
        </p:nvSpPr>
        <p:spPr/>
        <p:txBody>
          <a:bodyPr/>
          <a:lstStyle/>
          <a:p>
            <a:fld id="{3C7AC07C-28E4-BD4F-9FFB-37ABAC856C34}" type="slidenum">
              <a:rPr lang="fr-FR" smtClean="0"/>
              <a:t>‹N°›</a:t>
            </a:fld>
            <a:endParaRPr lang="fr-FR"/>
          </a:p>
        </p:txBody>
      </p:sp>
    </p:spTree>
    <p:extLst>
      <p:ext uri="{BB962C8B-B14F-4D97-AF65-F5344CB8AC3E}">
        <p14:creationId xmlns:p14="http://schemas.microsoft.com/office/powerpoint/2010/main" val="35738598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r>
              <a:rPr lang="fr-FR" smtClean="0"/>
              <a:t>Edition janvier 2023</a:t>
            </a:r>
            <a:endParaRPr lang="fr-FR"/>
          </a:p>
        </p:txBody>
      </p:sp>
      <p:sp>
        <p:nvSpPr>
          <p:cNvPr id="3" name="Espace réservé du pied de page 2"/>
          <p:cNvSpPr>
            <a:spLocks noGrp="1"/>
          </p:cNvSpPr>
          <p:nvPr>
            <p:ph type="ftr" sz="quarter" idx="11"/>
          </p:nvPr>
        </p:nvSpPr>
        <p:spPr/>
        <p:txBody>
          <a:bodyPr/>
          <a:lstStyle/>
          <a:p>
            <a:r>
              <a:rPr lang="fr-FR" smtClean="0"/>
              <a:t>Les éclairages conjoncturels départementaux - Vaucluse</a:t>
            </a:r>
            <a:endParaRPr lang="fr-FR"/>
          </a:p>
        </p:txBody>
      </p:sp>
      <p:sp>
        <p:nvSpPr>
          <p:cNvPr id="4" name="Espace réservé du numéro de diapositive 3"/>
          <p:cNvSpPr>
            <a:spLocks noGrp="1"/>
          </p:cNvSpPr>
          <p:nvPr>
            <p:ph type="sldNum" sz="quarter" idx="12"/>
          </p:nvPr>
        </p:nvSpPr>
        <p:spPr/>
        <p:txBody>
          <a:bodyPr/>
          <a:lstStyle/>
          <a:p>
            <a:fld id="{3C7AC07C-28E4-BD4F-9FFB-37ABAC856C34}" type="slidenum">
              <a:rPr lang="fr-FR" smtClean="0"/>
              <a:t>‹N°›</a:t>
            </a:fld>
            <a:endParaRPr lang="fr-FR"/>
          </a:p>
        </p:txBody>
      </p:sp>
    </p:spTree>
    <p:extLst>
      <p:ext uri="{BB962C8B-B14F-4D97-AF65-F5344CB8AC3E}">
        <p14:creationId xmlns:p14="http://schemas.microsoft.com/office/powerpoint/2010/main" val="3272500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et modifiez le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r>
              <a:rPr lang="fr-FR" smtClean="0"/>
              <a:t>Edition janvier 2023</a:t>
            </a:r>
            <a:endParaRPr lang="fr-FR"/>
          </a:p>
        </p:txBody>
      </p:sp>
      <p:sp>
        <p:nvSpPr>
          <p:cNvPr id="6" name="Espace réservé du pied de page 5"/>
          <p:cNvSpPr>
            <a:spLocks noGrp="1"/>
          </p:cNvSpPr>
          <p:nvPr>
            <p:ph type="ftr" sz="quarter" idx="11"/>
          </p:nvPr>
        </p:nvSpPr>
        <p:spPr/>
        <p:txBody>
          <a:bodyPr/>
          <a:lstStyle/>
          <a:p>
            <a:r>
              <a:rPr lang="fr-FR" smtClean="0"/>
              <a:t>Les éclairages conjoncturels départementaux - Vaucluse</a:t>
            </a:r>
            <a:endParaRPr lang="fr-FR"/>
          </a:p>
        </p:txBody>
      </p:sp>
      <p:sp>
        <p:nvSpPr>
          <p:cNvPr id="7" name="Espace réservé du numéro de diapositive 6"/>
          <p:cNvSpPr>
            <a:spLocks noGrp="1"/>
          </p:cNvSpPr>
          <p:nvPr>
            <p:ph type="sldNum" sz="quarter" idx="12"/>
          </p:nvPr>
        </p:nvSpPr>
        <p:spPr/>
        <p:txBody>
          <a:bodyPr/>
          <a:lstStyle/>
          <a:p>
            <a:fld id="{3C7AC07C-28E4-BD4F-9FFB-37ABAC856C34}" type="slidenum">
              <a:rPr lang="fr-FR" smtClean="0"/>
              <a:t>‹N°›</a:t>
            </a:fld>
            <a:endParaRPr lang="fr-FR"/>
          </a:p>
        </p:txBody>
      </p:sp>
    </p:spTree>
    <p:extLst>
      <p:ext uri="{BB962C8B-B14F-4D97-AF65-F5344CB8AC3E}">
        <p14:creationId xmlns:p14="http://schemas.microsoft.com/office/powerpoint/2010/main" val="15401050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et modifiez le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r>
              <a:rPr lang="fr-FR" smtClean="0"/>
              <a:t>Edition janvier 2023</a:t>
            </a:r>
            <a:endParaRPr lang="fr-FR"/>
          </a:p>
        </p:txBody>
      </p:sp>
      <p:sp>
        <p:nvSpPr>
          <p:cNvPr id="6" name="Espace réservé du pied de page 5"/>
          <p:cNvSpPr>
            <a:spLocks noGrp="1"/>
          </p:cNvSpPr>
          <p:nvPr>
            <p:ph type="ftr" sz="quarter" idx="11"/>
          </p:nvPr>
        </p:nvSpPr>
        <p:spPr/>
        <p:txBody>
          <a:bodyPr/>
          <a:lstStyle/>
          <a:p>
            <a:r>
              <a:rPr lang="fr-FR" smtClean="0"/>
              <a:t>Les éclairages conjoncturels départementaux - Vaucluse</a:t>
            </a:r>
            <a:endParaRPr lang="fr-FR"/>
          </a:p>
        </p:txBody>
      </p:sp>
      <p:sp>
        <p:nvSpPr>
          <p:cNvPr id="7" name="Espace réservé du numéro de diapositive 6"/>
          <p:cNvSpPr>
            <a:spLocks noGrp="1"/>
          </p:cNvSpPr>
          <p:nvPr>
            <p:ph type="sldNum" sz="quarter" idx="12"/>
          </p:nvPr>
        </p:nvSpPr>
        <p:spPr/>
        <p:txBody>
          <a:bodyPr/>
          <a:lstStyle/>
          <a:p>
            <a:fld id="{3C7AC07C-28E4-BD4F-9FFB-37ABAC856C34}" type="slidenum">
              <a:rPr lang="fr-FR" smtClean="0"/>
              <a:t>‹N°›</a:t>
            </a:fld>
            <a:endParaRPr lang="fr-FR"/>
          </a:p>
        </p:txBody>
      </p:sp>
    </p:spTree>
    <p:extLst>
      <p:ext uri="{BB962C8B-B14F-4D97-AF65-F5344CB8AC3E}">
        <p14:creationId xmlns:p14="http://schemas.microsoft.com/office/powerpoint/2010/main" val="39703578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et modifiez le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fr-FR" smtClean="0"/>
              <a:t>Edition janvier 2023</a:t>
            </a:r>
            <a:endParaRPr lang="fr-FR" dirty="0"/>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r-FR" smtClean="0"/>
              <a:t>Les éclairages conjoncturels départementaux - Vaucluse</a:t>
            </a:r>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7AC07C-28E4-BD4F-9FFB-37ABAC856C34}" type="slidenum">
              <a:rPr lang="fr-FR" smtClean="0"/>
              <a:t>‹N°›</a:t>
            </a:fld>
            <a:endParaRPr lang="fr-FR"/>
          </a:p>
        </p:txBody>
      </p:sp>
    </p:spTree>
    <p:extLst>
      <p:ext uri="{BB962C8B-B14F-4D97-AF65-F5344CB8AC3E}">
        <p14:creationId xmlns:p14="http://schemas.microsoft.com/office/powerpoint/2010/main" val="24964957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jpeg"/><Relationship Id="rId5" Type="http://schemas.openxmlformats.org/officeDocument/2006/relationships/image" Target="../media/image2.jpeg"/><Relationship Id="rId4" Type="http://schemas.openxmlformats.org/officeDocument/2006/relationships/hyperlink" Target="https://www.google.com/url?sa=i&amp;rct=j&amp;q=&amp;esrc=s&amp;source=images&amp;cd=&amp;cad=rja&amp;uact=8&amp;ved=2ahUKEwimsOizzOjgAhVWAGMBHXMQAxYQjRx6BAgBEAU&amp;url=https://www.ania.net/economie-export/ega-point-de-conjoncture&amp;psig=AOvVaw0wwhQEom1VbtCAOZvqCiu4&amp;ust=1551792264050881" TargetMode="External"/></Relationships>
</file>

<file path=ppt/slides/_rels/slide10.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hyperlink" Target="https://paca.dreets.gouv.fr/Les-publications-periodiques-9124"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 Id="rId4" Type="http://schemas.openxmlformats.org/officeDocument/2006/relationships/hyperlink" Target="https://paca.dreets.gouv.fr/Les-indicateurs-cles-de-la-Direccte-Paca" TargetMode="Externa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p:cNvSpPr>
            <a:spLocks noGrp="1"/>
          </p:cNvSpPr>
          <p:nvPr>
            <p:ph type="sldNum" sz="quarter" idx="12"/>
          </p:nvPr>
        </p:nvSpPr>
        <p:spPr/>
        <p:txBody>
          <a:bodyPr/>
          <a:lstStyle/>
          <a:p>
            <a:fld id="{3C7AC07C-28E4-BD4F-9FFB-37ABAC856C34}" type="slidenum">
              <a:rPr lang="fr-FR" smtClean="0"/>
              <a:t>1</a:t>
            </a:fld>
            <a:endParaRPr lang="fr-FR"/>
          </a:p>
        </p:txBody>
      </p:sp>
      <p:sp>
        <p:nvSpPr>
          <p:cNvPr id="4" name="Espace réservé du pied de page 3"/>
          <p:cNvSpPr>
            <a:spLocks noGrp="1"/>
          </p:cNvSpPr>
          <p:nvPr>
            <p:ph type="ftr" sz="quarter" idx="11"/>
          </p:nvPr>
        </p:nvSpPr>
        <p:spPr>
          <a:xfrm>
            <a:off x="2388611" y="6520993"/>
            <a:ext cx="4507453" cy="365125"/>
          </a:xfrm>
        </p:spPr>
        <p:txBody>
          <a:bodyPr/>
          <a:lstStyle/>
          <a:p>
            <a:r>
              <a:rPr lang="fr-FR" smtClean="0"/>
              <a:t>Les éclairages conjoncturels départementaux - Vaucluse</a:t>
            </a:r>
            <a:endParaRPr lang="fr-FR" dirty="0"/>
          </a:p>
        </p:txBody>
      </p:sp>
      <p:sp>
        <p:nvSpPr>
          <p:cNvPr id="5" name="Espace réservé de la date 4"/>
          <p:cNvSpPr>
            <a:spLocks noGrp="1"/>
          </p:cNvSpPr>
          <p:nvPr>
            <p:ph type="dt" sz="half" idx="10"/>
          </p:nvPr>
        </p:nvSpPr>
        <p:spPr/>
        <p:txBody>
          <a:bodyPr/>
          <a:lstStyle/>
          <a:p>
            <a:r>
              <a:rPr lang="fr-FR" smtClean="0"/>
              <a:t>Edition janvier 2023</a:t>
            </a:r>
            <a:endParaRPr lang="fr-FR" dirty="0"/>
          </a:p>
        </p:txBody>
      </p:sp>
      <p:sp>
        <p:nvSpPr>
          <p:cNvPr id="9" name="ZoneTexte 8"/>
          <p:cNvSpPr txBox="1"/>
          <p:nvPr/>
        </p:nvSpPr>
        <p:spPr>
          <a:xfrm>
            <a:off x="3671392" y="6044209"/>
            <a:ext cx="5472608" cy="307777"/>
          </a:xfrm>
          <a:prstGeom prst="rect">
            <a:avLst/>
          </a:prstGeom>
          <a:noFill/>
        </p:spPr>
        <p:txBody>
          <a:bodyPr wrap="square" rtlCol="0">
            <a:spAutoFit/>
          </a:bodyPr>
          <a:lstStyle/>
          <a:p>
            <a:pPr algn="r"/>
            <a:r>
              <a:rPr lang="fr-FR" sz="1400" b="1" i="1" dirty="0" smtClean="0"/>
              <a:t>Services études, statistiques, évaluation</a:t>
            </a:r>
            <a:endParaRPr lang="fr-FR" sz="1400" b="1" i="1" dirty="0"/>
          </a:p>
        </p:txBody>
      </p:sp>
      <p:pic>
        <p:nvPicPr>
          <p:cNvPr id="10" name="Imag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188916" y="4088186"/>
            <a:ext cx="2764133" cy="1956023"/>
          </a:xfrm>
          <a:prstGeom prst="rect">
            <a:avLst/>
          </a:prstGeom>
        </p:spPr>
      </p:pic>
      <p:pic>
        <p:nvPicPr>
          <p:cNvPr id="1031" name="Picture 7" descr="Résultat de recherche d'images pour &quot;conjoncture&quot;">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67867" y="4231795"/>
            <a:ext cx="2409504" cy="1668804"/>
          </a:xfrm>
          <a:prstGeom prst="rect">
            <a:avLst/>
          </a:prstGeom>
          <a:noFill/>
          <a:extLst>
            <a:ext uri="{909E8E84-426E-40DD-AFC4-6F175D3DCCD1}">
              <a14:hiddenFill xmlns:a14="http://schemas.microsoft.com/office/drawing/2010/main">
                <a:solidFill>
                  <a:srgbClr val="FFFFFF"/>
                </a:solidFill>
              </a14:hiddenFill>
            </a:ext>
          </a:extLst>
        </p:spPr>
      </p:pic>
      <p:sp>
        <p:nvSpPr>
          <p:cNvPr id="12" name="ZoneTexte 11"/>
          <p:cNvSpPr txBox="1"/>
          <p:nvPr/>
        </p:nvSpPr>
        <p:spPr>
          <a:xfrm rot="5400000">
            <a:off x="8198848" y="5084074"/>
            <a:ext cx="1674047" cy="246223"/>
          </a:xfrm>
          <a:prstGeom prst="rect">
            <a:avLst/>
          </a:prstGeom>
          <a:noFill/>
        </p:spPr>
        <p:txBody>
          <a:bodyPr wrap="square" rtlCol="0">
            <a:spAutoFit/>
          </a:bodyPr>
          <a:lstStyle/>
          <a:p>
            <a:pPr algn="r"/>
            <a:r>
              <a:rPr lang="fr-FR" sz="1000" i="1" dirty="0" smtClean="0"/>
              <a:t>Crédit photo : ©</a:t>
            </a:r>
            <a:r>
              <a:rPr lang="fr-FR" sz="1000" i="1" dirty="0" err="1" smtClean="0"/>
              <a:t>Shutterstock</a:t>
            </a:r>
            <a:endParaRPr lang="fr-FR" sz="1000" i="1" dirty="0" smtClean="0"/>
          </a:p>
        </p:txBody>
      </p:sp>
      <p:pic>
        <p:nvPicPr>
          <p:cNvPr id="7" name="Image 6"/>
          <p:cNvPicPr>
            <a:picLocks noChangeAspect="1"/>
          </p:cNvPicPr>
          <p:nvPr/>
        </p:nvPicPr>
        <p:blipFill>
          <a:blip r:embed="rId6" cstate="print">
            <a:extLst>
              <a:ext uri="{28A0092B-C50C-407E-A947-70E740481C1C}">
                <a14:useLocalDpi xmlns:a14="http://schemas.microsoft.com/office/drawing/2010/main"/>
              </a:ext>
            </a:extLst>
          </a:blip>
          <a:stretch>
            <a:fillRect/>
          </a:stretch>
        </p:blipFill>
        <p:spPr>
          <a:xfrm>
            <a:off x="5953049" y="4370162"/>
            <a:ext cx="2443081" cy="1628721"/>
          </a:xfrm>
          <a:prstGeom prst="rect">
            <a:avLst/>
          </a:prstGeom>
        </p:spPr>
      </p:pic>
      <p:sp>
        <p:nvSpPr>
          <p:cNvPr id="13" name="Rectangle 12"/>
          <p:cNvSpPr/>
          <p:nvPr/>
        </p:nvSpPr>
        <p:spPr>
          <a:xfrm>
            <a:off x="878435" y="1627346"/>
            <a:ext cx="7385099" cy="4893647"/>
          </a:xfrm>
          <a:prstGeom prst="rect">
            <a:avLst/>
          </a:prstGeom>
          <a:noFill/>
        </p:spPr>
        <p:txBody>
          <a:bodyPr wrap="none" lIns="91440" tIns="45720" rIns="91440" bIns="45720">
            <a:spAutoFit/>
            <a:scene3d>
              <a:camera prst="orthographicFront"/>
              <a:lightRig rig="flat" dir="t">
                <a:rot lat="0" lon="0" rev="18900000"/>
              </a:lightRig>
            </a:scene3d>
            <a:sp3d extrusionH="31750" contourW="6350" prstMaterial="powder">
              <a:bevelT w="0" h="0" prst="angle"/>
              <a:contourClr>
                <a:schemeClr val="accent3">
                  <a:tint val="100000"/>
                  <a:shade val="100000"/>
                  <a:satMod val="100000"/>
                  <a:hueMod val="100000"/>
                </a:schemeClr>
              </a:contourClr>
            </a:sp3d>
          </a:bodyPr>
          <a:lstStyle/>
          <a:p>
            <a:pPr algn="ctr"/>
            <a:r>
              <a:rPr lang="fr-FR" sz="5000" b="1" dirty="0">
                <a:ln/>
                <a:solidFill>
                  <a:schemeClr val="accent1">
                    <a:lumMod val="75000"/>
                  </a:schemeClr>
                </a:solidFill>
              </a:rPr>
              <a:t>La situation conjoncturelle </a:t>
            </a:r>
          </a:p>
          <a:p>
            <a:pPr algn="ctr"/>
            <a:r>
              <a:rPr lang="fr-FR" sz="5000" b="1" dirty="0" smtClean="0">
                <a:ln/>
                <a:solidFill>
                  <a:schemeClr val="accent1">
                    <a:lumMod val="75000"/>
                  </a:schemeClr>
                </a:solidFill>
              </a:rPr>
              <a:t>au 3</a:t>
            </a:r>
            <a:r>
              <a:rPr lang="fr-FR" sz="5000" b="1" baseline="30000" dirty="0" smtClean="0">
                <a:ln/>
                <a:solidFill>
                  <a:schemeClr val="accent1">
                    <a:lumMod val="75000"/>
                  </a:schemeClr>
                </a:solidFill>
              </a:rPr>
              <a:t>e</a:t>
            </a:r>
            <a:r>
              <a:rPr lang="fr-FR" sz="5000" b="1" dirty="0" smtClean="0">
                <a:ln/>
                <a:solidFill>
                  <a:schemeClr val="accent1">
                    <a:lumMod val="75000"/>
                  </a:schemeClr>
                </a:solidFill>
              </a:rPr>
              <a:t> trimestre 2022</a:t>
            </a:r>
            <a:endParaRPr lang="fr-FR" sz="5000" b="1" dirty="0">
              <a:ln/>
              <a:solidFill>
                <a:schemeClr val="accent1">
                  <a:lumMod val="75000"/>
                </a:schemeClr>
              </a:solidFill>
            </a:endParaRPr>
          </a:p>
          <a:p>
            <a:pPr algn="ctr"/>
            <a:r>
              <a:rPr lang="fr-FR" sz="5000" b="1" dirty="0" smtClean="0">
                <a:ln/>
                <a:solidFill>
                  <a:schemeClr val="accent1">
                    <a:lumMod val="75000"/>
                  </a:schemeClr>
                </a:solidFill>
              </a:rPr>
              <a:t>dans le Vaucluse</a:t>
            </a:r>
          </a:p>
          <a:p>
            <a:pPr algn="ctr"/>
            <a:endParaRPr lang="fr-FR" sz="5400" b="1" dirty="0">
              <a:ln/>
              <a:solidFill>
                <a:schemeClr val="accent3"/>
              </a:solidFill>
            </a:endParaRPr>
          </a:p>
          <a:p>
            <a:pPr algn="ctr"/>
            <a:endParaRPr lang="fr-FR" sz="5400" b="1" dirty="0" smtClean="0">
              <a:ln/>
              <a:solidFill>
                <a:schemeClr val="accent3"/>
              </a:solidFill>
            </a:endParaRPr>
          </a:p>
          <a:p>
            <a:pPr algn="ctr"/>
            <a:endParaRPr lang="fr-FR" sz="5400" b="1" dirty="0">
              <a:ln/>
              <a:solidFill>
                <a:schemeClr val="accent3"/>
              </a:solidFill>
            </a:endParaRPr>
          </a:p>
        </p:txBody>
      </p:sp>
      <p:pic>
        <p:nvPicPr>
          <p:cNvPr id="14" name="Picture 4" descr="http://intranet.direccte.gouv.fr/paca/Etudes%20et%20statistiques/Les%20logos/Cartouche%20Pr%C3%A9fet%20de%20r%C3%A9gion%20%E2%80%93%20DREETS.jp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0" y="0"/>
            <a:ext cx="3054197" cy="1275992"/>
          </a:xfrm>
          <a:prstGeom prst="rect">
            <a:avLst/>
          </a:prstGeom>
          <a:noFill/>
          <a:extLst>
            <a:ext uri="{909E8E84-426E-40DD-AFC4-6F175D3DCCD1}">
              <a14:hiddenFill xmlns:a14="http://schemas.microsoft.com/office/drawing/2010/main">
                <a:solidFill>
                  <a:srgbClr val="FFFFFF"/>
                </a:solidFill>
              </a14:hiddenFill>
            </a:ext>
          </a:extLst>
        </p:spPr>
      </p:pic>
      <p:sp>
        <p:nvSpPr>
          <p:cNvPr id="6" name="ZoneTexte 5"/>
          <p:cNvSpPr txBox="1"/>
          <p:nvPr/>
        </p:nvSpPr>
        <p:spPr>
          <a:xfrm>
            <a:off x="144447" y="1113942"/>
            <a:ext cx="9144000" cy="754053"/>
          </a:xfrm>
          <a:prstGeom prst="rect">
            <a:avLst/>
          </a:prstGeom>
          <a:noFill/>
        </p:spPr>
        <p:txBody>
          <a:bodyPr wrap="square" rtlCol="0">
            <a:spAutoFit/>
          </a:bodyPr>
          <a:lstStyle/>
          <a:p>
            <a:pPr algn="ctr"/>
            <a:r>
              <a:rPr lang="fr-FR" sz="2800" b="1" i="1" dirty="0" smtClean="0">
                <a:solidFill>
                  <a:schemeClr val="bg1">
                    <a:lumMod val="65000"/>
                  </a:schemeClr>
                </a:solidFill>
              </a:rPr>
              <a:t>Les éclairages conjoncturels départementaux</a:t>
            </a:r>
          </a:p>
          <a:p>
            <a:pPr algn="ctr"/>
            <a:endParaRPr lang="fr-FR" sz="1500" i="1" dirty="0"/>
          </a:p>
        </p:txBody>
      </p:sp>
    </p:spTree>
    <p:extLst>
      <p:ext uri="{BB962C8B-B14F-4D97-AF65-F5344CB8AC3E}">
        <p14:creationId xmlns:p14="http://schemas.microsoft.com/office/powerpoint/2010/main" val="7407324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316196" y="1"/>
            <a:ext cx="8830224" cy="954107"/>
          </a:xfrm>
          <a:prstGeom prst="rect">
            <a:avLst/>
          </a:prstGeom>
          <a:noFill/>
        </p:spPr>
        <p:txBody>
          <a:bodyPr wrap="square" rtlCol="0">
            <a:spAutoFit/>
          </a:bodyPr>
          <a:lstStyle/>
          <a:p>
            <a:r>
              <a:rPr lang="fr-FR" sz="2800" b="1" dirty="0" smtClean="0">
                <a:solidFill>
                  <a:schemeClr val="accent1">
                    <a:lumMod val="75000"/>
                  </a:schemeClr>
                </a:solidFill>
              </a:rPr>
              <a:t>Un taux qui reste supérieur à celui des départements </a:t>
            </a:r>
            <a:r>
              <a:rPr lang="fr-FR" sz="2800" b="1" dirty="0">
                <a:solidFill>
                  <a:schemeClr val="accent1">
                    <a:lumMod val="75000"/>
                  </a:schemeClr>
                </a:solidFill>
              </a:rPr>
              <a:t>comparables</a:t>
            </a:r>
            <a:endParaRPr lang="fr-FR" sz="2800" dirty="0">
              <a:solidFill>
                <a:schemeClr val="accent1">
                  <a:lumMod val="75000"/>
                </a:schemeClr>
              </a:solidFill>
            </a:endParaRPr>
          </a:p>
        </p:txBody>
      </p:sp>
      <p:cxnSp>
        <p:nvCxnSpPr>
          <p:cNvPr id="6" name="Connecteur droit 5"/>
          <p:cNvCxnSpPr/>
          <p:nvPr/>
        </p:nvCxnSpPr>
        <p:spPr>
          <a:xfrm>
            <a:off x="316195" y="954108"/>
            <a:ext cx="8827805" cy="0"/>
          </a:xfrm>
          <a:prstGeom prst="line">
            <a:avLst/>
          </a:prstGeom>
          <a:ln/>
          <a:effectLst/>
        </p:spPr>
        <p:style>
          <a:lnRef idx="3">
            <a:schemeClr val="accent6"/>
          </a:lnRef>
          <a:fillRef idx="0">
            <a:schemeClr val="accent6"/>
          </a:fillRef>
          <a:effectRef idx="2">
            <a:schemeClr val="accent6"/>
          </a:effectRef>
          <a:fontRef idx="minor">
            <a:schemeClr val="tx1"/>
          </a:fontRef>
        </p:style>
      </p:cxnSp>
      <p:sp>
        <p:nvSpPr>
          <p:cNvPr id="5" name="Espace réservé du numéro de diapositive 4"/>
          <p:cNvSpPr>
            <a:spLocks noGrp="1"/>
          </p:cNvSpPr>
          <p:nvPr>
            <p:ph type="sldNum" sz="quarter" idx="12"/>
          </p:nvPr>
        </p:nvSpPr>
        <p:spPr/>
        <p:txBody>
          <a:bodyPr/>
          <a:lstStyle/>
          <a:p>
            <a:fld id="{3C7AC07C-28E4-BD4F-9FFB-37ABAC856C34}" type="slidenum">
              <a:rPr lang="fr-FR" smtClean="0"/>
              <a:t>10</a:t>
            </a:fld>
            <a:endParaRPr lang="fr-FR" dirty="0"/>
          </a:p>
        </p:txBody>
      </p:sp>
      <p:sp>
        <p:nvSpPr>
          <p:cNvPr id="7" name="Espace réservé du pied de page 6"/>
          <p:cNvSpPr>
            <a:spLocks noGrp="1"/>
          </p:cNvSpPr>
          <p:nvPr>
            <p:ph type="ftr" sz="quarter" idx="11"/>
          </p:nvPr>
        </p:nvSpPr>
        <p:spPr>
          <a:xfrm>
            <a:off x="2226832" y="6568767"/>
            <a:ext cx="4574017" cy="365125"/>
          </a:xfrm>
        </p:spPr>
        <p:txBody>
          <a:bodyPr/>
          <a:lstStyle/>
          <a:p>
            <a:r>
              <a:rPr lang="fr-FR" dirty="0" smtClean="0"/>
              <a:t>Les éclairages conjoncturels départementaux - Vaucluse</a:t>
            </a:r>
            <a:endParaRPr lang="fr-FR" dirty="0"/>
          </a:p>
        </p:txBody>
      </p:sp>
      <p:sp>
        <p:nvSpPr>
          <p:cNvPr id="8" name="Espace réservé de la date 7"/>
          <p:cNvSpPr>
            <a:spLocks noGrp="1"/>
          </p:cNvSpPr>
          <p:nvPr>
            <p:ph type="dt" sz="half" idx="10"/>
          </p:nvPr>
        </p:nvSpPr>
        <p:spPr/>
        <p:txBody>
          <a:bodyPr/>
          <a:lstStyle/>
          <a:p>
            <a:r>
              <a:rPr lang="fr-FR" smtClean="0"/>
              <a:t>Edition janvier 2023</a:t>
            </a:r>
            <a:endParaRPr lang="fr-FR" dirty="0"/>
          </a:p>
        </p:txBody>
      </p:sp>
      <p:graphicFrame>
        <p:nvGraphicFramePr>
          <p:cNvPr id="10" name="Graphique 9"/>
          <p:cNvGraphicFramePr>
            <a:graphicFrameLocks/>
          </p:cNvGraphicFramePr>
          <p:nvPr>
            <p:extLst>
              <p:ext uri="{D42A27DB-BD31-4B8C-83A1-F6EECF244321}">
                <p14:modId xmlns:p14="http://schemas.microsoft.com/office/powerpoint/2010/main" val="2470352939"/>
              </p:ext>
            </p:extLst>
          </p:nvPr>
        </p:nvGraphicFramePr>
        <p:xfrm>
          <a:off x="841248" y="1062037"/>
          <a:ext cx="7193089" cy="527475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5403779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205892" y="386448"/>
            <a:ext cx="8876581" cy="523220"/>
          </a:xfrm>
          <a:prstGeom prst="rect">
            <a:avLst/>
          </a:prstGeom>
          <a:noFill/>
        </p:spPr>
        <p:txBody>
          <a:bodyPr wrap="square" rtlCol="0">
            <a:spAutoFit/>
          </a:bodyPr>
          <a:lstStyle/>
          <a:p>
            <a:pPr lvl="0"/>
            <a:r>
              <a:rPr lang="fr-FR" sz="2800" b="1" dirty="0">
                <a:solidFill>
                  <a:srgbClr val="4F81BD">
                    <a:lumMod val="75000"/>
                  </a:srgbClr>
                </a:solidFill>
              </a:rPr>
              <a:t>La demande d’emploi </a:t>
            </a:r>
            <a:r>
              <a:rPr lang="fr-FR" sz="2800" b="1" dirty="0" smtClean="0">
                <a:solidFill>
                  <a:srgbClr val="4F81BD">
                    <a:lumMod val="75000"/>
                  </a:srgbClr>
                </a:solidFill>
              </a:rPr>
              <a:t>repart à </a:t>
            </a:r>
            <a:r>
              <a:rPr lang="fr-FR" sz="2800" b="1" dirty="0">
                <a:solidFill>
                  <a:srgbClr val="4F81BD">
                    <a:lumMod val="75000"/>
                  </a:srgbClr>
                </a:solidFill>
              </a:rPr>
              <a:t>la hausse </a:t>
            </a:r>
            <a:endParaRPr lang="fr-FR" sz="2500" dirty="0">
              <a:solidFill>
                <a:schemeClr val="accent1">
                  <a:lumMod val="75000"/>
                </a:schemeClr>
              </a:solidFill>
            </a:endParaRPr>
          </a:p>
        </p:txBody>
      </p:sp>
      <p:cxnSp>
        <p:nvCxnSpPr>
          <p:cNvPr id="6" name="Connecteur droit 5"/>
          <p:cNvCxnSpPr/>
          <p:nvPr/>
        </p:nvCxnSpPr>
        <p:spPr>
          <a:xfrm>
            <a:off x="183663" y="954107"/>
            <a:ext cx="8827805" cy="0"/>
          </a:xfrm>
          <a:prstGeom prst="line">
            <a:avLst/>
          </a:prstGeom>
          <a:ln/>
          <a:effectLst/>
        </p:spPr>
        <p:style>
          <a:lnRef idx="3">
            <a:schemeClr val="accent6"/>
          </a:lnRef>
          <a:fillRef idx="0">
            <a:schemeClr val="accent6"/>
          </a:fillRef>
          <a:effectRef idx="2">
            <a:schemeClr val="accent6"/>
          </a:effectRef>
          <a:fontRef idx="minor">
            <a:schemeClr val="tx1"/>
          </a:fontRef>
        </p:style>
      </p:cxnSp>
      <p:sp>
        <p:nvSpPr>
          <p:cNvPr id="5" name="Espace réservé du numéro de diapositive 4"/>
          <p:cNvSpPr>
            <a:spLocks noGrp="1"/>
          </p:cNvSpPr>
          <p:nvPr>
            <p:ph type="sldNum" sz="quarter" idx="12"/>
          </p:nvPr>
        </p:nvSpPr>
        <p:spPr/>
        <p:txBody>
          <a:bodyPr/>
          <a:lstStyle/>
          <a:p>
            <a:fld id="{3C7AC07C-28E4-BD4F-9FFB-37ABAC856C34}" type="slidenum">
              <a:rPr lang="fr-FR" smtClean="0"/>
              <a:t>11</a:t>
            </a:fld>
            <a:endParaRPr lang="fr-FR" dirty="0"/>
          </a:p>
        </p:txBody>
      </p:sp>
      <p:sp>
        <p:nvSpPr>
          <p:cNvPr id="7" name="Espace réservé du pied de page 6"/>
          <p:cNvSpPr>
            <a:spLocks noGrp="1"/>
          </p:cNvSpPr>
          <p:nvPr>
            <p:ph type="ftr" sz="quarter" idx="11"/>
          </p:nvPr>
        </p:nvSpPr>
        <p:spPr>
          <a:xfrm>
            <a:off x="2226832" y="6568767"/>
            <a:ext cx="4574017" cy="365125"/>
          </a:xfrm>
        </p:spPr>
        <p:txBody>
          <a:bodyPr/>
          <a:lstStyle/>
          <a:p>
            <a:r>
              <a:rPr lang="fr-FR" dirty="0" smtClean="0"/>
              <a:t>Les éclairages conjoncturels départementaux - Vaucluse</a:t>
            </a:r>
            <a:endParaRPr lang="fr-FR" dirty="0"/>
          </a:p>
        </p:txBody>
      </p:sp>
      <p:sp>
        <p:nvSpPr>
          <p:cNvPr id="8" name="Espace réservé de la date 7"/>
          <p:cNvSpPr>
            <a:spLocks noGrp="1"/>
          </p:cNvSpPr>
          <p:nvPr>
            <p:ph type="dt" sz="half" idx="10"/>
          </p:nvPr>
        </p:nvSpPr>
        <p:spPr/>
        <p:txBody>
          <a:bodyPr/>
          <a:lstStyle/>
          <a:p>
            <a:r>
              <a:rPr lang="fr-FR" smtClean="0"/>
              <a:t>Edition janvier 2023</a:t>
            </a:r>
            <a:endParaRPr lang="fr-FR" dirty="0"/>
          </a:p>
        </p:txBody>
      </p:sp>
      <p:graphicFrame>
        <p:nvGraphicFramePr>
          <p:cNvPr id="9" name="Graphique 8"/>
          <p:cNvGraphicFramePr>
            <a:graphicFrameLocks/>
          </p:cNvGraphicFramePr>
          <p:nvPr>
            <p:extLst>
              <p:ext uri="{D42A27DB-BD31-4B8C-83A1-F6EECF244321}">
                <p14:modId xmlns:p14="http://schemas.microsoft.com/office/powerpoint/2010/main" val="3844599335"/>
              </p:ext>
            </p:extLst>
          </p:nvPr>
        </p:nvGraphicFramePr>
        <p:xfrm>
          <a:off x="819150" y="1042987"/>
          <a:ext cx="7505700" cy="477202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9844730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152313" y="374928"/>
            <a:ext cx="8855507" cy="523220"/>
          </a:xfrm>
          <a:prstGeom prst="rect">
            <a:avLst/>
          </a:prstGeom>
          <a:noFill/>
        </p:spPr>
        <p:txBody>
          <a:bodyPr wrap="square" rtlCol="0">
            <a:spAutoFit/>
          </a:bodyPr>
          <a:lstStyle/>
          <a:p>
            <a:r>
              <a:rPr lang="fr-FR" sz="2800" b="1" dirty="0" smtClean="0">
                <a:solidFill>
                  <a:schemeClr val="accent1">
                    <a:lumMod val="75000"/>
                  </a:schemeClr>
                </a:solidFill>
              </a:rPr>
              <a:t>L’élévation est un peu plus marquée chez les hommes…</a:t>
            </a:r>
            <a:endParaRPr lang="fr-FR" sz="2800" b="1" dirty="0">
              <a:solidFill>
                <a:schemeClr val="accent1">
                  <a:lumMod val="75000"/>
                </a:schemeClr>
              </a:solidFill>
            </a:endParaRPr>
          </a:p>
        </p:txBody>
      </p:sp>
      <p:cxnSp>
        <p:nvCxnSpPr>
          <p:cNvPr id="6" name="Connecteur droit 5"/>
          <p:cNvCxnSpPr/>
          <p:nvPr/>
        </p:nvCxnSpPr>
        <p:spPr>
          <a:xfrm>
            <a:off x="146856" y="898148"/>
            <a:ext cx="8827805" cy="0"/>
          </a:xfrm>
          <a:prstGeom prst="line">
            <a:avLst/>
          </a:prstGeom>
          <a:ln/>
          <a:effectLst/>
        </p:spPr>
        <p:style>
          <a:lnRef idx="3">
            <a:schemeClr val="accent6"/>
          </a:lnRef>
          <a:fillRef idx="0">
            <a:schemeClr val="accent6"/>
          </a:fillRef>
          <a:effectRef idx="2">
            <a:schemeClr val="accent6"/>
          </a:effectRef>
          <a:fontRef idx="minor">
            <a:schemeClr val="tx1"/>
          </a:fontRef>
        </p:style>
      </p:cxnSp>
      <p:sp>
        <p:nvSpPr>
          <p:cNvPr id="5" name="Espace réservé du numéro de diapositive 4"/>
          <p:cNvSpPr>
            <a:spLocks noGrp="1"/>
          </p:cNvSpPr>
          <p:nvPr>
            <p:ph type="sldNum" sz="quarter" idx="12"/>
          </p:nvPr>
        </p:nvSpPr>
        <p:spPr/>
        <p:txBody>
          <a:bodyPr/>
          <a:lstStyle/>
          <a:p>
            <a:fld id="{3C7AC07C-28E4-BD4F-9FFB-37ABAC856C34}" type="slidenum">
              <a:rPr lang="fr-FR" smtClean="0"/>
              <a:t>12</a:t>
            </a:fld>
            <a:endParaRPr lang="fr-FR" dirty="0"/>
          </a:p>
        </p:txBody>
      </p:sp>
      <p:sp>
        <p:nvSpPr>
          <p:cNvPr id="7" name="Espace réservé du pied de page 6"/>
          <p:cNvSpPr>
            <a:spLocks noGrp="1"/>
          </p:cNvSpPr>
          <p:nvPr>
            <p:ph type="ftr" sz="quarter" idx="11"/>
          </p:nvPr>
        </p:nvSpPr>
        <p:spPr>
          <a:xfrm>
            <a:off x="2302135" y="6568767"/>
            <a:ext cx="4555865" cy="365125"/>
          </a:xfrm>
        </p:spPr>
        <p:txBody>
          <a:bodyPr/>
          <a:lstStyle/>
          <a:p>
            <a:r>
              <a:rPr lang="fr-FR" dirty="0" smtClean="0"/>
              <a:t>Les éclairages conjoncturels départementaux - Vaucluse</a:t>
            </a:r>
            <a:endParaRPr lang="fr-FR" dirty="0"/>
          </a:p>
        </p:txBody>
      </p:sp>
      <p:sp>
        <p:nvSpPr>
          <p:cNvPr id="8" name="Espace réservé de la date 7"/>
          <p:cNvSpPr>
            <a:spLocks noGrp="1"/>
          </p:cNvSpPr>
          <p:nvPr>
            <p:ph type="dt" sz="half" idx="10"/>
          </p:nvPr>
        </p:nvSpPr>
        <p:spPr/>
        <p:txBody>
          <a:bodyPr/>
          <a:lstStyle/>
          <a:p>
            <a:r>
              <a:rPr lang="fr-FR" smtClean="0"/>
              <a:t>Edition janvier 2023</a:t>
            </a:r>
            <a:endParaRPr lang="fr-FR" dirty="0"/>
          </a:p>
        </p:txBody>
      </p:sp>
      <p:graphicFrame>
        <p:nvGraphicFramePr>
          <p:cNvPr id="9" name="Graphique 8"/>
          <p:cNvGraphicFramePr>
            <a:graphicFrameLocks/>
          </p:cNvGraphicFramePr>
          <p:nvPr>
            <p:extLst>
              <p:ext uri="{D42A27DB-BD31-4B8C-83A1-F6EECF244321}">
                <p14:modId xmlns:p14="http://schemas.microsoft.com/office/powerpoint/2010/main" val="1215811126"/>
              </p:ext>
            </p:extLst>
          </p:nvPr>
        </p:nvGraphicFramePr>
        <p:xfrm>
          <a:off x="819150" y="1042987"/>
          <a:ext cx="7505700" cy="477202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79360648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Connecteur droit 5"/>
          <p:cNvCxnSpPr/>
          <p:nvPr/>
        </p:nvCxnSpPr>
        <p:spPr>
          <a:xfrm>
            <a:off x="146856" y="898148"/>
            <a:ext cx="8827805" cy="0"/>
          </a:xfrm>
          <a:prstGeom prst="line">
            <a:avLst/>
          </a:prstGeom>
          <a:ln/>
          <a:effectLst/>
        </p:spPr>
        <p:style>
          <a:lnRef idx="3">
            <a:schemeClr val="accent6"/>
          </a:lnRef>
          <a:fillRef idx="0">
            <a:schemeClr val="accent6"/>
          </a:fillRef>
          <a:effectRef idx="2">
            <a:schemeClr val="accent6"/>
          </a:effectRef>
          <a:fontRef idx="minor">
            <a:schemeClr val="tx1"/>
          </a:fontRef>
        </p:style>
      </p:cxnSp>
      <p:sp>
        <p:nvSpPr>
          <p:cNvPr id="5" name="Espace réservé du numéro de diapositive 4"/>
          <p:cNvSpPr>
            <a:spLocks noGrp="1"/>
          </p:cNvSpPr>
          <p:nvPr>
            <p:ph type="sldNum" sz="quarter" idx="12"/>
          </p:nvPr>
        </p:nvSpPr>
        <p:spPr/>
        <p:txBody>
          <a:bodyPr/>
          <a:lstStyle/>
          <a:p>
            <a:fld id="{3C7AC07C-28E4-BD4F-9FFB-37ABAC856C34}" type="slidenum">
              <a:rPr lang="fr-FR" smtClean="0"/>
              <a:t>13</a:t>
            </a:fld>
            <a:endParaRPr lang="fr-FR" dirty="0"/>
          </a:p>
        </p:txBody>
      </p:sp>
      <p:sp>
        <p:nvSpPr>
          <p:cNvPr id="7" name="Espace réservé du pied de page 6"/>
          <p:cNvSpPr>
            <a:spLocks noGrp="1"/>
          </p:cNvSpPr>
          <p:nvPr>
            <p:ph type="ftr" sz="quarter" idx="11"/>
          </p:nvPr>
        </p:nvSpPr>
        <p:spPr>
          <a:xfrm>
            <a:off x="2302135" y="6568767"/>
            <a:ext cx="4555865" cy="365125"/>
          </a:xfrm>
        </p:spPr>
        <p:txBody>
          <a:bodyPr/>
          <a:lstStyle/>
          <a:p>
            <a:r>
              <a:rPr lang="fr-FR" dirty="0" smtClean="0"/>
              <a:t>Les éclairages conjoncturels départementaux - Vaucluse</a:t>
            </a:r>
            <a:endParaRPr lang="fr-FR" dirty="0"/>
          </a:p>
        </p:txBody>
      </p:sp>
      <p:sp>
        <p:nvSpPr>
          <p:cNvPr id="8" name="Espace réservé de la date 7"/>
          <p:cNvSpPr>
            <a:spLocks noGrp="1"/>
          </p:cNvSpPr>
          <p:nvPr>
            <p:ph type="dt" sz="half" idx="10"/>
          </p:nvPr>
        </p:nvSpPr>
        <p:spPr/>
        <p:txBody>
          <a:bodyPr/>
          <a:lstStyle/>
          <a:p>
            <a:r>
              <a:rPr lang="fr-FR" smtClean="0"/>
              <a:t>Edition janvier 2023</a:t>
            </a:r>
            <a:endParaRPr lang="fr-FR" dirty="0"/>
          </a:p>
        </p:txBody>
      </p:sp>
      <p:sp>
        <p:nvSpPr>
          <p:cNvPr id="12" name="ZoneTexte 11"/>
          <p:cNvSpPr txBox="1"/>
          <p:nvPr/>
        </p:nvSpPr>
        <p:spPr>
          <a:xfrm>
            <a:off x="146856" y="275169"/>
            <a:ext cx="8620244" cy="523220"/>
          </a:xfrm>
          <a:prstGeom prst="rect">
            <a:avLst/>
          </a:prstGeom>
          <a:noFill/>
        </p:spPr>
        <p:txBody>
          <a:bodyPr wrap="square" rtlCol="0">
            <a:spAutoFit/>
          </a:bodyPr>
          <a:lstStyle/>
          <a:p>
            <a:r>
              <a:rPr lang="fr-FR" sz="2800" b="1" dirty="0" smtClean="0">
                <a:solidFill>
                  <a:schemeClr val="accent1">
                    <a:lumMod val="75000"/>
                  </a:schemeClr>
                </a:solidFill>
              </a:rPr>
              <a:t>… et les seniors</a:t>
            </a:r>
            <a:endParaRPr lang="fr-FR" sz="2800" dirty="0">
              <a:solidFill>
                <a:schemeClr val="accent1">
                  <a:lumMod val="75000"/>
                </a:schemeClr>
              </a:solidFill>
            </a:endParaRPr>
          </a:p>
        </p:txBody>
      </p:sp>
      <p:graphicFrame>
        <p:nvGraphicFramePr>
          <p:cNvPr id="9" name="Graphique 8"/>
          <p:cNvGraphicFramePr>
            <a:graphicFrameLocks/>
          </p:cNvGraphicFramePr>
          <p:nvPr>
            <p:extLst>
              <p:ext uri="{D42A27DB-BD31-4B8C-83A1-F6EECF244321}">
                <p14:modId xmlns:p14="http://schemas.microsoft.com/office/powerpoint/2010/main" val="2390869538"/>
              </p:ext>
            </p:extLst>
          </p:nvPr>
        </p:nvGraphicFramePr>
        <p:xfrm>
          <a:off x="819150" y="1042987"/>
          <a:ext cx="7505700" cy="477202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43280625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146854" y="36982"/>
            <a:ext cx="8896561" cy="954107"/>
          </a:xfrm>
          <a:prstGeom prst="rect">
            <a:avLst/>
          </a:prstGeom>
          <a:noFill/>
        </p:spPr>
        <p:txBody>
          <a:bodyPr wrap="square" rtlCol="0">
            <a:spAutoFit/>
          </a:bodyPr>
          <a:lstStyle/>
          <a:p>
            <a:r>
              <a:rPr lang="fr-FR" sz="2800" b="1" dirty="0">
                <a:solidFill>
                  <a:schemeClr val="accent1">
                    <a:lumMod val="75000"/>
                  </a:schemeClr>
                </a:solidFill>
              </a:rPr>
              <a:t>Le nombre </a:t>
            </a:r>
            <a:r>
              <a:rPr lang="fr-FR" sz="2800" b="1" dirty="0" smtClean="0">
                <a:solidFill>
                  <a:schemeClr val="accent1">
                    <a:lumMod val="75000"/>
                  </a:schemeClr>
                </a:solidFill>
              </a:rPr>
              <a:t>d’inscrits </a:t>
            </a:r>
            <a:r>
              <a:rPr lang="fr-FR" sz="2800" b="1" dirty="0">
                <a:solidFill>
                  <a:schemeClr val="accent1">
                    <a:lumMod val="75000"/>
                  </a:schemeClr>
                </a:solidFill>
              </a:rPr>
              <a:t>depuis moins d’un an </a:t>
            </a:r>
            <a:r>
              <a:rPr lang="fr-FR" sz="2800" b="1" dirty="0" smtClean="0">
                <a:solidFill>
                  <a:schemeClr val="accent1">
                    <a:lumMod val="75000"/>
                  </a:schemeClr>
                </a:solidFill>
              </a:rPr>
              <a:t>renoue avec la hausse, après un an de repli</a:t>
            </a:r>
            <a:endParaRPr lang="fr-FR" sz="2800" dirty="0">
              <a:solidFill>
                <a:schemeClr val="accent1">
                  <a:lumMod val="75000"/>
                </a:schemeClr>
              </a:solidFill>
            </a:endParaRPr>
          </a:p>
        </p:txBody>
      </p:sp>
      <p:cxnSp>
        <p:nvCxnSpPr>
          <p:cNvPr id="6" name="Connecteur droit 5"/>
          <p:cNvCxnSpPr/>
          <p:nvPr/>
        </p:nvCxnSpPr>
        <p:spPr>
          <a:xfrm>
            <a:off x="146855" y="947128"/>
            <a:ext cx="8827805" cy="0"/>
          </a:xfrm>
          <a:prstGeom prst="line">
            <a:avLst/>
          </a:prstGeom>
          <a:ln/>
          <a:effectLst/>
        </p:spPr>
        <p:style>
          <a:lnRef idx="3">
            <a:schemeClr val="accent6"/>
          </a:lnRef>
          <a:fillRef idx="0">
            <a:schemeClr val="accent6"/>
          </a:fillRef>
          <a:effectRef idx="2">
            <a:schemeClr val="accent6"/>
          </a:effectRef>
          <a:fontRef idx="minor">
            <a:schemeClr val="tx1"/>
          </a:fontRef>
        </p:style>
      </p:cxnSp>
      <p:sp>
        <p:nvSpPr>
          <p:cNvPr id="5" name="Espace réservé du numéro de diapositive 4"/>
          <p:cNvSpPr>
            <a:spLocks noGrp="1"/>
          </p:cNvSpPr>
          <p:nvPr>
            <p:ph type="sldNum" sz="quarter" idx="12"/>
          </p:nvPr>
        </p:nvSpPr>
        <p:spPr/>
        <p:txBody>
          <a:bodyPr/>
          <a:lstStyle/>
          <a:p>
            <a:fld id="{3C7AC07C-28E4-BD4F-9FFB-37ABAC856C34}" type="slidenum">
              <a:rPr lang="fr-FR" smtClean="0"/>
              <a:t>14</a:t>
            </a:fld>
            <a:endParaRPr lang="fr-FR" dirty="0"/>
          </a:p>
        </p:txBody>
      </p:sp>
      <p:sp>
        <p:nvSpPr>
          <p:cNvPr id="7" name="Espace réservé du pied de page 6"/>
          <p:cNvSpPr>
            <a:spLocks noGrp="1"/>
          </p:cNvSpPr>
          <p:nvPr>
            <p:ph type="ftr" sz="quarter" idx="11"/>
          </p:nvPr>
        </p:nvSpPr>
        <p:spPr>
          <a:xfrm>
            <a:off x="2291379" y="6568767"/>
            <a:ext cx="4518996" cy="365125"/>
          </a:xfrm>
        </p:spPr>
        <p:txBody>
          <a:bodyPr/>
          <a:lstStyle/>
          <a:p>
            <a:r>
              <a:rPr lang="fr-FR" dirty="0" smtClean="0"/>
              <a:t>Les éclairages conjoncturels départementaux - Vaucluse</a:t>
            </a:r>
            <a:endParaRPr lang="fr-FR" dirty="0"/>
          </a:p>
        </p:txBody>
      </p:sp>
      <p:sp>
        <p:nvSpPr>
          <p:cNvPr id="8" name="Espace réservé de la date 7"/>
          <p:cNvSpPr>
            <a:spLocks noGrp="1"/>
          </p:cNvSpPr>
          <p:nvPr>
            <p:ph type="dt" sz="half" idx="10"/>
          </p:nvPr>
        </p:nvSpPr>
        <p:spPr/>
        <p:txBody>
          <a:bodyPr/>
          <a:lstStyle/>
          <a:p>
            <a:r>
              <a:rPr lang="fr-FR" smtClean="0"/>
              <a:t>Edition janvier 2023</a:t>
            </a:r>
            <a:endParaRPr lang="fr-FR" dirty="0"/>
          </a:p>
        </p:txBody>
      </p:sp>
      <p:graphicFrame>
        <p:nvGraphicFramePr>
          <p:cNvPr id="10" name="Graphique 9"/>
          <p:cNvGraphicFramePr>
            <a:graphicFrameLocks/>
          </p:cNvGraphicFramePr>
          <p:nvPr>
            <p:extLst>
              <p:ext uri="{D42A27DB-BD31-4B8C-83A1-F6EECF244321}">
                <p14:modId xmlns:p14="http://schemas.microsoft.com/office/powerpoint/2010/main" val="2879119506"/>
              </p:ext>
            </p:extLst>
          </p:nvPr>
        </p:nvGraphicFramePr>
        <p:xfrm>
          <a:off x="819150" y="1042987"/>
          <a:ext cx="7505700" cy="477202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05990010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Connecteur droit 5"/>
          <p:cNvCxnSpPr/>
          <p:nvPr/>
        </p:nvCxnSpPr>
        <p:spPr>
          <a:xfrm>
            <a:off x="146856" y="898148"/>
            <a:ext cx="8827805" cy="0"/>
          </a:xfrm>
          <a:prstGeom prst="line">
            <a:avLst/>
          </a:prstGeom>
          <a:ln/>
          <a:effectLst/>
        </p:spPr>
        <p:style>
          <a:lnRef idx="3">
            <a:schemeClr val="accent6"/>
          </a:lnRef>
          <a:fillRef idx="0">
            <a:schemeClr val="accent6"/>
          </a:fillRef>
          <a:effectRef idx="2">
            <a:schemeClr val="accent6"/>
          </a:effectRef>
          <a:fontRef idx="minor">
            <a:schemeClr val="tx1"/>
          </a:fontRef>
        </p:style>
      </p:cxnSp>
      <p:sp>
        <p:nvSpPr>
          <p:cNvPr id="5" name="Espace réservé du numéro de diapositive 4"/>
          <p:cNvSpPr>
            <a:spLocks noGrp="1"/>
          </p:cNvSpPr>
          <p:nvPr>
            <p:ph type="sldNum" sz="quarter" idx="12"/>
          </p:nvPr>
        </p:nvSpPr>
        <p:spPr/>
        <p:txBody>
          <a:bodyPr/>
          <a:lstStyle/>
          <a:p>
            <a:fld id="{3C7AC07C-28E4-BD4F-9FFB-37ABAC856C34}" type="slidenum">
              <a:rPr lang="fr-FR" smtClean="0"/>
              <a:t>15</a:t>
            </a:fld>
            <a:endParaRPr lang="fr-FR" dirty="0"/>
          </a:p>
        </p:txBody>
      </p:sp>
      <p:sp>
        <p:nvSpPr>
          <p:cNvPr id="7" name="Espace réservé du pied de page 6"/>
          <p:cNvSpPr>
            <a:spLocks noGrp="1"/>
          </p:cNvSpPr>
          <p:nvPr>
            <p:ph type="ftr" sz="quarter" idx="11"/>
          </p:nvPr>
        </p:nvSpPr>
        <p:spPr>
          <a:xfrm>
            <a:off x="1708030" y="6568767"/>
            <a:ext cx="5900468" cy="365125"/>
          </a:xfrm>
        </p:spPr>
        <p:txBody>
          <a:bodyPr/>
          <a:lstStyle/>
          <a:p>
            <a:r>
              <a:rPr lang="fr-FR" dirty="0" smtClean="0"/>
              <a:t>Les éclairages conjoncturels départementaux </a:t>
            </a:r>
            <a:r>
              <a:rPr lang="fr-FR" smtClean="0"/>
              <a:t>- Vaucluse</a:t>
            </a:r>
            <a:endParaRPr lang="fr-FR" dirty="0"/>
          </a:p>
        </p:txBody>
      </p:sp>
      <p:sp>
        <p:nvSpPr>
          <p:cNvPr id="3" name="Espace réservé de la date 2"/>
          <p:cNvSpPr>
            <a:spLocks noGrp="1"/>
          </p:cNvSpPr>
          <p:nvPr>
            <p:ph type="dt" sz="half" idx="10"/>
          </p:nvPr>
        </p:nvSpPr>
        <p:spPr/>
        <p:txBody>
          <a:bodyPr/>
          <a:lstStyle/>
          <a:p>
            <a:r>
              <a:rPr lang="fr-FR" smtClean="0"/>
              <a:t>Edition janvier 2023</a:t>
            </a:r>
            <a:endParaRPr lang="fr-FR" dirty="0"/>
          </a:p>
        </p:txBody>
      </p:sp>
      <p:sp>
        <p:nvSpPr>
          <p:cNvPr id="9" name="ZoneTexte 8"/>
          <p:cNvSpPr txBox="1"/>
          <p:nvPr/>
        </p:nvSpPr>
        <p:spPr>
          <a:xfrm>
            <a:off x="94625" y="374928"/>
            <a:ext cx="8995113" cy="523220"/>
          </a:xfrm>
          <a:prstGeom prst="rect">
            <a:avLst/>
          </a:prstGeom>
          <a:noFill/>
        </p:spPr>
        <p:txBody>
          <a:bodyPr wrap="square" rtlCol="0">
            <a:spAutoFit/>
          </a:bodyPr>
          <a:lstStyle/>
          <a:p>
            <a:r>
              <a:rPr lang="fr-FR" sz="2800" b="1" dirty="0" smtClean="0">
                <a:solidFill>
                  <a:srgbClr val="376092"/>
                </a:solidFill>
              </a:rPr>
              <a:t>Forte baisse du </a:t>
            </a:r>
            <a:r>
              <a:rPr lang="fr-FR" sz="2800" b="1" dirty="0">
                <a:solidFill>
                  <a:srgbClr val="376092"/>
                </a:solidFill>
              </a:rPr>
              <a:t>nombre de foyers bénéficiaires du RSA </a:t>
            </a:r>
            <a:r>
              <a:rPr lang="fr-FR" sz="2800" b="1" dirty="0" smtClean="0">
                <a:solidFill>
                  <a:srgbClr val="376092"/>
                </a:solidFill>
              </a:rPr>
              <a:t>… </a:t>
            </a:r>
            <a:endParaRPr lang="fr-FR" sz="2800" b="1" dirty="0">
              <a:solidFill>
                <a:srgbClr val="376092"/>
              </a:solidFill>
            </a:endParaRPr>
          </a:p>
        </p:txBody>
      </p:sp>
      <p:pic>
        <p:nvPicPr>
          <p:cNvPr id="8" name="Image 7"/>
          <p:cNvPicPr>
            <a:picLocks noChangeAspect="1"/>
          </p:cNvPicPr>
          <p:nvPr/>
        </p:nvPicPr>
        <p:blipFill>
          <a:blip r:embed="rId3"/>
          <a:stretch>
            <a:fillRect/>
          </a:stretch>
        </p:blipFill>
        <p:spPr>
          <a:xfrm>
            <a:off x="51846" y="1665515"/>
            <a:ext cx="9040307" cy="3526971"/>
          </a:xfrm>
          <a:prstGeom prst="rect">
            <a:avLst/>
          </a:prstGeom>
        </p:spPr>
      </p:pic>
    </p:spTree>
    <p:extLst>
      <p:ext uri="{BB962C8B-B14F-4D97-AF65-F5344CB8AC3E}">
        <p14:creationId xmlns:p14="http://schemas.microsoft.com/office/powerpoint/2010/main" val="27785681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Connecteur droit 5"/>
          <p:cNvCxnSpPr/>
          <p:nvPr/>
        </p:nvCxnSpPr>
        <p:spPr>
          <a:xfrm>
            <a:off x="146856" y="898148"/>
            <a:ext cx="8827805" cy="0"/>
          </a:xfrm>
          <a:prstGeom prst="line">
            <a:avLst/>
          </a:prstGeom>
          <a:ln/>
          <a:effectLst/>
        </p:spPr>
        <p:style>
          <a:lnRef idx="3">
            <a:schemeClr val="accent6"/>
          </a:lnRef>
          <a:fillRef idx="0">
            <a:schemeClr val="accent6"/>
          </a:fillRef>
          <a:effectRef idx="2">
            <a:schemeClr val="accent6"/>
          </a:effectRef>
          <a:fontRef idx="minor">
            <a:schemeClr val="tx1"/>
          </a:fontRef>
        </p:style>
      </p:cxnSp>
      <p:sp>
        <p:nvSpPr>
          <p:cNvPr id="5" name="Espace réservé du numéro de diapositive 4"/>
          <p:cNvSpPr>
            <a:spLocks noGrp="1"/>
          </p:cNvSpPr>
          <p:nvPr>
            <p:ph type="sldNum" sz="quarter" idx="12"/>
          </p:nvPr>
        </p:nvSpPr>
        <p:spPr/>
        <p:txBody>
          <a:bodyPr/>
          <a:lstStyle/>
          <a:p>
            <a:fld id="{3C7AC07C-28E4-BD4F-9FFB-37ABAC856C34}" type="slidenum">
              <a:rPr lang="fr-FR" smtClean="0"/>
              <a:t>16</a:t>
            </a:fld>
            <a:endParaRPr lang="fr-FR" dirty="0"/>
          </a:p>
        </p:txBody>
      </p:sp>
      <p:sp>
        <p:nvSpPr>
          <p:cNvPr id="7" name="Espace réservé du pied de page 6"/>
          <p:cNvSpPr>
            <a:spLocks noGrp="1"/>
          </p:cNvSpPr>
          <p:nvPr>
            <p:ph type="ftr" sz="quarter" idx="11"/>
          </p:nvPr>
        </p:nvSpPr>
        <p:spPr>
          <a:xfrm>
            <a:off x="1708030" y="6568767"/>
            <a:ext cx="5900468" cy="365125"/>
          </a:xfrm>
        </p:spPr>
        <p:txBody>
          <a:bodyPr/>
          <a:lstStyle/>
          <a:p>
            <a:r>
              <a:rPr lang="fr-FR" dirty="0" smtClean="0"/>
              <a:t>Les éclairages conjoncturels départementaux </a:t>
            </a:r>
            <a:r>
              <a:rPr lang="fr-FR" smtClean="0"/>
              <a:t>- Vaucluse</a:t>
            </a:r>
            <a:endParaRPr lang="fr-FR" dirty="0"/>
          </a:p>
        </p:txBody>
      </p:sp>
      <p:sp>
        <p:nvSpPr>
          <p:cNvPr id="3" name="Espace réservé de la date 2"/>
          <p:cNvSpPr>
            <a:spLocks noGrp="1"/>
          </p:cNvSpPr>
          <p:nvPr>
            <p:ph type="dt" sz="half" idx="10"/>
          </p:nvPr>
        </p:nvSpPr>
        <p:spPr/>
        <p:txBody>
          <a:bodyPr/>
          <a:lstStyle/>
          <a:p>
            <a:r>
              <a:rPr lang="fr-FR" smtClean="0"/>
              <a:t>Edition janvier 2023</a:t>
            </a:r>
            <a:endParaRPr lang="fr-FR" dirty="0"/>
          </a:p>
        </p:txBody>
      </p:sp>
      <p:sp>
        <p:nvSpPr>
          <p:cNvPr id="10" name="ZoneTexte 9"/>
          <p:cNvSpPr txBox="1"/>
          <p:nvPr/>
        </p:nvSpPr>
        <p:spPr>
          <a:xfrm>
            <a:off x="148887" y="374928"/>
            <a:ext cx="8995113" cy="523220"/>
          </a:xfrm>
          <a:prstGeom prst="rect">
            <a:avLst/>
          </a:prstGeom>
          <a:noFill/>
        </p:spPr>
        <p:txBody>
          <a:bodyPr wrap="square" rtlCol="0">
            <a:spAutoFit/>
          </a:bodyPr>
          <a:lstStyle/>
          <a:p>
            <a:r>
              <a:rPr lang="fr-FR" sz="2800" b="1" dirty="0" smtClean="0">
                <a:solidFill>
                  <a:srgbClr val="376092"/>
                </a:solidFill>
              </a:rPr>
              <a:t>… qui continue de s’éloigner de son niveau d’avant-crise</a:t>
            </a:r>
            <a:endParaRPr lang="fr-FR" sz="2800" b="1" dirty="0">
              <a:solidFill>
                <a:srgbClr val="376092"/>
              </a:solidFill>
            </a:endParaRPr>
          </a:p>
        </p:txBody>
      </p:sp>
      <p:graphicFrame>
        <p:nvGraphicFramePr>
          <p:cNvPr id="9" name="Graphique 8"/>
          <p:cNvGraphicFramePr>
            <a:graphicFrameLocks/>
          </p:cNvGraphicFramePr>
          <p:nvPr>
            <p:extLst>
              <p:ext uri="{D42A27DB-BD31-4B8C-83A1-F6EECF244321}">
                <p14:modId xmlns:p14="http://schemas.microsoft.com/office/powerpoint/2010/main" val="2147168008"/>
              </p:ext>
            </p:extLst>
          </p:nvPr>
        </p:nvGraphicFramePr>
        <p:xfrm>
          <a:off x="219075" y="1100137"/>
          <a:ext cx="8591550" cy="523398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88738012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456487" y="1120580"/>
            <a:ext cx="8282911" cy="5078313"/>
          </a:xfrm>
          <a:prstGeom prst="rect">
            <a:avLst/>
          </a:prstGeom>
          <a:noFill/>
        </p:spPr>
        <p:txBody>
          <a:bodyPr wrap="square" rtlCol="0">
            <a:normAutofit/>
          </a:bodyPr>
          <a:lstStyle/>
          <a:p>
            <a:pPr algn="ctr">
              <a:defRPr/>
            </a:pPr>
            <a:endParaRPr lang="fr-FR" dirty="0" smtClean="0"/>
          </a:p>
          <a:p>
            <a:pPr algn="ctr">
              <a:defRPr/>
            </a:pPr>
            <a:endParaRPr lang="fr-FR" dirty="0"/>
          </a:p>
          <a:p>
            <a:pPr algn="ctr">
              <a:defRPr/>
            </a:pPr>
            <a:r>
              <a:rPr lang="fr-FR" sz="2000" dirty="0"/>
              <a:t>La </a:t>
            </a:r>
            <a:r>
              <a:rPr lang="fr-FR" sz="2000" b="1" dirty="0">
                <a:solidFill>
                  <a:schemeClr val="accent6">
                    <a:lumMod val="75000"/>
                  </a:schemeClr>
                </a:solidFill>
              </a:rPr>
              <a:t>Note de conjoncture </a:t>
            </a:r>
            <a:r>
              <a:rPr lang="fr-FR" sz="2000" dirty="0"/>
              <a:t>de la </a:t>
            </a:r>
            <a:r>
              <a:rPr lang="fr-FR" sz="2000" dirty="0" err="1" smtClean="0"/>
              <a:t>Dreets</a:t>
            </a:r>
            <a:r>
              <a:rPr lang="fr-FR" sz="2000" dirty="0" smtClean="0"/>
              <a:t> Provence-Alpes-Côte d’Azur:</a:t>
            </a:r>
          </a:p>
          <a:p>
            <a:pPr algn="ctr">
              <a:defRPr/>
            </a:pPr>
            <a:r>
              <a:rPr lang="fr-FR" dirty="0">
                <a:hlinkClick r:id="rId3"/>
              </a:rPr>
              <a:t/>
            </a:r>
            <a:br>
              <a:rPr lang="fr-FR" dirty="0">
                <a:hlinkClick r:id="rId3"/>
              </a:rPr>
            </a:br>
            <a:r>
              <a:rPr lang="fr-FR" sz="2000" dirty="0">
                <a:hlinkClick r:id="rId3"/>
              </a:rPr>
              <a:t>https://paca.dreets.gouv.fr/Les-publications-periodiques-9124</a:t>
            </a:r>
            <a:endParaRPr lang="fr-FR" sz="2000" dirty="0"/>
          </a:p>
          <a:p>
            <a:pPr algn="ctr">
              <a:defRPr/>
            </a:pPr>
            <a:endParaRPr lang="fr-FR" dirty="0" smtClean="0"/>
          </a:p>
          <a:p>
            <a:pPr algn="ctr">
              <a:defRPr/>
            </a:pPr>
            <a:endParaRPr lang="fr-FR" sz="2000" dirty="0" smtClean="0"/>
          </a:p>
          <a:p>
            <a:pPr algn="ctr">
              <a:defRPr/>
            </a:pPr>
            <a:r>
              <a:rPr lang="fr-FR" sz="2000" dirty="0" smtClean="0"/>
              <a:t>Retrouvez </a:t>
            </a:r>
            <a:r>
              <a:rPr lang="fr-FR" sz="2000" dirty="0"/>
              <a:t>tous nos indicateurs </a:t>
            </a:r>
            <a:r>
              <a:rPr lang="fr-FR" sz="2000" dirty="0" smtClean="0"/>
              <a:t>dans le </a:t>
            </a:r>
            <a:r>
              <a:rPr lang="fr-FR" sz="2000" b="1" dirty="0" smtClean="0">
                <a:solidFill>
                  <a:schemeClr val="accent6">
                    <a:lumMod val="75000"/>
                  </a:schemeClr>
                </a:solidFill>
              </a:rPr>
              <a:t>Tableau </a:t>
            </a:r>
            <a:r>
              <a:rPr lang="fr-FR" sz="2000" b="1" dirty="0">
                <a:solidFill>
                  <a:schemeClr val="accent6">
                    <a:lumMod val="75000"/>
                  </a:schemeClr>
                </a:solidFill>
              </a:rPr>
              <a:t>de bord des indicateurs clés </a:t>
            </a:r>
            <a:endParaRPr lang="fr-FR" sz="2000" b="1" dirty="0" smtClean="0">
              <a:solidFill>
                <a:schemeClr val="accent6">
                  <a:lumMod val="75000"/>
                </a:schemeClr>
              </a:solidFill>
            </a:endParaRPr>
          </a:p>
          <a:p>
            <a:pPr algn="ctr">
              <a:defRPr/>
            </a:pPr>
            <a:endParaRPr lang="fr-FR" sz="2000" dirty="0">
              <a:solidFill>
                <a:srgbClr val="FF0000"/>
              </a:solidFill>
            </a:endParaRPr>
          </a:p>
          <a:p>
            <a:pPr algn="ctr">
              <a:defRPr/>
            </a:pPr>
            <a:r>
              <a:rPr lang="fr-FR" sz="2000" dirty="0" smtClean="0"/>
              <a:t>en </a:t>
            </a:r>
            <a:r>
              <a:rPr lang="fr-FR" sz="2000" dirty="0"/>
              <a:t>téléchargement sur le site de la </a:t>
            </a:r>
            <a:r>
              <a:rPr lang="fr-FR" sz="2000" dirty="0" err="1" smtClean="0"/>
              <a:t>Dreets</a:t>
            </a:r>
            <a:r>
              <a:rPr lang="fr-FR" sz="2000" dirty="0" smtClean="0"/>
              <a:t> Provence-Alpes-Côte d’Azur : </a:t>
            </a:r>
          </a:p>
          <a:p>
            <a:pPr algn="ctr">
              <a:defRPr/>
            </a:pPr>
            <a:endParaRPr lang="fr-FR" sz="2400" dirty="0"/>
          </a:p>
          <a:p>
            <a:pPr marL="0" lvl="1" algn="ctr">
              <a:defRPr/>
            </a:pPr>
            <a:r>
              <a:rPr lang="fr-FR" sz="2000" dirty="0">
                <a:hlinkClick r:id="rId4"/>
              </a:rPr>
              <a:t>https://paca.dreets.gouv.fr/Les-indicateurs-cles-de-la-Direccte-Paca</a:t>
            </a:r>
            <a:endParaRPr lang="fr-FR" sz="2000" dirty="0"/>
          </a:p>
          <a:p>
            <a:pPr lvl="1"/>
            <a:endParaRPr lang="fr-FR" dirty="0" smtClean="0"/>
          </a:p>
          <a:p>
            <a:pPr lvl="1"/>
            <a:endParaRPr lang="fr-FR" dirty="0" smtClean="0"/>
          </a:p>
          <a:p>
            <a:pPr lvl="1"/>
            <a:endParaRPr lang="fr-FR" dirty="0"/>
          </a:p>
          <a:p>
            <a:pPr lvl="1"/>
            <a:endParaRPr lang="fr-FR" dirty="0" smtClean="0"/>
          </a:p>
          <a:p>
            <a:pPr lvl="1"/>
            <a:endParaRPr lang="fr-FR" dirty="0"/>
          </a:p>
          <a:p>
            <a:pPr lvl="1"/>
            <a:endParaRPr lang="fr-FR" dirty="0" smtClean="0"/>
          </a:p>
          <a:p>
            <a:pPr lvl="1"/>
            <a:endParaRPr lang="fr-FR" dirty="0"/>
          </a:p>
          <a:p>
            <a:pPr lvl="1"/>
            <a:endParaRPr lang="fr-FR" dirty="0"/>
          </a:p>
        </p:txBody>
      </p:sp>
      <p:sp>
        <p:nvSpPr>
          <p:cNvPr id="4" name="ZoneTexte 3"/>
          <p:cNvSpPr txBox="1"/>
          <p:nvPr/>
        </p:nvSpPr>
        <p:spPr>
          <a:xfrm>
            <a:off x="264895" y="465363"/>
            <a:ext cx="8612177" cy="523220"/>
          </a:xfrm>
          <a:prstGeom prst="rect">
            <a:avLst/>
          </a:prstGeom>
          <a:noFill/>
        </p:spPr>
        <p:txBody>
          <a:bodyPr wrap="square" rtlCol="0">
            <a:spAutoFit/>
          </a:bodyPr>
          <a:lstStyle/>
          <a:p>
            <a:r>
              <a:rPr lang="fr-FR" sz="2800" b="1" dirty="0" smtClean="0">
                <a:solidFill>
                  <a:schemeClr val="accent1">
                    <a:lumMod val="75000"/>
                  </a:schemeClr>
                </a:solidFill>
              </a:rPr>
              <a:t>Pour en savoir plus</a:t>
            </a:r>
            <a:endParaRPr lang="fr-FR" sz="2800" dirty="0">
              <a:solidFill>
                <a:schemeClr val="accent1">
                  <a:lumMod val="75000"/>
                </a:schemeClr>
              </a:solidFill>
            </a:endParaRPr>
          </a:p>
        </p:txBody>
      </p:sp>
      <p:cxnSp>
        <p:nvCxnSpPr>
          <p:cNvPr id="6" name="Connecteur droit 5"/>
          <p:cNvCxnSpPr/>
          <p:nvPr/>
        </p:nvCxnSpPr>
        <p:spPr>
          <a:xfrm>
            <a:off x="213645" y="991089"/>
            <a:ext cx="8827805" cy="0"/>
          </a:xfrm>
          <a:prstGeom prst="line">
            <a:avLst/>
          </a:prstGeom>
          <a:ln/>
          <a:effectLst/>
        </p:spPr>
        <p:style>
          <a:lnRef idx="3">
            <a:schemeClr val="accent6"/>
          </a:lnRef>
          <a:fillRef idx="0">
            <a:schemeClr val="accent6"/>
          </a:fillRef>
          <a:effectRef idx="2">
            <a:schemeClr val="accent6"/>
          </a:effectRef>
          <a:fontRef idx="minor">
            <a:schemeClr val="tx1"/>
          </a:fontRef>
        </p:style>
      </p:cxnSp>
      <p:sp>
        <p:nvSpPr>
          <p:cNvPr id="5" name="Espace réservé du numéro de diapositive 4"/>
          <p:cNvSpPr>
            <a:spLocks noGrp="1"/>
          </p:cNvSpPr>
          <p:nvPr>
            <p:ph type="sldNum" sz="quarter" idx="12"/>
          </p:nvPr>
        </p:nvSpPr>
        <p:spPr/>
        <p:txBody>
          <a:bodyPr/>
          <a:lstStyle/>
          <a:p>
            <a:fld id="{3C7AC07C-28E4-BD4F-9FFB-37ABAC856C34}" type="slidenum">
              <a:rPr lang="fr-FR" smtClean="0"/>
              <a:t>17</a:t>
            </a:fld>
            <a:endParaRPr lang="fr-FR" dirty="0"/>
          </a:p>
        </p:txBody>
      </p:sp>
      <p:sp>
        <p:nvSpPr>
          <p:cNvPr id="7" name="Espace réservé du pied de page 6"/>
          <p:cNvSpPr>
            <a:spLocks noGrp="1"/>
          </p:cNvSpPr>
          <p:nvPr>
            <p:ph type="ftr" sz="quarter" idx="11"/>
          </p:nvPr>
        </p:nvSpPr>
        <p:spPr>
          <a:xfrm>
            <a:off x="1768415" y="6568767"/>
            <a:ext cx="5840083" cy="365125"/>
          </a:xfrm>
        </p:spPr>
        <p:txBody>
          <a:bodyPr/>
          <a:lstStyle/>
          <a:p>
            <a:r>
              <a:rPr lang="fr-FR" dirty="0" smtClean="0"/>
              <a:t>Les éclairages conjoncturels départementaux - Vaucluse</a:t>
            </a:r>
            <a:endParaRPr lang="fr-FR" dirty="0"/>
          </a:p>
        </p:txBody>
      </p:sp>
      <p:sp>
        <p:nvSpPr>
          <p:cNvPr id="8" name="Espace réservé de la date 7"/>
          <p:cNvSpPr>
            <a:spLocks noGrp="1"/>
          </p:cNvSpPr>
          <p:nvPr>
            <p:ph type="dt" sz="half" idx="10"/>
          </p:nvPr>
        </p:nvSpPr>
        <p:spPr/>
        <p:txBody>
          <a:bodyPr/>
          <a:lstStyle/>
          <a:p>
            <a:r>
              <a:rPr lang="fr-FR" smtClean="0"/>
              <a:t>Edition janvier 2023</a:t>
            </a:r>
            <a:endParaRPr lang="fr-FR" dirty="0"/>
          </a:p>
        </p:txBody>
      </p:sp>
    </p:spTree>
    <p:extLst>
      <p:ext uri="{BB962C8B-B14F-4D97-AF65-F5344CB8AC3E}">
        <p14:creationId xmlns:p14="http://schemas.microsoft.com/office/powerpoint/2010/main" val="1657539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957473" y="1120580"/>
            <a:ext cx="7781925" cy="5078313"/>
          </a:xfrm>
          <a:prstGeom prst="rect">
            <a:avLst/>
          </a:prstGeom>
          <a:noFill/>
        </p:spPr>
        <p:txBody>
          <a:bodyPr wrap="square" rtlCol="0">
            <a:normAutofit/>
          </a:bodyPr>
          <a:lstStyle/>
          <a:p>
            <a:endParaRPr lang="fr-FR" dirty="0" smtClean="0">
              <a:sym typeface="Wingdings" panose="05000000000000000000" pitchFamily="2" charset="2"/>
            </a:endParaRPr>
          </a:p>
          <a:p>
            <a:endParaRPr lang="fr-FR" dirty="0" smtClean="0"/>
          </a:p>
          <a:p>
            <a:pPr lvl="1"/>
            <a:endParaRPr lang="fr-FR" dirty="0" smtClean="0"/>
          </a:p>
          <a:p>
            <a:pPr lvl="1"/>
            <a:endParaRPr lang="fr-FR" dirty="0" smtClean="0"/>
          </a:p>
          <a:p>
            <a:pPr lvl="1"/>
            <a:endParaRPr lang="fr-FR" dirty="0" smtClean="0"/>
          </a:p>
          <a:p>
            <a:pPr lvl="1"/>
            <a:endParaRPr lang="fr-FR" dirty="0" smtClean="0"/>
          </a:p>
          <a:p>
            <a:pPr lvl="1"/>
            <a:endParaRPr lang="fr-FR" dirty="0" smtClean="0"/>
          </a:p>
          <a:p>
            <a:pPr lvl="1"/>
            <a:endParaRPr lang="fr-FR" dirty="0" smtClean="0"/>
          </a:p>
          <a:p>
            <a:pPr lvl="1"/>
            <a:endParaRPr lang="fr-FR" dirty="0" smtClean="0"/>
          </a:p>
          <a:p>
            <a:pPr lvl="1"/>
            <a:endParaRPr lang="fr-FR" dirty="0" smtClean="0"/>
          </a:p>
          <a:p>
            <a:pPr lvl="1"/>
            <a:endParaRPr lang="fr-FR" dirty="0" smtClean="0"/>
          </a:p>
          <a:p>
            <a:pPr lvl="1"/>
            <a:endParaRPr lang="fr-FR" dirty="0"/>
          </a:p>
        </p:txBody>
      </p:sp>
      <p:sp>
        <p:nvSpPr>
          <p:cNvPr id="4" name="ZoneTexte 3"/>
          <p:cNvSpPr txBox="1"/>
          <p:nvPr/>
        </p:nvSpPr>
        <p:spPr>
          <a:xfrm>
            <a:off x="163385" y="78246"/>
            <a:ext cx="8928324" cy="954107"/>
          </a:xfrm>
          <a:prstGeom prst="rect">
            <a:avLst/>
          </a:prstGeom>
          <a:noFill/>
        </p:spPr>
        <p:txBody>
          <a:bodyPr wrap="square" rtlCol="0">
            <a:spAutoFit/>
          </a:bodyPr>
          <a:lstStyle/>
          <a:p>
            <a:r>
              <a:rPr lang="fr-FR" sz="2800" b="1" dirty="0" smtClean="0">
                <a:solidFill>
                  <a:schemeClr val="accent1">
                    <a:lumMod val="75000"/>
                  </a:schemeClr>
                </a:solidFill>
              </a:rPr>
              <a:t>Pour </a:t>
            </a:r>
            <a:r>
              <a:rPr lang="fr-FR" sz="2800" b="1" dirty="0">
                <a:solidFill>
                  <a:schemeClr val="accent1">
                    <a:lumMod val="75000"/>
                  </a:schemeClr>
                </a:solidFill>
              </a:rPr>
              <a:t>la première fois depuis la crise </a:t>
            </a:r>
            <a:r>
              <a:rPr lang="fr-FR" sz="2800" b="1" dirty="0" smtClean="0">
                <a:solidFill>
                  <a:schemeClr val="accent1">
                    <a:lumMod val="75000"/>
                  </a:schemeClr>
                </a:solidFill>
              </a:rPr>
              <a:t>sanitaire, l’emploi </a:t>
            </a:r>
            <a:r>
              <a:rPr lang="fr-FR" sz="2800" b="1" dirty="0">
                <a:solidFill>
                  <a:schemeClr val="accent1">
                    <a:lumMod val="75000"/>
                  </a:schemeClr>
                </a:solidFill>
              </a:rPr>
              <a:t>salarié </a:t>
            </a:r>
            <a:r>
              <a:rPr lang="fr-FR" sz="2800" b="1" dirty="0" smtClean="0">
                <a:solidFill>
                  <a:schemeClr val="accent1">
                    <a:lumMod val="75000"/>
                  </a:schemeClr>
                </a:solidFill>
              </a:rPr>
              <a:t>se contracte légèrement</a:t>
            </a:r>
            <a:endParaRPr lang="fr-FR" sz="2800" dirty="0">
              <a:solidFill>
                <a:schemeClr val="accent1">
                  <a:lumMod val="75000"/>
                </a:schemeClr>
              </a:solidFill>
            </a:endParaRPr>
          </a:p>
        </p:txBody>
      </p:sp>
      <p:cxnSp>
        <p:nvCxnSpPr>
          <p:cNvPr id="6" name="Connecteur droit 5"/>
          <p:cNvCxnSpPr/>
          <p:nvPr/>
        </p:nvCxnSpPr>
        <p:spPr>
          <a:xfrm>
            <a:off x="213645" y="991089"/>
            <a:ext cx="8827805" cy="0"/>
          </a:xfrm>
          <a:prstGeom prst="line">
            <a:avLst/>
          </a:prstGeom>
          <a:ln/>
          <a:effectLst/>
        </p:spPr>
        <p:style>
          <a:lnRef idx="3">
            <a:schemeClr val="accent6"/>
          </a:lnRef>
          <a:fillRef idx="0">
            <a:schemeClr val="accent6"/>
          </a:fillRef>
          <a:effectRef idx="2">
            <a:schemeClr val="accent6"/>
          </a:effectRef>
          <a:fontRef idx="minor">
            <a:schemeClr val="tx1"/>
          </a:fontRef>
        </p:style>
      </p:cxnSp>
      <p:sp>
        <p:nvSpPr>
          <p:cNvPr id="5" name="Espace réservé du numéro de diapositive 4"/>
          <p:cNvSpPr>
            <a:spLocks noGrp="1"/>
          </p:cNvSpPr>
          <p:nvPr>
            <p:ph type="sldNum" sz="quarter" idx="12"/>
          </p:nvPr>
        </p:nvSpPr>
        <p:spPr/>
        <p:txBody>
          <a:bodyPr/>
          <a:lstStyle/>
          <a:p>
            <a:fld id="{3C7AC07C-28E4-BD4F-9FFB-37ABAC856C34}" type="slidenum">
              <a:rPr lang="fr-FR" smtClean="0"/>
              <a:t>2</a:t>
            </a:fld>
            <a:endParaRPr lang="fr-FR" dirty="0"/>
          </a:p>
        </p:txBody>
      </p:sp>
      <p:sp>
        <p:nvSpPr>
          <p:cNvPr id="7" name="Espace réservé du pied de page 6"/>
          <p:cNvSpPr>
            <a:spLocks noGrp="1"/>
          </p:cNvSpPr>
          <p:nvPr>
            <p:ph type="ftr" sz="quarter" idx="11"/>
          </p:nvPr>
        </p:nvSpPr>
        <p:spPr>
          <a:xfrm>
            <a:off x="2391471" y="6568767"/>
            <a:ext cx="4889583" cy="365125"/>
          </a:xfrm>
        </p:spPr>
        <p:txBody>
          <a:bodyPr/>
          <a:lstStyle/>
          <a:p>
            <a:r>
              <a:rPr lang="fr-FR" smtClean="0"/>
              <a:t>Les éclairages conjoncturels départementaux - Vaucluse</a:t>
            </a:r>
            <a:endParaRPr lang="fr-FR" dirty="0"/>
          </a:p>
        </p:txBody>
      </p:sp>
      <p:sp>
        <p:nvSpPr>
          <p:cNvPr id="8" name="Espace réservé de la date 7"/>
          <p:cNvSpPr>
            <a:spLocks noGrp="1"/>
          </p:cNvSpPr>
          <p:nvPr>
            <p:ph type="dt" sz="half" idx="10"/>
          </p:nvPr>
        </p:nvSpPr>
        <p:spPr/>
        <p:txBody>
          <a:bodyPr/>
          <a:lstStyle/>
          <a:p>
            <a:r>
              <a:rPr lang="fr-FR" smtClean="0"/>
              <a:t>Edition janvier 2023</a:t>
            </a:r>
            <a:endParaRPr lang="fr-FR"/>
          </a:p>
        </p:txBody>
      </p:sp>
      <p:sp>
        <p:nvSpPr>
          <p:cNvPr id="12" name="ZoneTexte 11"/>
          <p:cNvSpPr txBox="1"/>
          <p:nvPr/>
        </p:nvSpPr>
        <p:spPr>
          <a:xfrm>
            <a:off x="7908641" y="2161722"/>
            <a:ext cx="891727" cy="615553"/>
          </a:xfrm>
          <a:prstGeom prst="rect">
            <a:avLst/>
          </a:prstGeom>
          <a:noFill/>
        </p:spPr>
        <p:txBody>
          <a:bodyPr wrap="square" rtlCol="0">
            <a:spAutoFit/>
          </a:bodyPr>
          <a:lstStyle/>
          <a:p>
            <a:pPr algn="ctr"/>
            <a:r>
              <a:rPr lang="fr-FR" sz="1600" b="1" dirty="0" smtClean="0">
                <a:solidFill>
                  <a:srgbClr val="FF0000"/>
                </a:solidFill>
              </a:rPr>
              <a:t>+0,3 % </a:t>
            </a:r>
          </a:p>
          <a:p>
            <a:pPr algn="ctr"/>
            <a:endParaRPr lang="fr-FR" b="1" dirty="0">
              <a:solidFill>
                <a:srgbClr val="FF0000"/>
              </a:solidFill>
            </a:endParaRPr>
          </a:p>
        </p:txBody>
      </p:sp>
      <p:sp>
        <p:nvSpPr>
          <p:cNvPr id="14" name="ZoneTexte 13"/>
          <p:cNvSpPr txBox="1"/>
          <p:nvPr/>
        </p:nvSpPr>
        <p:spPr>
          <a:xfrm>
            <a:off x="7908640" y="2766560"/>
            <a:ext cx="891727" cy="615553"/>
          </a:xfrm>
          <a:prstGeom prst="rect">
            <a:avLst/>
          </a:prstGeom>
          <a:noFill/>
        </p:spPr>
        <p:txBody>
          <a:bodyPr wrap="square" rtlCol="0">
            <a:spAutoFit/>
          </a:bodyPr>
          <a:lstStyle/>
          <a:p>
            <a:pPr algn="ctr"/>
            <a:r>
              <a:rPr lang="fr-FR" sz="1600" b="1" dirty="0" smtClean="0">
                <a:solidFill>
                  <a:schemeClr val="accent1">
                    <a:lumMod val="75000"/>
                  </a:schemeClr>
                </a:solidFill>
              </a:rPr>
              <a:t>+0,4 % </a:t>
            </a:r>
          </a:p>
          <a:p>
            <a:pPr algn="ctr"/>
            <a:endParaRPr lang="fr-FR" b="1" dirty="0">
              <a:solidFill>
                <a:srgbClr val="FF0000"/>
              </a:solidFill>
            </a:endParaRPr>
          </a:p>
        </p:txBody>
      </p:sp>
      <p:sp>
        <p:nvSpPr>
          <p:cNvPr id="15" name="ZoneTexte 14"/>
          <p:cNvSpPr txBox="1"/>
          <p:nvPr/>
        </p:nvSpPr>
        <p:spPr>
          <a:xfrm>
            <a:off x="7908641" y="2483499"/>
            <a:ext cx="844083" cy="369332"/>
          </a:xfrm>
          <a:prstGeom prst="rect">
            <a:avLst/>
          </a:prstGeom>
          <a:noFill/>
        </p:spPr>
        <p:txBody>
          <a:bodyPr wrap="square" rtlCol="0">
            <a:spAutoFit/>
          </a:bodyPr>
          <a:lstStyle/>
          <a:p>
            <a:pPr algn="ctr"/>
            <a:r>
              <a:rPr lang="fr-FR" sz="1600" b="1" dirty="0" smtClean="0">
                <a:solidFill>
                  <a:schemeClr val="accent3">
                    <a:lumMod val="75000"/>
                  </a:schemeClr>
                </a:solidFill>
              </a:rPr>
              <a:t>-0,2 %</a:t>
            </a:r>
            <a:r>
              <a:rPr lang="fr-FR" b="1" dirty="0" smtClean="0">
                <a:solidFill>
                  <a:schemeClr val="accent3">
                    <a:lumMod val="75000"/>
                  </a:schemeClr>
                </a:solidFill>
              </a:rPr>
              <a:t> </a:t>
            </a:r>
          </a:p>
        </p:txBody>
      </p:sp>
      <p:sp>
        <p:nvSpPr>
          <p:cNvPr id="16" name="ZoneTexte 15"/>
          <p:cNvSpPr txBox="1"/>
          <p:nvPr/>
        </p:nvSpPr>
        <p:spPr>
          <a:xfrm>
            <a:off x="7681415" y="1602551"/>
            <a:ext cx="1346180" cy="338554"/>
          </a:xfrm>
          <a:prstGeom prst="rect">
            <a:avLst/>
          </a:prstGeom>
          <a:noFill/>
        </p:spPr>
        <p:txBody>
          <a:bodyPr wrap="square" rtlCol="0">
            <a:spAutoFit/>
          </a:bodyPr>
          <a:lstStyle/>
          <a:p>
            <a:pPr algn="ctr"/>
            <a:r>
              <a:rPr lang="fr-FR" sz="1600" b="1" dirty="0" smtClean="0"/>
              <a:t>Au T3 2022 :</a:t>
            </a:r>
            <a:endParaRPr lang="fr-FR" b="1" dirty="0"/>
          </a:p>
        </p:txBody>
      </p:sp>
      <p:graphicFrame>
        <p:nvGraphicFramePr>
          <p:cNvPr id="13" name="Graphique 12"/>
          <p:cNvGraphicFramePr>
            <a:graphicFrameLocks/>
          </p:cNvGraphicFramePr>
          <p:nvPr>
            <p:extLst>
              <p:ext uri="{D42A27DB-BD31-4B8C-83A1-F6EECF244321}">
                <p14:modId xmlns:p14="http://schemas.microsoft.com/office/powerpoint/2010/main" val="3706029477"/>
              </p:ext>
            </p:extLst>
          </p:nvPr>
        </p:nvGraphicFramePr>
        <p:xfrm>
          <a:off x="544945" y="1222419"/>
          <a:ext cx="7998692" cy="497647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8233601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456487" y="1120580"/>
            <a:ext cx="7781925" cy="5078313"/>
          </a:xfrm>
          <a:prstGeom prst="rect">
            <a:avLst/>
          </a:prstGeom>
          <a:noFill/>
        </p:spPr>
        <p:txBody>
          <a:bodyPr wrap="square" rtlCol="0">
            <a:normAutofit/>
          </a:bodyPr>
          <a:lstStyle/>
          <a:p>
            <a:endParaRPr lang="fr-FR" dirty="0" smtClean="0">
              <a:sym typeface="Wingdings" panose="05000000000000000000" pitchFamily="2" charset="2"/>
            </a:endParaRPr>
          </a:p>
          <a:p>
            <a:endParaRPr lang="fr-FR" dirty="0" smtClean="0"/>
          </a:p>
          <a:p>
            <a:pPr lvl="1"/>
            <a:endParaRPr lang="fr-FR" dirty="0" smtClean="0"/>
          </a:p>
          <a:p>
            <a:pPr lvl="1"/>
            <a:endParaRPr lang="fr-FR" dirty="0" smtClean="0"/>
          </a:p>
          <a:p>
            <a:pPr lvl="1"/>
            <a:endParaRPr lang="fr-FR" dirty="0" smtClean="0"/>
          </a:p>
          <a:p>
            <a:pPr lvl="1"/>
            <a:endParaRPr lang="fr-FR" dirty="0" smtClean="0"/>
          </a:p>
          <a:p>
            <a:pPr lvl="1"/>
            <a:endParaRPr lang="fr-FR" dirty="0" smtClean="0"/>
          </a:p>
          <a:p>
            <a:pPr lvl="1"/>
            <a:endParaRPr lang="fr-FR" dirty="0" smtClean="0"/>
          </a:p>
          <a:p>
            <a:pPr lvl="1"/>
            <a:endParaRPr lang="fr-FR" dirty="0" smtClean="0"/>
          </a:p>
          <a:p>
            <a:pPr lvl="1"/>
            <a:endParaRPr lang="fr-FR" dirty="0" smtClean="0"/>
          </a:p>
          <a:p>
            <a:pPr lvl="1"/>
            <a:endParaRPr lang="fr-FR" dirty="0" smtClean="0"/>
          </a:p>
          <a:p>
            <a:pPr lvl="1"/>
            <a:endParaRPr lang="fr-FR" dirty="0"/>
          </a:p>
        </p:txBody>
      </p:sp>
      <p:sp>
        <p:nvSpPr>
          <p:cNvPr id="4" name="ZoneTexte 3"/>
          <p:cNvSpPr txBox="1"/>
          <p:nvPr/>
        </p:nvSpPr>
        <p:spPr>
          <a:xfrm>
            <a:off x="213644" y="415570"/>
            <a:ext cx="8827805" cy="523220"/>
          </a:xfrm>
          <a:prstGeom prst="rect">
            <a:avLst/>
          </a:prstGeom>
          <a:noFill/>
        </p:spPr>
        <p:txBody>
          <a:bodyPr wrap="square" rtlCol="0">
            <a:spAutoFit/>
          </a:bodyPr>
          <a:lstStyle/>
          <a:p>
            <a:r>
              <a:rPr lang="fr-FR" sz="2800" b="1" dirty="0" smtClean="0">
                <a:solidFill>
                  <a:schemeClr val="accent1">
                    <a:lumMod val="75000"/>
                  </a:schemeClr>
                </a:solidFill>
              </a:rPr>
              <a:t>Une baisse due surtout au repli de l’emploi hors intérim…</a:t>
            </a:r>
            <a:endParaRPr lang="fr-FR" sz="2800" b="1" dirty="0">
              <a:solidFill>
                <a:srgbClr val="FF0000"/>
              </a:solidFill>
            </a:endParaRPr>
          </a:p>
        </p:txBody>
      </p:sp>
      <p:cxnSp>
        <p:nvCxnSpPr>
          <p:cNvPr id="6" name="Connecteur droit 5"/>
          <p:cNvCxnSpPr/>
          <p:nvPr/>
        </p:nvCxnSpPr>
        <p:spPr>
          <a:xfrm>
            <a:off x="213645" y="991089"/>
            <a:ext cx="8827805" cy="0"/>
          </a:xfrm>
          <a:prstGeom prst="line">
            <a:avLst/>
          </a:prstGeom>
          <a:ln/>
          <a:effectLst/>
        </p:spPr>
        <p:style>
          <a:lnRef idx="3">
            <a:schemeClr val="accent6"/>
          </a:lnRef>
          <a:fillRef idx="0">
            <a:schemeClr val="accent6"/>
          </a:fillRef>
          <a:effectRef idx="2">
            <a:schemeClr val="accent6"/>
          </a:effectRef>
          <a:fontRef idx="minor">
            <a:schemeClr val="tx1"/>
          </a:fontRef>
        </p:style>
      </p:cxnSp>
      <p:sp>
        <p:nvSpPr>
          <p:cNvPr id="5" name="Espace réservé du numéro de diapositive 4"/>
          <p:cNvSpPr>
            <a:spLocks noGrp="1"/>
          </p:cNvSpPr>
          <p:nvPr>
            <p:ph type="sldNum" sz="quarter" idx="12"/>
          </p:nvPr>
        </p:nvSpPr>
        <p:spPr/>
        <p:txBody>
          <a:bodyPr/>
          <a:lstStyle/>
          <a:p>
            <a:fld id="{3C7AC07C-28E4-BD4F-9FFB-37ABAC856C34}" type="slidenum">
              <a:rPr lang="fr-FR" smtClean="0"/>
              <a:t>3</a:t>
            </a:fld>
            <a:endParaRPr lang="fr-FR" dirty="0"/>
          </a:p>
        </p:txBody>
      </p:sp>
      <p:sp>
        <p:nvSpPr>
          <p:cNvPr id="7" name="Espace réservé du pied de page 6"/>
          <p:cNvSpPr>
            <a:spLocks noGrp="1"/>
          </p:cNvSpPr>
          <p:nvPr>
            <p:ph type="ftr" sz="quarter" idx="11"/>
          </p:nvPr>
        </p:nvSpPr>
        <p:spPr>
          <a:xfrm>
            <a:off x="2291379" y="6568767"/>
            <a:ext cx="4496696" cy="365125"/>
          </a:xfrm>
        </p:spPr>
        <p:txBody>
          <a:bodyPr/>
          <a:lstStyle/>
          <a:p>
            <a:r>
              <a:rPr lang="fr-FR" smtClean="0"/>
              <a:t>Les éclairages conjoncturels départementaux - Vaucluse</a:t>
            </a:r>
            <a:endParaRPr lang="fr-FR" dirty="0"/>
          </a:p>
        </p:txBody>
      </p:sp>
      <p:sp>
        <p:nvSpPr>
          <p:cNvPr id="8" name="Espace réservé de la date 7"/>
          <p:cNvSpPr>
            <a:spLocks noGrp="1"/>
          </p:cNvSpPr>
          <p:nvPr>
            <p:ph type="dt" sz="half" idx="10"/>
          </p:nvPr>
        </p:nvSpPr>
        <p:spPr/>
        <p:txBody>
          <a:bodyPr/>
          <a:lstStyle/>
          <a:p>
            <a:r>
              <a:rPr lang="fr-FR" smtClean="0"/>
              <a:t>Edition janvier 2023</a:t>
            </a:r>
            <a:endParaRPr lang="fr-FR" dirty="0"/>
          </a:p>
        </p:txBody>
      </p:sp>
      <p:sp>
        <p:nvSpPr>
          <p:cNvPr id="13" name="ZoneTexte 12"/>
          <p:cNvSpPr txBox="1"/>
          <p:nvPr/>
        </p:nvSpPr>
        <p:spPr>
          <a:xfrm>
            <a:off x="7871011" y="2911918"/>
            <a:ext cx="1383663" cy="3139321"/>
          </a:xfrm>
          <a:prstGeom prst="rect">
            <a:avLst/>
          </a:prstGeom>
          <a:noFill/>
        </p:spPr>
        <p:txBody>
          <a:bodyPr wrap="square" rtlCol="0">
            <a:spAutoFit/>
          </a:bodyPr>
          <a:lstStyle/>
          <a:p>
            <a:pPr algn="ctr"/>
            <a:r>
              <a:rPr lang="fr-FR" b="1" dirty="0" smtClean="0">
                <a:solidFill>
                  <a:srgbClr val="00B0F0"/>
                </a:solidFill>
              </a:rPr>
              <a:t>-420</a:t>
            </a:r>
            <a:endParaRPr lang="fr-FR" b="1" dirty="0">
              <a:solidFill>
                <a:srgbClr val="00B0F0"/>
              </a:solidFill>
            </a:endParaRPr>
          </a:p>
          <a:p>
            <a:pPr algn="ctr"/>
            <a:r>
              <a:rPr lang="fr-FR" b="1" dirty="0">
                <a:solidFill>
                  <a:srgbClr val="00B0F0"/>
                </a:solidFill>
              </a:rPr>
              <a:t>emplois hors intérim</a:t>
            </a:r>
          </a:p>
          <a:p>
            <a:pPr algn="ctr"/>
            <a:endParaRPr lang="fr-FR" b="1" dirty="0" smtClean="0">
              <a:solidFill>
                <a:schemeClr val="accent6">
                  <a:lumMod val="75000"/>
                </a:schemeClr>
              </a:solidFill>
            </a:endParaRPr>
          </a:p>
          <a:p>
            <a:pPr algn="ctr"/>
            <a:r>
              <a:rPr lang="fr-FR" b="1" dirty="0" smtClean="0">
                <a:solidFill>
                  <a:schemeClr val="accent6">
                    <a:lumMod val="75000"/>
                  </a:schemeClr>
                </a:solidFill>
              </a:rPr>
              <a:t>-70</a:t>
            </a:r>
            <a:endParaRPr lang="fr-FR" b="1" dirty="0">
              <a:solidFill>
                <a:schemeClr val="accent6">
                  <a:lumMod val="75000"/>
                </a:schemeClr>
              </a:solidFill>
            </a:endParaRPr>
          </a:p>
          <a:p>
            <a:pPr algn="ctr"/>
            <a:r>
              <a:rPr lang="fr-FR" b="1" dirty="0">
                <a:solidFill>
                  <a:schemeClr val="accent6">
                    <a:lumMod val="75000"/>
                  </a:schemeClr>
                </a:solidFill>
              </a:rPr>
              <a:t>emplois intérimaires  </a:t>
            </a:r>
          </a:p>
          <a:p>
            <a:pPr algn="ctr"/>
            <a:endParaRPr lang="fr-FR" b="1" dirty="0" smtClean="0">
              <a:solidFill>
                <a:srgbClr val="00B0F0"/>
              </a:solidFill>
            </a:endParaRPr>
          </a:p>
          <a:p>
            <a:pPr algn="ctr"/>
            <a:endParaRPr lang="fr-FR" b="1" dirty="0">
              <a:solidFill>
                <a:srgbClr val="00B0F0"/>
              </a:solidFill>
            </a:endParaRPr>
          </a:p>
          <a:p>
            <a:pPr algn="ctr"/>
            <a:endParaRPr lang="fr-FR" b="1" dirty="0">
              <a:solidFill>
                <a:srgbClr val="00B0F0"/>
              </a:solidFill>
            </a:endParaRPr>
          </a:p>
          <a:p>
            <a:pPr algn="ctr"/>
            <a:endParaRPr lang="fr-FR" b="1" dirty="0" smtClean="0">
              <a:solidFill>
                <a:srgbClr val="00B0F0"/>
              </a:solidFill>
            </a:endParaRPr>
          </a:p>
        </p:txBody>
      </p:sp>
      <p:sp>
        <p:nvSpPr>
          <p:cNvPr id="11" name="ZoneTexte 10"/>
          <p:cNvSpPr txBox="1"/>
          <p:nvPr/>
        </p:nvSpPr>
        <p:spPr>
          <a:xfrm>
            <a:off x="7908494" y="2372200"/>
            <a:ext cx="1346180" cy="338554"/>
          </a:xfrm>
          <a:prstGeom prst="rect">
            <a:avLst/>
          </a:prstGeom>
          <a:noFill/>
        </p:spPr>
        <p:txBody>
          <a:bodyPr wrap="square" rtlCol="0">
            <a:spAutoFit/>
          </a:bodyPr>
          <a:lstStyle/>
          <a:p>
            <a:pPr algn="ctr"/>
            <a:r>
              <a:rPr lang="fr-FR" sz="1600" b="1" dirty="0" smtClean="0"/>
              <a:t>Au T3 2022 :</a:t>
            </a:r>
            <a:endParaRPr lang="fr-FR" b="1" dirty="0"/>
          </a:p>
        </p:txBody>
      </p:sp>
      <p:graphicFrame>
        <p:nvGraphicFramePr>
          <p:cNvPr id="12" name="Graphique 11"/>
          <p:cNvGraphicFramePr>
            <a:graphicFrameLocks/>
          </p:cNvGraphicFramePr>
          <p:nvPr>
            <p:extLst>
              <p:ext uri="{D42A27DB-BD31-4B8C-83A1-F6EECF244321}">
                <p14:modId xmlns:p14="http://schemas.microsoft.com/office/powerpoint/2010/main" val="1446511367"/>
              </p:ext>
            </p:extLst>
          </p:nvPr>
        </p:nvGraphicFramePr>
        <p:xfrm>
          <a:off x="711933" y="1250763"/>
          <a:ext cx="7850909" cy="481794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2250848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Connecteur droit 5"/>
          <p:cNvCxnSpPr/>
          <p:nvPr/>
        </p:nvCxnSpPr>
        <p:spPr>
          <a:xfrm>
            <a:off x="101864" y="950832"/>
            <a:ext cx="8827805" cy="0"/>
          </a:xfrm>
          <a:prstGeom prst="line">
            <a:avLst/>
          </a:prstGeom>
          <a:ln/>
          <a:effectLst/>
        </p:spPr>
        <p:style>
          <a:lnRef idx="3">
            <a:schemeClr val="accent6"/>
          </a:lnRef>
          <a:fillRef idx="0">
            <a:schemeClr val="accent6"/>
          </a:fillRef>
          <a:effectRef idx="2">
            <a:schemeClr val="accent6"/>
          </a:effectRef>
          <a:fontRef idx="minor">
            <a:schemeClr val="tx1"/>
          </a:fontRef>
        </p:style>
      </p:cxnSp>
      <p:sp>
        <p:nvSpPr>
          <p:cNvPr id="5" name="Espace réservé du numéro de diapositive 4"/>
          <p:cNvSpPr>
            <a:spLocks noGrp="1"/>
          </p:cNvSpPr>
          <p:nvPr>
            <p:ph type="sldNum" sz="quarter" idx="12"/>
          </p:nvPr>
        </p:nvSpPr>
        <p:spPr/>
        <p:txBody>
          <a:bodyPr/>
          <a:lstStyle/>
          <a:p>
            <a:fld id="{3C7AC07C-28E4-BD4F-9FFB-37ABAC856C34}" type="slidenum">
              <a:rPr lang="fr-FR" smtClean="0"/>
              <a:t>4</a:t>
            </a:fld>
            <a:endParaRPr lang="fr-FR" dirty="0"/>
          </a:p>
        </p:txBody>
      </p:sp>
      <p:sp>
        <p:nvSpPr>
          <p:cNvPr id="7" name="Espace réservé du pied de page 6"/>
          <p:cNvSpPr>
            <a:spLocks noGrp="1"/>
          </p:cNvSpPr>
          <p:nvPr>
            <p:ph type="ftr" sz="quarter" idx="11"/>
          </p:nvPr>
        </p:nvSpPr>
        <p:spPr>
          <a:xfrm>
            <a:off x="2153353" y="6508442"/>
            <a:ext cx="4705349" cy="365125"/>
          </a:xfrm>
        </p:spPr>
        <p:txBody>
          <a:bodyPr/>
          <a:lstStyle/>
          <a:p>
            <a:r>
              <a:rPr lang="fr-FR" dirty="0" smtClean="0"/>
              <a:t>Les éclairages conjoncturels départementaux - Vaucluse</a:t>
            </a:r>
            <a:endParaRPr lang="fr-FR" dirty="0"/>
          </a:p>
        </p:txBody>
      </p:sp>
      <p:sp>
        <p:nvSpPr>
          <p:cNvPr id="8" name="Espace réservé de la date 7"/>
          <p:cNvSpPr>
            <a:spLocks noGrp="1"/>
          </p:cNvSpPr>
          <p:nvPr>
            <p:ph type="dt" sz="half" idx="10"/>
          </p:nvPr>
        </p:nvSpPr>
        <p:spPr/>
        <p:txBody>
          <a:bodyPr/>
          <a:lstStyle/>
          <a:p>
            <a:r>
              <a:rPr lang="fr-FR" smtClean="0"/>
              <a:t>Edition janvier 2023</a:t>
            </a:r>
            <a:endParaRPr lang="fr-FR" dirty="0"/>
          </a:p>
        </p:txBody>
      </p:sp>
      <p:sp>
        <p:nvSpPr>
          <p:cNvPr id="13" name="ZoneTexte 12"/>
          <p:cNvSpPr txBox="1"/>
          <p:nvPr/>
        </p:nvSpPr>
        <p:spPr>
          <a:xfrm>
            <a:off x="145509" y="-3275"/>
            <a:ext cx="8612177" cy="954107"/>
          </a:xfrm>
          <a:prstGeom prst="rect">
            <a:avLst/>
          </a:prstGeom>
          <a:noFill/>
        </p:spPr>
        <p:txBody>
          <a:bodyPr wrap="square" rtlCol="0">
            <a:spAutoFit/>
          </a:bodyPr>
          <a:lstStyle/>
          <a:p>
            <a:r>
              <a:rPr lang="fr-FR" sz="2800" b="1" dirty="0" smtClean="0">
                <a:solidFill>
                  <a:schemeClr val="accent1">
                    <a:lumMod val="75000"/>
                  </a:schemeClr>
                </a:solidFill>
              </a:rPr>
              <a:t>… notamment dans le tertiaire non marchand et la construction </a:t>
            </a:r>
            <a:r>
              <a:rPr lang="fr-FR" sz="1600" b="1" i="1" dirty="0" smtClean="0">
                <a:solidFill>
                  <a:schemeClr val="accent1">
                    <a:lumMod val="75000"/>
                  </a:schemeClr>
                </a:solidFill>
              </a:rPr>
              <a:t>(et l’agriculture, non représentée ici)</a:t>
            </a:r>
            <a:endParaRPr lang="fr-FR" sz="2800" b="1" i="1" dirty="0">
              <a:solidFill>
                <a:schemeClr val="accent1">
                  <a:lumMod val="75000"/>
                </a:schemeClr>
              </a:solidFill>
            </a:endParaRPr>
          </a:p>
        </p:txBody>
      </p:sp>
      <p:graphicFrame>
        <p:nvGraphicFramePr>
          <p:cNvPr id="12" name="Graphique 11"/>
          <p:cNvGraphicFramePr>
            <a:graphicFrameLocks/>
          </p:cNvGraphicFramePr>
          <p:nvPr>
            <p:extLst>
              <p:ext uri="{D42A27DB-BD31-4B8C-83A1-F6EECF244321}">
                <p14:modId xmlns:p14="http://schemas.microsoft.com/office/powerpoint/2010/main" val="1149323786"/>
              </p:ext>
            </p:extLst>
          </p:nvPr>
        </p:nvGraphicFramePr>
        <p:xfrm>
          <a:off x="711200" y="1219200"/>
          <a:ext cx="7527636" cy="490450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0056239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213645" y="130531"/>
            <a:ext cx="8930356" cy="830997"/>
          </a:xfrm>
          <a:prstGeom prst="rect">
            <a:avLst/>
          </a:prstGeom>
          <a:noFill/>
        </p:spPr>
        <p:txBody>
          <a:bodyPr wrap="square" rtlCol="0">
            <a:spAutoFit/>
          </a:bodyPr>
          <a:lstStyle/>
          <a:p>
            <a:r>
              <a:rPr lang="fr-FR" sz="2400" b="1" dirty="0" smtClean="0">
                <a:solidFill>
                  <a:schemeClr val="accent1">
                    <a:lumMod val="75000"/>
                  </a:schemeClr>
                </a:solidFill>
              </a:rPr>
              <a:t>Les effectifs se stabilisent dans le tertiaire marchand, reculent dans le non marchand et la construction et ralentissent dans l’industrie</a:t>
            </a:r>
            <a:endParaRPr lang="fr-FR" sz="2400" b="1" dirty="0">
              <a:solidFill>
                <a:srgbClr val="FF0000"/>
              </a:solidFill>
            </a:endParaRPr>
          </a:p>
        </p:txBody>
      </p:sp>
      <p:cxnSp>
        <p:nvCxnSpPr>
          <p:cNvPr id="6" name="Connecteur droit 5"/>
          <p:cNvCxnSpPr/>
          <p:nvPr/>
        </p:nvCxnSpPr>
        <p:spPr>
          <a:xfrm>
            <a:off x="213645" y="991089"/>
            <a:ext cx="8827805" cy="0"/>
          </a:xfrm>
          <a:prstGeom prst="line">
            <a:avLst/>
          </a:prstGeom>
          <a:ln/>
          <a:effectLst/>
        </p:spPr>
        <p:style>
          <a:lnRef idx="3">
            <a:schemeClr val="accent6"/>
          </a:lnRef>
          <a:fillRef idx="0">
            <a:schemeClr val="accent6"/>
          </a:fillRef>
          <a:effectRef idx="2">
            <a:schemeClr val="accent6"/>
          </a:effectRef>
          <a:fontRef idx="minor">
            <a:schemeClr val="tx1"/>
          </a:fontRef>
        </p:style>
      </p:cxnSp>
      <p:sp>
        <p:nvSpPr>
          <p:cNvPr id="5" name="Espace réservé du numéro de diapositive 4"/>
          <p:cNvSpPr>
            <a:spLocks noGrp="1"/>
          </p:cNvSpPr>
          <p:nvPr>
            <p:ph type="sldNum" sz="quarter" idx="12"/>
          </p:nvPr>
        </p:nvSpPr>
        <p:spPr/>
        <p:txBody>
          <a:bodyPr/>
          <a:lstStyle/>
          <a:p>
            <a:fld id="{3C7AC07C-28E4-BD4F-9FFB-37ABAC856C34}" type="slidenum">
              <a:rPr lang="fr-FR" smtClean="0"/>
              <a:t>5</a:t>
            </a:fld>
            <a:endParaRPr lang="fr-FR" dirty="0"/>
          </a:p>
        </p:txBody>
      </p:sp>
      <p:sp>
        <p:nvSpPr>
          <p:cNvPr id="7" name="Espace réservé du pied de page 6"/>
          <p:cNvSpPr>
            <a:spLocks noGrp="1"/>
          </p:cNvSpPr>
          <p:nvPr>
            <p:ph type="ftr" sz="quarter" idx="11"/>
          </p:nvPr>
        </p:nvSpPr>
        <p:spPr>
          <a:xfrm>
            <a:off x="2133600" y="6555759"/>
            <a:ext cx="4797349" cy="365125"/>
          </a:xfrm>
        </p:spPr>
        <p:txBody>
          <a:bodyPr/>
          <a:lstStyle/>
          <a:p>
            <a:r>
              <a:rPr lang="fr-FR" dirty="0" smtClean="0"/>
              <a:t>Les éclairages conjoncturels départementaux - Vaucluse</a:t>
            </a:r>
            <a:endParaRPr lang="fr-FR" dirty="0"/>
          </a:p>
        </p:txBody>
      </p:sp>
      <p:sp>
        <p:nvSpPr>
          <p:cNvPr id="8" name="Espace réservé de la date 7"/>
          <p:cNvSpPr>
            <a:spLocks noGrp="1"/>
          </p:cNvSpPr>
          <p:nvPr>
            <p:ph type="dt" sz="half" idx="10"/>
          </p:nvPr>
        </p:nvSpPr>
        <p:spPr/>
        <p:txBody>
          <a:bodyPr/>
          <a:lstStyle/>
          <a:p>
            <a:r>
              <a:rPr lang="fr-FR" smtClean="0"/>
              <a:t>Edition janvier 2023</a:t>
            </a:r>
            <a:endParaRPr lang="fr-FR" dirty="0"/>
          </a:p>
        </p:txBody>
      </p:sp>
      <p:graphicFrame>
        <p:nvGraphicFramePr>
          <p:cNvPr id="9" name="Graphique 8"/>
          <p:cNvGraphicFramePr>
            <a:graphicFrameLocks/>
          </p:cNvGraphicFramePr>
          <p:nvPr>
            <p:extLst>
              <p:ext uri="{D42A27DB-BD31-4B8C-83A1-F6EECF244321}">
                <p14:modId xmlns:p14="http://schemas.microsoft.com/office/powerpoint/2010/main" val="3744720860"/>
              </p:ext>
            </p:extLst>
          </p:nvPr>
        </p:nvGraphicFramePr>
        <p:xfrm>
          <a:off x="711200" y="1337309"/>
          <a:ext cx="7749309" cy="478639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6345101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456487" y="1120580"/>
            <a:ext cx="7781925" cy="5078313"/>
          </a:xfrm>
          <a:prstGeom prst="rect">
            <a:avLst/>
          </a:prstGeom>
          <a:noFill/>
        </p:spPr>
        <p:txBody>
          <a:bodyPr wrap="square" rtlCol="0">
            <a:normAutofit/>
          </a:bodyPr>
          <a:lstStyle/>
          <a:p>
            <a:endParaRPr lang="fr-FR" dirty="0" smtClean="0">
              <a:sym typeface="Wingdings" panose="05000000000000000000" pitchFamily="2" charset="2"/>
            </a:endParaRPr>
          </a:p>
          <a:p>
            <a:endParaRPr lang="fr-FR" dirty="0" smtClean="0"/>
          </a:p>
          <a:p>
            <a:pPr lvl="1"/>
            <a:endParaRPr lang="fr-FR" dirty="0" smtClean="0"/>
          </a:p>
          <a:p>
            <a:pPr lvl="1"/>
            <a:endParaRPr lang="fr-FR" dirty="0" smtClean="0"/>
          </a:p>
          <a:p>
            <a:pPr lvl="1"/>
            <a:endParaRPr lang="fr-FR" dirty="0" smtClean="0"/>
          </a:p>
          <a:p>
            <a:pPr lvl="1"/>
            <a:endParaRPr lang="fr-FR" dirty="0" smtClean="0"/>
          </a:p>
          <a:p>
            <a:pPr lvl="1"/>
            <a:endParaRPr lang="fr-FR" dirty="0" smtClean="0"/>
          </a:p>
          <a:p>
            <a:pPr lvl="1"/>
            <a:endParaRPr lang="fr-FR" dirty="0" smtClean="0"/>
          </a:p>
          <a:p>
            <a:pPr lvl="1"/>
            <a:endParaRPr lang="fr-FR" dirty="0" smtClean="0"/>
          </a:p>
          <a:p>
            <a:pPr lvl="1"/>
            <a:endParaRPr lang="fr-FR" dirty="0" smtClean="0"/>
          </a:p>
          <a:p>
            <a:pPr lvl="1"/>
            <a:endParaRPr lang="fr-FR" dirty="0" smtClean="0"/>
          </a:p>
          <a:p>
            <a:pPr lvl="1"/>
            <a:endParaRPr lang="fr-FR" dirty="0"/>
          </a:p>
        </p:txBody>
      </p:sp>
      <p:cxnSp>
        <p:nvCxnSpPr>
          <p:cNvPr id="6" name="Connecteur droit 5"/>
          <p:cNvCxnSpPr/>
          <p:nvPr/>
        </p:nvCxnSpPr>
        <p:spPr>
          <a:xfrm>
            <a:off x="213645" y="991089"/>
            <a:ext cx="8827805" cy="0"/>
          </a:xfrm>
          <a:prstGeom prst="line">
            <a:avLst/>
          </a:prstGeom>
          <a:ln/>
          <a:effectLst/>
        </p:spPr>
        <p:style>
          <a:lnRef idx="3">
            <a:schemeClr val="accent6"/>
          </a:lnRef>
          <a:fillRef idx="0">
            <a:schemeClr val="accent6"/>
          </a:fillRef>
          <a:effectRef idx="2">
            <a:schemeClr val="accent6"/>
          </a:effectRef>
          <a:fontRef idx="minor">
            <a:schemeClr val="tx1"/>
          </a:fontRef>
        </p:style>
      </p:cxnSp>
      <p:sp>
        <p:nvSpPr>
          <p:cNvPr id="5" name="Espace réservé du numéro de diapositive 4"/>
          <p:cNvSpPr>
            <a:spLocks noGrp="1"/>
          </p:cNvSpPr>
          <p:nvPr>
            <p:ph type="sldNum" sz="quarter" idx="12"/>
          </p:nvPr>
        </p:nvSpPr>
        <p:spPr/>
        <p:txBody>
          <a:bodyPr/>
          <a:lstStyle/>
          <a:p>
            <a:fld id="{3C7AC07C-28E4-BD4F-9FFB-37ABAC856C34}" type="slidenum">
              <a:rPr lang="fr-FR" smtClean="0"/>
              <a:t>6</a:t>
            </a:fld>
            <a:endParaRPr lang="fr-FR" dirty="0"/>
          </a:p>
        </p:txBody>
      </p:sp>
      <p:sp>
        <p:nvSpPr>
          <p:cNvPr id="7" name="Espace réservé du pied de page 6"/>
          <p:cNvSpPr>
            <a:spLocks noGrp="1"/>
          </p:cNvSpPr>
          <p:nvPr>
            <p:ph type="ftr" sz="quarter" idx="11"/>
          </p:nvPr>
        </p:nvSpPr>
        <p:spPr>
          <a:xfrm>
            <a:off x="2291379" y="6540192"/>
            <a:ext cx="4566621" cy="365125"/>
          </a:xfrm>
        </p:spPr>
        <p:txBody>
          <a:bodyPr/>
          <a:lstStyle/>
          <a:p>
            <a:r>
              <a:rPr lang="fr-FR" dirty="0" smtClean="0"/>
              <a:t>Les éclairages conjoncturels départementaux - Vaucluse</a:t>
            </a:r>
            <a:endParaRPr lang="fr-FR" dirty="0"/>
          </a:p>
        </p:txBody>
      </p:sp>
      <p:sp>
        <p:nvSpPr>
          <p:cNvPr id="8" name="Espace réservé de la date 7"/>
          <p:cNvSpPr>
            <a:spLocks noGrp="1"/>
          </p:cNvSpPr>
          <p:nvPr>
            <p:ph type="dt" sz="half" idx="10"/>
          </p:nvPr>
        </p:nvSpPr>
        <p:spPr/>
        <p:txBody>
          <a:bodyPr/>
          <a:lstStyle/>
          <a:p>
            <a:r>
              <a:rPr lang="fr-FR" smtClean="0"/>
              <a:t>Edition janvier 2023</a:t>
            </a:r>
            <a:endParaRPr lang="fr-FR" dirty="0"/>
          </a:p>
        </p:txBody>
      </p:sp>
      <p:sp>
        <p:nvSpPr>
          <p:cNvPr id="13" name="ZoneTexte 12"/>
          <p:cNvSpPr txBox="1"/>
          <p:nvPr/>
        </p:nvSpPr>
        <p:spPr>
          <a:xfrm>
            <a:off x="213643" y="467869"/>
            <a:ext cx="8612177" cy="523220"/>
          </a:xfrm>
          <a:prstGeom prst="rect">
            <a:avLst/>
          </a:prstGeom>
          <a:noFill/>
        </p:spPr>
        <p:txBody>
          <a:bodyPr wrap="square" rtlCol="0">
            <a:spAutoFit/>
          </a:bodyPr>
          <a:lstStyle/>
          <a:p>
            <a:r>
              <a:rPr lang="fr-FR" sz="2800" b="1" dirty="0" smtClean="0">
                <a:solidFill>
                  <a:schemeClr val="accent1">
                    <a:lumMod val="75000"/>
                  </a:schemeClr>
                </a:solidFill>
              </a:rPr>
              <a:t>Nouvelle baisse annuelle dans la construction</a:t>
            </a:r>
            <a:endParaRPr lang="fr-FR" sz="2800" b="1" dirty="0">
              <a:solidFill>
                <a:srgbClr val="FF0000"/>
              </a:solidFill>
            </a:endParaRPr>
          </a:p>
        </p:txBody>
      </p:sp>
      <p:pic>
        <p:nvPicPr>
          <p:cNvPr id="2" name="Image 1"/>
          <p:cNvPicPr>
            <a:picLocks noChangeAspect="1"/>
          </p:cNvPicPr>
          <p:nvPr/>
        </p:nvPicPr>
        <p:blipFill>
          <a:blip r:embed="rId3"/>
          <a:stretch>
            <a:fillRect/>
          </a:stretch>
        </p:blipFill>
        <p:spPr>
          <a:xfrm>
            <a:off x="528185" y="2084069"/>
            <a:ext cx="7983092" cy="3023639"/>
          </a:xfrm>
          <a:prstGeom prst="rect">
            <a:avLst/>
          </a:prstGeom>
        </p:spPr>
      </p:pic>
    </p:spTree>
    <p:extLst>
      <p:ext uri="{BB962C8B-B14F-4D97-AF65-F5344CB8AC3E}">
        <p14:creationId xmlns:p14="http://schemas.microsoft.com/office/powerpoint/2010/main" val="28763061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p:txBody>
          <a:bodyPr/>
          <a:lstStyle/>
          <a:p>
            <a:fld id="{3C7AC07C-28E4-BD4F-9FFB-37ABAC856C34}" type="slidenum">
              <a:rPr lang="fr-FR" smtClean="0"/>
              <a:t>7</a:t>
            </a:fld>
            <a:endParaRPr lang="fr-FR" dirty="0"/>
          </a:p>
        </p:txBody>
      </p:sp>
      <p:sp>
        <p:nvSpPr>
          <p:cNvPr id="7" name="Espace réservé du pied de page 6"/>
          <p:cNvSpPr>
            <a:spLocks noGrp="1"/>
          </p:cNvSpPr>
          <p:nvPr>
            <p:ph type="ftr" sz="quarter" idx="11"/>
          </p:nvPr>
        </p:nvSpPr>
        <p:spPr>
          <a:xfrm>
            <a:off x="1664897" y="6568767"/>
            <a:ext cx="5840083" cy="365125"/>
          </a:xfrm>
        </p:spPr>
        <p:txBody>
          <a:bodyPr/>
          <a:lstStyle/>
          <a:p>
            <a:r>
              <a:rPr lang="fr-FR" smtClean="0"/>
              <a:t>Les éclairages conjoncturels départementaux - Vaucluse</a:t>
            </a:r>
            <a:endParaRPr lang="fr-FR" dirty="0"/>
          </a:p>
        </p:txBody>
      </p:sp>
      <p:sp>
        <p:nvSpPr>
          <p:cNvPr id="12" name="ZoneTexte 11"/>
          <p:cNvSpPr txBox="1"/>
          <p:nvPr/>
        </p:nvSpPr>
        <p:spPr>
          <a:xfrm>
            <a:off x="177640" y="213648"/>
            <a:ext cx="8931970" cy="523220"/>
          </a:xfrm>
          <a:prstGeom prst="rect">
            <a:avLst/>
          </a:prstGeom>
          <a:noFill/>
        </p:spPr>
        <p:txBody>
          <a:bodyPr wrap="square" rtlCol="0">
            <a:spAutoFit/>
          </a:bodyPr>
          <a:lstStyle/>
          <a:p>
            <a:r>
              <a:rPr lang="fr-FR" sz="2800" b="1" dirty="0">
                <a:solidFill>
                  <a:schemeClr val="accent1">
                    <a:lumMod val="75000"/>
                  </a:schemeClr>
                </a:solidFill>
              </a:rPr>
              <a:t>Les contrats aidés poursuivent leur recul</a:t>
            </a:r>
            <a:endParaRPr lang="fr-FR" sz="2800" b="1" dirty="0">
              <a:solidFill>
                <a:srgbClr val="376092"/>
              </a:solidFill>
            </a:endParaRPr>
          </a:p>
        </p:txBody>
      </p:sp>
      <p:sp>
        <p:nvSpPr>
          <p:cNvPr id="3" name="Espace réservé de la date 2"/>
          <p:cNvSpPr>
            <a:spLocks noGrp="1"/>
          </p:cNvSpPr>
          <p:nvPr>
            <p:ph type="dt" sz="half" idx="10"/>
          </p:nvPr>
        </p:nvSpPr>
        <p:spPr/>
        <p:txBody>
          <a:bodyPr/>
          <a:lstStyle/>
          <a:p>
            <a:r>
              <a:rPr lang="fr-FR" smtClean="0"/>
              <a:t>Edition janvier 2023</a:t>
            </a:r>
            <a:endParaRPr lang="fr-FR" dirty="0"/>
          </a:p>
        </p:txBody>
      </p:sp>
      <p:cxnSp>
        <p:nvCxnSpPr>
          <p:cNvPr id="6" name="Connecteur droit 5"/>
          <p:cNvCxnSpPr/>
          <p:nvPr/>
        </p:nvCxnSpPr>
        <p:spPr>
          <a:xfrm>
            <a:off x="177640" y="862373"/>
            <a:ext cx="8827805" cy="0"/>
          </a:xfrm>
          <a:prstGeom prst="line">
            <a:avLst/>
          </a:prstGeom>
          <a:ln/>
          <a:effectLst/>
        </p:spPr>
        <p:style>
          <a:lnRef idx="3">
            <a:schemeClr val="accent6"/>
          </a:lnRef>
          <a:fillRef idx="0">
            <a:schemeClr val="accent6"/>
          </a:fillRef>
          <a:effectRef idx="2">
            <a:schemeClr val="accent6"/>
          </a:effectRef>
          <a:fontRef idx="minor">
            <a:schemeClr val="tx1"/>
          </a:fontRef>
        </p:style>
      </p:cxnSp>
      <p:grpSp>
        <p:nvGrpSpPr>
          <p:cNvPr id="13" name="Groupe 12"/>
          <p:cNvGrpSpPr>
            <a:grpSpLocks/>
          </p:cNvGrpSpPr>
          <p:nvPr/>
        </p:nvGrpSpPr>
        <p:grpSpPr bwMode="auto">
          <a:xfrm>
            <a:off x="177640" y="987879"/>
            <a:ext cx="8827805" cy="5377752"/>
            <a:chOff x="0" y="0"/>
            <a:chExt cx="9458325" cy="6042212"/>
          </a:xfrm>
        </p:grpSpPr>
        <p:graphicFrame>
          <p:nvGraphicFramePr>
            <p:cNvPr id="14" name="Graphique 13"/>
            <p:cNvGraphicFramePr>
              <a:graphicFrameLocks/>
            </p:cNvGraphicFramePr>
            <p:nvPr>
              <p:extLst>
                <p:ext uri="{D42A27DB-BD31-4B8C-83A1-F6EECF244321}">
                  <p14:modId xmlns:p14="http://schemas.microsoft.com/office/powerpoint/2010/main" val="3601069041"/>
                </p:ext>
              </p:extLst>
            </p:nvPr>
          </p:nvGraphicFramePr>
          <p:xfrm>
            <a:off x="0" y="0"/>
            <a:ext cx="9458325" cy="6042212"/>
          </p:xfrm>
          <a:graphic>
            <a:graphicData uri="http://schemas.openxmlformats.org/drawingml/2006/chart">
              <c:chart xmlns:c="http://schemas.openxmlformats.org/drawingml/2006/chart" xmlns:r="http://schemas.openxmlformats.org/officeDocument/2006/relationships" r:id="rId3"/>
            </a:graphicData>
          </a:graphic>
        </p:graphicFrame>
        <p:sp>
          <p:nvSpPr>
            <p:cNvPr id="15" name="ZoneTexte 26"/>
            <p:cNvSpPr txBox="1"/>
            <p:nvPr/>
          </p:nvSpPr>
          <p:spPr>
            <a:xfrm>
              <a:off x="8874337" y="1984204"/>
              <a:ext cx="583987" cy="263129"/>
            </a:xfrm>
            <a:prstGeom prst="rect">
              <a:avLst/>
            </a:prstGeom>
            <a:ln/>
          </p:spPr>
          <p:style>
            <a:lnRef idx="1">
              <a:schemeClr val="accent1"/>
            </a:lnRef>
            <a:fillRef idx="3">
              <a:schemeClr val="accent1"/>
            </a:fillRef>
            <a:effectRef idx="2">
              <a:schemeClr val="accent1"/>
            </a:effectRef>
            <a:fontRef idx="minor">
              <a:schemeClr val="lt1"/>
            </a:fontRef>
          </p:style>
          <p:txBody>
            <a:bodyPr wrap="square"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fr-FR" sz="1100" b="1"/>
                <a:t>1 700</a:t>
              </a:r>
            </a:p>
          </p:txBody>
        </p:sp>
        <p:sp>
          <p:nvSpPr>
            <p:cNvPr id="20" name="Flèche vers le bas 19"/>
            <p:cNvSpPr/>
            <p:nvPr/>
          </p:nvSpPr>
          <p:spPr>
            <a:xfrm>
              <a:off x="9134475" y="2338921"/>
              <a:ext cx="152400" cy="584730"/>
            </a:xfrm>
            <a:prstGeom prst="downArrow">
              <a:avLst/>
            </a:prstGeom>
          </p:spPr>
          <p:style>
            <a:lnRef idx="1">
              <a:schemeClr val="accent1"/>
            </a:lnRef>
            <a:fillRef idx="3">
              <a:schemeClr val="accent1"/>
            </a:fillRef>
            <a:effectRef idx="2">
              <a:schemeClr val="accent1"/>
            </a:effectRef>
            <a:fontRef idx="minor">
              <a:schemeClr val="lt1"/>
            </a:fontRef>
          </p:style>
          <p:txBody>
            <a:bodyPr wrap="square"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fr-FR"/>
            </a:p>
          </p:txBody>
        </p:sp>
      </p:grpSp>
      <p:sp>
        <p:nvSpPr>
          <p:cNvPr id="23" name="ZoneTexte 1"/>
          <p:cNvSpPr txBox="1"/>
          <p:nvPr/>
        </p:nvSpPr>
        <p:spPr>
          <a:xfrm>
            <a:off x="457199" y="5795250"/>
            <a:ext cx="8899814" cy="456643"/>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rtl="0" eaLnBrk="1" fontAlgn="auto" latinLnBrk="0" hangingPunct="1"/>
            <a:r>
              <a:rPr lang="fr-FR" sz="900" b="0" i="0" baseline="0" dirty="0">
                <a:effectLst/>
                <a:latin typeface="+mn-lt"/>
                <a:ea typeface="+mn-ea"/>
                <a:cs typeface="+mn-cs"/>
              </a:rPr>
              <a:t>* M</a:t>
            </a:r>
            <a:r>
              <a:rPr lang="fr-FR" sz="900" dirty="0">
                <a:effectLst/>
                <a:latin typeface="+mn-lt"/>
                <a:ea typeface="+mn-ea"/>
                <a:cs typeface="+mn-cs"/>
              </a:rPr>
              <a:t>archands et non marchands . Depuis juillet 2014, les  Ateliers et chantiers d’insertion  (ACI)</a:t>
            </a:r>
            <a:r>
              <a:rPr lang="fr-FR" sz="900" baseline="0" dirty="0">
                <a:effectLst/>
                <a:latin typeface="+mn-lt"/>
                <a:ea typeface="+mn-ea"/>
                <a:cs typeface="+mn-cs"/>
              </a:rPr>
              <a:t> </a:t>
            </a:r>
            <a:r>
              <a:rPr lang="fr-FR" sz="900" dirty="0">
                <a:effectLst/>
                <a:latin typeface="+mn-lt"/>
                <a:ea typeface="+mn-ea"/>
                <a:cs typeface="+mn-cs"/>
              </a:rPr>
              <a:t>doivent recruter leurs salariés en CDDI.</a:t>
            </a:r>
            <a:endParaRPr lang="fr-FR" sz="900" dirty="0">
              <a:effectLst/>
            </a:endParaRPr>
          </a:p>
          <a:p>
            <a:r>
              <a:rPr lang="fr-FR" sz="900" b="1" dirty="0">
                <a:effectLst/>
                <a:latin typeface="+mn-lt"/>
                <a:ea typeface="+mn-ea"/>
                <a:cs typeface="+mn-cs"/>
              </a:rPr>
              <a:t>Note : </a:t>
            </a:r>
            <a:r>
              <a:rPr lang="fr-FR" sz="900" dirty="0">
                <a:effectLst/>
                <a:latin typeface="+mn-lt"/>
                <a:ea typeface="+mn-ea"/>
                <a:cs typeface="+mn-cs"/>
              </a:rPr>
              <a:t>données arrondies en fin de trimestre, provisoires</a:t>
            </a:r>
            <a:endParaRPr lang="fr-FR" sz="900" dirty="0">
              <a:effectLst/>
            </a:endParaRPr>
          </a:p>
          <a:p>
            <a:r>
              <a:rPr lang="fr-FR" sz="900" b="1" i="1" dirty="0">
                <a:effectLst/>
                <a:latin typeface="+mn-lt"/>
                <a:ea typeface="+mn-ea"/>
                <a:cs typeface="+mn-cs"/>
              </a:rPr>
              <a:t>Source </a:t>
            </a:r>
            <a:r>
              <a:rPr lang="fr-FR" sz="900" i="1" dirty="0">
                <a:effectLst/>
                <a:latin typeface="+mn-lt"/>
                <a:ea typeface="+mn-ea"/>
                <a:cs typeface="+mn-cs"/>
              </a:rPr>
              <a:t>: ASP - </a:t>
            </a:r>
            <a:r>
              <a:rPr lang="fr-FR" sz="900" b="1" i="1" dirty="0">
                <a:effectLst/>
                <a:latin typeface="+mn-lt"/>
                <a:ea typeface="+mn-ea"/>
                <a:cs typeface="+mn-cs"/>
              </a:rPr>
              <a:t>Traitements : </a:t>
            </a:r>
            <a:r>
              <a:rPr lang="fr-FR" sz="900" i="1" dirty="0">
                <a:effectLst/>
                <a:latin typeface="+mn-lt"/>
                <a:ea typeface="+mn-ea"/>
                <a:cs typeface="+mn-cs"/>
              </a:rPr>
              <a:t>Dares</a:t>
            </a:r>
            <a:endParaRPr lang="fr-FR" sz="900" dirty="0">
              <a:effectLst/>
            </a:endParaRPr>
          </a:p>
          <a:p>
            <a:pPr marL="0" marR="0" indent="0" defTabSz="914400" rtl="0" eaLnBrk="1" fontAlgn="auto" latinLnBrk="0" hangingPunct="1">
              <a:lnSpc>
                <a:spcPts val="1200"/>
              </a:lnSpc>
              <a:spcBef>
                <a:spcPts val="0"/>
              </a:spcBef>
              <a:spcAft>
                <a:spcPts val="0"/>
              </a:spcAft>
              <a:buClrTx/>
              <a:buSzTx/>
              <a:buFontTx/>
              <a:buNone/>
              <a:tabLst/>
              <a:defRPr/>
            </a:pPr>
            <a:endParaRPr lang="fr-FR" sz="1100" i="1" dirty="0"/>
          </a:p>
        </p:txBody>
      </p:sp>
    </p:spTree>
    <p:extLst>
      <p:ext uri="{BB962C8B-B14F-4D97-AF65-F5344CB8AC3E}">
        <p14:creationId xmlns:p14="http://schemas.microsoft.com/office/powerpoint/2010/main" val="26227297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p:txBody>
          <a:bodyPr/>
          <a:lstStyle/>
          <a:p>
            <a:fld id="{3C7AC07C-28E4-BD4F-9FFB-37ABAC856C34}" type="slidenum">
              <a:rPr lang="fr-FR" smtClean="0"/>
              <a:t>8</a:t>
            </a:fld>
            <a:endParaRPr lang="fr-FR" dirty="0"/>
          </a:p>
        </p:txBody>
      </p:sp>
      <p:sp>
        <p:nvSpPr>
          <p:cNvPr id="7" name="Espace réservé du pied de page 6"/>
          <p:cNvSpPr>
            <a:spLocks noGrp="1"/>
          </p:cNvSpPr>
          <p:nvPr>
            <p:ph type="ftr" sz="quarter" idx="11"/>
          </p:nvPr>
        </p:nvSpPr>
        <p:spPr>
          <a:xfrm>
            <a:off x="1664897" y="6568767"/>
            <a:ext cx="5840083" cy="365125"/>
          </a:xfrm>
        </p:spPr>
        <p:txBody>
          <a:bodyPr/>
          <a:lstStyle/>
          <a:p>
            <a:r>
              <a:rPr lang="fr-FR" smtClean="0"/>
              <a:t>Les éclairages conjoncturels départementaux - Vaucluse</a:t>
            </a:r>
            <a:endParaRPr lang="fr-FR" dirty="0"/>
          </a:p>
        </p:txBody>
      </p:sp>
      <p:sp>
        <p:nvSpPr>
          <p:cNvPr id="12" name="ZoneTexte 11"/>
          <p:cNvSpPr txBox="1"/>
          <p:nvPr/>
        </p:nvSpPr>
        <p:spPr>
          <a:xfrm>
            <a:off x="212029" y="123594"/>
            <a:ext cx="8931970" cy="523220"/>
          </a:xfrm>
          <a:prstGeom prst="rect">
            <a:avLst/>
          </a:prstGeom>
          <a:noFill/>
        </p:spPr>
        <p:txBody>
          <a:bodyPr wrap="square" rtlCol="0">
            <a:spAutoFit/>
          </a:bodyPr>
          <a:lstStyle/>
          <a:p>
            <a:r>
              <a:rPr lang="fr-FR" sz="2800" b="1" dirty="0">
                <a:solidFill>
                  <a:schemeClr val="accent1">
                    <a:lumMod val="75000"/>
                  </a:schemeClr>
                </a:solidFill>
              </a:rPr>
              <a:t>L’apprentissage progresse moins vite que mi-2022</a:t>
            </a:r>
            <a:endParaRPr lang="fr-FR" sz="2800" b="1" dirty="0">
              <a:solidFill>
                <a:srgbClr val="376092"/>
              </a:solidFill>
            </a:endParaRPr>
          </a:p>
        </p:txBody>
      </p:sp>
      <p:sp>
        <p:nvSpPr>
          <p:cNvPr id="3" name="Espace réservé de la date 2"/>
          <p:cNvSpPr>
            <a:spLocks noGrp="1"/>
          </p:cNvSpPr>
          <p:nvPr>
            <p:ph type="dt" sz="half" idx="10"/>
          </p:nvPr>
        </p:nvSpPr>
        <p:spPr/>
        <p:txBody>
          <a:bodyPr/>
          <a:lstStyle/>
          <a:p>
            <a:r>
              <a:rPr lang="fr-FR" smtClean="0"/>
              <a:t>Edition janvier 2023</a:t>
            </a:r>
            <a:endParaRPr lang="fr-FR" dirty="0"/>
          </a:p>
        </p:txBody>
      </p:sp>
      <p:cxnSp>
        <p:nvCxnSpPr>
          <p:cNvPr id="6" name="Connecteur droit 5"/>
          <p:cNvCxnSpPr/>
          <p:nvPr/>
        </p:nvCxnSpPr>
        <p:spPr>
          <a:xfrm>
            <a:off x="113893" y="791957"/>
            <a:ext cx="8827805" cy="0"/>
          </a:xfrm>
          <a:prstGeom prst="line">
            <a:avLst/>
          </a:prstGeom>
          <a:ln/>
          <a:effectLst/>
        </p:spPr>
        <p:style>
          <a:lnRef idx="3">
            <a:schemeClr val="accent6"/>
          </a:lnRef>
          <a:fillRef idx="0">
            <a:schemeClr val="accent6"/>
          </a:fillRef>
          <a:effectRef idx="2">
            <a:schemeClr val="accent6"/>
          </a:effectRef>
          <a:fontRef idx="minor">
            <a:schemeClr val="tx1"/>
          </a:fontRef>
        </p:style>
      </p:cxnSp>
      <p:graphicFrame>
        <p:nvGraphicFramePr>
          <p:cNvPr id="8" name="Graphique 7"/>
          <p:cNvGraphicFramePr>
            <a:graphicFrameLocks/>
          </p:cNvGraphicFramePr>
          <p:nvPr>
            <p:extLst>
              <p:ext uri="{D42A27DB-BD31-4B8C-83A1-F6EECF244321}">
                <p14:modId xmlns:p14="http://schemas.microsoft.com/office/powerpoint/2010/main" val="986166089"/>
              </p:ext>
            </p:extLst>
          </p:nvPr>
        </p:nvGraphicFramePr>
        <p:xfrm>
          <a:off x="212029" y="957716"/>
          <a:ext cx="8827805" cy="561105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9312448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125699" y="415121"/>
            <a:ext cx="8982634" cy="523220"/>
          </a:xfrm>
          <a:prstGeom prst="rect">
            <a:avLst/>
          </a:prstGeom>
          <a:noFill/>
        </p:spPr>
        <p:txBody>
          <a:bodyPr wrap="square" rtlCol="0">
            <a:spAutoFit/>
          </a:bodyPr>
          <a:lstStyle/>
          <a:p>
            <a:r>
              <a:rPr lang="fr-FR" sz="2800" b="1" dirty="0" smtClean="0">
                <a:solidFill>
                  <a:schemeClr val="accent1">
                    <a:lumMod val="75000"/>
                  </a:schemeClr>
                </a:solidFill>
              </a:rPr>
              <a:t>Quasi-stabilité du taux </a:t>
            </a:r>
            <a:r>
              <a:rPr lang="fr-FR" sz="2800" b="1" dirty="0">
                <a:solidFill>
                  <a:schemeClr val="accent1">
                    <a:lumMod val="75000"/>
                  </a:schemeClr>
                </a:solidFill>
              </a:rPr>
              <a:t>de </a:t>
            </a:r>
            <a:r>
              <a:rPr lang="fr-FR" sz="2800" b="1" dirty="0" smtClean="0">
                <a:solidFill>
                  <a:schemeClr val="accent1">
                    <a:lumMod val="75000"/>
                  </a:schemeClr>
                </a:solidFill>
              </a:rPr>
              <a:t>chômage</a:t>
            </a:r>
            <a:endParaRPr lang="fr-FR" sz="2800" dirty="0">
              <a:solidFill>
                <a:schemeClr val="accent1">
                  <a:lumMod val="75000"/>
                </a:schemeClr>
              </a:solidFill>
            </a:endParaRPr>
          </a:p>
        </p:txBody>
      </p:sp>
      <p:cxnSp>
        <p:nvCxnSpPr>
          <p:cNvPr id="6" name="Connecteur droit 5"/>
          <p:cNvCxnSpPr/>
          <p:nvPr/>
        </p:nvCxnSpPr>
        <p:spPr>
          <a:xfrm>
            <a:off x="125699" y="1043186"/>
            <a:ext cx="8827805" cy="0"/>
          </a:xfrm>
          <a:prstGeom prst="line">
            <a:avLst/>
          </a:prstGeom>
          <a:ln/>
          <a:effectLst/>
        </p:spPr>
        <p:style>
          <a:lnRef idx="3">
            <a:schemeClr val="accent6"/>
          </a:lnRef>
          <a:fillRef idx="0">
            <a:schemeClr val="accent6"/>
          </a:fillRef>
          <a:effectRef idx="2">
            <a:schemeClr val="accent6"/>
          </a:effectRef>
          <a:fontRef idx="minor">
            <a:schemeClr val="tx1"/>
          </a:fontRef>
        </p:style>
      </p:cxnSp>
      <p:sp>
        <p:nvSpPr>
          <p:cNvPr id="5" name="Espace réservé du numéro de diapositive 4"/>
          <p:cNvSpPr>
            <a:spLocks noGrp="1"/>
          </p:cNvSpPr>
          <p:nvPr>
            <p:ph type="sldNum" sz="quarter" idx="12"/>
          </p:nvPr>
        </p:nvSpPr>
        <p:spPr/>
        <p:txBody>
          <a:bodyPr/>
          <a:lstStyle/>
          <a:p>
            <a:fld id="{3C7AC07C-28E4-BD4F-9FFB-37ABAC856C34}" type="slidenum">
              <a:rPr lang="fr-FR" smtClean="0"/>
              <a:t>9</a:t>
            </a:fld>
            <a:endParaRPr lang="fr-FR" dirty="0"/>
          </a:p>
        </p:txBody>
      </p:sp>
      <p:sp>
        <p:nvSpPr>
          <p:cNvPr id="7" name="Espace réservé du pied de page 6"/>
          <p:cNvSpPr>
            <a:spLocks noGrp="1"/>
          </p:cNvSpPr>
          <p:nvPr>
            <p:ph type="ftr" sz="quarter" idx="11"/>
          </p:nvPr>
        </p:nvSpPr>
        <p:spPr>
          <a:xfrm>
            <a:off x="1733909" y="6568767"/>
            <a:ext cx="6003985" cy="365125"/>
          </a:xfrm>
        </p:spPr>
        <p:txBody>
          <a:bodyPr/>
          <a:lstStyle/>
          <a:p>
            <a:r>
              <a:rPr lang="fr-FR" dirty="0" smtClean="0"/>
              <a:t>Les éclairages conjoncturels départementaux - Vaucluse</a:t>
            </a:r>
            <a:endParaRPr lang="fr-FR" dirty="0"/>
          </a:p>
        </p:txBody>
      </p:sp>
      <p:sp>
        <p:nvSpPr>
          <p:cNvPr id="3" name="Espace réservé de la date 2"/>
          <p:cNvSpPr>
            <a:spLocks noGrp="1"/>
          </p:cNvSpPr>
          <p:nvPr>
            <p:ph type="dt" sz="half" idx="10"/>
          </p:nvPr>
        </p:nvSpPr>
        <p:spPr/>
        <p:txBody>
          <a:bodyPr/>
          <a:lstStyle/>
          <a:p>
            <a:r>
              <a:rPr lang="fr-FR" smtClean="0"/>
              <a:t>Edition janvier 2023</a:t>
            </a:r>
            <a:endParaRPr lang="fr-FR" dirty="0"/>
          </a:p>
        </p:txBody>
      </p:sp>
      <p:sp>
        <p:nvSpPr>
          <p:cNvPr id="12" name="ZoneTexte 11"/>
          <p:cNvSpPr txBox="1"/>
          <p:nvPr/>
        </p:nvSpPr>
        <p:spPr>
          <a:xfrm>
            <a:off x="7574121" y="4714414"/>
            <a:ext cx="1652756" cy="615553"/>
          </a:xfrm>
          <a:prstGeom prst="rect">
            <a:avLst/>
          </a:prstGeom>
          <a:noFill/>
        </p:spPr>
        <p:txBody>
          <a:bodyPr wrap="square" rtlCol="0">
            <a:spAutoFit/>
          </a:bodyPr>
          <a:lstStyle/>
          <a:p>
            <a:pPr algn="ctr"/>
            <a:r>
              <a:rPr lang="fr-FR" sz="1600" b="1" dirty="0" smtClean="0">
                <a:solidFill>
                  <a:schemeClr val="accent1">
                    <a:lumMod val="75000"/>
                  </a:schemeClr>
                </a:solidFill>
              </a:rPr>
              <a:t>7,1 % (-0,1 pt) </a:t>
            </a:r>
          </a:p>
          <a:p>
            <a:pPr algn="ctr"/>
            <a:endParaRPr lang="fr-FR" b="1" dirty="0">
              <a:solidFill>
                <a:srgbClr val="FF0000"/>
              </a:solidFill>
            </a:endParaRPr>
          </a:p>
        </p:txBody>
      </p:sp>
      <p:sp>
        <p:nvSpPr>
          <p:cNvPr id="13" name="ZoneTexte 12"/>
          <p:cNvSpPr txBox="1"/>
          <p:nvPr/>
        </p:nvSpPr>
        <p:spPr>
          <a:xfrm>
            <a:off x="7506140" y="3701628"/>
            <a:ext cx="1720737" cy="646331"/>
          </a:xfrm>
          <a:prstGeom prst="rect">
            <a:avLst/>
          </a:prstGeom>
          <a:noFill/>
        </p:spPr>
        <p:txBody>
          <a:bodyPr wrap="square" rtlCol="0">
            <a:spAutoFit/>
          </a:bodyPr>
          <a:lstStyle/>
          <a:p>
            <a:pPr algn="ctr"/>
            <a:r>
              <a:rPr lang="fr-FR" sz="1600" b="1" dirty="0" smtClean="0">
                <a:solidFill>
                  <a:schemeClr val="accent3">
                    <a:lumMod val="75000"/>
                  </a:schemeClr>
                </a:solidFill>
              </a:rPr>
              <a:t>9,6 % (+0,1 pt)</a:t>
            </a:r>
            <a:r>
              <a:rPr lang="fr-FR" b="1" dirty="0" smtClean="0">
                <a:solidFill>
                  <a:schemeClr val="accent3">
                    <a:lumMod val="75000"/>
                  </a:schemeClr>
                </a:solidFill>
              </a:rPr>
              <a:t> </a:t>
            </a:r>
          </a:p>
          <a:p>
            <a:pPr algn="ctr"/>
            <a:endParaRPr lang="fr-FR" b="1" dirty="0">
              <a:solidFill>
                <a:srgbClr val="FF0000"/>
              </a:solidFill>
            </a:endParaRPr>
          </a:p>
        </p:txBody>
      </p:sp>
      <p:sp>
        <p:nvSpPr>
          <p:cNvPr id="11" name="ZoneTexte 10"/>
          <p:cNvSpPr txBox="1"/>
          <p:nvPr/>
        </p:nvSpPr>
        <p:spPr>
          <a:xfrm>
            <a:off x="7574122" y="4347959"/>
            <a:ext cx="1652755" cy="338554"/>
          </a:xfrm>
          <a:prstGeom prst="rect">
            <a:avLst/>
          </a:prstGeom>
          <a:noFill/>
        </p:spPr>
        <p:txBody>
          <a:bodyPr wrap="square" rtlCol="0">
            <a:spAutoFit/>
          </a:bodyPr>
          <a:lstStyle/>
          <a:p>
            <a:pPr algn="ctr"/>
            <a:r>
              <a:rPr lang="fr-FR" sz="1600" b="1" dirty="0" smtClean="0">
                <a:solidFill>
                  <a:srgbClr val="FF0000"/>
                </a:solidFill>
              </a:rPr>
              <a:t>8,2 % (0,0 pt) </a:t>
            </a:r>
          </a:p>
        </p:txBody>
      </p:sp>
      <p:graphicFrame>
        <p:nvGraphicFramePr>
          <p:cNvPr id="14" name="Graphique 13"/>
          <p:cNvGraphicFramePr>
            <a:graphicFrameLocks/>
          </p:cNvGraphicFramePr>
          <p:nvPr>
            <p:extLst>
              <p:ext uri="{D42A27DB-BD31-4B8C-83A1-F6EECF244321}">
                <p14:modId xmlns:p14="http://schemas.microsoft.com/office/powerpoint/2010/main" val="1206582590"/>
              </p:ext>
            </p:extLst>
          </p:nvPr>
        </p:nvGraphicFramePr>
        <p:xfrm>
          <a:off x="338328" y="1170432"/>
          <a:ext cx="7946136" cy="530351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702633818"/>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Jour xmlns="ab994d58-9349-46a1-8cee-b96a64c5dc7e">07</Jour>
    <Auteur xmlns="2ff91c20-40e6-4ab5-a5ac-9b5646c66526">
      <UserInfo>
        <DisplayName/>
        <AccountId xsi:nil="true"/>
        <AccountType/>
      </UserInfo>
    </Auteur>
    <DIRECCTE xmlns="2ff91c20-40e6-4ab5-a5ac-9b5646c66526" xsi:nil="true"/>
    <Mots_x0020_Clefs xmlns="2ff91c20-40e6-4ab5-a5ac-9b5646c66526" xsi:nil="true"/>
    <Resume xmlns="ab994d58-9349-46a1-8cee-b96a64c5dc7e" xsi:nil="true"/>
    <Année xmlns="ab994d58-9349-46a1-8cee-b96a64c5dc7e">2018</Année>
    <RubriqueNiv3 xmlns="2ff91c20-40e6-4ab5-a5ac-9b5646c66526" xsi:nil="true"/>
    <Rubrique xmlns="2ff91c20-40e6-4ab5-a5ac-9b5646c66526" xsi:nil="true"/>
    <RubriqueNiv2 xmlns="2ff91c20-40e6-4ab5-a5ac-9b5646c66526" xsi:nil="true"/>
    <Mois xmlns="ab994d58-9349-46a1-8cee-b96a64c5dc7e">06 - Juin</Mois>
    <_dlc_DocId xmlns="ab994d58-9349-46a1-8cee-b96a64c5dc7e">PACA-1195-1</_dlc_DocId>
    <_dlc_DocIdUrl xmlns="ab994d58-9349-46a1-8cee-b96a64c5dc7e">
      <Url>http://intranet.direccte.gouv.fr/paca/Etudes%20et%20statistiques/_layouts/15/DocIdRedir.aspx?ID=PACA-1195-1</Url>
      <Description>PACA-1195-1</Description>
    </_dlc_DocIdUrl>
  </documentManagement>
</p:properties>
</file>

<file path=customXml/item2.xml><?xml version="1.0" encoding="utf-8"?>
<ct:contentTypeSchema xmlns:ct="http://schemas.microsoft.com/office/2006/metadata/contentType" xmlns:ma="http://schemas.microsoft.com/office/2006/metadata/properties/metaAttributes" ct:_="" ma:_="" ma:contentTypeName="Direccte - Document" ma:contentTypeID="0x0101002B9C2962A44E47E49C985B3DB63656AE0096388B916A9B264DBD77EFB5256EEC22" ma:contentTypeVersion="8" ma:contentTypeDescription="Document pour les portails de type Direccte" ma:contentTypeScope="" ma:versionID="c11fc93c9e7ea15410097cfb7479afe7">
  <xsd:schema xmlns:xsd="http://www.w3.org/2001/XMLSchema" xmlns:xs="http://www.w3.org/2001/XMLSchema" xmlns:p="http://schemas.microsoft.com/office/2006/metadata/properties" xmlns:ns2="2ff91c20-40e6-4ab5-a5ac-9b5646c66526" xmlns:ns3="ab994d58-9349-46a1-8cee-b96a64c5dc7e" targetNamespace="http://schemas.microsoft.com/office/2006/metadata/properties" ma:root="true" ma:fieldsID="dcf6eb2dcc919f976b99dd89427cdf59" ns2:_="" ns3:_="">
    <xsd:import namespace="2ff91c20-40e6-4ab5-a5ac-9b5646c66526"/>
    <xsd:import namespace="ab994d58-9349-46a1-8cee-b96a64c5dc7e"/>
    <xsd:element name="properties">
      <xsd:complexType>
        <xsd:sequence>
          <xsd:element name="documentManagement">
            <xsd:complexType>
              <xsd:all>
                <xsd:element ref="ns2:DIRECCTE" minOccurs="0"/>
                <xsd:element ref="ns2:Rubrique" minOccurs="0"/>
                <xsd:element ref="ns2:RubriqueNiv2" minOccurs="0"/>
                <xsd:element ref="ns2:RubriqueNiv3" minOccurs="0"/>
                <xsd:element ref="ns2:Auteur" minOccurs="0"/>
                <xsd:element ref="ns2:Mots_x0020_Clefs" minOccurs="0"/>
                <xsd:element ref="ns3:_dlc_DocId" minOccurs="0"/>
                <xsd:element ref="ns3:_dlc_DocIdUrl" minOccurs="0"/>
                <xsd:element ref="ns3:_dlc_DocIdPersistId" minOccurs="0"/>
                <xsd:element ref="ns3:Resume" minOccurs="0"/>
                <xsd:element ref="ns3:Année" minOccurs="0"/>
                <xsd:element ref="ns3:Mois" minOccurs="0"/>
                <xsd:element ref="ns3:Jou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ff91c20-40e6-4ab5-a5ac-9b5646c66526" elementFormDefault="qualified">
    <xsd:import namespace="http://schemas.microsoft.com/office/2006/documentManagement/types"/>
    <xsd:import namespace="http://schemas.microsoft.com/office/infopath/2007/PartnerControls"/>
    <xsd:element name="DIRECCTE" ma:index="8" nillable="true" ma:displayName="DIRECCTE" ma:internalName="DIRECCTE">
      <xsd:simpleType>
        <xsd:restriction base="dms:Text">
          <xsd:maxLength value="255"/>
        </xsd:restriction>
      </xsd:simpleType>
    </xsd:element>
    <xsd:element name="Rubrique" ma:index="9" nillable="true" ma:displayName="Rubrique" ma:internalName="Rubrique">
      <xsd:simpleType>
        <xsd:restriction base="dms:Text">
          <xsd:maxLength value="255"/>
        </xsd:restriction>
      </xsd:simpleType>
    </xsd:element>
    <xsd:element name="RubriqueNiv2" ma:index="10" nillable="true" ma:displayName="Rubrique Niveau 2" ma:internalName="RubriqueNiv2">
      <xsd:simpleType>
        <xsd:restriction base="dms:Text">
          <xsd:maxLength value="255"/>
        </xsd:restriction>
      </xsd:simpleType>
    </xsd:element>
    <xsd:element name="RubriqueNiv3" ma:index="11" nillable="true" ma:displayName="Rubrique Niveau 3" ma:internalName="RubriqueNiv3">
      <xsd:simpleType>
        <xsd:restriction base="dms:Text">
          <xsd:maxLength value="255"/>
        </xsd:restriction>
      </xsd:simpleType>
    </xsd:element>
    <xsd:element name="Auteur" ma:index="12" nillable="true" ma:displayName="Auteur" ma:list="UserInfo" ma:SharePointGroup="0" ma:internalName="Auteur"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ots_x0020_Clefs" ma:index="13" nillable="true" ma:displayName="Mots Clefs" ma:internalName="Mots_x0020_Clefs">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b994d58-9349-46a1-8cee-b96a64c5dc7e" elementFormDefault="qualified">
    <xsd:import namespace="http://schemas.microsoft.com/office/2006/documentManagement/types"/>
    <xsd:import namespace="http://schemas.microsoft.com/office/infopath/2007/PartnerControls"/>
    <xsd:element name="_dlc_DocId" ma:index="14" nillable="true" ma:displayName="Valeur d’ID de document" ma:description="Valeur de l’ID de document affecté à cet élément." ma:internalName="_dlc_DocId" ma:readOnly="true">
      <xsd:simpleType>
        <xsd:restriction base="dms:Text"/>
      </xsd:simpleType>
    </xsd:element>
    <xsd:element name="_dlc_DocIdUrl" ma:index="15" nillable="true" ma:displayName="ID de document" ma:description="Lien permanent vers ce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6" nillable="true" ma:displayName="Persist ID" ma:description="Keep ID on add." ma:hidden="true" ma:internalName="_dlc_DocIdPersistId" ma:readOnly="true">
      <xsd:simpleType>
        <xsd:restriction base="dms:Boolean"/>
      </xsd:simpleType>
    </xsd:element>
    <xsd:element name="Resume" ma:index="17" nillable="true" ma:displayName="Résumé" ma:internalName="Resume">
      <xsd:simpleType>
        <xsd:restriction base="dms:Text">
          <xsd:maxLength value="255"/>
        </xsd:restriction>
      </xsd:simpleType>
    </xsd:element>
    <xsd:element name="Année" ma:index="18" nillable="true" ma:displayName="Année" ma:description="" ma:format="Dropdown" ma:internalName="Ann_x00e9_e">
      <xsd:simpleType>
        <xsd:union memberTypes="dms:Text">
          <xsd:simpleType>
            <xsd:restriction base="dms:Choice">
              <xsd:enumeration value="2004"/>
              <xsd:enumeration value="2005"/>
              <xsd:enumeration value="2006"/>
              <xsd:enumeration value="2007"/>
              <xsd:enumeration value="2008"/>
              <xsd:enumeration value="2009"/>
              <xsd:enumeration value="2010"/>
              <xsd:enumeration value="2011"/>
              <xsd:enumeration value="2012"/>
              <xsd:enumeration value="2013"/>
              <xsd:enumeration value="2014"/>
              <xsd:enumeration value="2015"/>
              <xsd:enumeration value="2016"/>
              <xsd:enumeration value="2017"/>
              <xsd:enumeration value="2018"/>
            </xsd:restriction>
          </xsd:simpleType>
        </xsd:union>
      </xsd:simpleType>
    </xsd:element>
    <xsd:element name="Mois" ma:index="19" nillable="true" ma:displayName="Mois" ma:format="Dropdown" ma:internalName="Mois">
      <xsd:simpleType>
        <xsd:restriction base="dms:Choice">
          <xsd:enumeration value="01 - Janvier"/>
          <xsd:enumeration value="02 - Février"/>
          <xsd:enumeration value="03 - Mars"/>
          <xsd:enumeration value="04 - Avril"/>
          <xsd:enumeration value="05 - Mai"/>
          <xsd:enumeration value="06 - Juin"/>
          <xsd:enumeration value="07 - Juillet"/>
          <xsd:enumeration value="08 - Août"/>
          <xsd:enumeration value="09 - Septembre"/>
          <xsd:enumeration value="10 - Octobre"/>
          <xsd:enumeration value="11 - Novembre"/>
          <xsd:enumeration value="12 - Décembre"/>
        </xsd:restriction>
      </xsd:simpleType>
    </xsd:element>
    <xsd:element name="Jour" ma:index="20" nillable="true" ma:displayName="Jour" ma:format="Dropdown" ma:internalName="Jour">
      <xsd:simpleType>
        <xsd:restriction base="dms:Choice">
          <xsd:enumeration value="01"/>
          <xsd:enumeration value="02"/>
          <xsd:enumeration value="03"/>
          <xsd:enumeration value="04"/>
          <xsd:enumeration value="05"/>
          <xsd:enumeration value="06"/>
          <xsd:enumeration value="07"/>
          <xsd:enumeration value="08"/>
          <xsd:enumeration value="09"/>
          <xsd:enumeration value="10"/>
          <xsd:enumeration value="11"/>
          <xsd:enumeration value="12"/>
          <xsd:enumeration value="13"/>
          <xsd:enumeration value="14"/>
          <xsd:enumeration value="15"/>
          <xsd:enumeration value="16"/>
          <xsd:enumeration value="17"/>
          <xsd:enumeration value="18"/>
          <xsd:enumeration value="19"/>
          <xsd:enumeration value="20"/>
          <xsd:enumeration value="21"/>
          <xsd:enumeration value="22"/>
          <xsd:enumeration value="23"/>
          <xsd:enumeration value="24"/>
          <xsd:enumeration value="25"/>
          <xsd:enumeration value="26"/>
          <xsd:enumeration value="27"/>
          <xsd:enumeration value="28"/>
          <xsd:enumeration value="29"/>
          <xsd:enumeration value="30"/>
          <xsd:enumeration value="31"/>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9F75A013-2665-47DA-9765-AD20C70A5351}">
  <ds:schemaRefs>
    <ds:schemaRef ds:uri="http://purl.org/dc/dcmitype/"/>
    <ds:schemaRef ds:uri="http://schemas.microsoft.com/office/infopath/2007/PartnerControls"/>
    <ds:schemaRef ds:uri="http://purl.org/dc/elements/1.1/"/>
    <ds:schemaRef ds:uri="http://schemas.microsoft.com/office/2006/metadata/properties"/>
    <ds:schemaRef ds:uri="ab994d58-9349-46a1-8cee-b96a64c5dc7e"/>
    <ds:schemaRef ds:uri="http://schemas.microsoft.com/office/2006/documentManagement/types"/>
    <ds:schemaRef ds:uri="http://purl.org/dc/terms/"/>
    <ds:schemaRef ds:uri="http://schemas.openxmlformats.org/package/2006/metadata/core-properties"/>
    <ds:schemaRef ds:uri="2ff91c20-40e6-4ab5-a5ac-9b5646c66526"/>
    <ds:schemaRef ds:uri="http://www.w3.org/XML/1998/namespace"/>
  </ds:schemaRefs>
</ds:datastoreItem>
</file>

<file path=customXml/itemProps2.xml><?xml version="1.0" encoding="utf-8"?>
<ds:datastoreItem xmlns:ds="http://schemas.openxmlformats.org/officeDocument/2006/customXml" ds:itemID="{608BEFDB-FD80-49BF-933E-2ABC1EFC7D3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ff91c20-40e6-4ab5-a5ac-9b5646c66526"/>
    <ds:schemaRef ds:uri="ab994d58-9349-46a1-8cee-b96a64c5dc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CD4B930-2EF4-44AA-B4F3-1B1D22FE6A52}">
  <ds:schemaRefs>
    <ds:schemaRef ds:uri="http://schemas.microsoft.com/sharepoint/v3/contenttype/forms"/>
  </ds:schemaRefs>
</ds:datastoreItem>
</file>

<file path=customXml/itemProps4.xml><?xml version="1.0" encoding="utf-8"?>
<ds:datastoreItem xmlns:ds="http://schemas.openxmlformats.org/officeDocument/2006/customXml" ds:itemID="{3B2AE89B-080E-49C5-92D1-0FC918E24C08}">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otalTime>9129</TotalTime>
  <Words>1620</Words>
  <Application>Microsoft Office PowerPoint</Application>
  <PresentationFormat>Affichage à l'écran (4:3)</PresentationFormat>
  <Paragraphs>248</Paragraphs>
  <Slides>17</Slides>
  <Notes>17</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17</vt:i4>
      </vt:variant>
    </vt:vector>
  </HeadingPairs>
  <TitlesOfParts>
    <vt:vector size="24" baseType="lpstr">
      <vt:lpstr>MS Gothic</vt:lpstr>
      <vt:lpstr>Arial</vt:lpstr>
      <vt:lpstr>Calibri</vt:lpstr>
      <vt:lpstr>Tahoma</vt:lpstr>
      <vt:lpstr>Times New Roman</vt:lpstr>
      <vt:lpstr>Wingdings</vt: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L'agence Mars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Pascale Lami</dc:creator>
  <cp:lastModifiedBy>BLANCHE, Jerome (DREETS-PACA)</cp:lastModifiedBy>
  <cp:revision>805</cp:revision>
  <cp:lastPrinted>2018-10-09T12:30:48Z</cp:lastPrinted>
  <dcterms:created xsi:type="dcterms:W3CDTF">2018-05-30T13:27:07Z</dcterms:created>
  <dcterms:modified xsi:type="dcterms:W3CDTF">2023-01-20T15:44:33Z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0x0101002B9C2962A44E47E49C985B3DB63656AE0096388B916A9B264DBD77EFB5256EEC22</vt:lpwstr>
  </property>
  <property fmtid="{D5CDD505-2E9C-101B-9397-08002B2CF9AE}" pid="3" name="_dlc_DocIdItemGuid">
    <vt:lpwstr>e2e11c4f-34e3-4fd7-820e-3307ce29c67b</vt:lpwstr>
  </property>
</Properties>
</file>