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4.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notesSlides/notesSlide5.xml" ContentType="application/vnd.openxmlformats-officedocument.presentationml.notesSlide+xml"/>
  <Override PartName="/ppt/charts/chart4.xml" ContentType="application/vnd.openxmlformats-officedocument.drawingml.chart+xml"/>
  <Override PartName="/ppt/drawings/drawing4.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5.xml" ContentType="application/vnd.openxmlformats-officedocument.drawingml.chart+xml"/>
  <Override PartName="/ppt/theme/themeOverride1.xml" ContentType="application/vnd.openxmlformats-officedocument.themeOverride+xml"/>
  <Override PartName="/ppt/drawings/drawing5.xml" ContentType="application/vnd.openxmlformats-officedocument.drawingml.chartshapes+xml"/>
  <Override PartName="/ppt/notesSlides/notesSlide8.xml" ContentType="application/vnd.openxmlformats-officedocument.presentationml.notesSlide+xml"/>
  <Override PartName="/ppt/charts/chart6.xml" ContentType="application/vnd.openxmlformats-officedocument.drawingml.chart+xml"/>
  <Override PartName="/ppt/theme/themeOverride2.xml" ContentType="application/vnd.openxmlformats-officedocument.themeOverride+xml"/>
  <Override PartName="/ppt/drawings/drawing6.xml" ContentType="application/vnd.openxmlformats-officedocument.drawingml.chartshapes+xml"/>
  <Override PartName="/ppt/notesSlides/notesSlide9.xml" ContentType="application/vnd.openxmlformats-officedocument.presentationml.notesSlide+xml"/>
  <Override PartName="/ppt/charts/chart7.xml" ContentType="application/vnd.openxmlformats-officedocument.drawingml.chart+xml"/>
  <Override PartName="/ppt/drawings/drawing7.xml" ContentType="application/vnd.openxmlformats-officedocument.drawingml.chartshapes+xml"/>
  <Override PartName="/ppt/notesSlides/notesSlide10.xml" ContentType="application/vnd.openxmlformats-officedocument.presentationml.notesSlide+xml"/>
  <Override PartName="/ppt/charts/chart8.xml" ContentType="application/vnd.openxmlformats-officedocument.drawingml.chart+xml"/>
  <Override PartName="/ppt/drawings/drawing8.xml" ContentType="application/vnd.openxmlformats-officedocument.drawingml.chartshapes+xml"/>
  <Override PartName="/ppt/notesSlides/notesSlide11.xml" ContentType="application/vnd.openxmlformats-officedocument.presentationml.notesSlide+xml"/>
  <Override PartName="/ppt/charts/chart9.xml" ContentType="application/vnd.openxmlformats-officedocument.drawingml.chart+xml"/>
  <Override PartName="/ppt/drawings/drawing9.xml" ContentType="application/vnd.openxmlformats-officedocument.drawingml.chartshapes+xml"/>
  <Override PartName="/ppt/notesSlides/notesSlide12.xml" ContentType="application/vnd.openxmlformats-officedocument.presentationml.notesSlide+xml"/>
  <Override PartName="/ppt/charts/chart10.xml" ContentType="application/vnd.openxmlformats-officedocument.drawingml.chart+xml"/>
  <Override PartName="/ppt/drawings/drawing10.xml" ContentType="application/vnd.openxmlformats-officedocument.drawingml.chartshapes+xml"/>
  <Override PartName="/ppt/notesSlides/notesSlide13.xml" ContentType="application/vnd.openxmlformats-officedocument.presentationml.notesSlide+xml"/>
  <Override PartName="/ppt/charts/chart11.xml" ContentType="application/vnd.openxmlformats-officedocument.drawingml.chart+xml"/>
  <Override PartName="/ppt/drawings/drawing11.xml" ContentType="application/vnd.openxmlformats-officedocument.drawingml.chartshapes+xml"/>
  <Override PartName="/ppt/notesSlides/notesSlide14.xml" ContentType="application/vnd.openxmlformats-officedocument.presentationml.notesSlide+xml"/>
  <Override PartName="/ppt/charts/chart12.xml" ContentType="application/vnd.openxmlformats-officedocument.drawingml.chart+xml"/>
  <Override PartName="/ppt/drawings/drawing12.xml" ContentType="application/vnd.openxmlformats-officedocument.drawingml.chartshapes+xml"/>
  <Override PartName="/ppt/notesSlides/notesSlide15.xml" ContentType="application/vnd.openxmlformats-officedocument.presentationml.notesSlide+xml"/>
  <Override PartName="/ppt/charts/chart13.xml" ContentType="application/vnd.openxmlformats-officedocument.drawingml.chart+xml"/>
  <Override PartName="/ppt/drawings/drawing13.xml" ContentType="application/vnd.openxmlformats-officedocument.drawingml.chartshapes+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23"/>
  </p:notesMasterIdLst>
  <p:sldIdLst>
    <p:sldId id="300" r:id="rId6"/>
    <p:sldId id="299" r:id="rId7"/>
    <p:sldId id="264" r:id="rId8"/>
    <p:sldId id="290" r:id="rId9"/>
    <p:sldId id="292" r:id="rId10"/>
    <p:sldId id="293" r:id="rId11"/>
    <p:sldId id="303" r:id="rId12"/>
    <p:sldId id="316" r:id="rId13"/>
    <p:sldId id="306" r:id="rId14"/>
    <p:sldId id="302" r:id="rId15"/>
    <p:sldId id="296" r:id="rId16"/>
    <p:sldId id="305" r:id="rId17"/>
    <p:sldId id="271" r:id="rId18"/>
    <p:sldId id="272" r:id="rId19"/>
    <p:sldId id="319" r:id="rId20"/>
    <p:sldId id="320" r:id="rId21"/>
    <p:sldId id="317" r:id="rId22"/>
  </p:sldIdLst>
  <p:sldSz cx="9144000" cy="6858000" type="screen4x3"/>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09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85" autoAdjust="0"/>
    <p:restoredTop sz="94306" autoAdjust="0"/>
  </p:normalViewPr>
  <p:slideViewPr>
    <p:cSldViewPr snapToGrid="0" snapToObjects="1">
      <p:cViewPr varScale="1">
        <p:scale>
          <a:sx n="68" d="100"/>
          <a:sy n="68" d="100"/>
        </p:scale>
        <p:origin x="138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polaris.social.gouv.fr\DREETS-PACA$\Users\Cab-SESE\10%20-%20Tableau%20de%20bord%20conjoncturel\01%20-%20Indicateurs\Emploi%20salari&#233;%20total%20yc%20int&#233;rim.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oleObject" Target="file:///\\polaris.social.gouv.fr\DREETS-PACA$\Users\Cab-SESE\10%20-%20Notes%20de%20conjoncture\01%20-%20Notes\2024\2024-T3\01%20-%20Fichiers%20de%20travail\DEFM-Ch&#244;mage\2024_T3_Demandeurs%20d'emploi_ABC_note.xlsx" TargetMode="Externa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11.xml"/><Relationship Id="rId1" Type="http://schemas.openxmlformats.org/officeDocument/2006/relationships/oleObject" Target="file:///\\polaris.social.gouv.fr\DREETS-PACA$\Users\Cab-SESE\10%20-%20Notes%20de%20conjoncture\01%20-%20Notes\2024\2024-T3\01%20-%20Fichiers%20de%20travail\DEFM-Ch&#244;mage\2024_T3_Demandeurs%20d'emploi_ABC_note.xlsx"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12.xml"/><Relationship Id="rId1" Type="http://schemas.openxmlformats.org/officeDocument/2006/relationships/oleObject" Target="file:///\\polaris.social.gouv.fr\DREETS-PACA$\Users\Cab-SESE\10%20-%20Notes%20de%20conjoncture\01%20-%20Notes\2024\2024-T3\01%20-%20Fichiers%20de%20travail\DEFM-Ch&#244;mage\2024_T3_Demandeurs%20d'emploi_ABC_note.xlsx" TargetMode="External"/></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13.xml"/><Relationship Id="rId1" Type="http://schemas.openxmlformats.org/officeDocument/2006/relationships/oleObject" Target="file:///\\polaris.social.gouv.fr\DREETS-PACA$\Users\Cab-SESE\10%20-%20Notes%20de%20conjoncture\01%20-%20Notes\2024\2024-T3\01%20-%20Fichiers%20de%20travail\Prestations%20sociales\2024-T3%20-%20Prestations%20sociales.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polaris.social.gouv.fr\DREETS-PACA$\Users\Cab-SESE\10%20-%20Tableau%20de%20bord%20conjoncturel\01%20-%20Indicateurs\Emploi%20salari&#233;%20total%20yc%20int&#233;rim.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polaris.social.gouv.fr\DREETS-PACA$\Users\Cab-SESE\10%20-%20Tableau%20de%20bord%20conjoncturel\01%20-%20Indicateurs\Emploi%20salari&#233;%20total%20yc%20int&#233;rim.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polaris.social.gouv.fr\DREETS-PACA$\Users\Cab-SESE\10%20-%20Tableau%20de%20bord%20conjoncturel\01%20-%20Indicateurs\Emploi%20salari&#233;%20total%20yc%20int&#233;rim.xlsx" TargetMode="Externa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polaris.social.gouv.fr\DREETS-PACA$\Users\Cab-SESE\10%20-%20Notes%20de%20conjoncture\01%20-%20Notes\2024\2024-T3\01%20-%20Fichiers%20de%20travail\Politiques%20emploi\2024_T3_Politiques%20de%20l'emploi_note_V2_VM.xls" TargetMode="External"/><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6.xml"/><Relationship Id="rId2" Type="http://schemas.openxmlformats.org/officeDocument/2006/relationships/oleObject" Target="file:///\\polaris.social.gouv.fr\DREETS-PACA$\Users\Cab-SESE\10%20-%20Notes%20de%20conjoncture\01%20-%20Notes\2024\2024-T3\01%20-%20Fichiers%20de%20travail\Politiques%20emploi\2024_T3_Politiques%20de%20l'emploi_note_V2_VM.xls" TargetMode="External"/><Relationship Id="rId1" Type="http://schemas.openxmlformats.org/officeDocument/2006/relationships/themeOverride" Target="../theme/themeOverride2.xm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file:///\\polaris.social.gouv.fr\DREETS-PACA$\Users\Cab-SESE\10%20-%20Tableau%20de%20bord%20conjoncturel\01%20-%20Indicateurs\Taux%20de%20ch&#244;mage.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oleObject" Target="file:///\\polaris.social.gouv.fr\DREETS-PACA$\Users\Cab-SESE\10%20-%20Notes%20de%20conjoncture\01%20-%20Notes\2024\2024-T3\01%20-%20Fichiers%20de%20travail\DEFM-Ch&#244;mage\Tx%20ch&#244;mage%20-%20d&#233;p%20comparables\T201_&#233;clairages_d&#233;p.xls"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oleObject" Target="file:///\\polaris.social.gouv.fr\DREETS-PACA$\Users\Cab-SESE\10%20-%20Notes%20de%20conjoncture\01%20-%20Notes\2024\2024-T3\01%20-%20Fichiers%20de%20travail\DEFM-Ch&#244;mage\2024_T3_Demandeurs%20d'emploi_ABC_not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Calibri"/>
                <a:ea typeface="Calibri"/>
                <a:cs typeface="Calibri"/>
              </a:defRPr>
            </a:pPr>
            <a:r>
              <a:rPr lang="fr-FR" sz="1500" b="1" i="0" u="none" strike="noStrike" baseline="0">
                <a:solidFill>
                  <a:srgbClr val="000000"/>
                </a:solidFill>
                <a:latin typeface="Calibri"/>
              </a:rPr>
              <a:t>Evolution de l'emploi salarié dans le Vaucluse </a:t>
            </a:r>
          </a:p>
          <a:p>
            <a:pPr>
              <a:defRPr sz="1000" b="0" i="0" u="none" strike="noStrike" baseline="0">
                <a:solidFill>
                  <a:srgbClr val="000000"/>
                </a:solidFill>
                <a:latin typeface="Calibri"/>
                <a:ea typeface="Calibri"/>
                <a:cs typeface="Calibri"/>
              </a:defRPr>
            </a:pPr>
            <a:r>
              <a:rPr lang="fr-FR" sz="1100" b="0" i="1" u="none" strike="noStrike" baseline="0">
                <a:solidFill>
                  <a:srgbClr val="000000"/>
                </a:solidFill>
                <a:latin typeface="Calibri"/>
              </a:rPr>
              <a:t>(en indice base 100 au 1</a:t>
            </a:r>
            <a:r>
              <a:rPr lang="fr-FR" sz="1100" b="0" i="1" u="none" strike="noStrike" baseline="30000">
                <a:solidFill>
                  <a:srgbClr val="000000"/>
                </a:solidFill>
                <a:latin typeface="Calibri"/>
              </a:rPr>
              <a:t>er </a:t>
            </a:r>
            <a:r>
              <a:rPr lang="fr-FR" sz="1100" b="0" i="1" u="none" strike="noStrike" baseline="0">
                <a:solidFill>
                  <a:srgbClr val="000000"/>
                </a:solidFill>
                <a:latin typeface="Calibri"/>
              </a:rPr>
              <a:t>trimestre 2014)</a:t>
            </a:r>
          </a:p>
        </c:rich>
      </c:tx>
      <c:layout>
        <c:manualLayout>
          <c:xMode val="edge"/>
          <c:yMode val="edge"/>
          <c:x val="0.28080691434429955"/>
          <c:y val="7.109520927157888E-3"/>
        </c:manualLayout>
      </c:layout>
      <c:overlay val="0"/>
      <c:spPr>
        <a:noFill/>
        <a:ln w="25400">
          <a:noFill/>
        </a:ln>
      </c:spPr>
    </c:title>
    <c:autoTitleDeleted val="0"/>
    <c:plotArea>
      <c:layout>
        <c:manualLayout>
          <c:layoutTarget val="inner"/>
          <c:xMode val="edge"/>
          <c:yMode val="edge"/>
          <c:x val="8.1896608162074974E-2"/>
          <c:y val="0.22450065094648314"/>
          <c:w val="0.83764367816093033"/>
          <c:h val="0.50651294582871997"/>
        </c:manualLayout>
      </c:layout>
      <c:lineChart>
        <c:grouping val="standard"/>
        <c:varyColors val="0"/>
        <c:ser>
          <c:idx val="0"/>
          <c:order val="0"/>
          <c:tx>
            <c:v>Provence-Alpes-Côte d'Azur</c:v>
          </c:tx>
          <c:spPr>
            <a:ln w="28575">
              <a:solidFill>
                <a:srgbClr val="FF0000"/>
              </a:solidFill>
              <a:prstDash val="solid"/>
            </a:ln>
          </c:spPr>
          <c:marker>
            <c:symbol val="none"/>
          </c:marker>
          <c:cat>
            <c:multiLvlStrRef>
              <c:f>'Données graph 1 et 3'!$A$10:$B$52</c:f>
              <c:multiLvlStrCache>
                <c:ptCount val="43"/>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 1 et 3'!$E$10:$E$52</c:f>
              <c:numCache>
                <c:formatCode>#\ ##0.0</c:formatCode>
                <c:ptCount val="43"/>
                <c:pt idx="0">
                  <c:v>100</c:v>
                </c:pt>
                <c:pt idx="1">
                  <c:v>99.925074271173116</c:v>
                </c:pt>
                <c:pt idx="2">
                  <c:v>99.961228024339349</c:v>
                </c:pt>
                <c:pt idx="3">
                  <c:v>100.13999134315364</c:v>
                </c:pt>
                <c:pt idx="4">
                  <c:v>100.06941074953022</c:v>
                </c:pt>
                <c:pt idx="5">
                  <c:v>100.44303667015571</c:v>
                </c:pt>
                <c:pt idx="6">
                  <c:v>100.37217754222442</c:v>
                </c:pt>
                <c:pt idx="7">
                  <c:v>100.8112033183463</c:v>
                </c:pt>
                <c:pt idx="8">
                  <c:v>101.19363092310158</c:v>
                </c:pt>
                <c:pt idx="9">
                  <c:v>101.59182356968444</c:v>
                </c:pt>
                <c:pt idx="10">
                  <c:v>101.77977852065945</c:v>
                </c:pt>
                <c:pt idx="11">
                  <c:v>101.84618109966443</c:v>
                </c:pt>
                <c:pt idx="12">
                  <c:v>102.29217023348407</c:v>
                </c:pt>
                <c:pt idx="13">
                  <c:v>102.7158209158096</c:v>
                </c:pt>
                <c:pt idx="14">
                  <c:v>102.82578626057104</c:v>
                </c:pt>
                <c:pt idx="15">
                  <c:v>103.17584817874763</c:v>
                </c:pt>
                <c:pt idx="16">
                  <c:v>103.70350357164537</c:v>
                </c:pt>
                <c:pt idx="17">
                  <c:v>103.61052881966626</c:v>
                </c:pt>
                <c:pt idx="18">
                  <c:v>103.82494452989259</c:v>
                </c:pt>
                <c:pt idx="19">
                  <c:v>103.97407179834548</c:v>
                </c:pt>
                <c:pt idx="20">
                  <c:v>104.62901736995637</c:v>
                </c:pt>
                <c:pt idx="21">
                  <c:v>104.89563040948428</c:v>
                </c:pt>
                <c:pt idx="22">
                  <c:v>105.3024019127508</c:v>
                </c:pt>
                <c:pt idx="23">
                  <c:v>105.77468468523664</c:v>
                </c:pt>
                <c:pt idx="24">
                  <c:v>103.66612426752442</c:v>
                </c:pt>
                <c:pt idx="25">
                  <c:v>102.54184838709115</c:v>
                </c:pt>
                <c:pt idx="26">
                  <c:v>105.23020582014126</c:v>
                </c:pt>
                <c:pt idx="27">
                  <c:v>105.64271513015069</c:v>
                </c:pt>
                <c:pt idx="28">
                  <c:v>106.35359039078918</c:v>
                </c:pt>
                <c:pt idx="29">
                  <c:v>107.74826737733771</c:v>
                </c:pt>
                <c:pt idx="30">
                  <c:v>108.8046365935031</c:v>
                </c:pt>
                <c:pt idx="31">
                  <c:v>109.79393474832465</c:v>
                </c:pt>
                <c:pt idx="32">
                  <c:v>110.35941510023611</c:v>
                </c:pt>
                <c:pt idx="33">
                  <c:v>110.73883453446605</c:v>
                </c:pt>
                <c:pt idx="34">
                  <c:v>110.89854610661953</c:v>
                </c:pt>
                <c:pt idx="35">
                  <c:v>111.41622997129413</c:v>
                </c:pt>
                <c:pt idx="36">
                  <c:v>111.68011337460453</c:v>
                </c:pt>
                <c:pt idx="37">
                  <c:v>111.99017776616604</c:v>
                </c:pt>
                <c:pt idx="38">
                  <c:v>112.29183042162845</c:v>
                </c:pt>
                <c:pt idx="39">
                  <c:v>112.45778116227905</c:v>
                </c:pt>
                <c:pt idx="40">
                  <c:v>112.82310676052883</c:v>
                </c:pt>
                <c:pt idx="41">
                  <c:v>112.8898435807032</c:v>
                </c:pt>
                <c:pt idx="42">
                  <c:v>113.29895477215605</c:v>
                </c:pt>
              </c:numCache>
            </c:numRef>
          </c:val>
          <c:smooth val="0"/>
          <c:extLst>
            <c:ext xmlns:c16="http://schemas.microsoft.com/office/drawing/2014/chart" uri="{C3380CC4-5D6E-409C-BE32-E72D297353CC}">
              <c16:uniqueId val="{00000000-5C25-4F21-BF0A-5852493D924D}"/>
            </c:ext>
          </c:extLst>
        </c:ser>
        <c:ser>
          <c:idx val="1"/>
          <c:order val="1"/>
          <c:tx>
            <c:v>France métropolitaine</c:v>
          </c:tx>
          <c:spPr>
            <a:ln w="28575">
              <a:solidFill>
                <a:srgbClr val="0000FF"/>
              </a:solidFill>
              <a:prstDash val="solid"/>
            </a:ln>
          </c:spPr>
          <c:marker>
            <c:symbol val="none"/>
          </c:marker>
          <c:cat>
            <c:multiLvlStrRef>
              <c:f>'Données graph 1 et 3'!$A$10:$B$52</c:f>
              <c:multiLvlStrCache>
                <c:ptCount val="43"/>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 1 et 3'!$C$10:$C$52</c:f>
              <c:numCache>
                <c:formatCode>#\ ##0.0</c:formatCode>
                <c:ptCount val="43"/>
                <c:pt idx="0">
                  <c:v>100</c:v>
                </c:pt>
                <c:pt idx="1">
                  <c:v>100.05180272190337</c:v>
                </c:pt>
                <c:pt idx="2">
                  <c:v>99.921899562300524</c:v>
                </c:pt>
                <c:pt idx="3">
                  <c:v>100.01269891618882</c:v>
                </c:pt>
                <c:pt idx="4">
                  <c:v>99.939698120802305</c:v>
                </c:pt>
                <c:pt idx="5">
                  <c:v>100.16791223952171</c:v>
                </c:pt>
                <c:pt idx="6">
                  <c:v>100.26191266428665</c:v>
                </c:pt>
                <c:pt idx="7">
                  <c:v>100.40265699575201</c:v>
                </c:pt>
                <c:pt idx="8">
                  <c:v>100.58762064060598</c:v>
                </c:pt>
                <c:pt idx="9">
                  <c:v>100.80721056546142</c:v>
                </c:pt>
                <c:pt idx="10">
                  <c:v>101.14085964946626</c:v>
                </c:pt>
                <c:pt idx="11">
                  <c:v>101.17509904838926</c:v>
                </c:pt>
                <c:pt idx="12">
                  <c:v>101.6143404908216</c:v>
                </c:pt>
                <c:pt idx="13">
                  <c:v>102.05483529736721</c:v>
                </c:pt>
                <c:pt idx="14">
                  <c:v>102.10805726577401</c:v>
                </c:pt>
                <c:pt idx="15">
                  <c:v>102.50617023425634</c:v>
                </c:pt>
                <c:pt idx="16">
                  <c:v>102.73707500045759</c:v>
                </c:pt>
                <c:pt idx="17">
                  <c:v>102.76685577328715</c:v>
                </c:pt>
                <c:pt idx="18">
                  <c:v>102.86745670802388</c:v>
                </c:pt>
                <c:pt idx="19">
                  <c:v>103.13646321945129</c:v>
                </c:pt>
                <c:pt idx="20">
                  <c:v>103.78650743070037</c:v>
                </c:pt>
                <c:pt idx="21">
                  <c:v>103.94406741083426</c:v>
                </c:pt>
                <c:pt idx="22">
                  <c:v>104.20695772481407</c:v>
                </c:pt>
                <c:pt idx="23">
                  <c:v>104.62512552753331</c:v>
                </c:pt>
                <c:pt idx="24">
                  <c:v>102.66936086026699</c:v>
                </c:pt>
                <c:pt idx="25">
                  <c:v>102.09530007029845</c:v>
                </c:pt>
                <c:pt idx="26">
                  <c:v>104.25017716677465</c:v>
                </c:pt>
                <c:pt idx="27">
                  <c:v>104.31046962153638</c:v>
                </c:pt>
                <c:pt idx="28">
                  <c:v>104.9861806417514</c:v>
                </c:pt>
                <c:pt idx="29">
                  <c:v>106.07234529335065</c:v>
                </c:pt>
                <c:pt idx="30">
                  <c:v>107.01612611973255</c:v>
                </c:pt>
                <c:pt idx="31">
                  <c:v>107.59555254970037</c:v>
                </c:pt>
                <c:pt idx="32">
                  <c:v>108.05197576206831</c:v>
                </c:pt>
                <c:pt idx="33">
                  <c:v>108.24150890919408</c:v>
                </c:pt>
                <c:pt idx="34">
                  <c:v>108.53665373051575</c:v>
                </c:pt>
                <c:pt idx="35">
                  <c:v>108.93442475738853</c:v>
                </c:pt>
                <c:pt idx="36">
                  <c:v>109.07743224116324</c:v>
                </c:pt>
                <c:pt idx="37">
                  <c:v>109.34619779182164</c:v>
                </c:pt>
                <c:pt idx="38">
                  <c:v>109.53883446951332</c:v>
                </c:pt>
                <c:pt idx="39">
                  <c:v>109.62830580771261</c:v>
                </c:pt>
                <c:pt idx="40">
                  <c:v>109.92614637205011</c:v>
                </c:pt>
                <c:pt idx="41">
                  <c:v>109.8638822950326</c:v>
                </c:pt>
                <c:pt idx="42">
                  <c:v>110.06508620516433</c:v>
                </c:pt>
              </c:numCache>
            </c:numRef>
          </c:val>
          <c:smooth val="0"/>
          <c:extLst>
            <c:ext xmlns:c16="http://schemas.microsoft.com/office/drawing/2014/chart" uri="{C3380CC4-5D6E-409C-BE32-E72D297353CC}">
              <c16:uniqueId val="{00000001-5C25-4F21-BF0A-5852493D924D}"/>
            </c:ext>
          </c:extLst>
        </c:ser>
        <c:ser>
          <c:idx val="2"/>
          <c:order val="2"/>
          <c:tx>
            <c:strRef>
              <c:f>'Données graph 1 et 3'!$L$8:$L$9</c:f>
              <c:strCache>
                <c:ptCount val="2"/>
                <c:pt idx="0">
                  <c:v>Vaucluse</c:v>
                </c:pt>
              </c:strCache>
            </c:strRef>
          </c:tx>
          <c:spPr>
            <a:ln w="28575"/>
          </c:spPr>
          <c:marker>
            <c:symbol val="none"/>
          </c:marker>
          <c:cat>
            <c:multiLvlStrRef>
              <c:f>'Données graph 1 et 3'!$A$10:$B$52</c:f>
              <c:multiLvlStrCache>
                <c:ptCount val="43"/>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 1 et 3'!$L$10:$L$52</c:f>
              <c:numCache>
                <c:formatCode>#\ ##0.0</c:formatCode>
                <c:ptCount val="43"/>
                <c:pt idx="0">
                  <c:v>100</c:v>
                </c:pt>
                <c:pt idx="1">
                  <c:v>99.652726449736164</c:v>
                </c:pt>
                <c:pt idx="2">
                  <c:v>99.663862265837835</c:v>
                </c:pt>
                <c:pt idx="3">
                  <c:v>99.621684493620549</c:v>
                </c:pt>
                <c:pt idx="4">
                  <c:v>99.612431931902918</c:v>
                </c:pt>
                <c:pt idx="5">
                  <c:v>99.655316605562987</c:v>
                </c:pt>
                <c:pt idx="6">
                  <c:v>99.488663959084604</c:v>
                </c:pt>
                <c:pt idx="7">
                  <c:v>99.946196314990146</c:v>
                </c:pt>
                <c:pt idx="8">
                  <c:v>100.16996752149561</c:v>
                </c:pt>
                <c:pt idx="9">
                  <c:v>100.97753872740476</c:v>
                </c:pt>
                <c:pt idx="10">
                  <c:v>100.9891025185748</c:v>
                </c:pt>
                <c:pt idx="11">
                  <c:v>100.81441556712372</c:v>
                </c:pt>
                <c:pt idx="12">
                  <c:v>102.04553937519749</c:v>
                </c:pt>
                <c:pt idx="13">
                  <c:v>102.41568704312969</c:v>
                </c:pt>
                <c:pt idx="14">
                  <c:v>102.17661338820196</c:v>
                </c:pt>
                <c:pt idx="15">
                  <c:v>102.83397723544303</c:v>
                </c:pt>
                <c:pt idx="16">
                  <c:v>103.53804363867405</c:v>
                </c:pt>
                <c:pt idx="17">
                  <c:v>103.4496758508852</c:v>
                </c:pt>
                <c:pt idx="18">
                  <c:v>103.7730917353463</c:v>
                </c:pt>
                <c:pt idx="19">
                  <c:v>103.59030648879038</c:v>
                </c:pt>
                <c:pt idx="20">
                  <c:v>104.33096327915665</c:v>
                </c:pt>
                <c:pt idx="21">
                  <c:v>104.81646568000254</c:v>
                </c:pt>
                <c:pt idx="22">
                  <c:v>105.15109736966039</c:v>
                </c:pt>
                <c:pt idx="23">
                  <c:v>104.99953548657722</c:v>
                </c:pt>
                <c:pt idx="24">
                  <c:v>102.93044670265019</c:v>
                </c:pt>
                <c:pt idx="25">
                  <c:v>101.56829488996199</c:v>
                </c:pt>
                <c:pt idx="26">
                  <c:v>104.44136952098965</c:v>
                </c:pt>
                <c:pt idx="27">
                  <c:v>105.50895634127417</c:v>
                </c:pt>
                <c:pt idx="28">
                  <c:v>106.19179130798561</c:v>
                </c:pt>
                <c:pt idx="29">
                  <c:v>107.20867441950219</c:v>
                </c:pt>
                <c:pt idx="30">
                  <c:v>108.37894274143365</c:v>
                </c:pt>
                <c:pt idx="31">
                  <c:v>109.41505845601465</c:v>
                </c:pt>
                <c:pt idx="32">
                  <c:v>109.87713313972343</c:v>
                </c:pt>
                <c:pt idx="33">
                  <c:v>109.7332272902066</c:v>
                </c:pt>
                <c:pt idx="34">
                  <c:v>109.15670539918155</c:v>
                </c:pt>
                <c:pt idx="35">
                  <c:v>109.73903198029898</c:v>
                </c:pt>
                <c:pt idx="36">
                  <c:v>109.61315468921742</c:v>
                </c:pt>
                <c:pt idx="37">
                  <c:v>109.74529410841163</c:v>
                </c:pt>
                <c:pt idx="38">
                  <c:v>110.00650787825693</c:v>
                </c:pt>
                <c:pt idx="39">
                  <c:v>110.01282274748137</c:v>
                </c:pt>
                <c:pt idx="40">
                  <c:v>110.15195925084042</c:v>
                </c:pt>
                <c:pt idx="41">
                  <c:v>110.06727273833413</c:v>
                </c:pt>
                <c:pt idx="42">
                  <c:v>110.31549069243769</c:v>
                </c:pt>
              </c:numCache>
            </c:numRef>
          </c:val>
          <c:smooth val="0"/>
          <c:extLst>
            <c:ext xmlns:c16="http://schemas.microsoft.com/office/drawing/2014/chart" uri="{C3380CC4-5D6E-409C-BE32-E72D297353CC}">
              <c16:uniqueId val="{00000002-5C25-4F21-BF0A-5852493D924D}"/>
            </c:ext>
          </c:extLst>
        </c:ser>
        <c:dLbls>
          <c:showLegendKey val="0"/>
          <c:showVal val="0"/>
          <c:showCatName val="0"/>
          <c:showSerName val="0"/>
          <c:showPercent val="0"/>
          <c:showBubbleSize val="0"/>
        </c:dLbls>
        <c:smooth val="0"/>
        <c:axId val="212072704"/>
        <c:axId val="212140032"/>
      </c:lineChart>
      <c:catAx>
        <c:axId val="212072704"/>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txPr>
          <a:bodyPr/>
          <a:lstStyle/>
          <a:p>
            <a:pPr>
              <a:defRPr sz="1000"/>
            </a:pPr>
            <a:endParaRPr lang="fr-FR"/>
          </a:p>
        </c:txPr>
        <c:crossAx val="212140032"/>
        <c:crossesAt val="100"/>
        <c:auto val="0"/>
        <c:lblAlgn val="ctr"/>
        <c:lblOffset val="100"/>
        <c:tickLblSkip val="1"/>
        <c:tickMarkSkip val="1"/>
        <c:noMultiLvlLbl val="0"/>
      </c:catAx>
      <c:valAx>
        <c:axId val="212140032"/>
        <c:scaling>
          <c:orientation val="minMax"/>
          <c:max val="114"/>
          <c:min val="98"/>
        </c:scaling>
        <c:delete val="0"/>
        <c:axPos val="l"/>
        <c:majorGridlines>
          <c:spPr>
            <a:ln>
              <a:prstDash val="sysDash"/>
            </a:ln>
          </c:spPr>
        </c:majorGridlines>
        <c:numFmt formatCode="#,##0" sourceLinked="0"/>
        <c:majorTickMark val="out"/>
        <c:minorTickMark val="none"/>
        <c:tickLblPos val="nextTo"/>
        <c:txPr>
          <a:bodyPr/>
          <a:lstStyle/>
          <a:p>
            <a:pPr>
              <a:defRPr sz="1000"/>
            </a:pPr>
            <a:endParaRPr lang="fr-FR"/>
          </a:p>
        </c:txPr>
        <c:crossAx val="212072704"/>
        <c:crosses val="autoZero"/>
        <c:crossBetween val="midCat"/>
        <c:majorUnit val="2"/>
      </c:valAx>
    </c:plotArea>
    <c:legend>
      <c:legendPos val="r"/>
      <c:layout>
        <c:manualLayout>
          <c:xMode val="edge"/>
          <c:yMode val="edge"/>
          <c:x val="2.7935606060606088E-2"/>
          <c:y val="0.14765694076038904"/>
          <c:w val="0.91903409090909094"/>
          <c:h val="5.3050397877984094E-2"/>
        </c:manualLayout>
      </c:layout>
      <c:overlay val="0"/>
      <c:txPr>
        <a:bodyPr/>
        <a:lstStyle/>
        <a:p>
          <a:pPr>
            <a:defRPr sz="1200"/>
          </a:pPr>
          <a:endParaRPr lang="fr-FR"/>
        </a:p>
      </c:txPr>
    </c:legend>
    <c:plotVisOnly val="1"/>
    <c:dispBlanksAs val="gap"/>
    <c:showDLblsOverMax val="0"/>
  </c:chart>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052226974166298E-2"/>
          <c:y val="0.27474751284831911"/>
          <c:w val="0.86471641552420164"/>
          <c:h val="0.44330907738329117"/>
        </c:manualLayout>
      </c:layout>
      <c:barChart>
        <c:barDir val="col"/>
        <c:grouping val="clustered"/>
        <c:varyColors val="0"/>
        <c:ser>
          <c:idx val="1"/>
          <c:order val="0"/>
          <c:tx>
            <c:v>Hommes</c:v>
          </c:tx>
          <c:spPr>
            <a:solidFill>
              <a:srgbClr val="00B0F0"/>
            </a:solidFill>
            <a:ln w="28575">
              <a:noFill/>
              <a:prstDash val="solid"/>
            </a:ln>
          </c:spPr>
          <c:invertIfNegative val="0"/>
          <c:cat>
            <c:multiLvlStrRef>
              <c:f>'dates trim'!$A$49:$B$100</c:f>
              <c:multiLvlStrCache>
                <c:ptCount val="52"/>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lvl>
                <c:lvl>
                  <c:pt idx="0">
                    <c:v>2020</c:v>
                  </c:pt>
                  <c:pt idx="4">
                    <c:v>2021</c:v>
                  </c:pt>
                  <c:pt idx="8">
                    <c:v>2022</c:v>
                  </c:pt>
                  <c:pt idx="12">
                    <c:v>2023</c:v>
                  </c:pt>
                  <c:pt idx="16">
                    <c:v>2024</c:v>
                  </c:pt>
                  <c:pt idx="20">
                    <c:v>2025</c:v>
                  </c:pt>
                  <c:pt idx="24">
                    <c:v>2026</c:v>
                  </c:pt>
                  <c:pt idx="28">
                    <c:v>2027</c:v>
                  </c:pt>
                  <c:pt idx="32">
                    <c:v>2028</c:v>
                  </c:pt>
                  <c:pt idx="36">
                    <c:v>2029</c:v>
                  </c:pt>
                  <c:pt idx="40">
                    <c:v>2030</c:v>
                  </c:pt>
                  <c:pt idx="44">
                    <c:v>2031</c:v>
                  </c:pt>
                  <c:pt idx="48">
                    <c:v>2032</c:v>
                  </c:pt>
                </c:lvl>
              </c:multiLvlStrCache>
            </c:multiLvlStrRef>
          </c:cat>
          <c:val>
            <c:numRef>
              <c:f>dep84_trim!$BH$107:$BH$125</c:f>
              <c:numCache>
                <c:formatCode>#\ ##0.0</c:formatCode>
                <c:ptCount val="19"/>
                <c:pt idx="0">
                  <c:v>3.3726812816192719E-2</c:v>
                </c:pt>
                <c:pt idx="1">
                  <c:v>7.091481231737462</c:v>
                </c:pt>
                <c:pt idx="2">
                  <c:v>-0.94448525553573193</c:v>
                </c:pt>
                <c:pt idx="3">
                  <c:v>-1.1759720309354793</c:v>
                </c:pt>
                <c:pt idx="4">
                  <c:v>0.20368782161235277</c:v>
                </c:pt>
                <c:pt idx="5">
                  <c:v>-8.5588959024285316E-2</c:v>
                </c:pt>
                <c:pt idx="6">
                  <c:v>-2.1201413427561877</c:v>
                </c:pt>
                <c:pt idx="7">
                  <c:v>-3.4022535827590072</c:v>
                </c:pt>
                <c:pt idx="8">
                  <c:v>-2.7406568516421204</c:v>
                </c:pt>
                <c:pt idx="9">
                  <c:v>-2.084303679552868</c:v>
                </c:pt>
                <c:pt idx="10">
                  <c:v>0.36865263408252247</c:v>
                </c:pt>
                <c:pt idx="11">
                  <c:v>-0.35545023696682554</c:v>
                </c:pt>
                <c:pt idx="12">
                  <c:v>0.2259215219976296</c:v>
                </c:pt>
                <c:pt idx="13">
                  <c:v>-0.21354846363744739</c:v>
                </c:pt>
                <c:pt idx="14">
                  <c:v>0.4280109380573105</c:v>
                </c:pt>
                <c:pt idx="15">
                  <c:v>1.7994554279625818</c:v>
                </c:pt>
                <c:pt idx="16">
                  <c:v>0.24421444353994737</c:v>
                </c:pt>
                <c:pt idx="17">
                  <c:v>-4.6403712296982924E-2</c:v>
                </c:pt>
                <c:pt idx="18">
                  <c:v>0.27855153203342198</c:v>
                </c:pt>
              </c:numCache>
            </c:numRef>
          </c:val>
          <c:extLst>
            <c:ext xmlns:c16="http://schemas.microsoft.com/office/drawing/2014/chart" uri="{C3380CC4-5D6E-409C-BE32-E72D297353CC}">
              <c16:uniqueId val="{00000000-352A-4591-AF3C-B9DCCC4F593F}"/>
            </c:ext>
          </c:extLst>
        </c:ser>
        <c:ser>
          <c:idx val="0"/>
          <c:order val="1"/>
          <c:tx>
            <c:v>Femmes</c:v>
          </c:tx>
          <c:spPr>
            <a:solidFill>
              <a:schemeClr val="accent6">
                <a:lumMod val="75000"/>
              </a:schemeClr>
            </a:solidFill>
          </c:spPr>
          <c:invertIfNegative val="0"/>
          <c:cat>
            <c:multiLvlStrRef>
              <c:f>'dates trim'!$A$49:$B$100</c:f>
              <c:multiLvlStrCache>
                <c:ptCount val="52"/>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lvl>
                <c:lvl>
                  <c:pt idx="0">
                    <c:v>2020</c:v>
                  </c:pt>
                  <c:pt idx="4">
                    <c:v>2021</c:v>
                  </c:pt>
                  <c:pt idx="8">
                    <c:v>2022</c:v>
                  </c:pt>
                  <c:pt idx="12">
                    <c:v>2023</c:v>
                  </c:pt>
                  <c:pt idx="16">
                    <c:v>2024</c:v>
                  </c:pt>
                  <c:pt idx="20">
                    <c:v>2025</c:v>
                  </c:pt>
                  <c:pt idx="24">
                    <c:v>2026</c:v>
                  </c:pt>
                  <c:pt idx="28">
                    <c:v>2027</c:v>
                  </c:pt>
                  <c:pt idx="32">
                    <c:v>2028</c:v>
                  </c:pt>
                  <c:pt idx="36">
                    <c:v>2029</c:v>
                  </c:pt>
                  <c:pt idx="40">
                    <c:v>2030</c:v>
                  </c:pt>
                  <c:pt idx="44">
                    <c:v>2031</c:v>
                  </c:pt>
                  <c:pt idx="48">
                    <c:v>2032</c:v>
                  </c:pt>
                </c:lvl>
              </c:multiLvlStrCache>
            </c:multiLvlStrRef>
          </c:cat>
          <c:val>
            <c:numRef>
              <c:f>dep84_trim!$BI$107:$BI$125</c:f>
              <c:numCache>
                <c:formatCode>#\ ##0.0</c:formatCode>
                <c:ptCount val="19"/>
                <c:pt idx="0">
                  <c:v>-0.31393888656341407</c:v>
                </c:pt>
                <c:pt idx="1">
                  <c:v>4.4509762754566307</c:v>
                </c:pt>
                <c:pt idx="2">
                  <c:v>-0.71356783919597211</c:v>
                </c:pt>
                <c:pt idx="3">
                  <c:v>-1.3159226642372679</c:v>
                </c:pt>
                <c:pt idx="4">
                  <c:v>0.36926864293773676</c:v>
                </c:pt>
                <c:pt idx="5">
                  <c:v>0.31681144609094769</c:v>
                </c:pt>
                <c:pt idx="6">
                  <c:v>-2.2921760391198087</c:v>
                </c:pt>
                <c:pt idx="7">
                  <c:v>-2.9923886977374692</c:v>
                </c:pt>
                <c:pt idx="8">
                  <c:v>-1.6981943250214848</c:v>
                </c:pt>
                <c:pt idx="9">
                  <c:v>-0.85283183905532356</c:v>
                </c:pt>
                <c:pt idx="10">
                  <c:v>-9.9250110277904202E-2</c:v>
                </c:pt>
                <c:pt idx="11">
                  <c:v>-0.25389115796445871</c:v>
                </c:pt>
                <c:pt idx="12">
                  <c:v>0.48694112439133796</c:v>
                </c:pt>
                <c:pt idx="13">
                  <c:v>7.7092511013221454E-2</c:v>
                </c:pt>
                <c:pt idx="14">
                  <c:v>0.53923186970397108</c:v>
                </c:pt>
                <c:pt idx="15">
                  <c:v>0.84281961471104339</c:v>
                </c:pt>
                <c:pt idx="16">
                  <c:v>0.3581895148160319</c:v>
                </c:pt>
                <c:pt idx="17">
                  <c:v>-0.17304780445597245</c:v>
                </c:pt>
                <c:pt idx="18">
                  <c:v>0.70422535211267512</c:v>
                </c:pt>
              </c:numCache>
            </c:numRef>
          </c:val>
          <c:extLst>
            <c:ext xmlns:c16="http://schemas.microsoft.com/office/drawing/2014/chart" uri="{C3380CC4-5D6E-409C-BE32-E72D297353CC}">
              <c16:uniqueId val="{00000001-352A-4591-AF3C-B9DCCC4F593F}"/>
            </c:ext>
          </c:extLst>
        </c:ser>
        <c:dLbls>
          <c:showLegendKey val="0"/>
          <c:showVal val="0"/>
          <c:showCatName val="0"/>
          <c:showSerName val="0"/>
          <c:showPercent val="0"/>
          <c:showBubbleSize val="0"/>
        </c:dLbls>
        <c:gapWidth val="150"/>
        <c:axId val="172605824"/>
        <c:axId val="172607360"/>
      </c:barChart>
      <c:catAx>
        <c:axId val="172605824"/>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txPr>
          <a:bodyPr/>
          <a:lstStyle/>
          <a:p>
            <a:pPr>
              <a:defRPr sz="1000"/>
            </a:pPr>
            <a:endParaRPr lang="fr-FR"/>
          </a:p>
        </c:txPr>
        <c:crossAx val="172607360"/>
        <c:crosses val="autoZero"/>
        <c:auto val="0"/>
        <c:lblAlgn val="ctr"/>
        <c:lblOffset val="100"/>
        <c:tickLblSkip val="1"/>
        <c:tickMarkSkip val="1"/>
        <c:noMultiLvlLbl val="0"/>
      </c:catAx>
      <c:valAx>
        <c:axId val="172607360"/>
        <c:scaling>
          <c:orientation val="minMax"/>
          <c:max val="8"/>
          <c:min val="-4"/>
        </c:scaling>
        <c:delete val="0"/>
        <c:axPos val="l"/>
        <c:majorGridlines>
          <c:spPr>
            <a:ln>
              <a:prstDash val="sysDash"/>
            </a:ln>
          </c:spPr>
        </c:majorGridlines>
        <c:numFmt formatCode="[Blue][&lt;0]\-&quot;&quot;0&quot;&quot;;[Red][&gt;0]\+&quot;&quot;0&quot;&quot;;0" sourceLinked="0"/>
        <c:majorTickMark val="out"/>
        <c:minorTickMark val="none"/>
        <c:tickLblPos val="nextTo"/>
        <c:crossAx val="172605824"/>
        <c:crosses val="autoZero"/>
        <c:crossBetween val="between"/>
        <c:majorUnit val="2"/>
      </c:valAx>
    </c:plotArea>
    <c:legend>
      <c:legendPos val="t"/>
      <c:layout>
        <c:manualLayout>
          <c:xMode val="edge"/>
          <c:yMode val="edge"/>
          <c:x val="0.36531382815726715"/>
          <c:y val="0.21556886227544911"/>
          <c:w val="0.33028591603714508"/>
          <c:h val="5.4566981522519258E-2"/>
        </c:manualLayout>
      </c:layout>
      <c:overlay val="0"/>
      <c:txPr>
        <a:bodyPr/>
        <a:lstStyle/>
        <a:p>
          <a:pPr>
            <a:defRPr sz="1200"/>
          </a:pPr>
          <a:endParaRPr lang="fr-FR"/>
        </a:p>
      </c:txPr>
    </c:legend>
    <c:plotVisOnly val="1"/>
    <c:dispBlanksAs val="gap"/>
    <c:showDLblsOverMax val="0"/>
  </c:chart>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976084842186616E-2"/>
          <c:y val="0.23748869714638965"/>
          <c:w val="0.86471641552420164"/>
          <c:h val="0.48056789308522063"/>
        </c:manualLayout>
      </c:layout>
      <c:barChart>
        <c:barDir val="col"/>
        <c:grouping val="clustered"/>
        <c:varyColors val="0"/>
        <c:ser>
          <c:idx val="1"/>
          <c:order val="0"/>
          <c:tx>
            <c:v>Moins de 25 ans</c:v>
          </c:tx>
          <c:spPr>
            <a:solidFill>
              <a:srgbClr val="00B0F0"/>
            </a:solidFill>
            <a:ln w="28575">
              <a:noFill/>
              <a:prstDash val="solid"/>
            </a:ln>
          </c:spPr>
          <c:invertIfNegative val="0"/>
          <c:cat>
            <c:multiLvlStrRef>
              <c:f>'dates trim'!$A$49:$B$100</c:f>
              <c:multiLvlStrCache>
                <c:ptCount val="52"/>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lvl>
                <c:lvl>
                  <c:pt idx="0">
                    <c:v>2020</c:v>
                  </c:pt>
                  <c:pt idx="4">
                    <c:v>2021</c:v>
                  </c:pt>
                  <c:pt idx="8">
                    <c:v>2022</c:v>
                  </c:pt>
                  <c:pt idx="12">
                    <c:v>2023</c:v>
                  </c:pt>
                  <c:pt idx="16">
                    <c:v>2024</c:v>
                  </c:pt>
                  <c:pt idx="20">
                    <c:v>2025</c:v>
                  </c:pt>
                  <c:pt idx="24">
                    <c:v>2026</c:v>
                  </c:pt>
                  <c:pt idx="28">
                    <c:v>2027</c:v>
                  </c:pt>
                  <c:pt idx="32">
                    <c:v>2028</c:v>
                  </c:pt>
                  <c:pt idx="36">
                    <c:v>2029</c:v>
                  </c:pt>
                  <c:pt idx="40">
                    <c:v>2030</c:v>
                  </c:pt>
                  <c:pt idx="44">
                    <c:v>2031</c:v>
                  </c:pt>
                  <c:pt idx="48">
                    <c:v>2032</c:v>
                  </c:pt>
                </c:lvl>
              </c:multiLvlStrCache>
            </c:multiLvlStrRef>
          </c:cat>
          <c:val>
            <c:numRef>
              <c:f>dep84_trim!$BJ$107:$BJ$125</c:f>
              <c:numCache>
                <c:formatCode>#\ ##0.0</c:formatCode>
                <c:ptCount val="19"/>
                <c:pt idx="0">
                  <c:v>-1.5585509688289756</c:v>
                </c:pt>
                <c:pt idx="1">
                  <c:v>11.852802738553713</c:v>
                </c:pt>
                <c:pt idx="2">
                  <c:v>-3.7490436113236547</c:v>
                </c:pt>
                <c:pt idx="3">
                  <c:v>-4.0540540540540455</c:v>
                </c:pt>
                <c:pt idx="4">
                  <c:v>-0.53852526926264632</c:v>
                </c:pt>
                <c:pt idx="5">
                  <c:v>-0.33319450229070124</c:v>
                </c:pt>
                <c:pt idx="6">
                  <c:v>-5.8086084412870997</c:v>
                </c:pt>
                <c:pt idx="7">
                  <c:v>-5.9893522626441875</c:v>
                </c:pt>
                <c:pt idx="8">
                  <c:v>-2.0764511562057497</c:v>
                </c:pt>
                <c:pt idx="9">
                  <c:v>-1.7349397590361471</c:v>
                </c:pt>
                <c:pt idx="10">
                  <c:v>-0.39234919077979491</c:v>
                </c:pt>
                <c:pt idx="11">
                  <c:v>-0.2461841457410241</c:v>
                </c:pt>
                <c:pt idx="12">
                  <c:v>1.4313919052319823</c:v>
                </c:pt>
                <c:pt idx="13">
                  <c:v>0.82725060827251173</c:v>
                </c:pt>
                <c:pt idx="14">
                  <c:v>1.8339768339768359</c:v>
                </c:pt>
                <c:pt idx="15">
                  <c:v>2.4170616113744048</c:v>
                </c:pt>
                <c:pt idx="16">
                  <c:v>-0.18509949097639256</c:v>
                </c:pt>
                <c:pt idx="17">
                  <c:v>-1.2053778395920256</c:v>
                </c:pt>
                <c:pt idx="18">
                  <c:v>-9.3852651337389403E-2</c:v>
                </c:pt>
              </c:numCache>
            </c:numRef>
          </c:val>
          <c:extLst>
            <c:ext xmlns:c16="http://schemas.microsoft.com/office/drawing/2014/chart" uri="{C3380CC4-5D6E-409C-BE32-E72D297353CC}">
              <c16:uniqueId val="{00000000-8D98-4637-A440-58CB56549407}"/>
            </c:ext>
          </c:extLst>
        </c:ser>
        <c:ser>
          <c:idx val="0"/>
          <c:order val="1"/>
          <c:tx>
            <c:v>25 à 49 ans</c:v>
          </c:tx>
          <c:spPr>
            <a:solidFill>
              <a:schemeClr val="accent6">
                <a:lumMod val="75000"/>
              </a:schemeClr>
            </a:solidFill>
          </c:spPr>
          <c:invertIfNegative val="0"/>
          <c:cat>
            <c:multiLvlStrRef>
              <c:f>'dates trim'!$A$49:$B$100</c:f>
              <c:multiLvlStrCache>
                <c:ptCount val="52"/>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lvl>
                <c:lvl>
                  <c:pt idx="0">
                    <c:v>2020</c:v>
                  </c:pt>
                  <c:pt idx="4">
                    <c:v>2021</c:v>
                  </c:pt>
                  <c:pt idx="8">
                    <c:v>2022</c:v>
                  </c:pt>
                  <c:pt idx="12">
                    <c:v>2023</c:v>
                  </c:pt>
                  <c:pt idx="16">
                    <c:v>2024</c:v>
                  </c:pt>
                  <c:pt idx="20">
                    <c:v>2025</c:v>
                  </c:pt>
                  <c:pt idx="24">
                    <c:v>2026</c:v>
                  </c:pt>
                  <c:pt idx="28">
                    <c:v>2027</c:v>
                  </c:pt>
                  <c:pt idx="32">
                    <c:v>2028</c:v>
                  </c:pt>
                  <c:pt idx="36">
                    <c:v>2029</c:v>
                  </c:pt>
                  <c:pt idx="40">
                    <c:v>2030</c:v>
                  </c:pt>
                  <c:pt idx="44">
                    <c:v>2031</c:v>
                  </c:pt>
                  <c:pt idx="48">
                    <c:v>2032</c:v>
                  </c:pt>
                </c:lvl>
              </c:multiLvlStrCache>
            </c:multiLvlStrRef>
          </c:cat>
          <c:val>
            <c:numRef>
              <c:f>dep84_trim!$BK$107:$BK$125</c:f>
              <c:numCache>
                <c:formatCode>#\ ##0.0</c:formatCode>
                <c:ptCount val="19"/>
                <c:pt idx="0">
                  <c:v>-0.12638801119437826</c:v>
                </c:pt>
                <c:pt idx="1">
                  <c:v>5.5138750790924673</c:v>
                </c:pt>
                <c:pt idx="2">
                  <c:v>-0.7538764670607434</c:v>
                </c:pt>
                <c:pt idx="3">
                  <c:v>-1.2170910660336598</c:v>
                </c:pt>
                <c:pt idx="4">
                  <c:v>0.36700454386577874</c:v>
                </c:pt>
                <c:pt idx="5">
                  <c:v>-8.7062510882640609E-3</c:v>
                </c:pt>
                <c:pt idx="6">
                  <c:v>-2.2289943404440682</c:v>
                </c:pt>
                <c:pt idx="7">
                  <c:v>-3.2059845044082325</c:v>
                </c:pt>
                <c:pt idx="8">
                  <c:v>-2.5485325236912382</c:v>
                </c:pt>
                <c:pt idx="9">
                  <c:v>-1.8693353474320218</c:v>
                </c:pt>
                <c:pt idx="10">
                  <c:v>-0.14431402732345555</c:v>
                </c:pt>
                <c:pt idx="11">
                  <c:v>-0.21196647075825137</c:v>
                </c:pt>
                <c:pt idx="12">
                  <c:v>0.19310611180842763</c:v>
                </c:pt>
                <c:pt idx="13">
                  <c:v>-0.32764768237448783</c:v>
                </c:pt>
                <c:pt idx="14">
                  <c:v>0.4060717393406188</c:v>
                </c:pt>
                <c:pt idx="15">
                  <c:v>1.0303322099181722</c:v>
                </c:pt>
                <c:pt idx="16">
                  <c:v>0.25733892489516741</c:v>
                </c:pt>
                <c:pt idx="17">
                  <c:v>-9.5066070919358481E-3</c:v>
                </c:pt>
                <c:pt idx="18">
                  <c:v>-0.16162768587183463</c:v>
                </c:pt>
              </c:numCache>
            </c:numRef>
          </c:val>
          <c:extLst>
            <c:ext xmlns:c16="http://schemas.microsoft.com/office/drawing/2014/chart" uri="{C3380CC4-5D6E-409C-BE32-E72D297353CC}">
              <c16:uniqueId val="{00000001-8D98-4637-A440-58CB56549407}"/>
            </c:ext>
          </c:extLst>
        </c:ser>
        <c:ser>
          <c:idx val="2"/>
          <c:order val="2"/>
          <c:tx>
            <c:v>50 ans ou plus</c:v>
          </c:tx>
          <c:spPr>
            <a:solidFill>
              <a:srgbClr val="92D050"/>
            </a:solidFill>
          </c:spPr>
          <c:invertIfNegative val="0"/>
          <c:cat>
            <c:multiLvlStrRef>
              <c:f>'dates trim'!$A$49:$B$100</c:f>
              <c:multiLvlStrCache>
                <c:ptCount val="52"/>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lvl>
                <c:lvl>
                  <c:pt idx="0">
                    <c:v>2020</c:v>
                  </c:pt>
                  <c:pt idx="4">
                    <c:v>2021</c:v>
                  </c:pt>
                  <c:pt idx="8">
                    <c:v>2022</c:v>
                  </c:pt>
                  <c:pt idx="12">
                    <c:v>2023</c:v>
                  </c:pt>
                  <c:pt idx="16">
                    <c:v>2024</c:v>
                  </c:pt>
                  <c:pt idx="20">
                    <c:v>2025</c:v>
                  </c:pt>
                  <c:pt idx="24">
                    <c:v>2026</c:v>
                  </c:pt>
                  <c:pt idx="28">
                    <c:v>2027</c:v>
                  </c:pt>
                  <c:pt idx="32">
                    <c:v>2028</c:v>
                  </c:pt>
                  <c:pt idx="36">
                    <c:v>2029</c:v>
                  </c:pt>
                  <c:pt idx="40">
                    <c:v>2030</c:v>
                  </c:pt>
                  <c:pt idx="44">
                    <c:v>2031</c:v>
                  </c:pt>
                  <c:pt idx="48">
                    <c:v>2032</c:v>
                  </c:pt>
                </c:lvl>
              </c:multiLvlStrCache>
            </c:multiLvlStrRef>
          </c:cat>
          <c:val>
            <c:numRef>
              <c:f>dep84_trim!$BL$107:$BL$125</c:f>
              <c:numCache>
                <c:formatCode>#\ ##0.0</c:formatCode>
                <c:ptCount val="19"/>
                <c:pt idx="0">
                  <c:v>0.47999999999999154</c:v>
                </c:pt>
                <c:pt idx="1">
                  <c:v>3.3439490445859921</c:v>
                </c:pt>
                <c:pt idx="2">
                  <c:v>0.48151001540830407</c:v>
                </c:pt>
                <c:pt idx="3">
                  <c:v>3.8336208548983564E-2</c:v>
                </c:pt>
                <c:pt idx="4">
                  <c:v>0.49817972791721399</c:v>
                </c:pt>
                <c:pt idx="5">
                  <c:v>0.61010486177313084</c:v>
                </c:pt>
                <c:pt idx="6">
                  <c:v>-0.53060451013833276</c:v>
                </c:pt>
                <c:pt idx="7">
                  <c:v>-1.9622785292436773</c:v>
                </c:pt>
                <c:pt idx="8">
                  <c:v>-1.535172949863961</c:v>
                </c:pt>
                <c:pt idx="9">
                  <c:v>-0.45391750542728149</c:v>
                </c:pt>
                <c:pt idx="10">
                  <c:v>0.89214908802537352</c:v>
                </c:pt>
                <c:pt idx="11">
                  <c:v>-0.5109058754175555</c:v>
                </c:pt>
                <c:pt idx="12">
                  <c:v>0.2765158996642203</c:v>
                </c:pt>
                <c:pt idx="13">
                  <c:v>0.11818002757533197</c:v>
                </c:pt>
                <c:pt idx="14">
                  <c:v>9.8367106039742858E-2</c:v>
                </c:pt>
                <c:pt idx="15">
                  <c:v>1.3954402515723441</c:v>
                </c:pt>
                <c:pt idx="16">
                  <c:v>0.60089164566776709</c:v>
                </c:pt>
                <c:pt idx="17">
                  <c:v>0.13487475915221481</c:v>
                </c:pt>
                <c:pt idx="18">
                  <c:v>2.0781219934577599</c:v>
                </c:pt>
              </c:numCache>
            </c:numRef>
          </c:val>
          <c:extLst>
            <c:ext xmlns:c16="http://schemas.microsoft.com/office/drawing/2014/chart" uri="{C3380CC4-5D6E-409C-BE32-E72D297353CC}">
              <c16:uniqueId val="{00000002-8D98-4637-A440-58CB56549407}"/>
            </c:ext>
          </c:extLst>
        </c:ser>
        <c:dLbls>
          <c:showLegendKey val="0"/>
          <c:showVal val="0"/>
          <c:showCatName val="0"/>
          <c:showSerName val="0"/>
          <c:showPercent val="0"/>
          <c:showBubbleSize val="0"/>
        </c:dLbls>
        <c:gapWidth val="150"/>
        <c:axId val="171361792"/>
        <c:axId val="171363328"/>
      </c:barChart>
      <c:catAx>
        <c:axId val="171361792"/>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crossAx val="171363328"/>
        <c:crosses val="autoZero"/>
        <c:auto val="0"/>
        <c:lblAlgn val="ctr"/>
        <c:lblOffset val="100"/>
        <c:tickLblSkip val="1"/>
        <c:tickMarkSkip val="1"/>
        <c:noMultiLvlLbl val="0"/>
      </c:catAx>
      <c:valAx>
        <c:axId val="171363328"/>
        <c:scaling>
          <c:orientation val="minMax"/>
          <c:max val="12"/>
          <c:min val="-8"/>
        </c:scaling>
        <c:delete val="0"/>
        <c:axPos val="l"/>
        <c:majorGridlines>
          <c:spPr>
            <a:ln>
              <a:prstDash val="sysDash"/>
            </a:ln>
          </c:spPr>
        </c:majorGridlines>
        <c:numFmt formatCode="[Blue][&lt;0]\-&quot;&quot;0&quot;&quot;;[Red][&gt;0]\+&quot;&quot;0&quot;&quot;;0" sourceLinked="0"/>
        <c:majorTickMark val="out"/>
        <c:minorTickMark val="none"/>
        <c:tickLblPos val="nextTo"/>
        <c:crossAx val="171361792"/>
        <c:crosses val="autoZero"/>
        <c:crossBetween val="between"/>
        <c:majorUnit val="2"/>
      </c:valAx>
    </c:plotArea>
    <c:legend>
      <c:legendPos val="t"/>
      <c:layout>
        <c:manualLayout>
          <c:xMode val="edge"/>
          <c:yMode val="edge"/>
          <c:x val="0.27433563824826468"/>
          <c:y val="0.17564870259481039"/>
          <c:w val="0.49532195531396139"/>
          <c:h val="5.4566981522519258E-2"/>
        </c:manualLayout>
      </c:layout>
      <c:overlay val="0"/>
      <c:txPr>
        <a:bodyPr/>
        <a:lstStyle/>
        <a:p>
          <a:pPr>
            <a:defRPr sz="1200"/>
          </a:pPr>
          <a:endParaRPr lang="fr-FR"/>
        </a:p>
      </c:txPr>
    </c:legend>
    <c:plotVisOnly val="1"/>
    <c:dispBlanksAs val="gap"/>
    <c:showDLblsOverMax val="0"/>
  </c:chart>
  <c:txPr>
    <a:bodyPr/>
    <a:lstStyle/>
    <a:p>
      <a:pPr>
        <a:defRPr sz="1000"/>
      </a:pPr>
      <a:endParaRPr lang="fr-FR"/>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439705823574093E-2"/>
          <c:y val="0.27208616886960985"/>
          <c:w val="0.86471641552420164"/>
          <c:h val="0.44330907738329117"/>
        </c:manualLayout>
      </c:layout>
      <c:barChart>
        <c:barDir val="col"/>
        <c:grouping val="clustered"/>
        <c:varyColors val="0"/>
        <c:ser>
          <c:idx val="1"/>
          <c:order val="0"/>
          <c:tx>
            <c:v>Moins d'un an</c:v>
          </c:tx>
          <c:spPr>
            <a:solidFill>
              <a:srgbClr val="00B0F0"/>
            </a:solidFill>
            <a:ln w="28575">
              <a:noFill/>
              <a:prstDash val="solid"/>
            </a:ln>
          </c:spPr>
          <c:invertIfNegative val="0"/>
          <c:cat>
            <c:multiLvlStrRef>
              <c:f>'dates trim'!$A$49:$B$100</c:f>
              <c:multiLvlStrCache>
                <c:ptCount val="52"/>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lvl>
                <c:lvl>
                  <c:pt idx="0">
                    <c:v>2020</c:v>
                  </c:pt>
                  <c:pt idx="4">
                    <c:v>2021</c:v>
                  </c:pt>
                  <c:pt idx="8">
                    <c:v>2022</c:v>
                  </c:pt>
                  <c:pt idx="12">
                    <c:v>2023</c:v>
                  </c:pt>
                  <c:pt idx="16">
                    <c:v>2024</c:v>
                  </c:pt>
                  <c:pt idx="20">
                    <c:v>2025</c:v>
                  </c:pt>
                  <c:pt idx="24">
                    <c:v>2026</c:v>
                  </c:pt>
                  <c:pt idx="28">
                    <c:v>2027</c:v>
                  </c:pt>
                  <c:pt idx="32">
                    <c:v>2028</c:v>
                  </c:pt>
                  <c:pt idx="36">
                    <c:v>2029</c:v>
                  </c:pt>
                  <c:pt idx="40">
                    <c:v>2030</c:v>
                  </c:pt>
                  <c:pt idx="44">
                    <c:v>2031</c:v>
                  </c:pt>
                  <c:pt idx="48">
                    <c:v>2032</c:v>
                  </c:pt>
                </c:lvl>
              </c:multiLvlStrCache>
            </c:multiLvlStrRef>
          </c:cat>
          <c:val>
            <c:numRef>
              <c:f>dep84_trim!$BS$107:$BS$125</c:f>
              <c:numCache>
                <c:formatCode>#\ ##0.0</c:formatCode>
                <c:ptCount val="19"/>
                <c:pt idx="0">
                  <c:v>0.60752068712686125</c:v>
                </c:pt>
                <c:pt idx="1">
                  <c:v>6.2051015096304063</c:v>
                </c:pt>
                <c:pt idx="2">
                  <c:v>-3.4506420939123705</c:v>
                </c:pt>
                <c:pt idx="3">
                  <c:v>-3.2592141334145563</c:v>
                </c:pt>
                <c:pt idx="4">
                  <c:v>-0.74517212426532531</c:v>
                </c:pt>
                <c:pt idx="5">
                  <c:v>2.0831130379612928</c:v>
                </c:pt>
                <c:pt idx="6">
                  <c:v>-0.98404806297908154</c:v>
                </c:pt>
                <c:pt idx="7">
                  <c:v>-2.9187153467935989</c:v>
                </c:pt>
                <c:pt idx="8">
                  <c:v>-1.0775862068956865E-2</c:v>
                </c:pt>
                <c:pt idx="9">
                  <c:v>0.48496605237633439</c:v>
                </c:pt>
                <c:pt idx="10">
                  <c:v>2.0163020163020295</c:v>
                </c:pt>
                <c:pt idx="11">
                  <c:v>1.3036164844407061</c:v>
                </c:pt>
                <c:pt idx="12">
                  <c:v>1.8161062681610662</c:v>
                </c:pt>
                <c:pt idx="13">
                  <c:v>0.37712771379063703</c:v>
                </c:pt>
                <c:pt idx="14">
                  <c:v>-7.1080422420777278E-2</c:v>
                </c:pt>
                <c:pt idx="15">
                  <c:v>0.61985570572093973</c:v>
                </c:pt>
                <c:pt idx="16">
                  <c:v>-0.44435467582305543</c:v>
                </c:pt>
                <c:pt idx="17">
                  <c:v>0.17244877257049929</c:v>
                </c:pt>
                <c:pt idx="18">
                  <c:v>0.75949367088608</c:v>
                </c:pt>
              </c:numCache>
            </c:numRef>
          </c:val>
          <c:extLst>
            <c:ext xmlns:c16="http://schemas.microsoft.com/office/drawing/2014/chart" uri="{C3380CC4-5D6E-409C-BE32-E72D297353CC}">
              <c16:uniqueId val="{00000000-602B-421E-A49D-894F6800D919}"/>
            </c:ext>
          </c:extLst>
        </c:ser>
        <c:ser>
          <c:idx val="0"/>
          <c:order val="1"/>
          <c:tx>
            <c:v>Un an ou plus</c:v>
          </c:tx>
          <c:spPr>
            <a:solidFill>
              <a:schemeClr val="accent6">
                <a:lumMod val="75000"/>
              </a:schemeClr>
            </a:solidFill>
          </c:spPr>
          <c:invertIfNegative val="0"/>
          <c:cat>
            <c:multiLvlStrRef>
              <c:f>'dates trim'!$A$49:$B$100</c:f>
              <c:multiLvlStrCache>
                <c:ptCount val="52"/>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lvl>
                <c:lvl>
                  <c:pt idx="0">
                    <c:v>2020</c:v>
                  </c:pt>
                  <c:pt idx="4">
                    <c:v>2021</c:v>
                  </c:pt>
                  <c:pt idx="8">
                    <c:v>2022</c:v>
                  </c:pt>
                  <c:pt idx="12">
                    <c:v>2023</c:v>
                  </c:pt>
                  <c:pt idx="16">
                    <c:v>2024</c:v>
                  </c:pt>
                  <c:pt idx="20">
                    <c:v>2025</c:v>
                  </c:pt>
                  <c:pt idx="24">
                    <c:v>2026</c:v>
                  </c:pt>
                  <c:pt idx="28">
                    <c:v>2027</c:v>
                  </c:pt>
                  <c:pt idx="32">
                    <c:v>2028</c:v>
                  </c:pt>
                  <c:pt idx="36">
                    <c:v>2029</c:v>
                  </c:pt>
                  <c:pt idx="40">
                    <c:v>2030</c:v>
                  </c:pt>
                  <c:pt idx="44">
                    <c:v>2031</c:v>
                  </c:pt>
                  <c:pt idx="48">
                    <c:v>2032</c:v>
                  </c:pt>
                </c:lvl>
              </c:multiLvlStrCache>
            </c:multiLvlStrRef>
          </c:cat>
          <c:val>
            <c:numRef>
              <c:f>dep84_trim!$BT$107:$BT$125</c:f>
              <c:numCache>
                <c:formatCode>#\ ##0.0</c:formatCode>
                <c:ptCount val="19"/>
                <c:pt idx="0">
                  <c:v>-0.95462713387240994</c:v>
                </c:pt>
                <c:pt idx="1">
                  <c:v>5.2046717314888413</c:v>
                </c:pt>
                <c:pt idx="2">
                  <c:v>2.0586333261478629</c:v>
                </c:pt>
                <c:pt idx="3">
                  <c:v>0.84486218185659823</c:v>
                </c:pt>
                <c:pt idx="4">
                  <c:v>1.3195098963242113</c:v>
                </c:pt>
                <c:pt idx="5">
                  <c:v>-1.7984496124030969</c:v>
                </c:pt>
                <c:pt idx="6">
                  <c:v>-3.4522681822965917</c:v>
                </c:pt>
                <c:pt idx="7">
                  <c:v>-3.4775972964133928</c:v>
                </c:pt>
                <c:pt idx="8">
                  <c:v>-4.506437768240346</c:v>
                </c:pt>
                <c:pt idx="9">
                  <c:v>-3.5718509757539874</c:v>
                </c:pt>
                <c:pt idx="10">
                  <c:v>-2.0360603458849602</c:v>
                </c:pt>
                <c:pt idx="11">
                  <c:v>-2.2161011643921369</c:v>
                </c:pt>
                <c:pt idx="12">
                  <c:v>-1.4340588988476233</c:v>
                </c:pt>
                <c:pt idx="13">
                  <c:v>-0.62353858144972296</c:v>
                </c:pt>
                <c:pt idx="14">
                  <c:v>1.2026143790849764</c:v>
                </c:pt>
                <c:pt idx="15">
                  <c:v>2.1699819168173651</c:v>
                </c:pt>
                <c:pt idx="16">
                  <c:v>1.2389380530973382</c:v>
                </c:pt>
                <c:pt idx="17">
                  <c:v>-0.46203796203795333</c:v>
                </c:pt>
                <c:pt idx="18">
                  <c:v>0.17563668297579937</c:v>
                </c:pt>
              </c:numCache>
            </c:numRef>
          </c:val>
          <c:extLst>
            <c:ext xmlns:c16="http://schemas.microsoft.com/office/drawing/2014/chart" uri="{C3380CC4-5D6E-409C-BE32-E72D297353CC}">
              <c16:uniqueId val="{00000001-602B-421E-A49D-894F6800D919}"/>
            </c:ext>
          </c:extLst>
        </c:ser>
        <c:dLbls>
          <c:showLegendKey val="0"/>
          <c:showVal val="0"/>
          <c:showCatName val="0"/>
          <c:showSerName val="0"/>
          <c:showPercent val="0"/>
          <c:showBubbleSize val="0"/>
        </c:dLbls>
        <c:gapWidth val="150"/>
        <c:axId val="171748736"/>
        <c:axId val="171750528"/>
      </c:barChart>
      <c:catAx>
        <c:axId val="171748736"/>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crossAx val="171750528"/>
        <c:crosses val="autoZero"/>
        <c:auto val="0"/>
        <c:lblAlgn val="ctr"/>
        <c:lblOffset val="100"/>
        <c:tickLblSkip val="1"/>
        <c:tickMarkSkip val="1"/>
        <c:noMultiLvlLbl val="0"/>
      </c:catAx>
      <c:valAx>
        <c:axId val="171750528"/>
        <c:scaling>
          <c:orientation val="minMax"/>
          <c:max val="8"/>
          <c:min val="-6"/>
        </c:scaling>
        <c:delete val="0"/>
        <c:axPos val="l"/>
        <c:majorGridlines>
          <c:spPr>
            <a:ln>
              <a:prstDash val="sysDash"/>
            </a:ln>
          </c:spPr>
        </c:majorGridlines>
        <c:numFmt formatCode="[Blue][&lt;0]\-&quot;&quot;0&quot;&quot;;[Red][&gt;0]\+&quot;&quot;0&quot;&quot;;0" sourceLinked="0"/>
        <c:majorTickMark val="out"/>
        <c:minorTickMark val="none"/>
        <c:tickLblPos val="nextTo"/>
        <c:crossAx val="171748736"/>
        <c:crosses val="autoZero"/>
        <c:crossBetween val="between"/>
        <c:majorUnit val="2"/>
      </c:valAx>
    </c:plotArea>
    <c:legend>
      <c:legendPos val="t"/>
      <c:layout>
        <c:manualLayout>
          <c:xMode val="edge"/>
          <c:yMode val="edge"/>
          <c:x val="0.334856975365389"/>
          <c:y val="0.20758483033932135"/>
          <c:w val="0.33028591603714508"/>
          <c:h val="5.4566981522519258E-2"/>
        </c:manualLayout>
      </c:layout>
      <c:overlay val="0"/>
      <c:txPr>
        <a:bodyPr/>
        <a:lstStyle/>
        <a:p>
          <a:pPr>
            <a:defRPr sz="1200"/>
          </a:pPr>
          <a:endParaRPr lang="fr-FR"/>
        </a:p>
      </c:txPr>
    </c:legend>
    <c:plotVisOnly val="1"/>
    <c:dispBlanksAs val="gap"/>
    <c:showDLblsOverMax val="0"/>
  </c:chart>
  <c:txPr>
    <a:bodyPr/>
    <a:lstStyle/>
    <a:p>
      <a:pPr>
        <a:defRPr sz="1000"/>
      </a:pPr>
      <a:endParaRPr lang="fr-FR"/>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sz="1500" b="1" i="0" u="none" strike="noStrike" baseline="0">
                <a:effectLst/>
              </a:rPr>
              <a:t>Evolution du nombre de bénéficiaires* des principales prestations sociales </a:t>
            </a:r>
            <a:r>
              <a:rPr lang="fr-FR" sz="1500" baseline="0"/>
              <a:t>en Vaucluse</a:t>
            </a:r>
          </a:p>
          <a:p>
            <a:pPr>
              <a:defRPr/>
            </a:pPr>
            <a:r>
              <a:rPr lang="fr-FR" sz="1100" b="0" i="1"/>
              <a:t>(données brutes, base 100 à</a:t>
            </a:r>
            <a:r>
              <a:rPr lang="fr-FR" sz="1100" b="0" i="1" baseline="0"/>
              <a:t> fin </a:t>
            </a:r>
            <a:r>
              <a:rPr lang="fr-FR" sz="1100" b="0" i="1"/>
              <a:t>février 2020)</a:t>
            </a:r>
          </a:p>
        </c:rich>
      </c:tx>
      <c:overlay val="0"/>
    </c:title>
    <c:autoTitleDeleted val="0"/>
    <c:plotArea>
      <c:layout>
        <c:manualLayout>
          <c:layoutTarget val="inner"/>
          <c:xMode val="edge"/>
          <c:yMode val="edge"/>
          <c:x val="8.0097557036139702E-2"/>
          <c:y val="0.17568576934018218"/>
          <c:w val="0.88312922262587745"/>
          <c:h val="0.508974660376042"/>
        </c:manualLayout>
      </c:layout>
      <c:lineChart>
        <c:grouping val="standard"/>
        <c:varyColors val="0"/>
        <c:ser>
          <c:idx val="1"/>
          <c:order val="0"/>
          <c:tx>
            <c:v>RSA</c:v>
          </c:tx>
          <c:spPr>
            <a:ln>
              <a:solidFill>
                <a:schemeClr val="accent2">
                  <a:lumMod val="75000"/>
                </a:schemeClr>
              </a:solidFill>
            </a:ln>
          </c:spPr>
          <c:marker>
            <c:symbol val="none"/>
          </c:marker>
          <c:cat>
            <c:numRef>
              <c:f>RSA!$A$40:$A$95</c:f>
              <c:numCache>
                <c:formatCode>mmm\-yy</c:formatCode>
                <c:ptCount val="56"/>
                <c:pt idx="0">
                  <c:v>43862</c:v>
                </c:pt>
                <c:pt idx="1">
                  <c:v>43891</c:v>
                </c:pt>
                <c:pt idx="2">
                  <c:v>43922</c:v>
                </c:pt>
                <c:pt idx="3">
                  <c:v>43952</c:v>
                </c:pt>
                <c:pt idx="4">
                  <c:v>43983</c:v>
                </c:pt>
                <c:pt idx="5">
                  <c:v>44013</c:v>
                </c:pt>
                <c:pt idx="6">
                  <c:v>44044</c:v>
                </c:pt>
                <c:pt idx="7">
                  <c:v>44075</c:v>
                </c:pt>
                <c:pt idx="8">
                  <c:v>44105</c:v>
                </c:pt>
                <c:pt idx="9">
                  <c:v>44136</c:v>
                </c:pt>
                <c:pt idx="10">
                  <c:v>44166</c:v>
                </c:pt>
                <c:pt idx="11">
                  <c:v>44197</c:v>
                </c:pt>
                <c:pt idx="12">
                  <c:v>44228</c:v>
                </c:pt>
                <c:pt idx="13">
                  <c:v>44256</c:v>
                </c:pt>
                <c:pt idx="14">
                  <c:v>44287</c:v>
                </c:pt>
                <c:pt idx="15">
                  <c:v>44317</c:v>
                </c:pt>
                <c:pt idx="16">
                  <c:v>44348</c:v>
                </c:pt>
                <c:pt idx="17">
                  <c:v>44378</c:v>
                </c:pt>
                <c:pt idx="18">
                  <c:v>44409</c:v>
                </c:pt>
                <c:pt idx="19">
                  <c:v>44440</c:v>
                </c:pt>
                <c:pt idx="20">
                  <c:v>44470</c:v>
                </c:pt>
                <c:pt idx="21">
                  <c:v>44501</c:v>
                </c:pt>
                <c:pt idx="22">
                  <c:v>44531</c:v>
                </c:pt>
                <c:pt idx="23">
                  <c:v>44562</c:v>
                </c:pt>
                <c:pt idx="24">
                  <c:v>44593</c:v>
                </c:pt>
                <c:pt idx="25">
                  <c:v>44621</c:v>
                </c:pt>
                <c:pt idx="26">
                  <c:v>44652</c:v>
                </c:pt>
                <c:pt idx="27">
                  <c:v>44682</c:v>
                </c:pt>
                <c:pt idx="28">
                  <c:v>44713</c:v>
                </c:pt>
                <c:pt idx="29">
                  <c:v>44743</c:v>
                </c:pt>
                <c:pt idx="30">
                  <c:v>44774</c:v>
                </c:pt>
                <c:pt idx="31">
                  <c:v>44805</c:v>
                </c:pt>
                <c:pt idx="32">
                  <c:v>44835</c:v>
                </c:pt>
                <c:pt idx="33">
                  <c:v>44866</c:v>
                </c:pt>
                <c:pt idx="34">
                  <c:v>44896</c:v>
                </c:pt>
                <c:pt idx="35">
                  <c:v>44927</c:v>
                </c:pt>
                <c:pt idx="36">
                  <c:v>44958</c:v>
                </c:pt>
                <c:pt idx="37">
                  <c:v>44986</c:v>
                </c:pt>
                <c:pt idx="38">
                  <c:v>45017</c:v>
                </c:pt>
                <c:pt idx="39">
                  <c:v>45047</c:v>
                </c:pt>
                <c:pt idx="40">
                  <c:v>45078</c:v>
                </c:pt>
                <c:pt idx="41">
                  <c:v>45108</c:v>
                </c:pt>
                <c:pt idx="42">
                  <c:v>45139</c:v>
                </c:pt>
                <c:pt idx="43">
                  <c:v>45170</c:v>
                </c:pt>
                <c:pt idx="44">
                  <c:v>45200</c:v>
                </c:pt>
                <c:pt idx="45">
                  <c:v>45231</c:v>
                </c:pt>
                <c:pt idx="46">
                  <c:v>45261</c:v>
                </c:pt>
                <c:pt idx="47">
                  <c:v>45292</c:v>
                </c:pt>
                <c:pt idx="48">
                  <c:v>45323</c:v>
                </c:pt>
                <c:pt idx="49">
                  <c:v>45352</c:v>
                </c:pt>
                <c:pt idx="50">
                  <c:v>45383</c:v>
                </c:pt>
                <c:pt idx="51">
                  <c:v>45413</c:v>
                </c:pt>
                <c:pt idx="52">
                  <c:v>45444</c:v>
                </c:pt>
                <c:pt idx="53">
                  <c:v>45474</c:v>
                </c:pt>
                <c:pt idx="54">
                  <c:v>45505</c:v>
                </c:pt>
                <c:pt idx="55">
                  <c:v>45536</c:v>
                </c:pt>
              </c:numCache>
            </c:numRef>
          </c:cat>
          <c:val>
            <c:numRef>
              <c:f>RSA!$AW$40:$AW$95</c:f>
              <c:numCache>
                <c:formatCode>0.0</c:formatCode>
                <c:ptCount val="56"/>
                <c:pt idx="0">
                  <c:v>100</c:v>
                </c:pt>
                <c:pt idx="1">
                  <c:v>101.06323447118075</c:v>
                </c:pt>
                <c:pt idx="2">
                  <c:v>102.57414661443759</c:v>
                </c:pt>
                <c:pt idx="3">
                  <c:v>103.91717963066591</c:v>
                </c:pt>
                <c:pt idx="4">
                  <c:v>105.9317291550084</c:v>
                </c:pt>
                <c:pt idx="5">
                  <c:v>106.60324566312256</c:v>
                </c:pt>
                <c:pt idx="6">
                  <c:v>106.77112479015109</c:v>
                </c:pt>
                <c:pt idx="7">
                  <c:v>106.54728595411305</c:v>
                </c:pt>
                <c:pt idx="8">
                  <c:v>107.10688304420816</c:v>
                </c:pt>
                <c:pt idx="9">
                  <c:v>107.83435926133184</c:v>
                </c:pt>
                <c:pt idx="10">
                  <c:v>107.77839955232234</c:v>
                </c:pt>
                <c:pt idx="11">
                  <c:v>107.10688304420816</c:v>
                </c:pt>
                <c:pt idx="12">
                  <c:v>106.26748740906547</c:v>
                </c:pt>
                <c:pt idx="13">
                  <c:v>105.37213206491327</c:v>
                </c:pt>
                <c:pt idx="14">
                  <c:v>103.97313933967543</c:v>
                </c:pt>
                <c:pt idx="15">
                  <c:v>102.29434806939004</c:v>
                </c:pt>
                <c:pt idx="16">
                  <c:v>100.61555679910465</c:v>
                </c:pt>
                <c:pt idx="17">
                  <c:v>101.67879127028539</c:v>
                </c:pt>
                <c:pt idx="18">
                  <c:v>101.17515388919978</c:v>
                </c:pt>
                <c:pt idx="19">
                  <c:v>100.50363738108561</c:v>
                </c:pt>
                <c:pt idx="20">
                  <c:v>99.664241745942917</c:v>
                </c:pt>
                <c:pt idx="21">
                  <c:v>100.27979854504756</c:v>
                </c:pt>
                <c:pt idx="22">
                  <c:v>99.776161163961945</c:v>
                </c:pt>
                <c:pt idx="23">
                  <c:v>98.768886401790709</c:v>
                </c:pt>
                <c:pt idx="24">
                  <c:v>97.369893676552877</c:v>
                </c:pt>
                <c:pt idx="25">
                  <c:v>97.537772803581419</c:v>
                </c:pt>
                <c:pt idx="26">
                  <c:v>95.467263570229434</c:v>
                </c:pt>
                <c:pt idx="27">
                  <c:v>94.068270844991602</c:v>
                </c:pt>
                <c:pt idx="28">
                  <c:v>92.613318410744256</c:v>
                </c:pt>
                <c:pt idx="29">
                  <c:v>91.438164521544479</c:v>
                </c:pt>
                <c:pt idx="30">
                  <c:v>90.822607722439841</c:v>
                </c:pt>
                <c:pt idx="31">
                  <c:v>91.214325685506438</c:v>
                </c:pt>
                <c:pt idx="32">
                  <c:v>92.165640738668159</c:v>
                </c:pt>
                <c:pt idx="33">
                  <c:v>93.060996082820367</c:v>
                </c:pt>
                <c:pt idx="34">
                  <c:v>91.88584219362059</c:v>
                </c:pt>
                <c:pt idx="35">
                  <c:v>91.494124230553993</c:v>
                </c:pt>
                <c:pt idx="36">
                  <c:v>90.430889759373258</c:v>
                </c:pt>
                <c:pt idx="37">
                  <c:v>90.598768886401785</c:v>
                </c:pt>
                <c:pt idx="38">
                  <c:v>90.318970341354216</c:v>
                </c:pt>
                <c:pt idx="39">
                  <c:v>89.87129266927812</c:v>
                </c:pt>
                <c:pt idx="40">
                  <c:v>89.423614997202023</c:v>
                </c:pt>
                <c:pt idx="41">
                  <c:v>87.800783435926135</c:v>
                </c:pt>
                <c:pt idx="42">
                  <c:v>86.233911583659761</c:v>
                </c:pt>
                <c:pt idx="43">
                  <c:v>86.233911583659761</c:v>
                </c:pt>
                <c:pt idx="44">
                  <c:v>86.681589255735872</c:v>
                </c:pt>
                <c:pt idx="45">
                  <c:v>87.57694459988808</c:v>
                </c:pt>
                <c:pt idx="46">
                  <c:v>87.856743144935649</c:v>
                </c:pt>
                <c:pt idx="47">
                  <c:v>86.569669837716845</c:v>
                </c:pt>
                <c:pt idx="48">
                  <c:v>85.338556239507554</c:v>
                </c:pt>
                <c:pt idx="49">
                  <c:v>83.379966424174583</c:v>
                </c:pt>
                <c:pt idx="50">
                  <c:v>82.372691662003362</c:v>
                </c:pt>
                <c:pt idx="51">
                  <c:v>80.805819809736988</c:v>
                </c:pt>
                <c:pt idx="52">
                  <c:v>79.742585338556239</c:v>
                </c:pt>
                <c:pt idx="53">
                  <c:v>78.567431449356462</c:v>
                </c:pt>
                <c:pt idx="54">
                  <c:v>76.832680470061547</c:v>
                </c:pt>
                <c:pt idx="55">
                  <c:v>75.769445998880798</c:v>
                </c:pt>
              </c:numCache>
            </c:numRef>
          </c:val>
          <c:smooth val="0"/>
          <c:extLst>
            <c:ext xmlns:c16="http://schemas.microsoft.com/office/drawing/2014/chart" uri="{C3380CC4-5D6E-409C-BE32-E72D297353CC}">
              <c16:uniqueId val="{00000000-8DDC-4EBA-A4E2-D8E7E29207C9}"/>
            </c:ext>
          </c:extLst>
        </c:ser>
        <c:ser>
          <c:idx val="0"/>
          <c:order val="1"/>
          <c:tx>
            <c:v>ASS**</c:v>
          </c:tx>
          <c:marker>
            <c:symbol val="none"/>
          </c:marker>
          <c:cat>
            <c:numRef>
              <c:f>RSA!$A$40:$A$95</c:f>
              <c:numCache>
                <c:formatCode>mmm\-yy</c:formatCode>
                <c:ptCount val="56"/>
                <c:pt idx="0">
                  <c:v>43862</c:v>
                </c:pt>
                <c:pt idx="1">
                  <c:v>43891</c:v>
                </c:pt>
                <c:pt idx="2">
                  <c:v>43922</c:v>
                </c:pt>
                <c:pt idx="3">
                  <c:v>43952</c:v>
                </c:pt>
                <c:pt idx="4">
                  <c:v>43983</c:v>
                </c:pt>
                <c:pt idx="5">
                  <c:v>44013</c:v>
                </c:pt>
                <c:pt idx="6">
                  <c:v>44044</c:v>
                </c:pt>
                <c:pt idx="7">
                  <c:v>44075</c:v>
                </c:pt>
                <c:pt idx="8">
                  <c:v>44105</c:v>
                </c:pt>
                <c:pt idx="9">
                  <c:v>44136</c:v>
                </c:pt>
                <c:pt idx="10">
                  <c:v>44166</c:v>
                </c:pt>
                <c:pt idx="11">
                  <c:v>44197</c:v>
                </c:pt>
                <c:pt idx="12">
                  <c:v>44228</c:v>
                </c:pt>
                <c:pt idx="13">
                  <c:v>44256</c:v>
                </c:pt>
                <c:pt idx="14">
                  <c:v>44287</c:v>
                </c:pt>
                <c:pt idx="15">
                  <c:v>44317</c:v>
                </c:pt>
                <c:pt idx="16">
                  <c:v>44348</c:v>
                </c:pt>
                <c:pt idx="17">
                  <c:v>44378</c:v>
                </c:pt>
                <c:pt idx="18">
                  <c:v>44409</c:v>
                </c:pt>
                <c:pt idx="19">
                  <c:v>44440</c:v>
                </c:pt>
                <c:pt idx="20">
                  <c:v>44470</c:v>
                </c:pt>
                <c:pt idx="21">
                  <c:v>44501</c:v>
                </c:pt>
                <c:pt idx="22">
                  <c:v>44531</c:v>
                </c:pt>
                <c:pt idx="23">
                  <c:v>44562</c:v>
                </c:pt>
                <c:pt idx="24">
                  <c:v>44593</c:v>
                </c:pt>
                <c:pt idx="25">
                  <c:v>44621</c:v>
                </c:pt>
                <c:pt idx="26">
                  <c:v>44652</c:v>
                </c:pt>
                <c:pt idx="27">
                  <c:v>44682</c:v>
                </c:pt>
                <c:pt idx="28">
                  <c:v>44713</c:v>
                </c:pt>
                <c:pt idx="29">
                  <c:v>44743</c:v>
                </c:pt>
                <c:pt idx="30">
                  <c:v>44774</c:v>
                </c:pt>
                <c:pt idx="31">
                  <c:v>44805</c:v>
                </c:pt>
                <c:pt idx="32">
                  <c:v>44835</c:v>
                </c:pt>
                <c:pt idx="33">
                  <c:v>44866</c:v>
                </c:pt>
                <c:pt idx="34">
                  <c:v>44896</c:v>
                </c:pt>
                <c:pt idx="35">
                  <c:v>44927</c:v>
                </c:pt>
                <c:pt idx="36">
                  <c:v>44958</c:v>
                </c:pt>
                <c:pt idx="37">
                  <c:v>44986</c:v>
                </c:pt>
                <c:pt idx="38">
                  <c:v>45017</c:v>
                </c:pt>
                <c:pt idx="39">
                  <c:v>45047</c:v>
                </c:pt>
                <c:pt idx="40">
                  <c:v>45078</c:v>
                </c:pt>
                <c:pt idx="41">
                  <c:v>45108</c:v>
                </c:pt>
                <c:pt idx="42">
                  <c:v>45139</c:v>
                </c:pt>
                <c:pt idx="43">
                  <c:v>45170</c:v>
                </c:pt>
                <c:pt idx="44">
                  <c:v>45200</c:v>
                </c:pt>
                <c:pt idx="45">
                  <c:v>45231</c:v>
                </c:pt>
                <c:pt idx="46">
                  <c:v>45261</c:v>
                </c:pt>
                <c:pt idx="47">
                  <c:v>45292</c:v>
                </c:pt>
                <c:pt idx="48">
                  <c:v>45323</c:v>
                </c:pt>
                <c:pt idx="49">
                  <c:v>45352</c:v>
                </c:pt>
                <c:pt idx="50">
                  <c:v>45383</c:v>
                </c:pt>
                <c:pt idx="51">
                  <c:v>45413</c:v>
                </c:pt>
                <c:pt idx="52">
                  <c:v>45444</c:v>
                </c:pt>
                <c:pt idx="53">
                  <c:v>45474</c:v>
                </c:pt>
                <c:pt idx="54">
                  <c:v>45505</c:v>
                </c:pt>
                <c:pt idx="55">
                  <c:v>45536</c:v>
                </c:pt>
              </c:numCache>
            </c:numRef>
          </c:cat>
          <c:val>
            <c:numRef>
              <c:f>ASS!$AW$40:$AW$94</c:f>
              <c:numCache>
                <c:formatCode>0.0</c:formatCode>
                <c:ptCount val="55"/>
                <c:pt idx="0">
                  <c:v>100</c:v>
                </c:pt>
                <c:pt idx="1">
                  <c:v>99.742930591259636</c:v>
                </c:pt>
                <c:pt idx="2">
                  <c:v>99.742930591259636</c:v>
                </c:pt>
                <c:pt idx="3">
                  <c:v>97.429305912596391</c:v>
                </c:pt>
                <c:pt idx="4">
                  <c:v>105.1413881748072</c:v>
                </c:pt>
                <c:pt idx="5">
                  <c:v>107.7120822622108</c:v>
                </c:pt>
                <c:pt idx="6">
                  <c:v>108.74035989717224</c:v>
                </c:pt>
                <c:pt idx="7">
                  <c:v>109.51156812339332</c:v>
                </c:pt>
                <c:pt idx="8">
                  <c:v>107.45501285347044</c:v>
                </c:pt>
                <c:pt idx="9">
                  <c:v>104.37017994858613</c:v>
                </c:pt>
                <c:pt idx="10">
                  <c:v>100.25706940874035</c:v>
                </c:pt>
                <c:pt idx="11">
                  <c:v>97.686375321336754</c:v>
                </c:pt>
                <c:pt idx="12">
                  <c:v>94.85861182519281</c:v>
                </c:pt>
                <c:pt idx="13">
                  <c:v>93.059125964010278</c:v>
                </c:pt>
                <c:pt idx="14">
                  <c:v>89.717223650385606</c:v>
                </c:pt>
                <c:pt idx="15">
                  <c:v>87.146529562981996</c:v>
                </c:pt>
                <c:pt idx="16">
                  <c:v>84.575835475578415</c:v>
                </c:pt>
                <c:pt idx="17">
                  <c:v>102.05655526992288</c:v>
                </c:pt>
                <c:pt idx="18">
                  <c:v>101.02827763496146</c:v>
                </c:pt>
                <c:pt idx="19">
                  <c:v>99.485861182519272</c:v>
                </c:pt>
                <c:pt idx="20">
                  <c:v>94.087403598971719</c:v>
                </c:pt>
                <c:pt idx="21">
                  <c:v>92.287917737789201</c:v>
                </c:pt>
                <c:pt idx="22">
                  <c:v>88.431876606683801</c:v>
                </c:pt>
                <c:pt idx="23">
                  <c:v>87.146529562981996</c:v>
                </c:pt>
                <c:pt idx="24">
                  <c:v>86.118251928020555</c:v>
                </c:pt>
                <c:pt idx="25">
                  <c:v>85.604113110539842</c:v>
                </c:pt>
                <c:pt idx="26">
                  <c:v>84.575835475578415</c:v>
                </c:pt>
                <c:pt idx="27">
                  <c:v>83.033419023136247</c:v>
                </c:pt>
                <c:pt idx="28">
                  <c:v>81.748071979434442</c:v>
                </c:pt>
                <c:pt idx="29">
                  <c:v>82.005141388174806</c:v>
                </c:pt>
                <c:pt idx="30">
                  <c:v>81.491002570694079</c:v>
                </c:pt>
                <c:pt idx="31">
                  <c:v>78.920308483290498</c:v>
                </c:pt>
                <c:pt idx="32">
                  <c:v>77.892030848329057</c:v>
                </c:pt>
                <c:pt idx="33">
                  <c:v>77.892030848329057</c:v>
                </c:pt>
                <c:pt idx="34">
                  <c:v>77.377892030848329</c:v>
                </c:pt>
                <c:pt idx="35">
                  <c:v>75.835475578406175</c:v>
                </c:pt>
                <c:pt idx="36">
                  <c:v>75.321336760925448</c:v>
                </c:pt>
                <c:pt idx="37">
                  <c:v>74.293059125964007</c:v>
                </c:pt>
                <c:pt idx="38">
                  <c:v>73.52185089974293</c:v>
                </c:pt>
                <c:pt idx="39">
                  <c:v>71.722365038560412</c:v>
                </c:pt>
                <c:pt idx="40">
                  <c:v>70.694087403598971</c:v>
                </c:pt>
                <c:pt idx="41">
                  <c:v>71.465295629820048</c:v>
                </c:pt>
                <c:pt idx="42">
                  <c:v>71.722365038560412</c:v>
                </c:pt>
                <c:pt idx="43">
                  <c:v>70.179948586118257</c:v>
                </c:pt>
                <c:pt idx="44">
                  <c:v>71.208226221079698</c:v>
                </c:pt>
                <c:pt idx="45">
                  <c:v>71.722365038560412</c:v>
                </c:pt>
                <c:pt idx="46">
                  <c:v>71.722365038560412</c:v>
                </c:pt>
                <c:pt idx="47">
                  <c:v>71.208226221079698</c:v>
                </c:pt>
                <c:pt idx="48">
                  <c:v>70.951156812339335</c:v>
                </c:pt>
                <c:pt idx="49">
                  <c:v>70.951156812339335</c:v>
                </c:pt>
                <c:pt idx="50">
                  <c:v>70.179948586118257</c:v>
                </c:pt>
                <c:pt idx="51">
                  <c:v>69.151670951156802</c:v>
                </c:pt>
                <c:pt idx="52">
                  <c:v>69.408740359897166</c:v>
                </c:pt>
                <c:pt idx="53">
                  <c:v>69.66580976863753</c:v>
                </c:pt>
                <c:pt idx="54">
                  <c:v>70.437017994858607</c:v>
                </c:pt>
              </c:numCache>
            </c:numRef>
          </c:val>
          <c:smooth val="0"/>
          <c:extLst>
            <c:ext xmlns:c16="http://schemas.microsoft.com/office/drawing/2014/chart" uri="{C3380CC4-5D6E-409C-BE32-E72D297353CC}">
              <c16:uniqueId val="{00000001-8DDC-4EBA-A4E2-D8E7E29207C9}"/>
            </c:ext>
          </c:extLst>
        </c:ser>
        <c:ser>
          <c:idx val="2"/>
          <c:order val="2"/>
          <c:tx>
            <c:v>AAH</c:v>
          </c:tx>
          <c:marker>
            <c:symbol val="none"/>
          </c:marker>
          <c:cat>
            <c:numRef>
              <c:f>RSA!$A$40:$A$95</c:f>
              <c:numCache>
                <c:formatCode>mmm\-yy</c:formatCode>
                <c:ptCount val="56"/>
                <c:pt idx="0">
                  <c:v>43862</c:v>
                </c:pt>
                <c:pt idx="1">
                  <c:v>43891</c:v>
                </c:pt>
                <c:pt idx="2">
                  <c:v>43922</c:v>
                </c:pt>
                <c:pt idx="3">
                  <c:v>43952</c:v>
                </c:pt>
                <c:pt idx="4">
                  <c:v>43983</c:v>
                </c:pt>
                <c:pt idx="5">
                  <c:v>44013</c:v>
                </c:pt>
                <c:pt idx="6">
                  <c:v>44044</c:v>
                </c:pt>
                <c:pt idx="7">
                  <c:v>44075</c:v>
                </c:pt>
                <c:pt idx="8">
                  <c:v>44105</c:v>
                </c:pt>
                <c:pt idx="9">
                  <c:v>44136</c:v>
                </c:pt>
                <c:pt idx="10">
                  <c:v>44166</c:v>
                </c:pt>
                <c:pt idx="11">
                  <c:v>44197</c:v>
                </c:pt>
                <c:pt idx="12">
                  <c:v>44228</c:v>
                </c:pt>
                <c:pt idx="13">
                  <c:v>44256</c:v>
                </c:pt>
                <c:pt idx="14">
                  <c:v>44287</c:v>
                </c:pt>
                <c:pt idx="15">
                  <c:v>44317</c:v>
                </c:pt>
                <c:pt idx="16">
                  <c:v>44348</c:v>
                </c:pt>
                <c:pt idx="17">
                  <c:v>44378</c:v>
                </c:pt>
                <c:pt idx="18">
                  <c:v>44409</c:v>
                </c:pt>
                <c:pt idx="19">
                  <c:v>44440</c:v>
                </c:pt>
                <c:pt idx="20">
                  <c:v>44470</c:v>
                </c:pt>
                <c:pt idx="21">
                  <c:v>44501</c:v>
                </c:pt>
                <c:pt idx="22">
                  <c:v>44531</c:v>
                </c:pt>
                <c:pt idx="23">
                  <c:v>44562</c:v>
                </c:pt>
                <c:pt idx="24">
                  <c:v>44593</c:v>
                </c:pt>
                <c:pt idx="25">
                  <c:v>44621</c:v>
                </c:pt>
                <c:pt idx="26">
                  <c:v>44652</c:v>
                </c:pt>
                <c:pt idx="27">
                  <c:v>44682</c:v>
                </c:pt>
                <c:pt idx="28">
                  <c:v>44713</c:v>
                </c:pt>
                <c:pt idx="29">
                  <c:v>44743</c:v>
                </c:pt>
                <c:pt idx="30">
                  <c:v>44774</c:v>
                </c:pt>
                <c:pt idx="31">
                  <c:v>44805</c:v>
                </c:pt>
                <c:pt idx="32">
                  <c:v>44835</c:v>
                </c:pt>
                <c:pt idx="33">
                  <c:v>44866</c:v>
                </c:pt>
                <c:pt idx="34">
                  <c:v>44896</c:v>
                </c:pt>
                <c:pt idx="35">
                  <c:v>44927</c:v>
                </c:pt>
                <c:pt idx="36">
                  <c:v>44958</c:v>
                </c:pt>
                <c:pt idx="37">
                  <c:v>44986</c:v>
                </c:pt>
                <c:pt idx="38">
                  <c:v>45017</c:v>
                </c:pt>
                <c:pt idx="39">
                  <c:v>45047</c:v>
                </c:pt>
                <c:pt idx="40">
                  <c:v>45078</c:v>
                </c:pt>
                <c:pt idx="41">
                  <c:v>45108</c:v>
                </c:pt>
                <c:pt idx="42">
                  <c:v>45139</c:v>
                </c:pt>
                <c:pt idx="43">
                  <c:v>45170</c:v>
                </c:pt>
                <c:pt idx="44">
                  <c:v>45200</c:v>
                </c:pt>
                <c:pt idx="45">
                  <c:v>45231</c:v>
                </c:pt>
                <c:pt idx="46">
                  <c:v>45261</c:v>
                </c:pt>
                <c:pt idx="47">
                  <c:v>45292</c:v>
                </c:pt>
                <c:pt idx="48">
                  <c:v>45323</c:v>
                </c:pt>
                <c:pt idx="49">
                  <c:v>45352</c:v>
                </c:pt>
                <c:pt idx="50">
                  <c:v>45383</c:v>
                </c:pt>
                <c:pt idx="51">
                  <c:v>45413</c:v>
                </c:pt>
                <c:pt idx="52">
                  <c:v>45444</c:v>
                </c:pt>
                <c:pt idx="53">
                  <c:v>45474</c:v>
                </c:pt>
                <c:pt idx="54">
                  <c:v>45505</c:v>
                </c:pt>
                <c:pt idx="55">
                  <c:v>45536</c:v>
                </c:pt>
              </c:numCache>
            </c:numRef>
          </c:cat>
          <c:val>
            <c:numRef>
              <c:f>AAH!$AW$40:$AW$95</c:f>
              <c:numCache>
                <c:formatCode>0.0</c:formatCode>
                <c:ptCount val="56"/>
                <c:pt idx="0">
                  <c:v>100</c:v>
                </c:pt>
                <c:pt idx="1">
                  <c:v>100.30456852791878</c:v>
                </c:pt>
                <c:pt idx="2">
                  <c:v>100.81218274111674</c:v>
                </c:pt>
                <c:pt idx="3">
                  <c:v>100.91370558375634</c:v>
                </c:pt>
                <c:pt idx="4">
                  <c:v>101.11675126903555</c:v>
                </c:pt>
                <c:pt idx="5">
                  <c:v>101.11675126903555</c:v>
                </c:pt>
                <c:pt idx="6">
                  <c:v>101.01522842639594</c:v>
                </c:pt>
                <c:pt idx="7">
                  <c:v>100.71065989847716</c:v>
                </c:pt>
                <c:pt idx="8">
                  <c:v>100.1015228426396</c:v>
                </c:pt>
                <c:pt idx="9">
                  <c:v>100.20304568527918</c:v>
                </c:pt>
                <c:pt idx="10">
                  <c:v>100.40609137055839</c:v>
                </c:pt>
                <c:pt idx="11">
                  <c:v>99.390862944162436</c:v>
                </c:pt>
                <c:pt idx="12">
                  <c:v>99.390862944162436</c:v>
                </c:pt>
                <c:pt idx="13">
                  <c:v>99.898477157360404</c:v>
                </c:pt>
                <c:pt idx="14">
                  <c:v>100.30456852791878</c:v>
                </c:pt>
                <c:pt idx="15">
                  <c:v>100.30456852791878</c:v>
                </c:pt>
                <c:pt idx="16">
                  <c:v>100.71065989847716</c:v>
                </c:pt>
                <c:pt idx="17">
                  <c:v>100.60913705583756</c:v>
                </c:pt>
                <c:pt idx="18">
                  <c:v>100.50761421319795</c:v>
                </c:pt>
                <c:pt idx="19">
                  <c:v>100.40609137055839</c:v>
                </c:pt>
                <c:pt idx="20">
                  <c:v>100.40609137055839</c:v>
                </c:pt>
                <c:pt idx="21">
                  <c:v>100.40609137055839</c:v>
                </c:pt>
                <c:pt idx="22">
                  <c:v>100.40609137055839</c:v>
                </c:pt>
                <c:pt idx="23">
                  <c:v>99.390862944162436</c:v>
                </c:pt>
                <c:pt idx="24">
                  <c:v>100</c:v>
                </c:pt>
                <c:pt idx="25">
                  <c:v>100.1015228426396</c:v>
                </c:pt>
                <c:pt idx="26">
                  <c:v>100.91370558375634</c:v>
                </c:pt>
                <c:pt idx="27">
                  <c:v>101.11675126903555</c:v>
                </c:pt>
                <c:pt idx="28">
                  <c:v>101.42131979695432</c:v>
                </c:pt>
                <c:pt idx="29">
                  <c:v>101.7258883248731</c:v>
                </c:pt>
                <c:pt idx="30">
                  <c:v>101.5228426395939</c:v>
                </c:pt>
                <c:pt idx="31">
                  <c:v>101.6243654822335</c:v>
                </c:pt>
                <c:pt idx="32">
                  <c:v>101.82741116751268</c:v>
                </c:pt>
                <c:pt idx="33">
                  <c:v>101.92893401015229</c:v>
                </c:pt>
                <c:pt idx="34">
                  <c:v>102.03045685279189</c:v>
                </c:pt>
                <c:pt idx="35">
                  <c:v>101.21827411167513</c:v>
                </c:pt>
                <c:pt idx="36">
                  <c:v>101.5228426395939</c:v>
                </c:pt>
                <c:pt idx="37">
                  <c:v>102.23350253807106</c:v>
                </c:pt>
                <c:pt idx="38">
                  <c:v>103.1472081218274</c:v>
                </c:pt>
                <c:pt idx="39">
                  <c:v>103.65482233502539</c:v>
                </c:pt>
                <c:pt idx="40">
                  <c:v>103.75634517766497</c:v>
                </c:pt>
                <c:pt idx="41">
                  <c:v>103.95939086294416</c:v>
                </c:pt>
                <c:pt idx="42">
                  <c:v>104.36548223350255</c:v>
                </c:pt>
                <c:pt idx="43">
                  <c:v>104.87309644670052</c:v>
                </c:pt>
                <c:pt idx="44">
                  <c:v>106.59898477157361</c:v>
                </c:pt>
                <c:pt idx="45">
                  <c:v>107.30964467005076</c:v>
                </c:pt>
                <c:pt idx="46">
                  <c:v>107.71573604060913</c:v>
                </c:pt>
                <c:pt idx="47">
                  <c:v>106.29441624365484</c:v>
                </c:pt>
                <c:pt idx="48">
                  <c:v>106.49746192893402</c:v>
                </c:pt>
                <c:pt idx="49">
                  <c:v>106.59898477157361</c:v>
                </c:pt>
                <c:pt idx="50">
                  <c:v>107.91878172588834</c:v>
                </c:pt>
                <c:pt idx="51">
                  <c:v>108.22335025380711</c:v>
                </c:pt>
                <c:pt idx="52">
                  <c:v>108.22335025380711</c:v>
                </c:pt>
                <c:pt idx="53">
                  <c:v>108.42639593908629</c:v>
                </c:pt>
                <c:pt idx="54">
                  <c:v>108.93401015228426</c:v>
                </c:pt>
                <c:pt idx="55">
                  <c:v>109.74619289340102</c:v>
                </c:pt>
              </c:numCache>
            </c:numRef>
          </c:val>
          <c:smooth val="0"/>
          <c:extLst>
            <c:ext xmlns:c16="http://schemas.microsoft.com/office/drawing/2014/chart" uri="{C3380CC4-5D6E-409C-BE32-E72D297353CC}">
              <c16:uniqueId val="{00000002-8DDC-4EBA-A4E2-D8E7E29207C9}"/>
            </c:ext>
          </c:extLst>
        </c:ser>
        <c:ser>
          <c:idx val="3"/>
          <c:order val="3"/>
          <c:tx>
            <c:v>PA</c:v>
          </c:tx>
          <c:marker>
            <c:symbol val="none"/>
          </c:marker>
          <c:cat>
            <c:numRef>
              <c:f>RSA!$A$40:$A$95</c:f>
              <c:numCache>
                <c:formatCode>mmm\-yy</c:formatCode>
                <c:ptCount val="56"/>
                <c:pt idx="0">
                  <c:v>43862</c:v>
                </c:pt>
                <c:pt idx="1">
                  <c:v>43891</c:v>
                </c:pt>
                <c:pt idx="2">
                  <c:v>43922</c:v>
                </c:pt>
                <c:pt idx="3">
                  <c:v>43952</c:v>
                </c:pt>
                <c:pt idx="4">
                  <c:v>43983</c:v>
                </c:pt>
                <c:pt idx="5">
                  <c:v>44013</c:v>
                </c:pt>
                <c:pt idx="6">
                  <c:v>44044</c:v>
                </c:pt>
                <c:pt idx="7">
                  <c:v>44075</c:v>
                </c:pt>
                <c:pt idx="8">
                  <c:v>44105</c:v>
                </c:pt>
                <c:pt idx="9">
                  <c:v>44136</c:v>
                </c:pt>
                <c:pt idx="10">
                  <c:v>44166</c:v>
                </c:pt>
                <c:pt idx="11">
                  <c:v>44197</c:v>
                </c:pt>
                <c:pt idx="12">
                  <c:v>44228</c:v>
                </c:pt>
                <c:pt idx="13">
                  <c:v>44256</c:v>
                </c:pt>
                <c:pt idx="14">
                  <c:v>44287</c:v>
                </c:pt>
                <c:pt idx="15">
                  <c:v>44317</c:v>
                </c:pt>
                <c:pt idx="16">
                  <c:v>44348</c:v>
                </c:pt>
                <c:pt idx="17">
                  <c:v>44378</c:v>
                </c:pt>
                <c:pt idx="18">
                  <c:v>44409</c:v>
                </c:pt>
                <c:pt idx="19">
                  <c:v>44440</c:v>
                </c:pt>
                <c:pt idx="20">
                  <c:v>44470</c:v>
                </c:pt>
                <c:pt idx="21">
                  <c:v>44501</c:v>
                </c:pt>
                <c:pt idx="22">
                  <c:v>44531</c:v>
                </c:pt>
                <c:pt idx="23">
                  <c:v>44562</c:v>
                </c:pt>
                <c:pt idx="24">
                  <c:v>44593</c:v>
                </c:pt>
                <c:pt idx="25">
                  <c:v>44621</c:v>
                </c:pt>
                <c:pt idx="26">
                  <c:v>44652</c:v>
                </c:pt>
                <c:pt idx="27">
                  <c:v>44682</c:v>
                </c:pt>
                <c:pt idx="28">
                  <c:v>44713</c:v>
                </c:pt>
                <c:pt idx="29">
                  <c:v>44743</c:v>
                </c:pt>
                <c:pt idx="30">
                  <c:v>44774</c:v>
                </c:pt>
                <c:pt idx="31">
                  <c:v>44805</c:v>
                </c:pt>
                <c:pt idx="32">
                  <c:v>44835</c:v>
                </c:pt>
                <c:pt idx="33">
                  <c:v>44866</c:v>
                </c:pt>
                <c:pt idx="34">
                  <c:v>44896</c:v>
                </c:pt>
                <c:pt idx="35">
                  <c:v>44927</c:v>
                </c:pt>
                <c:pt idx="36">
                  <c:v>44958</c:v>
                </c:pt>
                <c:pt idx="37">
                  <c:v>44986</c:v>
                </c:pt>
                <c:pt idx="38">
                  <c:v>45017</c:v>
                </c:pt>
                <c:pt idx="39">
                  <c:v>45047</c:v>
                </c:pt>
                <c:pt idx="40">
                  <c:v>45078</c:v>
                </c:pt>
                <c:pt idx="41">
                  <c:v>45108</c:v>
                </c:pt>
                <c:pt idx="42">
                  <c:v>45139</c:v>
                </c:pt>
                <c:pt idx="43">
                  <c:v>45170</c:v>
                </c:pt>
                <c:pt idx="44">
                  <c:v>45200</c:v>
                </c:pt>
                <c:pt idx="45">
                  <c:v>45231</c:v>
                </c:pt>
                <c:pt idx="46">
                  <c:v>45261</c:v>
                </c:pt>
                <c:pt idx="47">
                  <c:v>45292</c:v>
                </c:pt>
                <c:pt idx="48">
                  <c:v>45323</c:v>
                </c:pt>
                <c:pt idx="49">
                  <c:v>45352</c:v>
                </c:pt>
                <c:pt idx="50">
                  <c:v>45383</c:v>
                </c:pt>
                <c:pt idx="51">
                  <c:v>45413</c:v>
                </c:pt>
                <c:pt idx="52">
                  <c:v>45444</c:v>
                </c:pt>
                <c:pt idx="53">
                  <c:v>45474</c:v>
                </c:pt>
                <c:pt idx="54">
                  <c:v>45505</c:v>
                </c:pt>
                <c:pt idx="55">
                  <c:v>45536</c:v>
                </c:pt>
              </c:numCache>
            </c:numRef>
          </c:cat>
          <c:val>
            <c:numRef>
              <c:f>PA!$AW$40:$AW$95</c:f>
              <c:numCache>
                <c:formatCode>0.0</c:formatCode>
                <c:ptCount val="56"/>
                <c:pt idx="0">
                  <c:v>100</c:v>
                </c:pt>
                <c:pt idx="1">
                  <c:v>100.30884623869403</c:v>
                </c:pt>
                <c:pt idx="2">
                  <c:v>100.44120891242004</c:v>
                </c:pt>
                <c:pt idx="3">
                  <c:v>101.03684094418708</c:v>
                </c:pt>
                <c:pt idx="4">
                  <c:v>101.34568718288108</c:v>
                </c:pt>
                <c:pt idx="5">
                  <c:v>99.426428413853955</c:v>
                </c:pt>
                <c:pt idx="6">
                  <c:v>99.139642620780947</c:v>
                </c:pt>
                <c:pt idx="7">
                  <c:v>99.889697771894987</c:v>
                </c:pt>
                <c:pt idx="8">
                  <c:v>101.47804985660711</c:v>
                </c:pt>
                <c:pt idx="9">
                  <c:v>103.48555040811824</c:v>
                </c:pt>
                <c:pt idx="10">
                  <c:v>104.2356055592323</c:v>
                </c:pt>
                <c:pt idx="11">
                  <c:v>103.24288550628722</c:v>
                </c:pt>
                <c:pt idx="12">
                  <c:v>102.13986322523716</c:v>
                </c:pt>
                <c:pt idx="13">
                  <c:v>101.4339289653651</c:v>
                </c:pt>
                <c:pt idx="14">
                  <c:v>100.198544010589</c:v>
                </c:pt>
                <c:pt idx="15">
                  <c:v>100.02206044562101</c:v>
                </c:pt>
                <c:pt idx="16">
                  <c:v>100.41914846679903</c:v>
                </c:pt>
                <c:pt idx="17">
                  <c:v>99.867637326273993</c:v>
                </c:pt>
                <c:pt idx="18">
                  <c:v>100.92653871608206</c:v>
                </c:pt>
                <c:pt idx="19">
                  <c:v>102.00750055151113</c:v>
                </c:pt>
                <c:pt idx="20">
                  <c:v>103.17670416942421</c:v>
                </c:pt>
                <c:pt idx="21">
                  <c:v>104.19148466799028</c:v>
                </c:pt>
                <c:pt idx="22">
                  <c:v>104.56651224354732</c:v>
                </c:pt>
                <c:pt idx="23">
                  <c:v>103.22082506066623</c:v>
                </c:pt>
                <c:pt idx="24">
                  <c:v>102.22810500772115</c:v>
                </c:pt>
                <c:pt idx="25">
                  <c:v>102.00750055151113</c:v>
                </c:pt>
                <c:pt idx="26">
                  <c:v>101.50011030222809</c:v>
                </c:pt>
                <c:pt idx="27">
                  <c:v>101.96337966026914</c:v>
                </c:pt>
                <c:pt idx="28">
                  <c:v>102.6472534745202</c:v>
                </c:pt>
                <c:pt idx="29">
                  <c:v>102.82373703948819</c:v>
                </c:pt>
                <c:pt idx="30">
                  <c:v>104.25766600485329</c:v>
                </c:pt>
                <c:pt idx="31">
                  <c:v>105.6695345245974</c:v>
                </c:pt>
                <c:pt idx="32">
                  <c:v>106.48577101257446</c:v>
                </c:pt>
                <c:pt idx="33">
                  <c:v>107.14758438120451</c:v>
                </c:pt>
                <c:pt idx="34">
                  <c:v>106.94904037061548</c:v>
                </c:pt>
                <c:pt idx="35">
                  <c:v>105.82395764394441</c:v>
                </c:pt>
                <c:pt idx="36">
                  <c:v>104.69887491727332</c:v>
                </c:pt>
                <c:pt idx="37">
                  <c:v>104.3679682329583</c:v>
                </c:pt>
                <c:pt idx="38">
                  <c:v>103.11052283256122</c:v>
                </c:pt>
                <c:pt idx="39">
                  <c:v>103.30906684315022</c:v>
                </c:pt>
                <c:pt idx="40">
                  <c:v>103.35318773439224</c:v>
                </c:pt>
                <c:pt idx="41">
                  <c:v>102.86785793073021</c:v>
                </c:pt>
                <c:pt idx="42">
                  <c:v>102.91197882197221</c:v>
                </c:pt>
                <c:pt idx="43">
                  <c:v>103.50761085373925</c:v>
                </c:pt>
                <c:pt idx="44">
                  <c:v>103.13258327818222</c:v>
                </c:pt>
                <c:pt idx="45">
                  <c:v>102.97816015883521</c:v>
                </c:pt>
                <c:pt idx="46">
                  <c:v>102.47076990955217</c:v>
                </c:pt>
                <c:pt idx="47">
                  <c:v>100.59563203176705</c:v>
                </c:pt>
                <c:pt idx="48">
                  <c:v>99.448488859474963</c:v>
                </c:pt>
                <c:pt idx="49">
                  <c:v>98.477829252150897</c:v>
                </c:pt>
                <c:pt idx="50">
                  <c:v>97.882197220383844</c:v>
                </c:pt>
                <c:pt idx="51">
                  <c:v>98.455768806529889</c:v>
                </c:pt>
                <c:pt idx="52">
                  <c:v>98.808735936465922</c:v>
                </c:pt>
                <c:pt idx="53">
                  <c:v>100.17648356496802</c:v>
                </c:pt>
                <c:pt idx="54">
                  <c:v>101.34568718288108</c:v>
                </c:pt>
                <c:pt idx="55">
                  <c:v>102.22810500772115</c:v>
                </c:pt>
              </c:numCache>
            </c:numRef>
          </c:val>
          <c:smooth val="0"/>
          <c:extLst>
            <c:ext xmlns:c16="http://schemas.microsoft.com/office/drawing/2014/chart" uri="{C3380CC4-5D6E-409C-BE32-E72D297353CC}">
              <c16:uniqueId val="{00000003-8DDC-4EBA-A4E2-D8E7E29207C9}"/>
            </c:ext>
          </c:extLst>
        </c:ser>
        <c:dLbls>
          <c:showLegendKey val="0"/>
          <c:showVal val="0"/>
          <c:showCatName val="0"/>
          <c:showSerName val="0"/>
          <c:showPercent val="0"/>
          <c:showBubbleSize val="0"/>
        </c:dLbls>
        <c:smooth val="0"/>
        <c:axId val="231201408"/>
        <c:axId val="231211392"/>
      </c:lineChart>
      <c:dateAx>
        <c:axId val="231201408"/>
        <c:scaling>
          <c:orientation val="minMax"/>
          <c:max val="45536"/>
        </c:scaling>
        <c:delete val="0"/>
        <c:axPos val="b"/>
        <c:numFmt formatCode="mmm\-yy" sourceLinked="1"/>
        <c:majorTickMark val="out"/>
        <c:minorTickMark val="none"/>
        <c:tickLblPos val="low"/>
        <c:spPr>
          <a:ln w="19050"/>
        </c:spPr>
        <c:txPr>
          <a:bodyPr/>
          <a:lstStyle/>
          <a:p>
            <a:pPr>
              <a:defRPr sz="570" baseline="0"/>
            </a:pPr>
            <a:endParaRPr lang="fr-FR"/>
          </a:p>
        </c:txPr>
        <c:crossAx val="231211392"/>
        <c:crossesAt val="100"/>
        <c:auto val="1"/>
        <c:lblOffset val="100"/>
        <c:baseTimeUnit val="months"/>
      </c:dateAx>
      <c:valAx>
        <c:axId val="231211392"/>
        <c:scaling>
          <c:orientation val="minMax"/>
          <c:max val="112"/>
          <c:min val="66"/>
        </c:scaling>
        <c:delete val="0"/>
        <c:axPos val="l"/>
        <c:majorGridlines/>
        <c:numFmt formatCode="0" sourceLinked="0"/>
        <c:majorTickMark val="out"/>
        <c:minorTickMark val="none"/>
        <c:tickLblPos val="nextTo"/>
        <c:crossAx val="231201408"/>
        <c:crossesAt val="43862"/>
        <c:crossBetween val="midCat"/>
        <c:majorUnit val="4"/>
      </c:valAx>
    </c:plotArea>
    <c:legend>
      <c:legendPos val="b"/>
      <c:layout>
        <c:manualLayout>
          <c:xMode val="edge"/>
          <c:yMode val="edge"/>
          <c:x val="0.30065624873813851"/>
          <c:y val="0.74277485252993691"/>
          <c:w val="0.38285612759943466"/>
          <c:h val="6.4813309626619256E-2"/>
        </c:manualLayout>
      </c:layout>
      <c:overlay val="0"/>
    </c:legend>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896545228499124E-2"/>
          <c:y val="0.27208624345685795"/>
          <c:w val="0.83764367816092966"/>
          <c:h val="0.49121318168562289"/>
        </c:manualLayout>
      </c:layout>
      <c:barChart>
        <c:barDir val="col"/>
        <c:grouping val="stacked"/>
        <c:varyColors val="0"/>
        <c:ser>
          <c:idx val="1"/>
          <c:order val="0"/>
          <c:tx>
            <c:strRef>
              <c:f>'Données Graph2'!$G$7:$G$8</c:f>
              <c:strCache>
                <c:ptCount val="2"/>
                <c:pt idx="0">
                  <c:v>Emploi hors intérim</c:v>
                </c:pt>
              </c:strCache>
            </c:strRef>
          </c:tx>
          <c:spPr>
            <a:solidFill>
              <a:srgbClr val="00B0F0"/>
            </a:solidFill>
            <a:ln w="28575">
              <a:noFill/>
              <a:prstDash val="solid"/>
            </a:ln>
          </c:spPr>
          <c:invertIfNegative val="0"/>
          <c:cat>
            <c:multiLvlStrRef>
              <c:f>'Données Graph2'!$A$10:$B$50</c:f>
              <c:multiLvlStrCache>
                <c:ptCount val="41"/>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Graph2'!$V$10:$V$52</c:f>
              <c:numCache>
                <c:formatCode>#,##0</c:formatCode>
                <c:ptCount val="43"/>
                <c:pt idx="0">
                  <c:v>-141.78815804063925</c:v>
                </c:pt>
                <c:pt idx="1">
                  <c:v>-722.12801918180776</c:v>
                </c:pt>
                <c:pt idx="2">
                  <c:v>275.17706923992955</c:v>
                </c:pt>
                <c:pt idx="3">
                  <c:v>-262.39297254869598</c:v>
                </c:pt>
                <c:pt idx="4">
                  <c:v>-138.34460899489932</c:v>
                </c:pt>
                <c:pt idx="5">
                  <c:v>110.64179457878345</c:v>
                </c:pt>
                <c:pt idx="6">
                  <c:v>-553.83339461442665</c:v>
                </c:pt>
                <c:pt idx="7">
                  <c:v>807.07957798987627</c:v>
                </c:pt>
                <c:pt idx="8">
                  <c:v>275.14971010395675</c:v>
                </c:pt>
                <c:pt idx="9">
                  <c:v>1383.6052175590012</c:v>
                </c:pt>
                <c:pt idx="10">
                  <c:v>-89.149737454601564</c:v>
                </c:pt>
                <c:pt idx="11">
                  <c:v>-298.21365184729802</c:v>
                </c:pt>
                <c:pt idx="12">
                  <c:v>1881.4069115574821</c:v>
                </c:pt>
                <c:pt idx="13">
                  <c:v>395.05494559102226</c:v>
                </c:pt>
                <c:pt idx="14">
                  <c:v>-789.52402257584617</c:v>
                </c:pt>
                <c:pt idx="15">
                  <c:v>1269.0087178746471</c:v>
                </c:pt>
                <c:pt idx="16">
                  <c:v>1323.3256697509787</c:v>
                </c:pt>
                <c:pt idx="17">
                  <c:v>-0.23857388601754792</c:v>
                </c:pt>
                <c:pt idx="18">
                  <c:v>595.7355772437586</c:v>
                </c:pt>
                <c:pt idx="19">
                  <c:v>-335.41221325544757</c:v>
                </c:pt>
                <c:pt idx="20">
                  <c:v>1232.1698384647316</c:v>
                </c:pt>
                <c:pt idx="21">
                  <c:v>808.34107070873142</c:v>
                </c:pt>
                <c:pt idx="22">
                  <c:v>675.09212735493202</c:v>
                </c:pt>
                <c:pt idx="23">
                  <c:v>-268.62084747373592</c:v>
                </c:pt>
                <c:pt idx="24">
                  <c:v>-1696.2041351186053</c:v>
                </c:pt>
                <c:pt idx="25">
                  <c:v>-3860.2149746858049</c:v>
                </c:pt>
                <c:pt idx="26">
                  <c:v>4864.384592663846</c:v>
                </c:pt>
                <c:pt idx="27">
                  <c:v>2037.8205054218124</c:v>
                </c:pt>
                <c:pt idx="28">
                  <c:v>1097.1600464643561</c:v>
                </c:pt>
                <c:pt idx="29">
                  <c:v>1857.1829539099999</c:v>
                </c:pt>
                <c:pt idx="30">
                  <c:v>2158.7525313321385</c:v>
                </c:pt>
                <c:pt idx="31">
                  <c:v>1985.9198371248203</c:v>
                </c:pt>
                <c:pt idx="32">
                  <c:v>1023.9758753472706</c:v>
                </c:pt>
                <c:pt idx="33">
                  <c:v>-399.677899976552</c:v>
                </c:pt>
                <c:pt idx="34">
                  <c:v>-916.6167309343291</c:v>
                </c:pt>
                <c:pt idx="35">
                  <c:v>1150.2198587718594</c:v>
                </c:pt>
                <c:pt idx="36">
                  <c:v>211.81230053355102</c:v>
                </c:pt>
                <c:pt idx="37">
                  <c:v>498.47741743945517</c:v>
                </c:pt>
                <c:pt idx="38">
                  <c:v>441.42135630606208</c:v>
                </c:pt>
                <c:pt idx="39">
                  <c:v>18.387653366226004</c:v>
                </c:pt>
                <c:pt idx="40">
                  <c:v>105.68512832786655</c:v>
                </c:pt>
                <c:pt idx="41">
                  <c:v>-160.67533567946521</c:v>
                </c:pt>
                <c:pt idx="42">
                  <c:v>386.4993056031235</c:v>
                </c:pt>
              </c:numCache>
            </c:numRef>
          </c:val>
          <c:extLst>
            <c:ext xmlns:c16="http://schemas.microsoft.com/office/drawing/2014/chart" uri="{C3380CC4-5D6E-409C-BE32-E72D297353CC}">
              <c16:uniqueId val="{00000000-828B-4E33-A755-DE712320A562}"/>
            </c:ext>
          </c:extLst>
        </c:ser>
        <c:ser>
          <c:idx val="2"/>
          <c:order val="1"/>
          <c:tx>
            <c:strRef>
              <c:f>'Données Graph2'!$H$7:$H$8</c:f>
              <c:strCache>
                <c:ptCount val="2"/>
                <c:pt idx="0">
                  <c:v>Intérim</c:v>
                </c:pt>
              </c:strCache>
            </c:strRef>
          </c:tx>
          <c:spPr>
            <a:solidFill>
              <a:schemeClr val="accent6">
                <a:lumMod val="75000"/>
              </a:schemeClr>
            </a:solidFill>
            <a:ln w="28575">
              <a:noFill/>
            </a:ln>
          </c:spPr>
          <c:invertIfNegative val="0"/>
          <c:cat>
            <c:multiLvlStrRef>
              <c:f>'Données Graph2'!$A$10:$B$50</c:f>
              <c:multiLvlStrCache>
                <c:ptCount val="41"/>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Graph2'!$W$10:$W$52</c:f>
              <c:numCache>
                <c:formatCode>#,##0</c:formatCode>
                <c:ptCount val="43"/>
                <c:pt idx="0">
                  <c:v>-481.90365224400011</c:v>
                </c:pt>
                <c:pt idx="1">
                  <c:v>49.376242384999387</c:v>
                </c:pt>
                <c:pt idx="2">
                  <c:v>-253.60433482699955</c:v>
                </c:pt>
                <c:pt idx="3">
                  <c:v>180.68455801800064</c:v>
                </c:pt>
                <c:pt idx="4">
                  <c:v>120.42018794199976</c:v>
                </c:pt>
                <c:pt idx="5">
                  <c:v>-27.563943183999982</c:v>
                </c:pt>
                <c:pt idx="6">
                  <c:v>230.98743084599937</c:v>
                </c:pt>
                <c:pt idx="7">
                  <c:v>79.269829109000057</c:v>
                </c:pt>
                <c:pt idx="8">
                  <c:v>158.34854122599972</c:v>
                </c:pt>
                <c:pt idx="9">
                  <c:v>180.85301213500043</c:v>
                </c:pt>
                <c:pt idx="10">
                  <c:v>111.55156175199954</c:v>
                </c:pt>
                <c:pt idx="11">
                  <c:v>-40.196678805998999</c:v>
                </c:pt>
                <c:pt idx="12">
                  <c:v>503.57382973200038</c:v>
                </c:pt>
                <c:pt idx="13">
                  <c:v>322.00945821799905</c:v>
                </c:pt>
                <c:pt idx="14">
                  <c:v>326.38127526399967</c:v>
                </c:pt>
                <c:pt idx="15">
                  <c:v>4.4619967750013529</c:v>
                </c:pt>
                <c:pt idx="16">
                  <c:v>40.619045867998466</c:v>
                </c:pt>
                <c:pt idx="17">
                  <c:v>-170.95092845699946</c:v>
                </c:pt>
                <c:pt idx="18">
                  <c:v>30.798204986999735</c:v>
                </c:pt>
                <c:pt idx="19">
                  <c:v>-18.686448446000213</c:v>
                </c:pt>
                <c:pt idx="20">
                  <c:v>202.65919281900005</c:v>
                </c:pt>
                <c:pt idx="21">
                  <c:v>132.19299115700051</c:v>
                </c:pt>
                <c:pt idx="22">
                  <c:v>-26.830652737000491</c:v>
                </c:pt>
                <c:pt idx="23">
                  <c:v>-24.990704748999633</c:v>
                </c:pt>
                <c:pt idx="24">
                  <c:v>-2312.1148246169996</c:v>
                </c:pt>
                <c:pt idx="25">
                  <c:v>1221.4017061349996</c:v>
                </c:pt>
                <c:pt idx="26">
                  <c:v>701.446900766</c:v>
                </c:pt>
                <c:pt idx="27">
                  <c:v>30.350046829000348</c:v>
                </c:pt>
                <c:pt idx="28">
                  <c:v>225.65430771000047</c:v>
                </c:pt>
                <c:pt idx="29">
                  <c:v>112.7624091839989</c:v>
                </c:pt>
                <c:pt idx="30">
                  <c:v>108.33660433700061</c:v>
                </c:pt>
                <c:pt idx="31">
                  <c:v>21.283669798998744</c:v>
                </c:pt>
                <c:pt idx="32">
                  <c:v>-128.82689483399827</c:v>
                </c:pt>
                <c:pt idx="33">
                  <c:v>120.89791261399932</c:v>
                </c:pt>
                <c:pt idx="34">
                  <c:v>-200.24381388600068</c:v>
                </c:pt>
                <c:pt idx="35">
                  <c:v>-22.114243399999395</c:v>
                </c:pt>
                <c:pt idx="36">
                  <c:v>-455.666665972999</c:v>
                </c:pt>
                <c:pt idx="37">
                  <c:v>-242.49181479200161</c:v>
                </c:pt>
                <c:pt idx="38">
                  <c:v>64.612079450000238</c:v>
                </c:pt>
                <c:pt idx="39">
                  <c:v>-6.1542440329994861</c:v>
                </c:pt>
                <c:pt idx="40">
                  <c:v>163.85549686799914</c:v>
                </c:pt>
                <c:pt idx="41">
                  <c:v>-3.3826575539987971</c:v>
                </c:pt>
                <c:pt idx="42">
                  <c:v>94.358132370999556</c:v>
                </c:pt>
              </c:numCache>
            </c:numRef>
          </c:val>
          <c:extLst>
            <c:ext xmlns:c16="http://schemas.microsoft.com/office/drawing/2014/chart" uri="{C3380CC4-5D6E-409C-BE32-E72D297353CC}">
              <c16:uniqueId val="{00000001-828B-4E33-A755-DE712320A562}"/>
            </c:ext>
          </c:extLst>
        </c:ser>
        <c:dLbls>
          <c:showLegendKey val="0"/>
          <c:showVal val="0"/>
          <c:showCatName val="0"/>
          <c:showSerName val="0"/>
          <c:showPercent val="0"/>
          <c:showBubbleSize val="0"/>
        </c:dLbls>
        <c:gapWidth val="150"/>
        <c:overlap val="100"/>
        <c:axId val="212256640"/>
        <c:axId val="212258176"/>
      </c:barChart>
      <c:lineChart>
        <c:grouping val="standard"/>
        <c:varyColors val="0"/>
        <c:ser>
          <c:idx val="0"/>
          <c:order val="2"/>
          <c:tx>
            <c:strRef>
              <c:f>'Données Graph2'!$F$7:$F$8</c:f>
              <c:strCache>
                <c:ptCount val="2"/>
                <c:pt idx="0">
                  <c:v>Emploi total</c:v>
                </c:pt>
              </c:strCache>
            </c:strRef>
          </c:tx>
          <c:spPr>
            <a:ln w="28575">
              <a:solidFill>
                <a:srgbClr val="002060"/>
              </a:solidFill>
              <a:prstDash val="solid"/>
            </a:ln>
          </c:spPr>
          <c:marker>
            <c:symbol val="none"/>
          </c:marker>
          <c:cat>
            <c:multiLvlStrRef>
              <c:f>'Données Graph2'!$A$10:$B$52</c:f>
              <c:multiLvlStrCache>
                <c:ptCount val="43"/>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Graph2'!$U$10:$U$52</c:f>
              <c:numCache>
                <c:formatCode>#,##0</c:formatCode>
                <c:ptCount val="43"/>
                <c:pt idx="0">
                  <c:v>-623.69181028465391</c:v>
                </c:pt>
                <c:pt idx="1">
                  <c:v>-672.75177679679473</c:v>
                </c:pt>
                <c:pt idx="2">
                  <c:v>21.572734412940918</c:v>
                </c:pt>
                <c:pt idx="3">
                  <c:v>-81.708414530701702</c:v>
                </c:pt>
                <c:pt idx="4">
                  <c:v>-17.924421052914113</c:v>
                </c:pt>
                <c:pt idx="5">
                  <c:v>83.077851394802565</c:v>
                </c:pt>
                <c:pt idx="6">
                  <c:v>-322.84596376842819</c:v>
                </c:pt>
                <c:pt idx="7">
                  <c:v>886.34940709886723</c:v>
                </c:pt>
                <c:pt idx="8">
                  <c:v>433.49825132996193</c:v>
                </c:pt>
                <c:pt idx="9">
                  <c:v>1564.4582296939916</c:v>
                </c:pt>
                <c:pt idx="10">
                  <c:v>22.401824297412531</c:v>
                </c:pt>
                <c:pt idx="11">
                  <c:v>-338.41033065330703</c:v>
                </c:pt>
                <c:pt idx="12">
                  <c:v>2384.9807412894734</c:v>
                </c:pt>
                <c:pt idx="13">
                  <c:v>717.06440380902495</c:v>
                </c:pt>
                <c:pt idx="14">
                  <c:v>-463.14274731185287</c:v>
                </c:pt>
                <c:pt idx="15">
                  <c:v>1273.4707146496512</c:v>
                </c:pt>
                <c:pt idx="16">
                  <c:v>1363.9447156189708</c:v>
                </c:pt>
                <c:pt idx="17">
                  <c:v>-171.18950234301155</c:v>
                </c:pt>
                <c:pt idx="18">
                  <c:v>626.53378223077743</c:v>
                </c:pt>
                <c:pt idx="19">
                  <c:v>-354.09866170145688</c:v>
                </c:pt>
                <c:pt idx="20">
                  <c:v>1434.8290312837344</c:v>
                </c:pt>
                <c:pt idx="21">
                  <c:v>940.53406186573557</c:v>
                </c:pt>
                <c:pt idx="22">
                  <c:v>648.26147461793153</c:v>
                </c:pt>
                <c:pt idx="23">
                  <c:v>-293.61155222274829</c:v>
                </c:pt>
                <c:pt idx="24">
                  <c:v>-4008.3189597355959</c:v>
                </c:pt>
                <c:pt idx="25">
                  <c:v>-2638.8132685508172</c:v>
                </c:pt>
                <c:pt idx="26">
                  <c:v>5565.8314934298396</c:v>
                </c:pt>
                <c:pt idx="27">
                  <c:v>2068.1705522508128</c:v>
                </c:pt>
                <c:pt idx="28">
                  <c:v>1322.814354174363</c:v>
                </c:pt>
                <c:pt idx="29">
                  <c:v>1969.9453630940116</c:v>
                </c:pt>
                <c:pt idx="30">
                  <c:v>2267.0891356691427</c:v>
                </c:pt>
                <c:pt idx="31">
                  <c:v>2007.2035069238045</c:v>
                </c:pt>
                <c:pt idx="32">
                  <c:v>895.14898051327327</c:v>
                </c:pt>
                <c:pt idx="33">
                  <c:v>-278.77998736253357</c:v>
                </c:pt>
                <c:pt idx="34">
                  <c:v>-1116.8605448203452</c:v>
                </c:pt>
                <c:pt idx="35">
                  <c:v>1128.1056153718673</c:v>
                </c:pt>
                <c:pt idx="36">
                  <c:v>-243.85436543944525</c:v>
                </c:pt>
                <c:pt idx="37">
                  <c:v>255.98560264744447</c:v>
                </c:pt>
                <c:pt idx="38">
                  <c:v>506.03343575604958</c:v>
                </c:pt>
                <c:pt idx="39">
                  <c:v>12.233409333246527</c:v>
                </c:pt>
                <c:pt idx="40">
                  <c:v>269.54062519586296</c:v>
                </c:pt>
                <c:pt idx="41">
                  <c:v>-164.05799323346582</c:v>
                </c:pt>
                <c:pt idx="42">
                  <c:v>480.85743797413306</c:v>
                </c:pt>
              </c:numCache>
            </c:numRef>
          </c:val>
          <c:smooth val="0"/>
          <c:extLst>
            <c:ext xmlns:c16="http://schemas.microsoft.com/office/drawing/2014/chart" uri="{C3380CC4-5D6E-409C-BE32-E72D297353CC}">
              <c16:uniqueId val="{00000002-828B-4E33-A755-DE712320A562}"/>
            </c:ext>
          </c:extLst>
        </c:ser>
        <c:dLbls>
          <c:showLegendKey val="0"/>
          <c:showVal val="0"/>
          <c:showCatName val="0"/>
          <c:showSerName val="0"/>
          <c:showPercent val="0"/>
          <c:showBubbleSize val="0"/>
        </c:dLbls>
        <c:marker val="1"/>
        <c:smooth val="0"/>
        <c:axId val="212256640"/>
        <c:axId val="212258176"/>
      </c:lineChart>
      <c:catAx>
        <c:axId val="212256640"/>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txPr>
          <a:bodyPr/>
          <a:lstStyle/>
          <a:p>
            <a:pPr>
              <a:defRPr sz="1000"/>
            </a:pPr>
            <a:endParaRPr lang="fr-FR"/>
          </a:p>
        </c:txPr>
        <c:crossAx val="212258176"/>
        <c:crosses val="autoZero"/>
        <c:auto val="0"/>
        <c:lblAlgn val="ctr"/>
        <c:lblOffset val="100"/>
        <c:tickLblSkip val="1"/>
        <c:tickMarkSkip val="1"/>
        <c:noMultiLvlLbl val="0"/>
      </c:catAx>
      <c:valAx>
        <c:axId val="212258176"/>
        <c:scaling>
          <c:orientation val="minMax"/>
          <c:max val="6000"/>
          <c:min val="-5000"/>
        </c:scaling>
        <c:delete val="0"/>
        <c:axPos val="l"/>
        <c:majorGridlines>
          <c:spPr>
            <a:ln>
              <a:prstDash val="sysDash"/>
            </a:ln>
          </c:spPr>
        </c:majorGridlines>
        <c:numFmt formatCode="[Red][&lt;0]\-&quot;&quot;0&quot;&quot;;[Blue][&gt;0]\+&quot;&quot;0&quot;&quot;;0" sourceLinked="0"/>
        <c:majorTickMark val="out"/>
        <c:minorTickMark val="none"/>
        <c:tickLblPos val="nextTo"/>
        <c:crossAx val="212256640"/>
        <c:crosses val="autoZero"/>
        <c:crossBetween val="between"/>
        <c:majorUnit val="2000"/>
      </c:valAx>
    </c:plotArea>
    <c:legend>
      <c:legendPos val="t"/>
      <c:layout>
        <c:manualLayout>
          <c:xMode val="edge"/>
          <c:yMode val="edge"/>
          <c:x val="0.21627906807801803"/>
          <c:y val="0.21335807050092764"/>
          <c:w val="0.58264258622806397"/>
          <c:h val="6.3399948383075486E-2"/>
        </c:manualLayout>
      </c:layout>
      <c:overlay val="0"/>
      <c:txPr>
        <a:bodyPr/>
        <a:lstStyle/>
        <a:p>
          <a:pPr>
            <a:defRPr sz="1200"/>
          </a:pPr>
          <a:endParaRPr lang="fr-FR"/>
        </a:p>
      </c:txPr>
    </c:legend>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157958052898516E-2"/>
          <c:y val="0.24595686858608862"/>
          <c:w val="0.90516390406154157"/>
          <c:h val="0.46558558534083427"/>
        </c:manualLayout>
      </c:layout>
      <c:barChart>
        <c:barDir val="col"/>
        <c:grouping val="stacked"/>
        <c:varyColors val="0"/>
        <c:ser>
          <c:idx val="0"/>
          <c:order val="0"/>
          <c:tx>
            <c:v>Emploi hors intérim</c:v>
          </c:tx>
          <c:spPr>
            <a:solidFill>
              <a:srgbClr val="00B0F0"/>
            </a:solidFill>
          </c:spPr>
          <c:invertIfNegative val="0"/>
          <c:dPt>
            <c:idx val="4"/>
            <c:invertIfNegative val="0"/>
            <c:bubble3D val="0"/>
            <c:extLst>
              <c:ext xmlns:c16="http://schemas.microsoft.com/office/drawing/2014/chart" uri="{C3380CC4-5D6E-409C-BE32-E72D297353CC}">
                <c16:uniqueId val="{00000000-8B41-4D99-9E63-4CA33FCB8477}"/>
              </c:ext>
            </c:extLst>
          </c:dPt>
          <c:dLbls>
            <c:dLbl>
              <c:idx val="1"/>
              <c:layout>
                <c:manualLayout>
                  <c:x val="-1.8451889386298876E-3"/>
                  <c:y val="-8.625648876322458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B41-4D99-9E63-4CA33FCB8477}"/>
                </c:ext>
              </c:extLst>
            </c:dLbl>
            <c:dLbl>
              <c:idx val="2"/>
              <c:layout>
                <c:manualLayout>
                  <c:x val="3.8026223770279048E-3"/>
                  <c:y val="-8.625585512184806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B41-4D99-9E63-4CA33FCB8477}"/>
                </c:ext>
              </c:extLst>
            </c:dLbl>
            <c:dLbl>
              <c:idx val="3"/>
              <c:layout>
                <c:manualLayout>
                  <c:x val="1.7993704753625093E-3"/>
                  <c:y val="-1.805837570332776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B41-4D99-9E63-4CA33FCB8477}"/>
                </c:ext>
              </c:extLst>
            </c:dLbl>
            <c:dLbl>
              <c:idx val="4"/>
              <c:layout>
                <c:manualLayout>
                  <c:x val="0"/>
                  <c:y val="3.350700964378557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B41-4D99-9E63-4CA33FCB8477}"/>
                </c:ext>
              </c:extLst>
            </c:dLbl>
            <c:numFmt formatCode="[&lt;0]\-&quot;&quot;#,###&quot;&quot;;[&gt;0]\+&quot;&quot;#,###&quot;&quot;;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'Données graph4'!$B$8:$F$8</c:f>
              <c:strCache>
                <c:ptCount val="5"/>
                <c:pt idx="0">
                  <c:v>Ensemble</c:v>
                </c:pt>
                <c:pt idx="1">
                  <c:v>Tertiaire marchand</c:v>
                </c:pt>
                <c:pt idx="2">
                  <c:v>Tertiaire non marchand</c:v>
                </c:pt>
                <c:pt idx="3">
                  <c:v>Industrie</c:v>
                </c:pt>
                <c:pt idx="4">
                  <c:v>Construction 
</c:v>
                </c:pt>
              </c:strCache>
            </c:strRef>
          </c:cat>
          <c:val>
            <c:numRef>
              <c:f>'Données graph4 (2)'!$DG$9:$DK$9</c:f>
              <c:numCache>
                <c:formatCode>#,##0</c:formatCode>
                <c:ptCount val="5"/>
                <c:pt idx="0">
                  <c:v>390</c:v>
                </c:pt>
                <c:pt idx="1">
                  <c:v>110</c:v>
                </c:pt>
                <c:pt idx="2">
                  <c:v>60</c:v>
                </c:pt>
                <c:pt idx="3">
                  <c:v>50</c:v>
                </c:pt>
                <c:pt idx="4">
                  <c:v>-80</c:v>
                </c:pt>
              </c:numCache>
            </c:numRef>
          </c:val>
          <c:extLst>
            <c:ext xmlns:c16="http://schemas.microsoft.com/office/drawing/2014/chart" uri="{C3380CC4-5D6E-409C-BE32-E72D297353CC}">
              <c16:uniqueId val="{00000004-8B41-4D99-9E63-4CA33FCB8477}"/>
            </c:ext>
          </c:extLst>
        </c:ser>
        <c:ser>
          <c:idx val="1"/>
          <c:order val="1"/>
          <c:tx>
            <c:v>Intérim</c:v>
          </c:tx>
          <c:spPr>
            <a:solidFill>
              <a:schemeClr val="accent6">
                <a:lumMod val="75000"/>
              </a:schemeClr>
            </a:solidFill>
          </c:spPr>
          <c:invertIfNegative val="0"/>
          <c:dPt>
            <c:idx val="4"/>
            <c:invertIfNegative val="0"/>
            <c:bubble3D val="0"/>
            <c:extLst>
              <c:ext xmlns:c16="http://schemas.microsoft.com/office/drawing/2014/chart" uri="{C3380CC4-5D6E-409C-BE32-E72D297353CC}">
                <c16:uniqueId val="{00000005-8B41-4D99-9E63-4CA33FCB8477}"/>
              </c:ext>
            </c:extLst>
          </c:dPt>
          <c:dLbls>
            <c:dLbl>
              <c:idx val="0"/>
              <c:layout>
                <c:manualLayout>
                  <c:x val="-3.7316403700606328E-3"/>
                  <c:y val="-7.860660226634962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B41-4D99-9E63-4CA33FCB8477}"/>
                </c:ext>
              </c:extLst>
            </c:dLbl>
            <c:dLbl>
              <c:idx val="1"/>
              <c:layout>
                <c:manualLayout>
                  <c:x val="-1.9143472012116062E-3"/>
                  <c:y val="-5.116073840082281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B41-4D99-9E63-4CA33FCB8477}"/>
                </c:ext>
              </c:extLst>
            </c:dLbl>
            <c:dLbl>
              <c:idx val="2"/>
              <c:layout>
                <c:manualLayout>
                  <c:x val="7.4012216450383937E-3"/>
                  <c:y val="-1.1261495417392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B41-4D99-9E63-4CA33FCB8477}"/>
                </c:ext>
              </c:extLst>
            </c:dLbl>
            <c:dLbl>
              <c:idx val="3"/>
              <c:layout>
                <c:manualLayout>
                  <c:x val="1.8910391917057805E-3"/>
                  <c:y val="-4.24136079998132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B41-4D99-9E63-4CA33FCB8477}"/>
                </c:ext>
              </c:extLst>
            </c:dLbl>
            <c:dLbl>
              <c:idx val="4"/>
              <c:layout>
                <c:manualLayout>
                  <c:x val="0"/>
                  <c:y val="-2.54601534641036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B41-4D99-9E63-4CA33FCB8477}"/>
                </c:ext>
              </c:extLst>
            </c:dLbl>
            <c:numFmt formatCode="[&lt;0]\-&quot;&quot;#,###&quot;&quot;;[&gt;0]\+&quot;&quot;#,###&quot;&quot;;0" sourceLinked="0"/>
            <c:spPr>
              <a:noFill/>
              <a:ln>
                <a:noFill/>
              </a:ln>
              <a:effectLst/>
            </c:spPr>
            <c:txPr>
              <a:bodyPr/>
              <a:lstStyle/>
              <a:p>
                <a:pPr>
                  <a:defRPr sz="1100" b="0"/>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'Données graph4'!$B$8:$F$8</c:f>
              <c:strCache>
                <c:ptCount val="5"/>
                <c:pt idx="0">
                  <c:v>Ensemble</c:v>
                </c:pt>
                <c:pt idx="1">
                  <c:v>Tertiaire marchand</c:v>
                </c:pt>
                <c:pt idx="2">
                  <c:v>Tertiaire non marchand</c:v>
                </c:pt>
                <c:pt idx="3">
                  <c:v>Industrie</c:v>
                </c:pt>
                <c:pt idx="4">
                  <c:v>Construction 
</c:v>
                </c:pt>
              </c:strCache>
            </c:strRef>
          </c:cat>
          <c:val>
            <c:numRef>
              <c:f>'Données graph4 (2)'!$DM$9:$DQ$9</c:f>
              <c:numCache>
                <c:formatCode>#,##0</c:formatCode>
                <c:ptCount val="5"/>
                <c:pt idx="0">
                  <c:v>90</c:v>
                </c:pt>
                <c:pt idx="1">
                  <c:v>30</c:v>
                </c:pt>
                <c:pt idx="2">
                  <c:v>-20</c:v>
                </c:pt>
                <c:pt idx="3">
                  <c:v>100</c:v>
                </c:pt>
                <c:pt idx="4">
                  <c:v>-10</c:v>
                </c:pt>
              </c:numCache>
            </c:numRef>
          </c:val>
          <c:extLst>
            <c:ext xmlns:c16="http://schemas.microsoft.com/office/drawing/2014/chart" uri="{C3380CC4-5D6E-409C-BE32-E72D297353CC}">
              <c16:uniqueId val="{0000000A-8B41-4D99-9E63-4CA33FCB8477}"/>
            </c:ext>
          </c:extLst>
        </c:ser>
        <c:ser>
          <c:idx val="2"/>
          <c:order val="2"/>
          <c:tx>
            <c:v>Total</c:v>
          </c:tx>
          <c:spPr>
            <a:noFill/>
          </c:spPr>
          <c:invertIfNegative val="0"/>
          <c:dLbls>
            <c:dLbl>
              <c:idx val="0"/>
              <c:layout>
                <c:manualLayout>
                  <c:x val="-4.845548839165183E-5"/>
                  <c:y val="0.1104870834285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B41-4D99-9E63-4CA33FCB8477}"/>
                </c:ext>
              </c:extLst>
            </c:dLbl>
            <c:dLbl>
              <c:idx val="1"/>
              <c:layout>
                <c:manualLayout>
                  <c:x val="7.0827189026277044E-3"/>
                  <c:y val="7.7271459585897401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B41-4D99-9E63-4CA33FCB8477}"/>
                </c:ext>
              </c:extLst>
            </c:dLbl>
            <c:dLbl>
              <c:idx val="2"/>
              <c:layout>
                <c:manualLayout>
                  <c:x val="3.3448455261699309E-3"/>
                  <c:y val="-1.284950088394098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B41-4D99-9E63-4CA33FCB8477}"/>
                </c:ext>
              </c:extLst>
            </c:dLbl>
            <c:dLbl>
              <c:idx val="3"/>
              <c:layout>
                <c:manualLayout>
                  <c:x val="3.6399706206721697E-3"/>
                  <c:y val="1.284596464848994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8B41-4D99-9E63-4CA33FCB8477}"/>
                </c:ext>
              </c:extLst>
            </c:dLbl>
            <c:dLbl>
              <c:idx val="4"/>
              <c:layout>
                <c:manualLayout>
                  <c:x val="1.8451339921767152E-3"/>
                  <c:y val="-2.511410842427930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8B41-4D99-9E63-4CA33FCB8477}"/>
                </c:ext>
              </c:extLst>
            </c:dLbl>
            <c:numFmt formatCode="[&lt;0]\-&quot;&quot;#,###&quot;&quot;;[&gt;0]\+&quot;&quot;#,###&quot;&quot;;0" sourceLinked="0"/>
            <c:spPr>
              <a:noFill/>
              <a:ln>
                <a:noFill/>
              </a:ln>
              <a:effectLst/>
            </c:spPr>
            <c:txPr>
              <a:bodyPr/>
              <a:lstStyle/>
              <a:p>
                <a:pPr>
                  <a:defRPr sz="1200" b="1"/>
                </a:pPr>
                <a:endParaRPr lang="fr-FR"/>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'Données graph4'!$B$8:$F$8</c:f>
              <c:strCache>
                <c:ptCount val="5"/>
                <c:pt idx="0">
                  <c:v>Ensemble</c:v>
                </c:pt>
                <c:pt idx="1">
                  <c:v>Tertiaire marchand</c:v>
                </c:pt>
                <c:pt idx="2">
                  <c:v>Tertiaire non marchand</c:v>
                </c:pt>
                <c:pt idx="3">
                  <c:v>Industrie</c:v>
                </c:pt>
                <c:pt idx="4">
                  <c:v>Construction 
</c:v>
                </c:pt>
              </c:strCache>
            </c:strRef>
          </c:cat>
          <c:val>
            <c:numRef>
              <c:f>'Données graph4 (2)'!$DA$9:$DE$9</c:f>
              <c:numCache>
                <c:formatCode>#,##0</c:formatCode>
                <c:ptCount val="5"/>
                <c:pt idx="0">
                  <c:v>480</c:v>
                </c:pt>
                <c:pt idx="1">
                  <c:v>140</c:v>
                </c:pt>
                <c:pt idx="2">
                  <c:v>40</c:v>
                </c:pt>
                <c:pt idx="3">
                  <c:v>150</c:v>
                </c:pt>
                <c:pt idx="4">
                  <c:v>-90</c:v>
                </c:pt>
              </c:numCache>
            </c:numRef>
          </c:val>
          <c:extLst>
            <c:ext xmlns:c16="http://schemas.microsoft.com/office/drawing/2014/chart" uri="{C3380CC4-5D6E-409C-BE32-E72D297353CC}">
              <c16:uniqueId val="{00000010-8B41-4D99-9E63-4CA33FCB8477}"/>
            </c:ext>
          </c:extLst>
        </c:ser>
        <c:dLbls>
          <c:showLegendKey val="0"/>
          <c:showVal val="0"/>
          <c:showCatName val="0"/>
          <c:showSerName val="0"/>
          <c:showPercent val="0"/>
          <c:showBubbleSize val="0"/>
        </c:dLbls>
        <c:gapWidth val="150"/>
        <c:overlap val="100"/>
        <c:axId val="212311040"/>
        <c:axId val="212329216"/>
      </c:barChart>
      <c:catAx>
        <c:axId val="212311040"/>
        <c:scaling>
          <c:orientation val="minMax"/>
        </c:scaling>
        <c:delete val="0"/>
        <c:axPos val="b"/>
        <c:numFmt formatCode="General" sourceLinked="0"/>
        <c:majorTickMark val="out"/>
        <c:minorTickMark val="none"/>
        <c:tickLblPos val="low"/>
        <c:spPr>
          <a:ln w="22225" cmpd="sng"/>
        </c:spPr>
        <c:txPr>
          <a:bodyPr rot="0" vert="horz"/>
          <a:lstStyle/>
          <a:p>
            <a:pPr>
              <a:defRPr sz="1000" b="0" baseline="0"/>
            </a:pPr>
            <a:endParaRPr lang="fr-FR"/>
          </a:p>
        </c:txPr>
        <c:crossAx val="212329216"/>
        <c:crosses val="autoZero"/>
        <c:auto val="1"/>
        <c:lblAlgn val="ctr"/>
        <c:lblOffset val="100"/>
        <c:noMultiLvlLbl val="0"/>
      </c:catAx>
      <c:valAx>
        <c:axId val="212329216"/>
        <c:scaling>
          <c:orientation val="minMax"/>
          <c:max val="600"/>
          <c:min val="-200"/>
        </c:scaling>
        <c:delete val="0"/>
        <c:axPos val="l"/>
        <c:majorGridlines>
          <c:spPr>
            <a:ln>
              <a:prstDash val="sysDot"/>
            </a:ln>
          </c:spPr>
        </c:majorGridlines>
        <c:numFmt formatCode="[Red][&lt;0]\-&quot;&quot;0&quot;&quot;;[Blue][&gt;0]\+&quot;&quot;0&quot;&quot;;0" sourceLinked="0"/>
        <c:majorTickMark val="out"/>
        <c:minorTickMark val="none"/>
        <c:tickLblPos val="nextTo"/>
        <c:crossAx val="212311040"/>
        <c:crosses val="autoZero"/>
        <c:crossBetween val="between"/>
        <c:majorUnit val="200"/>
      </c:valAx>
    </c:plotArea>
    <c:legend>
      <c:legendPos val="r"/>
      <c:legendEntry>
        <c:idx val="0"/>
        <c:delete val="1"/>
      </c:legendEntry>
      <c:layout>
        <c:manualLayout>
          <c:xMode val="edge"/>
          <c:yMode val="edge"/>
          <c:x val="0.29484852984348031"/>
          <c:y val="0.16900871540589266"/>
          <c:w val="0.4416481968830514"/>
          <c:h val="5.7485996694990923E-2"/>
        </c:manualLayout>
      </c:layout>
      <c:overlay val="0"/>
      <c:txPr>
        <a:bodyPr/>
        <a:lstStyle/>
        <a:p>
          <a:pPr>
            <a:defRPr sz="1200" baseline="0"/>
          </a:pPr>
          <a:endParaRPr lang="fr-FR"/>
        </a:p>
      </c:txPr>
    </c:legend>
    <c:plotVisOnly val="1"/>
    <c:dispBlanksAs val="gap"/>
    <c:showDLblsOverMax val="0"/>
  </c:chart>
  <c:spPr>
    <a:ln>
      <a:solidFill>
        <a:schemeClr val="tx1">
          <a:tint val="75000"/>
          <a:shade val="95000"/>
          <a:satMod val="105000"/>
        </a:schemeClr>
      </a:solidFill>
    </a:ln>
  </c:sp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896545228499415E-2"/>
          <c:y val="0.27208624345685839"/>
          <c:w val="0.83764367816093055"/>
          <c:h val="0.49287174439733517"/>
        </c:manualLayout>
      </c:layout>
      <c:lineChart>
        <c:grouping val="standard"/>
        <c:varyColors val="0"/>
        <c:ser>
          <c:idx val="0"/>
          <c:order val="0"/>
          <c:tx>
            <c:strRef>
              <c:f>'Données graph 1 et 3'!$AS$8:$AS$9</c:f>
              <c:strCache>
                <c:ptCount val="2"/>
                <c:pt idx="0">
                  <c:v>Construction </c:v>
                </c:pt>
              </c:strCache>
            </c:strRef>
          </c:tx>
          <c:spPr>
            <a:ln w="28575">
              <a:solidFill>
                <a:srgbClr val="00B050"/>
              </a:solidFill>
              <a:prstDash val="solid"/>
            </a:ln>
          </c:spPr>
          <c:marker>
            <c:symbol val="none"/>
          </c:marker>
          <c:cat>
            <c:multiLvlStrRef>
              <c:f>'Données graph 1 et 3'!$A$10:$B$52</c:f>
              <c:multiLvlStrCache>
                <c:ptCount val="43"/>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 1 et 3'!$AS$10:$AS$52</c:f>
              <c:numCache>
                <c:formatCode>#\ ##0.0</c:formatCode>
                <c:ptCount val="43"/>
                <c:pt idx="0">
                  <c:v>100</c:v>
                </c:pt>
                <c:pt idx="1">
                  <c:v>98.320400937685989</c:v>
                </c:pt>
                <c:pt idx="2">
                  <c:v>96.171986749184711</c:v>
                </c:pt>
                <c:pt idx="3">
                  <c:v>94.923438420316302</c:v>
                </c:pt>
                <c:pt idx="4">
                  <c:v>93.131352870382983</c:v>
                </c:pt>
                <c:pt idx="5">
                  <c:v>92.430132132700336</c:v>
                </c:pt>
                <c:pt idx="6">
                  <c:v>92.552720483594968</c:v>
                </c:pt>
                <c:pt idx="7">
                  <c:v>92.766839949323781</c:v>
                </c:pt>
                <c:pt idx="8">
                  <c:v>93.450966905198769</c:v>
                </c:pt>
                <c:pt idx="9">
                  <c:v>94.282407208238482</c:v>
                </c:pt>
                <c:pt idx="10">
                  <c:v>94.763007171171594</c:v>
                </c:pt>
                <c:pt idx="11">
                  <c:v>94.867075232904412</c:v>
                </c:pt>
                <c:pt idx="12">
                  <c:v>96.036476214748873</c:v>
                </c:pt>
                <c:pt idx="13">
                  <c:v>97.817541722443337</c:v>
                </c:pt>
                <c:pt idx="14">
                  <c:v>99.248737852462781</c:v>
                </c:pt>
                <c:pt idx="15">
                  <c:v>98.804248734516264</c:v>
                </c:pt>
                <c:pt idx="16">
                  <c:v>101.21949315415328</c:v>
                </c:pt>
                <c:pt idx="17">
                  <c:v>100.80581741412158</c:v>
                </c:pt>
                <c:pt idx="18">
                  <c:v>101.76864490772819</c:v>
                </c:pt>
                <c:pt idx="19">
                  <c:v>102.66370873145701</c:v>
                </c:pt>
                <c:pt idx="20">
                  <c:v>103.85466026037145</c:v>
                </c:pt>
                <c:pt idx="21">
                  <c:v>105.09473311048656</c:v>
                </c:pt>
                <c:pt idx="22">
                  <c:v>106.27488814384647</c:v>
                </c:pt>
                <c:pt idx="23">
                  <c:v>106.56359473560464</c:v>
                </c:pt>
                <c:pt idx="24">
                  <c:v>99.828162755406041</c:v>
                </c:pt>
                <c:pt idx="25">
                  <c:v>103.8041225016111</c:v>
                </c:pt>
                <c:pt idx="26">
                  <c:v>106.84362840001853</c:v>
                </c:pt>
                <c:pt idx="27">
                  <c:v>108.1238386235801</c:v>
                </c:pt>
                <c:pt idx="28">
                  <c:v>109.73268535870118</c:v>
                </c:pt>
                <c:pt idx="29">
                  <c:v>111.12833562114895</c:v>
                </c:pt>
                <c:pt idx="30">
                  <c:v>112.01587637273558</c:v>
                </c:pt>
                <c:pt idx="31">
                  <c:v>111.85346904947109</c:v>
                </c:pt>
                <c:pt idx="32">
                  <c:v>111.04110459083718</c:v>
                </c:pt>
                <c:pt idx="33">
                  <c:v>111.11307158105701</c:v>
                </c:pt>
                <c:pt idx="34">
                  <c:v>110.61909906483716</c:v>
                </c:pt>
                <c:pt idx="35">
                  <c:v>109.84111862365631</c:v>
                </c:pt>
                <c:pt idx="36">
                  <c:v>110.19982823310426</c:v>
                </c:pt>
                <c:pt idx="37">
                  <c:v>108.86271535632275</c:v>
                </c:pt>
                <c:pt idx="38">
                  <c:v>108.58967818725473</c:v>
                </c:pt>
                <c:pt idx="39">
                  <c:v>107.60462043367028</c:v>
                </c:pt>
                <c:pt idx="40">
                  <c:v>105.56522913517638</c:v>
                </c:pt>
                <c:pt idx="41">
                  <c:v>104.84988663103559</c:v>
                </c:pt>
                <c:pt idx="42">
                  <c:v>104.14564679203238</c:v>
                </c:pt>
              </c:numCache>
            </c:numRef>
          </c:val>
          <c:smooth val="0"/>
          <c:extLst>
            <c:ext xmlns:c16="http://schemas.microsoft.com/office/drawing/2014/chart" uri="{C3380CC4-5D6E-409C-BE32-E72D297353CC}">
              <c16:uniqueId val="{00000000-9105-4B44-9256-726A957E5971}"/>
            </c:ext>
          </c:extLst>
        </c:ser>
        <c:ser>
          <c:idx val="1"/>
          <c:order val="1"/>
          <c:tx>
            <c:strRef>
              <c:f>'Données graph 1 et 3'!$AR$8:$AR$9</c:f>
              <c:strCache>
                <c:ptCount val="2"/>
                <c:pt idx="0">
                  <c:v>Industrie </c:v>
                </c:pt>
              </c:strCache>
            </c:strRef>
          </c:tx>
          <c:spPr>
            <a:ln w="28575">
              <a:solidFill>
                <a:srgbClr val="0070C0"/>
              </a:solidFill>
              <a:prstDash val="solid"/>
            </a:ln>
          </c:spPr>
          <c:marker>
            <c:symbol val="none"/>
          </c:marker>
          <c:cat>
            <c:multiLvlStrRef>
              <c:f>'Données graph 1 et 3'!$A$10:$B$52</c:f>
              <c:multiLvlStrCache>
                <c:ptCount val="43"/>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 1 et 3'!$AR$10:$AR$52</c:f>
              <c:numCache>
                <c:formatCode>#\ ##0.0</c:formatCode>
                <c:ptCount val="43"/>
                <c:pt idx="0">
                  <c:v>100</c:v>
                </c:pt>
                <c:pt idx="1">
                  <c:v>100.09827290933102</c:v>
                </c:pt>
                <c:pt idx="2">
                  <c:v>99.725163538152771</c:v>
                </c:pt>
                <c:pt idx="3">
                  <c:v>99.290487643951636</c:v>
                </c:pt>
                <c:pt idx="4">
                  <c:v>100.06075587592751</c:v>
                </c:pt>
                <c:pt idx="5">
                  <c:v>99.649946736880324</c:v>
                </c:pt>
                <c:pt idx="6">
                  <c:v>99.264495701684012</c:v>
                </c:pt>
                <c:pt idx="7">
                  <c:v>98.586590599811458</c:v>
                </c:pt>
                <c:pt idx="8">
                  <c:v>97.325773683478062</c:v>
                </c:pt>
                <c:pt idx="9">
                  <c:v>98.055188563420643</c:v>
                </c:pt>
                <c:pt idx="10">
                  <c:v>97.78173987291575</c:v>
                </c:pt>
                <c:pt idx="11">
                  <c:v>97.263600087564029</c:v>
                </c:pt>
                <c:pt idx="12">
                  <c:v>97.294483615759631</c:v>
                </c:pt>
                <c:pt idx="13">
                  <c:v>97.893308123979196</c:v>
                </c:pt>
                <c:pt idx="14">
                  <c:v>98.25727955326073</c:v>
                </c:pt>
                <c:pt idx="15">
                  <c:v>99.49476756025976</c:v>
                </c:pt>
                <c:pt idx="16">
                  <c:v>100.40104364322372</c:v>
                </c:pt>
                <c:pt idx="17">
                  <c:v>100.20775897443896</c:v>
                </c:pt>
                <c:pt idx="18">
                  <c:v>100.33228973004331</c:v>
                </c:pt>
                <c:pt idx="19">
                  <c:v>100.17663009908635</c:v>
                </c:pt>
                <c:pt idx="20">
                  <c:v>101.55673515437064</c:v>
                </c:pt>
                <c:pt idx="21">
                  <c:v>100.89114772752012</c:v>
                </c:pt>
                <c:pt idx="22">
                  <c:v>100.03342650831411</c:v>
                </c:pt>
                <c:pt idx="23">
                  <c:v>100.70458061064724</c:v>
                </c:pt>
                <c:pt idx="24">
                  <c:v>97.669955196359723</c:v>
                </c:pt>
                <c:pt idx="25">
                  <c:v>98.848902638501983</c:v>
                </c:pt>
                <c:pt idx="26">
                  <c:v>101.43752172826541</c:v>
                </c:pt>
                <c:pt idx="27">
                  <c:v>101.34775385375163</c:v>
                </c:pt>
                <c:pt idx="28">
                  <c:v>102.1737470491701</c:v>
                </c:pt>
                <c:pt idx="29">
                  <c:v>102.14862123756649</c:v>
                </c:pt>
                <c:pt idx="30">
                  <c:v>102.85080672564928</c:v>
                </c:pt>
                <c:pt idx="31">
                  <c:v>104.70504631987279</c:v>
                </c:pt>
                <c:pt idx="32">
                  <c:v>104.70774515956558</c:v>
                </c:pt>
                <c:pt idx="33">
                  <c:v>105.50363757666142</c:v>
                </c:pt>
                <c:pt idx="34">
                  <c:v>105.92606876754655</c:v>
                </c:pt>
                <c:pt idx="35">
                  <c:v>105.80299172028201</c:v>
                </c:pt>
                <c:pt idx="36">
                  <c:v>105.9839645966569</c:v>
                </c:pt>
                <c:pt idx="37">
                  <c:v>105.67431426853923</c:v>
                </c:pt>
                <c:pt idx="38">
                  <c:v>105.97124272098992</c:v>
                </c:pt>
                <c:pt idx="39">
                  <c:v>105.87311587578976</c:v>
                </c:pt>
                <c:pt idx="40">
                  <c:v>106.82698644103507</c:v>
                </c:pt>
                <c:pt idx="41">
                  <c:v>106.46466593701088</c:v>
                </c:pt>
                <c:pt idx="42">
                  <c:v>107.15804387923806</c:v>
                </c:pt>
              </c:numCache>
            </c:numRef>
          </c:val>
          <c:smooth val="0"/>
          <c:extLst>
            <c:ext xmlns:c16="http://schemas.microsoft.com/office/drawing/2014/chart" uri="{C3380CC4-5D6E-409C-BE32-E72D297353CC}">
              <c16:uniqueId val="{00000001-9105-4B44-9256-726A957E5971}"/>
            </c:ext>
          </c:extLst>
        </c:ser>
        <c:ser>
          <c:idx val="2"/>
          <c:order val="2"/>
          <c:tx>
            <c:strRef>
              <c:f>'Données graph 1 et 3'!$AT$8:$AT$9</c:f>
              <c:strCache>
                <c:ptCount val="2"/>
                <c:pt idx="0">
                  <c:v>Tertiaire marchand </c:v>
                </c:pt>
              </c:strCache>
            </c:strRef>
          </c:tx>
          <c:spPr>
            <a:ln w="28575">
              <a:solidFill>
                <a:srgbClr val="FF0000"/>
              </a:solidFill>
            </a:ln>
          </c:spPr>
          <c:marker>
            <c:symbol val="none"/>
          </c:marker>
          <c:cat>
            <c:multiLvlStrRef>
              <c:f>'Données graph 1 et 3'!$A$10:$B$52</c:f>
              <c:multiLvlStrCache>
                <c:ptCount val="43"/>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 1 et 3'!$AT$10:$AT$52</c:f>
              <c:numCache>
                <c:formatCode>#\ ##0.0</c:formatCode>
                <c:ptCount val="43"/>
                <c:pt idx="0">
                  <c:v>100</c:v>
                </c:pt>
                <c:pt idx="1">
                  <c:v>100.02294860241375</c:v>
                </c:pt>
                <c:pt idx="2">
                  <c:v>99.424029819695704</c:v>
                </c:pt>
                <c:pt idx="3">
                  <c:v>99.477678562480435</c:v>
                </c:pt>
                <c:pt idx="4">
                  <c:v>99.62192838705019</c:v>
                </c:pt>
                <c:pt idx="5">
                  <c:v>99.925108462922267</c:v>
                </c:pt>
                <c:pt idx="6">
                  <c:v>100.08072935594554</c:v>
                </c:pt>
                <c:pt idx="7">
                  <c:v>99.999415890754847</c:v>
                </c:pt>
                <c:pt idx="8">
                  <c:v>100.54119519239266</c:v>
                </c:pt>
                <c:pt idx="9">
                  <c:v>101.42538845136642</c:v>
                </c:pt>
                <c:pt idx="10">
                  <c:v>101.66573950916768</c:v>
                </c:pt>
                <c:pt idx="11">
                  <c:v>102.05117792108527</c:v>
                </c:pt>
                <c:pt idx="12">
                  <c:v>103.22019195581569</c:v>
                </c:pt>
                <c:pt idx="13">
                  <c:v>104.1309039334253</c:v>
                </c:pt>
                <c:pt idx="14">
                  <c:v>103.8831162121873</c:v>
                </c:pt>
                <c:pt idx="15">
                  <c:v>104.94510669707789</c:v>
                </c:pt>
                <c:pt idx="16">
                  <c:v>105.81235732151524</c:v>
                </c:pt>
                <c:pt idx="17">
                  <c:v>105.69804018217887</c:v>
                </c:pt>
                <c:pt idx="18">
                  <c:v>105.92453831528661</c:v>
                </c:pt>
                <c:pt idx="19">
                  <c:v>105.49939124513728</c:v>
                </c:pt>
                <c:pt idx="20">
                  <c:v>106.75419347991608</c:v>
                </c:pt>
                <c:pt idx="21">
                  <c:v>107.11100814255286</c:v>
                </c:pt>
                <c:pt idx="22">
                  <c:v>106.71426624760552</c:v>
                </c:pt>
                <c:pt idx="23">
                  <c:v>107.58723661592551</c:v>
                </c:pt>
                <c:pt idx="24">
                  <c:v>104.75036443180264</c:v>
                </c:pt>
                <c:pt idx="25">
                  <c:v>102.27597856743948</c:v>
                </c:pt>
                <c:pt idx="26">
                  <c:v>106.16700983713416</c:v>
                </c:pt>
                <c:pt idx="27">
                  <c:v>106.80989694080691</c:v>
                </c:pt>
                <c:pt idx="28">
                  <c:v>107.70874267497837</c:v>
                </c:pt>
                <c:pt idx="29">
                  <c:v>109.5438138361275</c:v>
                </c:pt>
                <c:pt idx="30">
                  <c:v>111.61203633789837</c:v>
                </c:pt>
                <c:pt idx="31">
                  <c:v>112.9614583718902</c:v>
                </c:pt>
                <c:pt idx="32">
                  <c:v>113.62962424621421</c:v>
                </c:pt>
                <c:pt idx="33">
                  <c:v>113.35977240175117</c:v>
                </c:pt>
                <c:pt idx="34">
                  <c:v>113.76620543499254</c:v>
                </c:pt>
                <c:pt idx="35">
                  <c:v>114.172979412735</c:v>
                </c:pt>
                <c:pt idx="36">
                  <c:v>113.76272349758014</c:v>
                </c:pt>
                <c:pt idx="37">
                  <c:v>114.38853317707628</c:v>
                </c:pt>
                <c:pt idx="38">
                  <c:v>114.43172309973929</c:v>
                </c:pt>
                <c:pt idx="39">
                  <c:v>114.17308079223518</c:v>
                </c:pt>
                <c:pt idx="40">
                  <c:v>114.75521440570043</c:v>
                </c:pt>
                <c:pt idx="41">
                  <c:v>114.54559480135154</c:v>
                </c:pt>
                <c:pt idx="42">
                  <c:v>114.69990121901648</c:v>
                </c:pt>
              </c:numCache>
            </c:numRef>
          </c:val>
          <c:smooth val="0"/>
          <c:extLst>
            <c:ext xmlns:c16="http://schemas.microsoft.com/office/drawing/2014/chart" uri="{C3380CC4-5D6E-409C-BE32-E72D297353CC}">
              <c16:uniqueId val="{00000002-9105-4B44-9256-726A957E5971}"/>
            </c:ext>
          </c:extLst>
        </c:ser>
        <c:ser>
          <c:idx val="3"/>
          <c:order val="3"/>
          <c:tx>
            <c:strRef>
              <c:f>'Données graph 1 et 3'!$AU$8:$AU$9</c:f>
              <c:strCache>
                <c:ptCount val="2"/>
                <c:pt idx="0">
                  <c:v>Tertiaire non marchand </c:v>
                </c:pt>
              </c:strCache>
            </c:strRef>
          </c:tx>
          <c:spPr>
            <a:ln w="28575">
              <a:solidFill>
                <a:schemeClr val="accent6">
                  <a:lumMod val="75000"/>
                </a:schemeClr>
              </a:solidFill>
              <a:prstDash val="solid"/>
            </a:ln>
          </c:spPr>
          <c:marker>
            <c:symbol val="none"/>
          </c:marker>
          <c:cat>
            <c:multiLvlStrRef>
              <c:f>'Données graph 1 et 3'!$A$10:$B$52</c:f>
              <c:multiLvlStrCache>
                <c:ptCount val="43"/>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 1 et 3'!$AU$10:$AU$52</c:f>
              <c:numCache>
                <c:formatCode>#\ ##0.0</c:formatCode>
                <c:ptCount val="43"/>
                <c:pt idx="0">
                  <c:v>100</c:v>
                </c:pt>
                <c:pt idx="1">
                  <c:v>99.301583972104893</c:v>
                </c:pt>
                <c:pt idx="2">
                  <c:v>99.95258629804276</c:v>
                </c:pt>
                <c:pt idx="3">
                  <c:v>100.53829126004585</c:v>
                </c:pt>
                <c:pt idx="4">
                  <c:v>100.01611573599338</c:v>
                </c:pt>
                <c:pt idx="5">
                  <c:v>100.36481295492821</c:v>
                </c:pt>
                <c:pt idx="6">
                  <c:v>100.4739658018418</c:v>
                </c:pt>
                <c:pt idx="7">
                  <c:v>101.21367940985952</c:v>
                </c:pt>
                <c:pt idx="8">
                  <c:v>101.44920285691421</c:v>
                </c:pt>
                <c:pt idx="9">
                  <c:v>101.59041496918009</c:v>
                </c:pt>
                <c:pt idx="10">
                  <c:v>101.79791609846525</c:v>
                </c:pt>
                <c:pt idx="11">
                  <c:v>101.47482131791519</c:v>
                </c:pt>
                <c:pt idx="12">
                  <c:v>102.28039160228528</c:v>
                </c:pt>
                <c:pt idx="13">
                  <c:v>102.38683995707734</c:v>
                </c:pt>
                <c:pt idx="14">
                  <c:v>101.76171003240376</c:v>
                </c:pt>
                <c:pt idx="15">
                  <c:v>101.09889152181341</c:v>
                </c:pt>
                <c:pt idx="16">
                  <c:v>100.87502437880637</c:v>
                </c:pt>
                <c:pt idx="17">
                  <c:v>100.40950199167791</c:v>
                </c:pt>
                <c:pt idx="18">
                  <c:v>100.47859659273384</c:v>
                </c:pt>
                <c:pt idx="19">
                  <c:v>100.83681828066153</c:v>
                </c:pt>
                <c:pt idx="20">
                  <c:v>100.79226488380131</c:v>
                </c:pt>
                <c:pt idx="21">
                  <c:v>101.0773691113928</c:v>
                </c:pt>
                <c:pt idx="22">
                  <c:v>101.32865508867626</c:v>
                </c:pt>
                <c:pt idx="23">
                  <c:v>100.91386079069878</c:v>
                </c:pt>
                <c:pt idx="24">
                  <c:v>101.17698114926992</c:v>
                </c:pt>
                <c:pt idx="25">
                  <c:v>99.905766963717426</c:v>
                </c:pt>
                <c:pt idx="26">
                  <c:v>102.03782987918832</c:v>
                </c:pt>
                <c:pt idx="27">
                  <c:v>102.75565343690351</c:v>
                </c:pt>
                <c:pt idx="28">
                  <c:v>103.41259407936994</c:v>
                </c:pt>
                <c:pt idx="29">
                  <c:v>103.66996524683501</c:v>
                </c:pt>
                <c:pt idx="30">
                  <c:v>103.76956143731829</c:v>
                </c:pt>
                <c:pt idx="31">
                  <c:v>104.04282417722281</c:v>
                </c:pt>
                <c:pt idx="32">
                  <c:v>104.53684095087492</c:v>
                </c:pt>
                <c:pt idx="33">
                  <c:v>103.71919731058907</c:v>
                </c:pt>
                <c:pt idx="34">
                  <c:v>103.17383323973421</c:v>
                </c:pt>
                <c:pt idx="35">
                  <c:v>103.73641698499108</c:v>
                </c:pt>
                <c:pt idx="36">
                  <c:v>103.61855771009087</c:v>
                </c:pt>
                <c:pt idx="37">
                  <c:v>103.96268483988447</c:v>
                </c:pt>
                <c:pt idx="38">
                  <c:v>104.51318491834785</c:v>
                </c:pt>
                <c:pt idx="39">
                  <c:v>105.04844502862947</c:v>
                </c:pt>
                <c:pt idx="40">
                  <c:v>104.68140029091342</c:v>
                </c:pt>
                <c:pt idx="41">
                  <c:v>105.24262718542683</c:v>
                </c:pt>
                <c:pt idx="42">
                  <c:v>105.30416281973298</c:v>
                </c:pt>
              </c:numCache>
            </c:numRef>
          </c:val>
          <c:smooth val="0"/>
          <c:extLst>
            <c:ext xmlns:c16="http://schemas.microsoft.com/office/drawing/2014/chart" uri="{C3380CC4-5D6E-409C-BE32-E72D297353CC}">
              <c16:uniqueId val="{00000003-9105-4B44-9256-726A957E5971}"/>
            </c:ext>
          </c:extLst>
        </c:ser>
        <c:dLbls>
          <c:showLegendKey val="0"/>
          <c:showVal val="0"/>
          <c:showCatName val="0"/>
          <c:showSerName val="0"/>
          <c:showPercent val="0"/>
          <c:showBubbleSize val="0"/>
        </c:dLbls>
        <c:smooth val="0"/>
        <c:axId val="212177664"/>
        <c:axId val="212179200"/>
      </c:lineChart>
      <c:catAx>
        <c:axId val="212177664"/>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txPr>
          <a:bodyPr/>
          <a:lstStyle/>
          <a:p>
            <a:pPr>
              <a:defRPr sz="1000"/>
            </a:pPr>
            <a:endParaRPr lang="fr-FR"/>
          </a:p>
        </c:txPr>
        <c:crossAx val="212179200"/>
        <c:crossesAt val="100"/>
        <c:auto val="0"/>
        <c:lblAlgn val="ctr"/>
        <c:lblOffset val="100"/>
        <c:tickLblSkip val="1"/>
        <c:tickMarkSkip val="1"/>
        <c:noMultiLvlLbl val="0"/>
      </c:catAx>
      <c:valAx>
        <c:axId val="212179200"/>
        <c:scaling>
          <c:orientation val="minMax"/>
          <c:max val="115"/>
          <c:min val="90"/>
        </c:scaling>
        <c:delete val="0"/>
        <c:axPos val="l"/>
        <c:majorGridlines>
          <c:spPr>
            <a:ln>
              <a:prstDash val="sysDash"/>
            </a:ln>
          </c:spPr>
        </c:majorGridlines>
        <c:numFmt formatCode="#,##0" sourceLinked="0"/>
        <c:majorTickMark val="out"/>
        <c:minorTickMark val="none"/>
        <c:tickLblPos val="nextTo"/>
        <c:crossAx val="212177664"/>
        <c:crosses val="autoZero"/>
        <c:crossBetween val="midCat"/>
        <c:majorUnit val="5"/>
      </c:valAx>
    </c:plotArea>
    <c:legend>
      <c:legendPos val="r"/>
      <c:layout>
        <c:manualLayout>
          <c:xMode val="edge"/>
          <c:yMode val="edge"/>
          <c:x val="3.2670454545454551E-2"/>
          <c:y val="0.18066157760814217"/>
          <c:w val="0.95596590909090906"/>
          <c:h val="8.1424936386768468E-2"/>
        </c:manualLayout>
      </c:layout>
      <c:overlay val="0"/>
      <c:txPr>
        <a:bodyPr/>
        <a:lstStyle/>
        <a:p>
          <a:pPr>
            <a:defRPr sz="1200"/>
          </a:pPr>
          <a:endParaRPr lang="fr-FR"/>
        </a:p>
      </c:txPr>
    </c:legend>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0" i="0" u="none" strike="noStrike" baseline="0">
                <a:solidFill>
                  <a:srgbClr val="000000"/>
                </a:solidFill>
                <a:latin typeface="Calibri"/>
                <a:ea typeface="Calibri"/>
                <a:cs typeface="Calibri"/>
              </a:defRPr>
            </a:pPr>
            <a:r>
              <a:rPr lang="fr-FR" sz="1500" b="1" i="0" u="none" strike="noStrike" baseline="0">
                <a:solidFill>
                  <a:srgbClr val="000000"/>
                </a:solidFill>
                <a:latin typeface="Calibri"/>
                <a:cs typeface="Calibri"/>
              </a:rPr>
              <a:t>Stock de bénéficiaires des principaux contrats aidés, dans le Vaucluse</a:t>
            </a:r>
          </a:p>
          <a:p>
            <a:pPr>
              <a:defRPr sz="1000" b="0" i="0" u="none" strike="noStrike" baseline="0">
                <a:solidFill>
                  <a:srgbClr val="000000"/>
                </a:solidFill>
                <a:latin typeface="Calibri"/>
                <a:ea typeface="Calibri"/>
                <a:cs typeface="Calibri"/>
              </a:defRPr>
            </a:pPr>
            <a:r>
              <a:rPr lang="fr-FR" sz="1000" b="0" i="1" u="none" strike="noStrike" baseline="0">
                <a:solidFill>
                  <a:srgbClr val="000000"/>
                </a:solidFill>
                <a:latin typeface="Calibri"/>
                <a:cs typeface="Calibri"/>
              </a:rPr>
              <a:t>(données brutes, en nombre)</a:t>
            </a:r>
          </a:p>
        </c:rich>
      </c:tx>
      <c:layout>
        <c:manualLayout>
          <c:xMode val="edge"/>
          <c:yMode val="edge"/>
          <c:x val="0.18700452725480415"/>
          <c:y val="2.0459854602573654E-2"/>
        </c:manualLayout>
      </c:layout>
      <c:overlay val="0"/>
      <c:spPr>
        <a:noFill/>
        <a:ln w="25400">
          <a:noFill/>
        </a:ln>
      </c:spPr>
    </c:title>
    <c:autoTitleDeleted val="0"/>
    <c:plotArea>
      <c:layout>
        <c:manualLayout>
          <c:layoutTarget val="inner"/>
          <c:xMode val="edge"/>
          <c:yMode val="edge"/>
          <c:x val="5.2094879587940811E-2"/>
          <c:y val="0.17791309936205024"/>
          <c:w val="0.93016067977190131"/>
          <c:h val="0.50499133191202406"/>
        </c:manualLayout>
      </c:layout>
      <c:areaChart>
        <c:grouping val="stacked"/>
        <c:varyColors val="0"/>
        <c:ser>
          <c:idx val="1"/>
          <c:order val="0"/>
          <c:tx>
            <c:strRef>
              <c:f>'Données GRAPHIQUE_stocks_bénéf'!$BQ$2</c:f>
              <c:strCache>
                <c:ptCount val="1"/>
                <c:pt idx="0">
                  <c:v>CUI-CAE / PEC</c:v>
                </c:pt>
              </c:strCache>
            </c:strRef>
          </c:tx>
          <c:spPr>
            <a:solidFill>
              <a:srgbClr val="1F497D">
                <a:lumMod val="20000"/>
                <a:lumOff val="80000"/>
                <a:alpha val="70000"/>
              </a:srgbClr>
            </a:solidFill>
            <a:ln w="28575">
              <a:noFill/>
              <a:prstDash val="solid"/>
            </a:ln>
          </c:spPr>
          <c:cat>
            <c:multiLvlStrRef>
              <c:f>'Données GRAPHIQUE_stocks_bénéf'!$BO$3:$BP$45</c:f>
              <c:multiLvlStrCache>
                <c:ptCount val="43"/>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GRAPHIQUE_stocks_bénéf'!$BQ$3:$BQ$45</c:f>
              <c:numCache>
                <c:formatCode>#,##0</c:formatCode>
                <c:ptCount val="43"/>
                <c:pt idx="0">
                  <c:v>2276</c:v>
                </c:pt>
                <c:pt idx="1">
                  <c:v>2386</c:v>
                </c:pt>
                <c:pt idx="2">
                  <c:v>2117</c:v>
                </c:pt>
                <c:pt idx="3">
                  <c:v>1927</c:v>
                </c:pt>
                <c:pt idx="4">
                  <c:v>2049</c:v>
                </c:pt>
                <c:pt idx="5">
                  <c:v>2106</c:v>
                </c:pt>
                <c:pt idx="6">
                  <c:v>2070</c:v>
                </c:pt>
                <c:pt idx="7">
                  <c:v>2193</c:v>
                </c:pt>
                <c:pt idx="8">
                  <c:v>2349</c:v>
                </c:pt>
                <c:pt idx="9">
                  <c:v>2414</c:v>
                </c:pt>
                <c:pt idx="10">
                  <c:v>2444</c:v>
                </c:pt>
                <c:pt idx="11">
                  <c:v>2427</c:v>
                </c:pt>
                <c:pt idx="12">
                  <c:v>2501</c:v>
                </c:pt>
                <c:pt idx="13">
                  <c:v>2383</c:v>
                </c:pt>
                <c:pt idx="14">
                  <c:v>1674</c:v>
                </c:pt>
                <c:pt idx="15">
                  <c:v>1198</c:v>
                </c:pt>
                <c:pt idx="16">
                  <c:v>871</c:v>
                </c:pt>
                <c:pt idx="17">
                  <c:v>731</c:v>
                </c:pt>
                <c:pt idx="18">
                  <c:v>882</c:v>
                </c:pt>
                <c:pt idx="19">
                  <c:v>981</c:v>
                </c:pt>
                <c:pt idx="20">
                  <c:v>1069</c:v>
                </c:pt>
                <c:pt idx="21">
                  <c:v>1175</c:v>
                </c:pt>
                <c:pt idx="22">
                  <c:v>1164</c:v>
                </c:pt>
                <c:pt idx="23">
                  <c:v>1103</c:v>
                </c:pt>
                <c:pt idx="24">
                  <c:v>1040</c:v>
                </c:pt>
                <c:pt idx="25">
                  <c:v>869</c:v>
                </c:pt>
                <c:pt idx="26">
                  <c:v>870</c:v>
                </c:pt>
                <c:pt idx="27">
                  <c:v>872</c:v>
                </c:pt>
                <c:pt idx="28">
                  <c:v>887</c:v>
                </c:pt>
                <c:pt idx="29">
                  <c:v>891</c:v>
                </c:pt>
                <c:pt idx="30">
                  <c:v>855</c:v>
                </c:pt>
                <c:pt idx="31">
                  <c:v>861</c:v>
                </c:pt>
                <c:pt idx="32">
                  <c:v>878</c:v>
                </c:pt>
                <c:pt idx="33">
                  <c:v>844</c:v>
                </c:pt>
                <c:pt idx="34">
                  <c:v>715</c:v>
                </c:pt>
                <c:pt idx="35">
                  <c:v>501</c:v>
                </c:pt>
                <c:pt idx="36">
                  <c:v>459</c:v>
                </c:pt>
                <c:pt idx="37">
                  <c:v>466</c:v>
                </c:pt>
                <c:pt idx="38">
                  <c:v>451</c:v>
                </c:pt>
                <c:pt idx="39">
                  <c:v>481</c:v>
                </c:pt>
                <c:pt idx="40">
                  <c:v>479</c:v>
                </c:pt>
                <c:pt idx="41">
                  <c:v>442</c:v>
                </c:pt>
                <c:pt idx="42">
                  <c:v>295</c:v>
                </c:pt>
              </c:numCache>
            </c:numRef>
          </c:val>
          <c:extLst>
            <c:ext xmlns:c16="http://schemas.microsoft.com/office/drawing/2014/chart" uri="{C3380CC4-5D6E-409C-BE32-E72D297353CC}">
              <c16:uniqueId val="{00000000-8A71-4842-A8E8-2A00B9029E57}"/>
            </c:ext>
          </c:extLst>
        </c:ser>
        <c:ser>
          <c:idx val="3"/>
          <c:order val="1"/>
          <c:tx>
            <c:strRef>
              <c:f>'Données GRAPHIQUE_stocks_bénéf'!$BT$2</c:f>
              <c:strCache>
                <c:ptCount val="1"/>
                <c:pt idx="0">
                  <c:v>CUI-CIE</c:v>
                </c:pt>
              </c:strCache>
            </c:strRef>
          </c:tx>
          <c:spPr>
            <a:solidFill>
              <a:srgbClr val="1F497D">
                <a:alpha val="80000"/>
              </a:srgbClr>
            </a:solidFill>
            <a:ln w="25400">
              <a:noFill/>
            </a:ln>
          </c:spPr>
          <c:cat>
            <c:multiLvlStrRef>
              <c:f>'Données GRAPHIQUE_stocks_bénéf'!$BO$3:$BP$45</c:f>
              <c:multiLvlStrCache>
                <c:ptCount val="43"/>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GRAPHIQUE_stocks_bénéf'!$BT$3:$BT$45</c:f>
              <c:numCache>
                <c:formatCode>#,##0</c:formatCode>
                <c:ptCount val="43"/>
                <c:pt idx="0">
                  <c:v>258</c:v>
                </c:pt>
                <c:pt idx="1">
                  <c:v>233</c:v>
                </c:pt>
                <c:pt idx="2">
                  <c:v>204</c:v>
                </c:pt>
                <c:pt idx="3">
                  <c:v>203</c:v>
                </c:pt>
                <c:pt idx="4">
                  <c:v>230</c:v>
                </c:pt>
                <c:pt idx="5">
                  <c:v>322</c:v>
                </c:pt>
                <c:pt idx="6">
                  <c:v>414</c:v>
                </c:pt>
                <c:pt idx="7">
                  <c:v>484</c:v>
                </c:pt>
                <c:pt idx="8">
                  <c:v>642</c:v>
                </c:pt>
                <c:pt idx="9">
                  <c:v>605</c:v>
                </c:pt>
                <c:pt idx="10">
                  <c:v>392</c:v>
                </c:pt>
                <c:pt idx="11">
                  <c:v>274</c:v>
                </c:pt>
                <c:pt idx="12">
                  <c:v>203</c:v>
                </c:pt>
                <c:pt idx="13">
                  <c:v>208</c:v>
                </c:pt>
                <c:pt idx="14">
                  <c:v>175</c:v>
                </c:pt>
                <c:pt idx="15">
                  <c:v>113</c:v>
                </c:pt>
                <c:pt idx="16">
                  <c:v>57</c:v>
                </c:pt>
                <c:pt idx="17">
                  <c:v>3</c:v>
                </c:pt>
                <c:pt idx="18">
                  <c:v>0</c:v>
                </c:pt>
                <c:pt idx="19">
                  <c:v>0</c:v>
                </c:pt>
                <c:pt idx="20">
                  <c:v>0</c:v>
                </c:pt>
                <c:pt idx="21">
                  <c:v>0</c:v>
                </c:pt>
                <c:pt idx="22">
                  <c:v>0</c:v>
                </c:pt>
                <c:pt idx="23">
                  <c:v>0</c:v>
                </c:pt>
                <c:pt idx="24">
                  <c:v>0</c:v>
                </c:pt>
                <c:pt idx="25">
                  <c:v>0</c:v>
                </c:pt>
                <c:pt idx="26">
                  <c:v>0</c:v>
                </c:pt>
                <c:pt idx="27">
                  <c:v>16</c:v>
                </c:pt>
                <c:pt idx="28">
                  <c:v>88</c:v>
                </c:pt>
                <c:pt idx="29">
                  <c:v>221</c:v>
                </c:pt>
                <c:pt idx="30">
                  <c:v>319</c:v>
                </c:pt>
                <c:pt idx="31">
                  <c:v>471</c:v>
                </c:pt>
                <c:pt idx="32">
                  <c:v>540</c:v>
                </c:pt>
                <c:pt idx="33">
                  <c:v>513</c:v>
                </c:pt>
                <c:pt idx="34">
                  <c:v>331</c:v>
                </c:pt>
                <c:pt idx="35">
                  <c:v>173</c:v>
                </c:pt>
                <c:pt idx="36">
                  <c:v>132</c:v>
                </c:pt>
                <c:pt idx="37">
                  <c:v>136</c:v>
                </c:pt>
                <c:pt idx="38">
                  <c:v>154</c:v>
                </c:pt>
                <c:pt idx="39">
                  <c:v>187</c:v>
                </c:pt>
                <c:pt idx="40">
                  <c:v>195</c:v>
                </c:pt>
                <c:pt idx="41">
                  <c:v>137</c:v>
                </c:pt>
                <c:pt idx="42">
                  <c:v>90</c:v>
                </c:pt>
              </c:numCache>
            </c:numRef>
          </c:val>
          <c:extLst>
            <c:ext xmlns:c16="http://schemas.microsoft.com/office/drawing/2014/chart" uri="{C3380CC4-5D6E-409C-BE32-E72D297353CC}">
              <c16:uniqueId val="{00000001-8A71-4842-A8E8-2A00B9029E57}"/>
            </c:ext>
          </c:extLst>
        </c:ser>
        <c:ser>
          <c:idx val="2"/>
          <c:order val="2"/>
          <c:tx>
            <c:strRef>
              <c:f>'Données GRAPHIQUE_stocks_bénéf'!$BW$2</c:f>
              <c:strCache>
                <c:ptCount val="1"/>
                <c:pt idx="0">
                  <c:v>Emploi d'avenir</c:v>
                </c:pt>
              </c:strCache>
            </c:strRef>
          </c:tx>
          <c:spPr>
            <a:solidFill>
              <a:srgbClr val="F79646">
                <a:lumMod val="75000"/>
                <a:alpha val="70000"/>
              </a:srgbClr>
            </a:solidFill>
            <a:ln w="25400">
              <a:noFill/>
            </a:ln>
          </c:spPr>
          <c:cat>
            <c:multiLvlStrRef>
              <c:f>'Données GRAPHIQUE_stocks_bénéf'!$BO$3:$BP$45</c:f>
              <c:multiLvlStrCache>
                <c:ptCount val="43"/>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GRAPHIQUE_stocks_bénéf'!$BW$3:$BW$45</c:f>
              <c:numCache>
                <c:formatCode>General</c:formatCode>
                <c:ptCount val="43"/>
                <c:pt idx="0">
                  <c:v>850</c:v>
                </c:pt>
                <c:pt idx="1">
                  <c:v>948</c:v>
                </c:pt>
                <c:pt idx="2">
                  <c:v>1041</c:v>
                </c:pt>
                <c:pt idx="3">
                  <c:v>1091</c:v>
                </c:pt>
                <c:pt idx="4">
                  <c:v>1143</c:v>
                </c:pt>
                <c:pt idx="5">
                  <c:v>1210</c:v>
                </c:pt>
                <c:pt idx="6">
                  <c:v>1258</c:v>
                </c:pt>
                <c:pt idx="7">
                  <c:v>1337</c:v>
                </c:pt>
                <c:pt idx="8">
                  <c:v>1337</c:v>
                </c:pt>
                <c:pt idx="9">
                  <c:v>1336</c:v>
                </c:pt>
                <c:pt idx="10">
                  <c:v>1238</c:v>
                </c:pt>
                <c:pt idx="11">
                  <c:v>1157</c:v>
                </c:pt>
                <c:pt idx="12">
                  <c:v>1147</c:v>
                </c:pt>
                <c:pt idx="13">
                  <c:v>1036</c:v>
                </c:pt>
                <c:pt idx="14">
                  <c:v>834</c:v>
                </c:pt>
                <c:pt idx="15">
                  <c:v>709</c:v>
                </c:pt>
                <c:pt idx="16">
                  <c:v>583</c:v>
                </c:pt>
                <c:pt idx="17">
                  <c:v>473</c:v>
                </c:pt>
                <c:pt idx="18">
                  <c:v>368</c:v>
                </c:pt>
                <c:pt idx="19">
                  <c:v>277</c:v>
                </c:pt>
                <c:pt idx="20">
                  <c:v>209</c:v>
                </c:pt>
                <c:pt idx="21">
                  <c:v>156</c:v>
                </c:pt>
                <c:pt idx="22">
                  <c:v>93</c:v>
                </c:pt>
                <c:pt idx="23">
                  <c:v>60</c:v>
                </c:pt>
                <c:pt idx="24">
                  <c:v>22</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numCache>
            </c:numRef>
          </c:val>
          <c:extLst>
            <c:ext xmlns:c16="http://schemas.microsoft.com/office/drawing/2014/chart" uri="{C3380CC4-5D6E-409C-BE32-E72D297353CC}">
              <c16:uniqueId val="{00000002-8A71-4842-A8E8-2A00B9029E57}"/>
            </c:ext>
          </c:extLst>
        </c:ser>
        <c:ser>
          <c:idx val="0"/>
          <c:order val="3"/>
          <c:tx>
            <c:strRef>
              <c:f>'Données GRAPHIQUE_stocks_bénéf'!$BX$2</c:f>
              <c:strCache>
                <c:ptCount val="1"/>
                <c:pt idx="0">
                  <c:v>CDDI</c:v>
                </c:pt>
              </c:strCache>
            </c:strRef>
          </c:tx>
          <c:spPr>
            <a:solidFill>
              <a:srgbClr val="FFFF00">
                <a:alpha val="70000"/>
              </a:srgbClr>
            </a:solidFill>
            <a:ln w="25400">
              <a:noFill/>
            </a:ln>
          </c:spPr>
          <c:cat>
            <c:multiLvlStrRef>
              <c:f>'Données GRAPHIQUE_stocks_bénéf'!$BO$3:$BP$45</c:f>
              <c:multiLvlStrCache>
                <c:ptCount val="43"/>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GRAPHIQUE_stocks_bénéf'!$BX$3:$BX$45</c:f>
              <c:numCache>
                <c:formatCode>General</c:formatCode>
                <c:ptCount val="43"/>
                <c:pt idx="0">
                  <c:v>0</c:v>
                </c:pt>
                <c:pt idx="1">
                  <c:v>0</c:v>
                </c:pt>
                <c:pt idx="2">
                  <c:v>285</c:v>
                </c:pt>
                <c:pt idx="3">
                  <c:v>489</c:v>
                </c:pt>
                <c:pt idx="4">
                  <c:v>481</c:v>
                </c:pt>
                <c:pt idx="5">
                  <c:v>492</c:v>
                </c:pt>
                <c:pt idx="6">
                  <c:v>461</c:v>
                </c:pt>
                <c:pt idx="7">
                  <c:v>443</c:v>
                </c:pt>
                <c:pt idx="8">
                  <c:v>426</c:v>
                </c:pt>
                <c:pt idx="9">
                  <c:v>448</c:v>
                </c:pt>
                <c:pt idx="10">
                  <c:v>480</c:v>
                </c:pt>
                <c:pt idx="11">
                  <c:v>528</c:v>
                </c:pt>
                <c:pt idx="12">
                  <c:v>524</c:v>
                </c:pt>
                <c:pt idx="13">
                  <c:v>514</c:v>
                </c:pt>
                <c:pt idx="14">
                  <c:v>499</c:v>
                </c:pt>
                <c:pt idx="15">
                  <c:v>532</c:v>
                </c:pt>
                <c:pt idx="16">
                  <c:v>520</c:v>
                </c:pt>
                <c:pt idx="17">
                  <c:v>532</c:v>
                </c:pt>
                <c:pt idx="18">
                  <c:v>508</c:v>
                </c:pt>
                <c:pt idx="19">
                  <c:v>516</c:v>
                </c:pt>
                <c:pt idx="20">
                  <c:v>520</c:v>
                </c:pt>
                <c:pt idx="21">
                  <c:v>525</c:v>
                </c:pt>
                <c:pt idx="22">
                  <c:v>524</c:v>
                </c:pt>
                <c:pt idx="23">
                  <c:v>530</c:v>
                </c:pt>
                <c:pt idx="24">
                  <c:v>562</c:v>
                </c:pt>
                <c:pt idx="25">
                  <c:v>534</c:v>
                </c:pt>
                <c:pt idx="26">
                  <c:v>576</c:v>
                </c:pt>
                <c:pt idx="27">
                  <c:v>568</c:v>
                </c:pt>
                <c:pt idx="28">
                  <c:v>620</c:v>
                </c:pt>
                <c:pt idx="29">
                  <c:v>611</c:v>
                </c:pt>
                <c:pt idx="30">
                  <c:v>630</c:v>
                </c:pt>
                <c:pt idx="31">
                  <c:v>630</c:v>
                </c:pt>
                <c:pt idx="32">
                  <c:v>632</c:v>
                </c:pt>
                <c:pt idx="33">
                  <c:v>642</c:v>
                </c:pt>
                <c:pt idx="34">
                  <c:v>627</c:v>
                </c:pt>
                <c:pt idx="35">
                  <c:v>633</c:v>
                </c:pt>
                <c:pt idx="36">
                  <c:v>603</c:v>
                </c:pt>
                <c:pt idx="37">
                  <c:v>619</c:v>
                </c:pt>
                <c:pt idx="38">
                  <c:v>577</c:v>
                </c:pt>
                <c:pt idx="39">
                  <c:v>626</c:v>
                </c:pt>
                <c:pt idx="40">
                  <c:v>637</c:v>
                </c:pt>
                <c:pt idx="41">
                  <c:v>617</c:v>
                </c:pt>
                <c:pt idx="42">
                  <c:v>583</c:v>
                </c:pt>
              </c:numCache>
            </c:numRef>
          </c:val>
          <c:extLst>
            <c:ext xmlns:c16="http://schemas.microsoft.com/office/drawing/2014/chart" uri="{C3380CC4-5D6E-409C-BE32-E72D297353CC}">
              <c16:uniqueId val="{00000003-8A71-4842-A8E8-2A00B9029E57}"/>
            </c:ext>
          </c:extLst>
        </c:ser>
        <c:dLbls>
          <c:showLegendKey val="0"/>
          <c:showVal val="0"/>
          <c:showCatName val="0"/>
          <c:showSerName val="0"/>
          <c:showPercent val="0"/>
          <c:showBubbleSize val="0"/>
        </c:dLbls>
        <c:axId val="1449708160"/>
        <c:axId val="1"/>
      </c:areaChart>
      <c:catAx>
        <c:axId val="1449708160"/>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txPr>
          <a:bodyPr rot="0" vert="horz"/>
          <a:lstStyle/>
          <a:p>
            <a:pPr>
              <a:defRPr sz="1000" b="0" i="0" u="none" strike="noStrike" baseline="0">
                <a:solidFill>
                  <a:srgbClr val="000000"/>
                </a:solidFill>
                <a:latin typeface="Calibri"/>
                <a:ea typeface="Calibri"/>
                <a:cs typeface="Calibri"/>
              </a:defRPr>
            </a:pPr>
            <a:endParaRPr lang="fr-FR"/>
          </a:p>
        </c:txPr>
        <c:crossAx val="1"/>
        <c:crossesAt val="0"/>
        <c:auto val="0"/>
        <c:lblAlgn val="ctr"/>
        <c:lblOffset val="100"/>
        <c:tickLblSkip val="1"/>
        <c:noMultiLvlLbl val="0"/>
      </c:catAx>
      <c:valAx>
        <c:axId val="1"/>
        <c:scaling>
          <c:orientation val="minMax"/>
          <c:max val="5000"/>
          <c:min val="0"/>
        </c:scaling>
        <c:delete val="0"/>
        <c:axPos val="l"/>
        <c:majorGridlines>
          <c:spPr>
            <a:ln>
              <a:prstDash val="sysDash"/>
            </a:ln>
          </c:spPr>
        </c:majorGridlines>
        <c:numFmt formatCode="#,##0" sourceLinked="0"/>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fr-FR"/>
          </a:p>
        </c:txPr>
        <c:crossAx val="1449708160"/>
        <c:crosses val="autoZero"/>
        <c:crossBetween val="between"/>
        <c:majorUnit val="1000"/>
      </c:valAx>
    </c:plotArea>
    <c:legend>
      <c:legendPos val="b"/>
      <c:layout>
        <c:manualLayout>
          <c:xMode val="edge"/>
          <c:yMode val="edge"/>
          <c:x val="0.30481086458660822"/>
          <c:y val="0.11626601099033086"/>
          <c:w val="0.39376850857864565"/>
          <c:h val="3.5485000461059804E-2"/>
        </c:manualLayout>
      </c:layout>
      <c:overlay val="0"/>
      <c:spPr>
        <a:noFill/>
      </c:spPr>
      <c:txPr>
        <a:bodyPr/>
        <a:lstStyle/>
        <a:p>
          <a:pPr>
            <a:defRPr sz="1100" b="0" i="0" u="none" strike="noStrike" baseline="0">
              <a:solidFill>
                <a:srgbClr val="000000"/>
              </a:solidFill>
              <a:latin typeface="Calibri"/>
              <a:ea typeface="Calibri"/>
              <a:cs typeface="Calibri"/>
            </a:defRPr>
          </a:pPr>
          <a:endParaRPr lang="fr-FR"/>
        </a:p>
      </c:txPr>
    </c:legend>
    <c:plotVisOnly val="1"/>
    <c:dispBlanksAs val="gap"/>
    <c:showDLblsOverMax val="0"/>
  </c:chart>
  <c:spPr>
    <a:solidFill>
      <a:sysClr val="window" lastClr="FFFFFF"/>
    </a:solidFill>
  </c:spPr>
  <c:txPr>
    <a:bodyPr/>
    <a:lstStyle/>
    <a:p>
      <a:pPr>
        <a:defRPr sz="1000" b="0" i="0" u="none" strike="noStrike" baseline="0">
          <a:solidFill>
            <a:srgbClr val="000000"/>
          </a:solidFill>
          <a:latin typeface="Calibri"/>
          <a:ea typeface="Calibri"/>
          <a:cs typeface="Calibri"/>
        </a:defRPr>
      </a:pPr>
      <a:endParaRPr lang="fr-FR"/>
    </a:p>
  </c:tx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400" b="0" i="0" u="none" strike="noStrike" baseline="0">
                <a:solidFill>
                  <a:srgbClr val="000000"/>
                </a:solidFill>
                <a:latin typeface="Calibri"/>
                <a:ea typeface="Calibri"/>
                <a:cs typeface="Calibri"/>
              </a:defRPr>
            </a:pPr>
            <a:r>
              <a:rPr lang="fr-FR" sz="1400" b="1" i="0" baseline="0">
                <a:effectLst/>
              </a:rPr>
              <a:t>Stock de bénéficiaires de contrats d'apprentissage dans le Vaucluse</a:t>
            </a:r>
          </a:p>
          <a:p>
            <a:pPr>
              <a:defRPr sz="1400" b="0" i="0" u="none" strike="noStrike" baseline="0">
                <a:solidFill>
                  <a:srgbClr val="000000"/>
                </a:solidFill>
                <a:latin typeface="Calibri"/>
                <a:ea typeface="Calibri"/>
                <a:cs typeface="Calibri"/>
              </a:defRPr>
            </a:pPr>
            <a:r>
              <a:rPr lang="fr-FR" sz="1400" b="0" i="0" baseline="0">
                <a:effectLst/>
              </a:rPr>
              <a:t>(données brutes, en nombre)</a:t>
            </a:r>
            <a:endParaRPr lang="fr-FR" sz="1400" b="0">
              <a:effectLst/>
            </a:endParaRPr>
          </a:p>
        </c:rich>
      </c:tx>
      <c:layout>
        <c:manualLayout>
          <c:xMode val="edge"/>
          <c:yMode val="edge"/>
          <c:x val="0.23243227776661998"/>
          <c:y val="2.0435826881092408E-2"/>
        </c:manualLayout>
      </c:layout>
      <c:overlay val="0"/>
      <c:spPr>
        <a:noFill/>
        <a:ln w="25400">
          <a:noFill/>
        </a:ln>
      </c:spPr>
    </c:title>
    <c:autoTitleDeleted val="0"/>
    <c:plotArea>
      <c:layout>
        <c:manualLayout>
          <c:layoutTarget val="inner"/>
          <c:xMode val="edge"/>
          <c:yMode val="edge"/>
          <c:x val="5.2094879587940811E-2"/>
          <c:y val="0.17791309936205024"/>
          <c:w val="0.93016067977190131"/>
          <c:h val="0.50499133191202406"/>
        </c:manualLayout>
      </c:layout>
      <c:areaChart>
        <c:grouping val="stacked"/>
        <c:varyColors val="0"/>
        <c:ser>
          <c:idx val="0"/>
          <c:order val="0"/>
          <c:tx>
            <c:v>Secteur privé</c:v>
          </c:tx>
          <c:spPr>
            <a:ln w="25400">
              <a:noFill/>
            </a:ln>
          </c:spPr>
          <c:cat>
            <c:multiLvlStrRef>
              <c:f>'Graph appr'!$A$3:$B$29</c:f>
              <c:multiLvlStrCache>
                <c:ptCount val="27"/>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lvl>
                <c:lvl>
                  <c:pt idx="0">
                    <c:v>2018</c:v>
                  </c:pt>
                  <c:pt idx="4">
                    <c:v>2019</c:v>
                  </c:pt>
                  <c:pt idx="8">
                    <c:v>2020</c:v>
                  </c:pt>
                  <c:pt idx="12">
                    <c:v>2021</c:v>
                  </c:pt>
                  <c:pt idx="16">
                    <c:v>2022</c:v>
                  </c:pt>
                  <c:pt idx="20">
                    <c:v>2023</c:v>
                  </c:pt>
                  <c:pt idx="24">
                    <c:v>2024</c:v>
                  </c:pt>
                </c:lvl>
              </c:multiLvlStrCache>
            </c:multiLvlStrRef>
          </c:cat>
          <c:val>
            <c:numRef>
              <c:f>'Graph appr'!$T$3:$T$29</c:f>
              <c:numCache>
                <c:formatCode>#,##0</c:formatCode>
                <c:ptCount val="27"/>
                <c:pt idx="0">
                  <c:v>3202</c:v>
                </c:pt>
                <c:pt idx="1">
                  <c:v>3080</c:v>
                </c:pt>
                <c:pt idx="2">
                  <c:v>3240</c:v>
                </c:pt>
                <c:pt idx="3">
                  <c:v>3467</c:v>
                </c:pt>
                <c:pt idx="4">
                  <c:v>3303</c:v>
                </c:pt>
                <c:pt idx="5">
                  <c:v>3173</c:v>
                </c:pt>
                <c:pt idx="6">
                  <c:v>3590</c:v>
                </c:pt>
                <c:pt idx="7">
                  <c:v>3830</c:v>
                </c:pt>
                <c:pt idx="8">
                  <c:v>3729</c:v>
                </c:pt>
                <c:pt idx="9">
                  <c:v>3600</c:v>
                </c:pt>
                <c:pt idx="10">
                  <c:v>4546</c:v>
                </c:pt>
                <c:pt idx="11">
                  <c:v>5199</c:v>
                </c:pt>
                <c:pt idx="12">
                  <c:v>5300</c:v>
                </c:pt>
                <c:pt idx="13">
                  <c:v>5097</c:v>
                </c:pt>
                <c:pt idx="14">
                  <c:v>6095</c:v>
                </c:pt>
                <c:pt idx="15">
                  <c:v>6531</c:v>
                </c:pt>
                <c:pt idx="16">
                  <c:v>6377</c:v>
                </c:pt>
                <c:pt idx="17">
                  <c:v>6100</c:v>
                </c:pt>
                <c:pt idx="18">
                  <c:v>6883</c:v>
                </c:pt>
                <c:pt idx="19">
                  <c:v>7260</c:v>
                </c:pt>
                <c:pt idx="20">
                  <c:v>7024</c:v>
                </c:pt>
                <c:pt idx="21">
                  <c:v>6689</c:v>
                </c:pt>
                <c:pt idx="22">
                  <c:v>7219</c:v>
                </c:pt>
                <c:pt idx="23">
                  <c:v>7580</c:v>
                </c:pt>
                <c:pt idx="24">
                  <c:v>7327</c:v>
                </c:pt>
                <c:pt idx="25">
                  <c:v>6966</c:v>
                </c:pt>
                <c:pt idx="26">
                  <c:v>7295</c:v>
                </c:pt>
              </c:numCache>
            </c:numRef>
          </c:val>
          <c:extLst>
            <c:ext xmlns:c16="http://schemas.microsoft.com/office/drawing/2014/chart" uri="{C3380CC4-5D6E-409C-BE32-E72D297353CC}">
              <c16:uniqueId val="{00000000-C6CC-48DE-9E73-CF032313DAA8}"/>
            </c:ext>
          </c:extLst>
        </c:ser>
        <c:ser>
          <c:idx val="1"/>
          <c:order val="1"/>
          <c:tx>
            <c:v>Secteur public</c:v>
          </c:tx>
          <c:spPr>
            <a:ln w="25400">
              <a:noFill/>
            </a:ln>
          </c:spPr>
          <c:cat>
            <c:multiLvlStrRef>
              <c:f>'Graph appr'!$A$3:$B$29</c:f>
              <c:multiLvlStrCache>
                <c:ptCount val="27"/>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lvl>
                <c:lvl>
                  <c:pt idx="0">
                    <c:v>2018</c:v>
                  </c:pt>
                  <c:pt idx="4">
                    <c:v>2019</c:v>
                  </c:pt>
                  <c:pt idx="8">
                    <c:v>2020</c:v>
                  </c:pt>
                  <c:pt idx="12">
                    <c:v>2021</c:v>
                  </c:pt>
                  <c:pt idx="16">
                    <c:v>2022</c:v>
                  </c:pt>
                  <c:pt idx="20">
                    <c:v>2023</c:v>
                  </c:pt>
                  <c:pt idx="24">
                    <c:v>2024</c:v>
                  </c:pt>
                </c:lvl>
              </c:multiLvlStrCache>
            </c:multiLvlStrRef>
          </c:cat>
          <c:val>
            <c:numRef>
              <c:f>'Graph appr'!$U$3:$U$29</c:f>
              <c:numCache>
                <c:formatCode>#,##0</c:formatCode>
                <c:ptCount val="27"/>
                <c:pt idx="0">
                  <c:v>52</c:v>
                </c:pt>
                <c:pt idx="1">
                  <c:v>51</c:v>
                </c:pt>
                <c:pt idx="2">
                  <c:v>59</c:v>
                </c:pt>
                <c:pt idx="3">
                  <c:v>71</c:v>
                </c:pt>
                <c:pt idx="4">
                  <c:v>71</c:v>
                </c:pt>
                <c:pt idx="5">
                  <c:v>70</c:v>
                </c:pt>
                <c:pt idx="6">
                  <c:v>58</c:v>
                </c:pt>
                <c:pt idx="7">
                  <c:v>67</c:v>
                </c:pt>
                <c:pt idx="8">
                  <c:v>69</c:v>
                </c:pt>
                <c:pt idx="9">
                  <c:v>69</c:v>
                </c:pt>
                <c:pt idx="10">
                  <c:v>66</c:v>
                </c:pt>
                <c:pt idx="11">
                  <c:v>79</c:v>
                </c:pt>
                <c:pt idx="12">
                  <c:v>81</c:v>
                </c:pt>
                <c:pt idx="13">
                  <c:v>79</c:v>
                </c:pt>
                <c:pt idx="14">
                  <c:v>86</c:v>
                </c:pt>
                <c:pt idx="15">
                  <c:v>98</c:v>
                </c:pt>
                <c:pt idx="16">
                  <c:v>98</c:v>
                </c:pt>
                <c:pt idx="17">
                  <c:v>99</c:v>
                </c:pt>
                <c:pt idx="18">
                  <c:v>113</c:v>
                </c:pt>
                <c:pt idx="19">
                  <c:v>133</c:v>
                </c:pt>
                <c:pt idx="20">
                  <c:v>127</c:v>
                </c:pt>
                <c:pt idx="21">
                  <c:v>124</c:v>
                </c:pt>
                <c:pt idx="22">
                  <c:v>119</c:v>
                </c:pt>
                <c:pt idx="23">
                  <c:v>126</c:v>
                </c:pt>
                <c:pt idx="24">
                  <c:v>123</c:v>
                </c:pt>
                <c:pt idx="25">
                  <c:v>114</c:v>
                </c:pt>
                <c:pt idx="26">
                  <c:v>110</c:v>
                </c:pt>
              </c:numCache>
            </c:numRef>
          </c:val>
          <c:extLst>
            <c:ext xmlns:c16="http://schemas.microsoft.com/office/drawing/2014/chart" uri="{C3380CC4-5D6E-409C-BE32-E72D297353CC}">
              <c16:uniqueId val="{00000001-C6CC-48DE-9E73-CF032313DAA8}"/>
            </c:ext>
          </c:extLst>
        </c:ser>
        <c:dLbls>
          <c:showLegendKey val="0"/>
          <c:showVal val="0"/>
          <c:showCatName val="0"/>
          <c:showSerName val="0"/>
          <c:showPercent val="0"/>
          <c:showBubbleSize val="0"/>
        </c:dLbls>
        <c:axId val="586776208"/>
        <c:axId val="1"/>
      </c:areaChart>
      <c:catAx>
        <c:axId val="586776208"/>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txPr>
          <a:bodyPr rot="0" vert="horz"/>
          <a:lstStyle/>
          <a:p>
            <a:pPr>
              <a:defRPr sz="1000" b="0" i="0" u="none" strike="noStrike" baseline="0">
                <a:solidFill>
                  <a:srgbClr val="000000"/>
                </a:solidFill>
                <a:latin typeface="Calibri"/>
                <a:ea typeface="Calibri"/>
                <a:cs typeface="Calibri"/>
              </a:defRPr>
            </a:pPr>
            <a:endParaRPr lang="fr-FR"/>
          </a:p>
        </c:txPr>
        <c:crossAx val="1"/>
        <c:crossesAt val="100"/>
        <c:auto val="0"/>
        <c:lblAlgn val="ctr"/>
        <c:lblOffset val="100"/>
        <c:tickLblSkip val="1"/>
        <c:noMultiLvlLbl val="0"/>
      </c:catAx>
      <c:valAx>
        <c:axId val="1"/>
        <c:scaling>
          <c:orientation val="minMax"/>
          <c:max val="8000"/>
          <c:min val="0"/>
        </c:scaling>
        <c:delete val="0"/>
        <c:axPos val="l"/>
        <c:majorGridlines>
          <c:spPr>
            <a:ln>
              <a:prstDash val="sysDash"/>
            </a:ln>
          </c:spPr>
        </c:majorGridlines>
        <c:numFmt formatCode="#,##0" sourceLinked="0"/>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fr-FR"/>
          </a:p>
        </c:txPr>
        <c:crossAx val="586776208"/>
        <c:crosses val="autoZero"/>
        <c:crossBetween val="between"/>
        <c:majorUnit val="1000"/>
      </c:valAx>
    </c:plotArea>
    <c:legend>
      <c:legendPos val="b"/>
      <c:layout>
        <c:manualLayout>
          <c:xMode val="edge"/>
          <c:yMode val="edge"/>
          <c:x val="0.32936110835820448"/>
          <c:y val="0.12626611238299296"/>
          <c:w val="0.33647252389693466"/>
          <c:h val="3.4056794302581336E-2"/>
        </c:manualLayout>
      </c:layout>
      <c:overlay val="0"/>
      <c:spPr>
        <a:noFill/>
      </c:spPr>
      <c:txPr>
        <a:bodyPr/>
        <a:lstStyle/>
        <a:p>
          <a:pPr>
            <a:defRPr sz="1100" b="0" i="0" u="none" strike="noStrike" baseline="0">
              <a:solidFill>
                <a:srgbClr val="000000"/>
              </a:solidFill>
              <a:latin typeface="Calibri"/>
              <a:ea typeface="Calibri"/>
              <a:cs typeface="Calibri"/>
            </a:defRPr>
          </a:pPr>
          <a:endParaRPr lang="fr-FR"/>
        </a:p>
      </c:txPr>
    </c:legend>
    <c:plotVisOnly val="1"/>
    <c:dispBlanksAs val="gap"/>
    <c:showDLblsOverMax val="0"/>
  </c:chart>
  <c:spPr>
    <a:solidFill>
      <a:sysClr val="window" lastClr="FFFFFF"/>
    </a:solidFill>
  </c:spPr>
  <c:txPr>
    <a:bodyPr/>
    <a:lstStyle/>
    <a:p>
      <a:pPr>
        <a:defRPr sz="1000" b="0" i="0" u="none" strike="noStrike" baseline="0">
          <a:solidFill>
            <a:srgbClr val="000000"/>
          </a:solidFill>
          <a:latin typeface="Calibri"/>
          <a:ea typeface="Calibri"/>
          <a:cs typeface="Calibri"/>
        </a:defRPr>
      </a:pPr>
      <a:endParaRPr lang="fr-FR"/>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500" b="0" i="0" u="none" strike="noStrike" baseline="0">
                <a:solidFill>
                  <a:srgbClr val="000000"/>
                </a:solidFill>
                <a:latin typeface="Calibri"/>
                <a:ea typeface="Calibri"/>
                <a:cs typeface="Calibri"/>
              </a:defRPr>
            </a:pPr>
            <a:r>
              <a:rPr lang="fr-FR" sz="1500" b="1" i="0" u="none" strike="noStrike" baseline="0">
                <a:solidFill>
                  <a:srgbClr val="000000"/>
                </a:solidFill>
                <a:latin typeface="Calibri"/>
              </a:rPr>
              <a:t>Taux de chômage dans le Vaucluse </a:t>
            </a:r>
            <a:r>
              <a:rPr lang="fr-FR" sz="1500" b="0" i="1" u="none" strike="noStrike" baseline="0">
                <a:solidFill>
                  <a:srgbClr val="000000"/>
                </a:solidFill>
                <a:latin typeface="Calibri"/>
              </a:rPr>
              <a:t>(en %)</a:t>
            </a:r>
          </a:p>
        </c:rich>
      </c:tx>
      <c:layout>
        <c:manualLayout>
          <c:xMode val="edge"/>
          <c:yMode val="edge"/>
          <c:x val="0.27938931639226944"/>
          <c:y val="2.4256627684853017E-2"/>
        </c:manualLayout>
      </c:layout>
      <c:overlay val="0"/>
      <c:spPr>
        <a:noFill/>
        <a:ln w="25400">
          <a:noFill/>
        </a:ln>
      </c:spPr>
    </c:title>
    <c:autoTitleDeleted val="0"/>
    <c:plotArea>
      <c:layout>
        <c:manualLayout>
          <c:layoutTarget val="inner"/>
          <c:xMode val="edge"/>
          <c:yMode val="edge"/>
          <c:x val="8.7438260558339295E-2"/>
          <c:y val="0.18816505924925064"/>
          <c:w val="0.83764367816092833"/>
          <c:h val="0.53603068847163338"/>
        </c:manualLayout>
      </c:layout>
      <c:lineChart>
        <c:grouping val="standard"/>
        <c:varyColors val="0"/>
        <c:ser>
          <c:idx val="0"/>
          <c:order val="0"/>
          <c:tx>
            <c:v>Provence-Alpes-Côte d'Azur</c:v>
          </c:tx>
          <c:spPr>
            <a:ln w="25400">
              <a:solidFill>
                <a:srgbClr val="FF0000"/>
              </a:solidFill>
              <a:prstDash val="solid"/>
            </a:ln>
          </c:spPr>
          <c:marker>
            <c:symbol val="none"/>
          </c:marker>
          <c:cat>
            <c:multiLvlStrRef>
              <c:f>'dates trim'!$B$131:$C$300</c:f>
              <c:multiLvlStrCache>
                <c:ptCount val="54"/>
                <c:lvl>
                  <c:pt idx="0">
                    <c:v>T3</c:v>
                  </c:pt>
                  <c:pt idx="1">
                    <c:v>T4</c:v>
                  </c:pt>
                  <c:pt idx="2">
                    <c:v>T1</c:v>
                  </c:pt>
                  <c:pt idx="3">
                    <c:v>T2</c:v>
                  </c:pt>
                  <c:pt idx="4">
                    <c:v>T3</c:v>
                  </c:pt>
                  <c:pt idx="5">
                    <c:v>T4</c:v>
                  </c:pt>
                  <c:pt idx="6">
                    <c:v>T1</c:v>
                  </c:pt>
                  <c:pt idx="7">
                    <c:v>T2</c:v>
                  </c:pt>
                  <c:pt idx="8">
                    <c:v>T3</c:v>
                  </c:pt>
                  <c:pt idx="9">
                    <c:v>T4</c:v>
                  </c:pt>
                  <c:pt idx="10">
                    <c:v>T1</c:v>
                  </c:pt>
                  <c:pt idx="11">
                    <c:v>T2</c:v>
                  </c:pt>
                  <c:pt idx="12">
                    <c:v>T3</c:v>
                  </c:pt>
                  <c:pt idx="13">
                    <c:v>T4</c:v>
                  </c:pt>
                  <c:pt idx="14">
                    <c:v>T1</c:v>
                  </c:pt>
                  <c:pt idx="15">
                    <c:v>T2</c:v>
                  </c:pt>
                  <c:pt idx="16">
                    <c:v>T3</c:v>
                  </c:pt>
                  <c:pt idx="17">
                    <c:v>T4</c:v>
                  </c:pt>
                  <c:pt idx="18">
                    <c:v>T1</c:v>
                  </c:pt>
                  <c:pt idx="19">
                    <c:v>T2</c:v>
                  </c:pt>
                  <c:pt idx="20">
                    <c:v>T3</c:v>
                  </c:pt>
                  <c:pt idx="21">
                    <c:v>T4</c:v>
                  </c:pt>
                  <c:pt idx="22">
                    <c:v>T1</c:v>
                  </c:pt>
                  <c:pt idx="23">
                    <c:v>T2</c:v>
                  </c:pt>
                  <c:pt idx="24">
                    <c:v>T3</c:v>
                  </c:pt>
                  <c:pt idx="25">
                    <c:v>T4</c:v>
                  </c:pt>
                  <c:pt idx="26">
                    <c:v>T1</c:v>
                  </c:pt>
                  <c:pt idx="27">
                    <c:v>T2</c:v>
                  </c:pt>
                  <c:pt idx="28">
                    <c:v>T3</c:v>
                  </c:pt>
                  <c:pt idx="29">
                    <c:v>T4</c:v>
                  </c:pt>
                  <c:pt idx="30">
                    <c:v>T1</c:v>
                  </c:pt>
                  <c:pt idx="31">
                    <c:v>T2</c:v>
                  </c:pt>
                  <c:pt idx="32">
                    <c:v>T3</c:v>
                  </c:pt>
                  <c:pt idx="33">
                    <c:v>T4</c:v>
                  </c:pt>
                  <c:pt idx="34">
                    <c:v>T1</c:v>
                  </c:pt>
                  <c:pt idx="35">
                    <c:v>T2</c:v>
                  </c:pt>
                  <c:pt idx="36">
                    <c:v>T3</c:v>
                  </c:pt>
                  <c:pt idx="37">
                    <c:v>T4</c:v>
                  </c:pt>
                  <c:pt idx="38">
                    <c:v>T1</c:v>
                  </c:pt>
                  <c:pt idx="39">
                    <c:v>T2</c:v>
                  </c:pt>
                  <c:pt idx="40">
                    <c:v>T3</c:v>
                  </c:pt>
                  <c:pt idx="41">
                    <c:v>T4</c:v>
                  </c:pt>
                  <c:pt idx="42">
                    <c:v>T1</c:v>
                  </c:pt>
                  <c:pt idx="43">
                    <c:v>T2</c:v>
                  </c:pt>
                  <c:pt idx="44">
                    <c:v>T3</c:v>
                  </c:pt>
                  <c:pt idx="45">
                    <c:v>T4</c:v>
                  </c:pt>
                  <c:pt idx="46">
                    <c:v>T1</c:v>
                  </c:pt>
                  <c:pt idx="47">
                    <c:v>T2</c:v>
                  </c:pt>
                  <c:pt idx="48">
                    <c:v>T3</c:v>
                  </c:pt>
                  <c:pt idx="49">
                    <c:v>T4</c:v>
                  </c:pt>
                  <c:pt idx="50">
                    <c:v>T1</c:v>
                  </c:pt>
                  <c:pt idx="51">
                    <c:v>T2</c:v>
                  </c:pt>
                  <c:pt idx="52">
                    <c:v>T3</c:v>
                  </c:pt>
                  <c:pt idx="53">
                    <c:v>T4</c:v>
                  </c:pt>
                </c:lvl>
                <c:lvl>
                  <c:pt idx="2">
                    <c:v>2015</c:v>
                  </c:pt>
                  <c:pt idx="6">
                    <c:v>2016</c:v>
                  </c:pt>
                  <c:pt idx="10">
                    <c:v>2017</c:v>
                  </c:pt>
                  <c:pt idx="14">
                    <c:v>2018</c:v>
                  </c:pt>
                  <c:pt idx="18">
                    <c:v>2019</c:v>
                  </c:pt>
                  <c:pt idx="22">
                    <c:v>2020</c:v>
                  </c:pt>
                  <c:pt idx="26">
                    <c:v>2021</c:v>
                  </c:pt>
                  <c:pt idx="30">
                    <c:v>2022</c:v>
                  </c:pt>
                  <c:pt idx="34">
                    <c:v>2023</c:v>
                  </c:pt>
                  <c:pt idx="38">
                    <c:v>2024</c:v>
                  </c:pt>
                  <c:pt idx="42">
                    <c:v>2025</c:v>
                  </c:pt>
                  <c:pt idx="46">
                    <c:v>2026</c:v>
                  </c:pt>
                  <c:pt idx="50">
                    <c:v>2027</c:v>
                  </c:pt>
                </c:lvl>
              </c:multiLvlStrCache>
            </c:multiLvlStrRef>
          </c:cat>
          <c:val>
            <c:numRef>
              <c:f>Données!$C$139:$C$179</c:f>
              <c:numCache>
                <c:formatCode>#\ ##0.0</c:formatCode>
                <c:ptCount val="41"/>
                <c:pt idx="0">
                  <c:v>11.4</c:v>
                </c:pt>
                <c:pt idx="1">
                  <c:v>11.6</c:v>
                </c:pt>
                <c:pt idx="2">
                  <c:v>11.4</c:v>
                </c:pt>
                <c:pt idx="3">
                  <c:v>11.7</c:v>
                </c:pt>
                <c:pt idx="4">
                  <c:v>11.5</c:v>
                </c:pt>
                <c:pt idx="5">
                  <c:v>11.4</c:v>
                </c:pt>
                <c:pt idx="6">
                  <c:v>11.3</c:v>
                </c:pt>
                <c:pt idx="7">
                  <c:v>11.2</c:v>
                </c:pt>
                <c:pt idx="8">
                  <c:v>11.1</c:v>
                </c:pt>
                <c:pt idx="9">
                  <c:v>11.4</c:v>
                </c:pt>
                <c:pt idx="10">
                  <c:v>10.9</c:v>
                </c:pt>
                <c:pt idx="11">
                  <c:v>10.8</c:v>
                </c:pt>
                <c:pt idx="12">
                  <c:v>10.8</c:v>
                </c:pt>
                <c:pt idx="13">
                  <c:v>10.3</c:v>
                </c:pt>
                <c:pt idx="14">
                  <c:v>10.6</c:v>
                </c:pt>
                <c:pt idx="15">
                  <c:v>10.4</c:v>
                </c:pt>
                <c:pt idx="16">
                  <c:v>10.199999999999999</c:v>
                </c:pt>
                <c:pt idx="17">
                  <c:v>10</c:v>
                </c:pt>
                <c:pt idx="18">
                  <c:v>10.1</c:v>
                </c:pt>
                <c:pt idx="19">
                  <c:v>9.6</c:v>
                </c:pt>
                <c:pt idx="20">
                  <c:v>9.5</c:v>
                </c:pt>
                <c:pt idx="21">
                  <c:v>9.1999999999999993</c:v>
                </c:pt>
                <c:pt idx="22">
                  <c:v>8.9</c:v>
                </c:pt>
                <c:pt idx="23">
                  <c:v>8.1999999999999993</c:v>
                </c:pt>
                <c:pt idx="24">
                  <c:v>10.1</c:v>
                </c:pt>
                <c:pt idx="25">
                  <c:v>9.1</c:v>
                </c:pt>
                <c:pt idx="26">
                  <c:v>9.3000000000000007</c:v>
                </c:pt>
                <c:pt idx="27">
                  <c:v>9.1</c:v>
                </c:pt>
                <c:pt idx="28">
                  <c:v>8.9</c:v>
                </c:pt>
                <c:pt idx="29">
                  <c:v>8.3000000000000007</c:v>
                </c:pt>
                <c:pt idx="30">
                  <c:v>8.1999999999999993</c:v>
                </c:pt>
                <c:pt idx="31">
                  <c:v>8.3000000000000007</c:v>
                </c:pt>
                <c:pt idx="32">
                  <c:v>8.1</c:v>
                </c:pt>
                <c:pt idx="33">
                  <c:v>8</c:v>
                </c:pt>
                <c:pt idx="34">
                  <c:v>7.9</c:v>
                </c:pt>
                <c:pt idx="35">
                  <c:v>7.9</c:v>
                </c:pt>
                <c:pt idx="36">
                  <c:v>8.1</c:v>
                </c:pt>
                <c:pt idx="37">
                  <c:v>8.1</c:v>
                </c:pt>
                <c:pt idx="38">
                  <c:v>8.1</c:v>
                </c:pt>
                <c:pt idx="39">
                  <c:v>7.8</c:v>
                </c:pt>
                <c:pt idx="40">
                  <c:v>7.9</c:v>
                </c:pt>
              </c:numCache>
            </c:numRef>
          </c:val>
          <c:smooth val="0"/>
          <c:extLst>
            <c:ext xmlns:c16="http://schemas.microsoft.com/office/drawing/2014/chart" uri="{C3380CC4-5D6E-409C-BE32-E72D297353CC}">
              <c16:uniqueId val="{00000000-1856-4BFC-96B2-7409B478E99F}"/>
            </c:ext>
          </c:extLst>
        </c:ser>
        <c:ser>
          <c:idx val="1"/>
          <c:order val="1"/>
          <c:tx>
            <c:v>France métropolitaine</c:v>
          </c:tx>
          <c:spPr>
            <a:ln w="25400">
              <a:solidFill>
                <a:srgbClr val="0000FF"/>
              </a:solidFill>
              <a:prstDash val="solid"/>
            </a:ln>
          </c:spPr>
          <c:marker>
            <c:symbol val="none"/>
          </c:marker>
          <c:cat>
            <c:multiLvlStrRef>
              <c:f>'dates trim'!$B$131:$C$300</c:f>
              <c:multiLvlStrCache>
                <c:ptCount val="54"/>
                <c:lvl>
                  <c:pt idx="0">
                    <c:v>T3</c:v>
                  </c:pt>
                  <c:pt idx="1">
                    <c:v>T4</c:v>
                  </c:pt>
                  <c:pt idx="2">
                    <c:v>T1</c:v>
                  </c:pt>
                  <c:pt idx="3">
                    <c:v>T2</c:v>
                  </c:pt>
                  <c:pt idx="4">
                    <c:v>T3</c:v>
                  </c:pt>
                  <c:pt idx="5">
                    <c:v>T4</c:v>
                  </c:pt>
                  <c:pt idx="6">
                    <c:v>T1</c:v>
                  </c:pt>
                  <c:pt idx="7">
                    <c:v>T2</c:v>
                  </c:pt>
                  <c:pt idx="8">
                    <c:v>T3</c:v>
                  </c:pt>
                  <c:pt idx="9">
                    <c:v>T4</c:v>
                  </c:pt>
                  <c:pt idx="10">
                    <c:v>T1</c:v>
                  </c:pt>
                  <c:pt idx="11">
                    <c:v>T2</c:v>
                  </c:pt>
                  <c:pt idx="12">
                    <c:v>T3</c:v>
                  </c:pt>
                  <c:pt idx="13">
                    <c:v>T4</c:v>
                  </c:pt>
                  <c:pt idx="14">
                    <c:v>T1</c:v>
                  </c:pt>
                  <c:pt idx="15">
                    <c:v>T2</c:v>
                  </c:pt>
                  <c:pt idx="16">
                    <c:v>T3</c:v>
                  </c:pt>
                  <c:pt idx="17">
                    <c:v>T4</c:v>
                  </c:pt>
                  <c:pt idx="18">
                    <c:v>T1</c:v>
                  </c:pt>
                  <c:pt idx="19">
                    <c:v>T2</c:v>
                  </c:pt>
                  <c:pt idx="20">
                    <c:v>T3</c:v>
                  </c:pt>
                  <c:pt idx="21">
                    <c:v>T4</c:v>
                  </c:pt>
                  <c:pt idx="22">
                    <c:v>T1</c:v>
                  </c:pt>
                  <c:pt idx="23">
                    <c:v>T2</c:v>
                  </c:pt>
                  <c:pt idx="24">
                    <c:v>T3</c:v>
                  </c:pt>
                  <c:pt idx="25">
                    <c:v>T4</c:v>
                  </c:pt>
                  <c:pt idx="26">
                    <c:v>T1</c:v>
                  </c:pt>
                  <c:pt idx="27">
                    <c:v>T2</c:v>
                  </c:pt>
                  <c:pt idx="28">
                    <c:v>T3</c:v>
                  </c:pt>
                  <c:pt idx="29">
                    <c:v>T4</c:v>
                  </c:pt>
                  <c:pt idx="30">
                    <c:v>T1</c:v>
                  </c:pt>
                  <c:pt idx="31">
                    <c:v>T2</c:v>
                  </c:pt>
                  <c:pt idx="32">
                    <c:v>T3</c:v>
                  </c:pt>
                  <c:pt idx="33">
                    <c:v>T4</c:v>
                  </c:pt>
                  <c:pt idx="34">
                    <c:v>T1</c:v>
                  </c:pt>
                  <c:pt idx="35">
                    <c:v>T2</c:v>
                  </c:pt>
                  <c:pt idx="36">
                    <c:v>T3</c:v>
                  </c:pt>
                  <c:pt idx="37">
                    <c:v>T4</c:v>
                  </c:pt>
                  <c:pt idx="38">
                    <c:v>T1</c:v>
                  </c:pt>
                  <c:pt idx="39">
                    <c:v>T2</c:v>
                  </c:pt>
                  <c:pt idx="40">
                    <c:v>T3</c:v>
                  </c:pt>
                  <c:pt idx="41">
                    <c:v>T4</c:v>
                  </c:pt>
                  <c:pt idx="42">
                    <c:v>T1</c:v>
                  </c:pt>
                  <c:pt idx="43">
                    <c:v>T2</c:v>
                  </c:pt>
                  <c:pt idx="44">
                    <c:v>T3</c:v>
                  </c:pt>
                  <c:pt idx="45">
                    <c:v>T4</c:v>
                  </c:pt>
                  <c:pt idx="46">
                    <c:v>T1</c:v>
                  </c:pt>
                  <c:pt idx="47">
                    <c:v>T2</c:v>
                  </c:pt>
                  <c:pt idx="48">
                    <c:v>T3</c:v>
                  </c:pt>
                  <c:pt idx="49">
                    <c:v>T4</c:v>
                  </c:pt>
                  <c:pt idx="50">
                    <c:v>T1</c:v>
                  </c:pt>
                  <c:pt idx="51">
                    <c:v>T2</c:v>
                  </c:pt>
                  <c:pt idx="52">
                    <c:v>T3</c:v>
                  </c:pt>
                  <c:pt idx="53">
                    <c:v>T4</c:v>
                  </c:pt>
                </c:lvl>
                <c:lvl>
                  <c:pt idx="2">
                    <c:v>2015</c:v>
                  </c:pt>
                  <c:pt idx="6">
                    <c:v>2016</c:v>
                  </c:pt>
                  <c:pt idx="10">
                    <c:v>2017</c:v>
                  </c:pt>
                  <c:pt idx="14">
                    <c:v>2018</c:v>
                  </c:pt>
                  <c:pt idx="18">
                    <c:v>2019</c:v>
                  </c:pt>
                  <c:pt idx="22">
                    <c:v>2020</c:v>
                  </c:pt>
                  <c:pt idx="26">
                    <c:v>2021</c:v>
                  </c:pt>
                  <c:pt idx="30">
                    <c:v>2022</c:v>
                  </c:pt>
                  <c:pt idx="34">
                    <c:v>2023</c:v>
                  </c:pt>
                  <c:pt idx="38">
                    <c:v>2024</c:v>
                  </c:pt>
                  <c:pt idx="42">
                    <c:v>2025</c:v>
                  </c:pt>
                  <c:pt idx="46">
                    <c:v>2026</c:v>
                  </c:pt>
                  <c:pt idx="50">
                    <c:v>2027</c:v>
                  </c:pt>
                </c:lvl>
              </c:multiLvlStrCache>
            </c:multiLvlStrRef>
          </c:cat>
          <c:val>
            <c:numRef>
              <c:f>Données!$B$139:$B$179</c:f>
              <c:numCache>
                <c:formatCode>#\ ##0.0</c:formatCode>
                <c:ptCount val="41"/>
                <c:pt idx="0">
                  <c:v>9.9</c:v>
                </c:pt>
                <c:pt idx="1">
                  <c:v>10.1</c:v>
                </c:pt>
                <c:pt idx="2">
                  <c:v>10</c:v>
                </c:pt>
                <c:pt idx="3">
                  <c:v>10.199999999999999</c:v>
                </c:pt>
                <c:pt idx="4">
                  <c:v>10</c:v>
                </c:pt>
                <c:pt idx="5">
                  <c:v>9.9</c:v>
                </c:pt>
                <c:pt idx="6">
                  <c:v>9.9</c:v>
                </c:pt>
                <c:pt idx="7">
                  <c:v>9.6999999999999993</c:v>
                </c:pt>
                <c:pt idx="8">
                  <c:v>9.6</c:v>
                </c:pt>
                <c:pt idx="9">
                  <c:v>9.6999999999999993</c:v>
                </c:pt>
                <c:pt idx="10">
                  <c:v>9.3000000000000007</c:v>
                </c:pt>
                <c:pt idx="11">
                  <c:v>9.1999999999999993</c:v>
                </c:pt>
                <c:pt idx="12">
                  <c:v>9.1999999999999993</c:v>
                </c:pt>
                <c:pt idx="13">
                  <c:v>8.6999999999999993</c:v>
                </c:pt>
                <c:pt idx="14">
                  <c:v>9</c:v>
                </c:pt>
                <c:pt idx="15">
                  <c:v>8.8000000000000007</c:v>
                </c:pt>
                <c:pt idx="16">
                  <c:v>8.6</c:v>
                </c:pt>
                <c:pt idx="17">
                  <c:v>8.4</c:v>
                </c:pt>
                <c:pt idx="18">
                  <c:v>8.5</c:v>
                </c:pt>
                <c:pt idx="19">
                  <c:v>8.1999999999999993</c:v>
                </c:pt>
                <c:pt idx="20">
                  <c:v>8.1</c:v>
                </c:pt>
                <c:pt idx="21">
                  <c:v>7.9</c:v>
                </c:pt>
                <c:pt idx="22">
                  <c:v>7.7</c:v>
                </c:pt>
                <c:pt idx="23">
                  <c:v>7.1</c:v>
                </c:pt>
                <c:pt idx="24">
                  <c:v>8.6999999999999993</c:v>
                </c:pt>
                <c:pt idx="25">
                  <c:v>7.8</c:v>
                </c:pt>
                <c:pt idx="26">
                  <c:v>8</c:v>
                </c:pt>
                <c:pt idx="27">
                  <c:v>7.8</c:v>
                </c:pt>
                <c:pt idx="28">
                  <c:v>7.7</c:v>
                </c:pt>
                <c:pt idx="29">
                  <c:v>7.2</c:v>
                </c:pt>
                <c:pt idx="30">
                  <c:v>7.1</c:v>
                </c:pt>
                <c:pt idx="31">
                  <c:v>7.2</c:v>
                </c:pt>
                <c:pt idx="32">
                  <c:v>7</c:v>
                </c:pt>
                <c:pt idx="33">
                  <c:v>6.9</c:v>
                </c:pt>
                <c:pt idx="34">
                  <c:v>6.9</c:v>
                </c:pt>
                <c:pt idx="35">
                  <c:v>7</c:v>
                </c:pt>
                <c:pt idx="36">
                  <c:v>7.2</c:v>
                </c:pt>
                <c:pt idx="37">
                  <c:v>7.3</c:v>
                </c:pt>
                <c:pt idx="38">
                  <c:v>7.3</c:v>
                </c:pt>
                <c:pt idx="39">
                  <c:v>7.1</c:v>
                </c:pt>
                <c:pt idx="40">
                  <c:v>7.2</c:v>
                </c:pt>
              </c:numCache>
            </c:numRef>
          </c:val>
          <c:smooth val="0"/>
          <c:extLst>
            <c:ext xmlns:c16="http://schemas.microsoft.com/office/drawing/2014/chart" uri="{C3380CC4-5D6E-409C-BE32-E72D297353CC}">
              <c16:uniqueId val="{00000001-1856-4BFC-96B2-7409B478E99F}"/>
            </c:ext>
          </c:extLst>
        </c:ser>
        <c:ser>
          <c:idx val="2"/>
          <c:order val="2"/>
          <c:tx>
            <c:strRef>
              <c:f>Données!$I$8</c:f>
              <c:strCache>
                <c:ptCount val="1"/>
                <c:pt idx="0">
                  <c:v>Vaucluse</c:v>
                </c:pt>
              </c:strCache>
            </c:strRef>
          </c:tx>
          <c:marker>
            <c:symbol val="none"/>
          </c:marker>
          <c:cat>
            <c:multiLvlStrRef>
              <c:f>'dates trim'!$B$131:$C$300</c:f>
              <c:multiLvlStrCache>
                <c:ptCount val="54"/>
                <c:lvl>
                  <c:pt idx="0">
                    <c:v>T3</c:v>
                  </c:pt>
                  <c:pt idx="1">
                    <c:v>T4</c:v>
                  </c:pt>
                  <c:pt idx="2">
                    <c:v>T1</c:v>
                  </c:pt>
                  <c:pt idx="3">
                    <c:v>T2</c:v>
                  </c:pt>
                  <c:pt idx="4">
                    <c:v>T3</c:v>
                  </c:pt>
                  <c:pt idx="5">
                    <c:v>T4</c:v>
                  </c:pt>
                  <c:pt idx="6">
                    <c:v>T1</c:v>
                  </c:pt>
                  <c:pt idx="7">
                    <c:v>T2</c:v>
                  </c:pt>
                  <c:pt idx="8">
                    <c:v>T3</c:v>
                  </c:pt>
                  <c:pt idx="9">
                    <c:v>T4</c:v>
                  </c:pt>
                  <c:pt idx="10">
                    <c:v>T1</c:v>
                  </c:pt>
                  <c:pt idx="11">
                    <c:v>T2</c:v>
                  </c:pt>
                  <c:pt idx="12">
                    <c:v>T3</c:v>
                  </c:pt>
                  <c:pt idx="13">
                    <c:v>T4</c:v>
                  </c:pt>
                  <c:pt idx="14">
                    <c:v>T1</c:v>
                  </c:pt>
                  <c:pt idx="15">
                    <c:v>T2</c:v>
                  </c:pt>
                  <c:pt idx="16">
                    <c:v>T3</c:v>
                  </c:pt>
                  <c:pt idx="17">
                    <c:v>T4</c:v>
                  </c:pt>
                  <c:pt idx="18">
                    <c:v>T1</c:v>
                  </c:pt>
                  <c:pt idx="19">
                    <c:v>T2</c:v>
                  </c:pt>
                  <c:pt idx="20">
                    <c:v>T3</c:v>
                  </c:pt>
                  <c:pt idx="21">
                    <c:v>T4</c:v>
                  </c:pt>
                  <c:pt idx="22">
                    <c:v>T1</c:v>
                  </c:pt>
                  <c:pt idx="23">
                    <c:v>T2</c:v>
                  </c:pt>
                  <c:pt idx="24">
                    <c:v>T3</c:v>
                  </c:pt>
                  <c:pt idx="25">
                    <c:v>T4</c:v>
                  </c:pt>
                  <c:pt idx="26">
                    <c:v>T1</c:v>
                  </c:pt>
                  <c:pt idx="27">
                    <c:v>T2</c:v>
                  </c:pt>
                  <c:pt idx="28">
                    <c:v>T3</c:v>
                  </c:pt>
                  <c:pt idx="29">
                    <c:v>T4</c:v>
                  </c:pt>
                  <c:pt idx="30">
                    <c:v>T1</c:v>
                  </c:pt>
                  <c:pt idx="31">
                    <c:v>T2</c:v>
                  </c:pt>
                  <c:pt idx="32">
                    <c:v>T3</c:v>
                  </c:pt>
                  <c:pt idx="33">
                    <c:v>T4</c:v>
                  </c:pt>
                  <c:pt idx="34">
                    <c:v>T1</c:v>
                  </c:pt>
                  <c:pt idx="35">
                    <c:v>T2</c:v>
                  </c:pt>
                  <c:pt idx="36">
                    <c:v>T3</c:v>
                  </c:pt>
                  <c:pt idx="37">
                    <c:v>T4</c:v>
                  </c:pt>
                  <c:pt idx="38">
                    <c:v>T1</c:v>
                  </c:pt>
                  <c:pt idx="39">
                    <c:v>T2</c:v>
                  </c:pt>
                  <c:pt idx="40">
                    <c:v>T3</c:v>
                  </c:pt>
                  <c:pt idx="41">
                    <c:v>T4</c:v>
                  </c:pt>
                  <c:pt idx="42">
                    <c:v>T1</c:v>
                  </c:pt>
                  <c:pt idx="43">
                    <c:v>T2</c:v>
                  </c:pt>
                  <c:pt idx="44">
                    <c:v>T3</c:v>
                  </c:pt>
                  <c:pt idx="45">
                    <c:v>T4</c:v>
                  </c:pt>
                  <c:pt idx="46">
                    <c:v>T1</c:v>
                  </c:pt>
                  <c:pt idx="47">
                    <c:v>T2</c:v>
                  </c:pt>
                  <c:pt idx="48">
                    <c:v>T3</c:v>
                  </c:pt>
                  <c:pt idx="49">
                    <c:v>T4</c:v>
                  </c:pt>
                  <c:pt idx="50">
                    <c:v>T1</c:v>
                  </c:pt>
                  <c:pt idx="51">
                    <c:v>T2</c:v>
                  </c:pt>
                  <c:pt idx="52">
                    <c:v>T3</c:v>
                  </c:pt>
                  <c:pt idx="53">
                    <c:v>T4</c:v>
                  </c:pt>
                </c:lvl>
                <c:lvl>
                  <c:pt idx="2">
                    <c:v>2015</c:v>
                  </c:pt>
                  <c:pt idx="6">
                    <c:v>2016</c:v>
                  </c:pt>
                  <c:pt idx="10">
                    <c:v>2017</c:v>
                  </c:pt>
                  <c:pt idx="14">
                    <c:v>2018</c:v>
                  </c:pt>
                  <c:pt idx="18">
                    <c:v>2019</c:v>
                  </c:pt>
                  <c:pt idx="22">
                    <c:v>2020</c:v>
                  </c:pt>
                  <c:pt idx="26">
                    <c:v>2021</c:v>
                  </c:pt>
                  <c:pt idx="30">
                    <c:v>2022</c:v>
                  </c:pt>
                  <c:pt idx="34">
                    <c:v>2023</c:v>
                  </c:pt>
                  <c:pt idx="38">
                    <c:v>2024</c:v>
                  </c:pt>
                  <c:pt idx="42">
                    <c:v>2025</c:v>
                  </c:pt>
                  <c:pt idx="46">
                    <c:v>2026</c:v>
                  </c:pt>
                  <c:pt idx="50">
                    <c:v>2027</c:v>
                  </c:pt>
                </c:lvl>
              </c:multiLvlStrCache>
            </c:multiLvlStrRef>
          </c:cat>
          <c:val>
            <c:numRef>
              <c:f>Données!$I$139:$I$179</c:f>
              <c:numCache>
                <c:formatCode>#\ ##0.0</c:formatCode>
                <c:ptCount val="41"/>
                <c:pt idx="0">
                  <c:v>12.8</c:v>
                </c:pt>
                <c:pt idx="1">
                  <c:v>13</c:v>
                </c:pt>
                <c:pt idx="2">
                  <c:v>12.9</c:v>
                </c:pt>
                <c:pt idx="3">
                  <c:v>13.1</c:v>
                </c:pt>
                <c:pt idx="4">
                  <c:v>12.9</c:v>
                </c:pt>
                <c:pt idx="5">
                  <c:v>13</c:v>
                </c:pt>
                <c:pt idx="6">
                  <c:v>13</c:v>
                </c:pt>
                <c:pt idx="7">
                  <c:v>12.8</c:v>
                </c:pt>
                <c:pt idx="8">
                  <c:v>12.6</c:v>
                </c:pt>
                <c:pt idx="9">
                  <c:v>12.9</c:v>
                </c:pt>
                <c:pt idx="10">
                  <c:v>12.2</c:v>
                </c:pt>
                <c:pt idx="11">
                  <c:v>12</c:v>
                </c:pt>
                <c:pt idx="12">
                  <c:v>12</c:v>
                </c:pt>
                <c:pt idx="13">
                  <c:v>11.7</c:v>
                </c:pt>
                <c:pt idx="14">
                  <c:v>11.9</c:v>
                </c:pt>
                <c:pt idx="15">
                  <c:v>11.7</c:v>
                </c:pt>
                <c:pt idx="16">
                  <c:v>11.5</c:v>
                </c:pt>
                <c:pt idx="17">
                  <c:v>11.4</c:v>
                </c:pt>
                <c:pt idx="18">
                  <c:v>11.5</c:v>
                </c:pt>
                <c:pt idx="19">
                  <c:v>11</c:v>
                </c:pt>
                <c:pt idx="20">
                  <c:v>10.8</c:v>
                </c:pt>
                <c:pt idx="21">
                  <c:v>10.5</c:v>
                </c:pt>
                <c:pt idx="22">
                  <c:v>10.199999999999999</c:v>
                </c:pt>
                <c:pt idx="23">
                  <c:v>9.1999999999999993</c:v>
                </c:pt>
                <c:pt idx="24">
                  <c:v>11.4</c:v>
                </c:pt>
                <c:pt idx="25">
                  <c:v>10.199999999999999</c:v>
                </c:pt>
                <c:pt idx="26">
                  <c:v>10.4</c:v>
                </c:pt>
                <c:pt idx="27">
                  <c:v>10.199999999999999</c:v>
                </c:pt>
                <c:pt idx="28">
                  <c:v>10.199999999999999</c:v>
                </c:pt>
                <c:pt idx="29">
                  <c:v>9.6</c:v>
                </c:pt>
                <c:pt idx="30">
                  <c:v>9.5</c:v>
                </c:pt>
                <c:pt idx="31">
                  <c:v>9.5</c:v>
                </c:pt>
                <c:pt idx="32">
                  <c:v>9.5</c:v>
                </c:pt>
                <c:pt idx="33">
                  <c:v>9.4</c:v>
                </c:pt>
                <c:pt idx="34">
                  <c:v>9.4</c:v>
                </c:pt>
                <c:pt idx="35">
                  <c:v>9.5</c:v>
                </c:pt>
                <c:pt idx="36">
                  <c:v>9.8000000000000007</c:v>
                </c:pt>
                <c:pt idx="37">
                  <c:v>9.9</c:v>
                </c:pt>
                <c:pt idx="38">
                  <c:v>9.9</c:v>
                </c:pt>
                <c:pt idx="39">
                  <c:v>9.6999999999999993</c:v>
                </c:pt>
                <c:pt idx="40">
                  <c:v>9.6999999999999993</c:v>
                </c:pt>
              </c:numCache>
            </c:numRef>
          </c:val>
          <c:smooth val="0"/>
          <c:extLst>
            <c:ext xmlns:c16="http://schemas.microsoft.com/office/drawing/2014/chart" uri="{C3380CC4-5D6E-409C-BE32-E72D297353CC}">
              <c16:uniqueId val="{00000002-1856-4BFC-96B2-7409B478E99F}"/>
            </c:ext>
          </c:extLst>
        </c:ser>
        <c:dLbls>
          <c:showLegendKey val="0"/>
          <c:showVal val="0"/>
          <c:showCatName val="0"/>
          <c:showSerName val="0"/>
          <c:showPercent val="0"/>
          <c:showBubbleSize val="0"/>
        </c:dLbls>
        <c:smooth val="0"/>
        <c:axId val="138919296"/>
        <c:axId val="138921088"/>
      </c:lineChart>
      <c:catAx>
        <c:axId val="138919296"/>
        <c:scaling>
          <c:orientation val="minMax"/>
        </c:scaling>
        <c:delete val="0"/>
        <c:axPos val="b"/>
        <c:majorGridlines>
          <c:spPr>
            <a:ln w="3175">
              <a:solidFill>
                <a:srgbClr val="969696"/>
              </a:solidFill>
              <a:prstDash val="sysDash"/>
            </a:ln>
          </c:spPr>
        </c:majorGridlines>
        <c:numFmt formatCode="General" sourceLinked="1"/>
        <c:majorTickMark val="cross"/>
        <c:minorTickMark val="none"/>
        <c:tickLblPos val="nextTo"/>
        <c:txPr>
          <a:bodyPr/>
          <a:lstStyle/>
          <a:p>
            <a:pPr>
              <a:defRPr sz="900"/>
            </a:pPr>
            <a:endParaRPr lang="fr-FR"/>
          </a:p>
        </c:txPr>
        <c:crossAx val="138921088"/>
        <c:crosses val="autoZero"/>
        <c:auto val="0"/>
        <c:lblAlgn val="ctr"/>
        <c:lblOffset val="100"/>
        <c:tickLblSkip val="1"/>
        <c:tickMarkSkip val="1"/>
        <c:noMultiLvlLbl val="0"/>
      </c:catAx>
      <c:valAx>
        <c:axId val="138921088"/>
        <c:scaling>
          <c:orientation val="minMax"/>
          <c:max val="14"/>
          <c:min val="6"/>
        </c:scaling>
        <c:delete val="0"/>
        <c:axPos val="l"/>
        <c:majorGridlines>
          <c:spPr>
            <a:ln>
              <a:prstDash val="sysDash"/>
            </a:ln>
          </c:spPr>
        </c:majorGridlines>
        <c:numFmt formatCode="#,##0" sourceLinked="0"/>
        <c:majorTickMark val="out"/>
        <c:minorTickMark val="none"/>
        <c:tickLblPos val="nextTo"/>
        <c:crossAx val="138919296"/>
        <c:crosses val="autoZero"/>
        <c:crossBetween val="midCat"/>
        <c:majorUnit val="1"/>
      </c:valAx>
    </c:plotArea>
    <c:legend>
      <c:legendPos val="r"/>
      <c:layout>
        <c:manualLayout>
          <c:xMode val="edge"/>
          <c:yMode val="edge"/>
          <c:x val="8.5245913863039841E-2"/>
          <c:y val="9.8718656477903358E-2"/>
          <c:w val="0.8415530303030303"/>
          <c:h val="8.3821460187299218E-2"/>
        </c:manualLayout>
      </c:layout>
      <c:overlay val="0"/>
      <c:txPr>
        <a:bodyPr/>
        <a:lstStyle/>
        <a:p>
          <a:pPr>
            <a:defRPr sz="1200"/>
          </a:pPr>
          <a:endParaRPr lang="fr-FR"/>
        </a:p>
      </c:txPr>
    </c:legend>
    <c:plotVisOnly val="1"/>
    <c:dispBlanksAs val="gap"/>
    <c:showDLblsOverMax val="0"/>
  </c:chart>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906668268667008E-2"/>
          <c:y val="0.1861788714061014"/>
          <c:w val="0.87735585029537844"/>
          <c:h val="0.56676394323948942"/>
        </c:manualLayout>
      </c:layout>
      <c:barChart>
        <c:barDir val="col"/>
        <c:grouping val="clustered"/>
        <c:varyColors val="0"/>
        <c:ser>
          <c:idx val="0"/>
          <c:order val="0"/>
          <c:tx>
            <c:v>Taux de chômage, en % (échelle de gauche)</c:v>
          </c:tx>
          <c:spPr>
            <a:solidFill>
              <a:srgbClr val="00B0F0"/>
            </a:solidFill>
          </c:spPr>
          <c:invertIfNegative val="0"/>
          <c:dPt>
            <c:idx val="0"/>
            <c:invertIfNegative val="0"/>
            <c:bubble3D val="0"/>
            <c:spPr>
              <a:solidFill>
                <a:srgbClr val="92D050"/>
              </a:solidFill>
            </c:spPr>
            <c:extLst>
              <c:ext xmlns:c16="http://schemas.microsoft.com/office/drawing/2014/chart" uri="{C3380CC4-5D6E-409C-BE32-E72D297353CC}">
                <c16:uniqueId val="{00000001-D9EE-4B62-8D41-40DA0F96880E}"/>
              </c:ext>
            </c:extLst>
          </c:dPt>
          <c:dPt>
            <c:idx val="1"/>
            <c:invertIfNegative val="0"/>
            <c:bubble3D val="0"/>
            <c:extLst>
              <c:ext xmlns:c16="http://schemas.microsoft.com/office/drawing/2014/chart" uri="{C3380CC4-5D6E-409C-BE32-E72D297353CC}">
                <c16:uniqueId val="{00000002-D9EE-4B62-8D41-40DA0F96880E}"/>
              </c:ext>
            </c:extLst>
          </c:dPt>
          <c:dPt>
            <c:idx val="2"/>
            <c:invertIfNegative val="0"/>
            <c:bubble3D val="0"/>
            <c:spPr>
              <a:solidFill>
                <a:srgbClr val="FF0000"/>
              </a:solidFill>
            </c:spPr>
            <c:extLst>
              <c:ext xmlns:c16="http://schemas.microsoft.com/office/drawing/2014/chart" uri="{C3380CC4-5D6E-409C-BE32-E72D297353CC}">
                <c16:uniqueId val="{00000004-D9EE-4B62-8D41-40DA0F96880E}"/>
              </c:ext>
            </c:extLst>
          </c:dPt>
          <c:dPt>
            <c:idx val="3"/>
            <c:invertIfNegative val="0"/>
            <c:bubble3D val="0"/>
            <c:extLst>
              <c:ext xmlns:c16="http://schemas.microsoft.com/office/drawing/2014/chart" uri="{C3380CC4-5D6E-409C-BE32-E72D297353CC}">
                <c16:uniqueId val="{00000005-D9EE-4B62-8D41-40DA0F96880E}"/>
              </c:ext>
            </c:extLst>
          </c:dPt>
          <c:dPt>
            <c:idx val="4"/>
            <c:invertIfNegative val="0"/>
            <c:bubble3D val="0"/>
            <c:spPr>
              <a:solidFill>
                <a:srgbClr val="0070C0"/>
              </a:solidFill>
            </c:spPr>
            <c:extLst>
              <c:ext xmlns:c16="http://schemas.microsoft.com/office/drawing/2014/chart" uri="{C3380CC4-5D6E-409C-BE32-E72D297353CC}">
                <c16:uniqueId val="{00000007-D9EE-4B62-8D41-40DA0F96880E}"/>
              </c:ext>
            </c:extLst>
          </c:dPt>
          <c:dPt>
            <c:idx val="5"/>
            <c:invertIfNegative val="0"/>
            <c:bubble3D val="0"/>
            <c:extLst>
              <c:ext xmlns:c16="http://schemas.microsoft.com/office/drawing/2014/chart" uri="{C3380CC4-5D6E-409C-BE32-E72D297353CC}">
                <c16:uniqueId val="{00000008-D9EE-4B62-8D41-40DA0F96880E}"/>
              </c:ext>
            </c:extLst>
          </c:dPt>
          <c:dPt>
            <c:idx val="6"/>
            <c:invertIfNegative val="0"/>
            <c:bubble3D val="0"/>
            <c:extLst>
              <c:ext xmlns:c16="http://schemas.microsoft.com/office/drawing/2014/chart" uri="{C3380CC4-5D6E-409C-BE32-E72D297353CC}">
                <c16:uniqueId val="{00000009-D9EE-4B62-8D41-40DA0F96880E}"/>
              </c:ext>
            </c:extLst>
          </c:dPt>
          <c:dPt>
            <c:idx val="7"/>
            <c:invertIfNegative val="0"/>
            <c:bubble3D val="0"/>
            <c:extLst>
              <c:ext xmlns:c16="http://schemas.microsoft.com/office/drawing/2014/chart" uri="{C3380CC4-5D6E-409C-BE32-E72D297353CC}">
                <c16:uniqueId val="{0000000A-D9EE-4B62-8D41-40DA0F96880E}"/>
              </c:ext>
            </c:extLst>
          </c:dPt>
          <c:dPt>
            <c:idx val="8"/>
            <c:invertIfNegative val="0"/>
            <c:bubble3D val="0"/>
            <c:extLst>
              <c:ext xmlns:c16="http://schemas.microsoft.com/office/drawing/2014/chart" uri="{C3380CC4-5D6E-409C-BE32-E72D297353CC}">
                <c16:uniqueId val="{0000000B-D9EE-4B62-8D41-40DA0F96880E}"/>
              </c:ext>
            </c:extLst>
          </c:dPt>
          <c:dLbls>
            <c:dLbl>
              <c:idx val="0"/>
              <c:layout>
                <c:manualLayout>
                  <c:x val="-1.8340210912425662E-3"/>
                  <c:y val="-2.6827632461435525E-3"/>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9EE-4B62-8D41-40DA0F96880E}"/>
                </c:ext>
              </c:extLst>
            </c:dLbl>
            <c:dLbl>
              <c:idx val="1"/>
              <c:layout>
                <c:manualLayout>
                  <c:x val="0"/>
                  <c:y val="-2.1124120048374236E-7"/>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9EE-4B62-8D41-40DA0F96880E}"/>
                </c:ext>
              </c:extLst>
            </c:dLbl>
            <c:dLbl>
              <c:idx val="2"/>
              <c:layout>
                <c:manualLayout>
                  <c:x val="0"/>
                  <c:y val="-1.6096579476861168E-2"/>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9EE-4B62-8D41-40DA0F96880E}"/>
                </c:ext>
              </c:extLst>
            </c:dLbl>
            <c:dLbl>
              <c:idx val="3"/>
              <c:layout>
                <c:manualLayout>
                  <c:x val="0"/>
                  <c:y val="8.0482897384305842E-3"/>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9EE-4B62-8D41-40DA0F96880E}"/>
                </c:ext>
              </c:extLst>
            </c:dLbl>
            <c:dLbl>
              <c:idx val="4"/>
              <c:layout>
                <c:manualLayout>
                  <c:x val="-6.7246663173035446E-17"/>
                  <c:y val="8.0482897384305842E-3"/>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9EE-4B62-8D41-40DA0F96880E}"/>
                </c:ext>
              </c:extLst>
            </c:dLbl>
            <c:dLbl>
              <c:idx val="5"/>
              <c:layout>
                <c:manualLayout>
                  <c:x val="0"/>
                  <c:y val="1.0731052984574111E-2"/>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9EE-4B62-8D41-40DA0F96880E}"/>
                </c:ext>
              </c:extLst>
            </c:dLbl>
            <c:dLbl>
              <c:idx val="6"/>
              <c:layout>
                <c:manualLayout>
                  <c:x val="0"/>
                  <c:y val="5.3655264922870555E-3"/>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9EE-4B62-8D41-40DA0F96880E}"/>
                </c:ext>
              </c:extLst>
            </c:dLbl>
            <c:dLbl>
              <c:idx val="7"/>
              <c:layout>
                <c:manualLayout>
                  <c:x val="0"/>
                  <c:y val="8.0482897384305842E-3"/>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D9EE-4B62-8D41-40DA0F96880E}"/>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'données graphiques_trim'!$G$74:$G$81</c:f>
              <c:strCache>
                <c:ptCount val="8"/>
                <c:pt idx="0">
                  <c:v>Vaucluse</c:v>
                </c:pt>
                <c:pt idx="1">
                  <c:v>Drome</c:v>
                </c:pt>
                <c:pt idx="2">
                  <c:v>Paca</c:v>
                </c:pt>
                <c:pt idx="3">
                  <c:v>Marne</c:v>
                </c:pt>
                <c:pt idx="4">
                  <c:v>France métro.</c:v>
                </c:pt>
                <c:pt idx="5">
                  <c:v>Charente Maritime</c:v>
                </c:pt>
                <c:pt idx="6">
                  <c:v>Côtes d'armor</c:v>
                </c:pt>
                <c:pt idx="7">
                  <c:v>Côte d'or</c:v>
                </c:pt>
              </c:strCache>
            </c:strRef>
          </c:cat>
          <c:val>
            <c:numRef>
              <c:f>'données graphiques_trim'!$H$74:$H$81</c:f>
              <c:numCache>
                <c:formatCode>#\ ##0.0</c:formatCode>
                <c:ptCount val="8"/>
                <c:pt idx="0">
                  <c:v>9.6999999999999993</c:v>
                </c:pt>
                <c:pt idx="1">
                  <c:v>7.9</c:v>
                </c:pt>
                <c:pt idx="2">
                  <c:v>7.9</c:v>
                </c:pt>
                <c:pt idx="3">
                  <c:v>7.4</c:v>
                </c:pt>
                <c:pt idx="4">
                  <c:v>7.2</c:v>
                </c:pt>
                <c:pt idx="5">
                  <c:v>7</c:v>
                </c:pt>
                <c:pt idx="6">
                  <c:v>6.3</c:v>
                </c:pt>
                <c:pt idx="7">
                  <c:v>5.9</c:v>
                </c:pt>
              </c:numCache>
            </c:numRef>
          </c:val>
          <c:extLst>
            <c:ext xmlns:c16="http://schemas.microsoft.com/office/drawing/2014/chart" uri="{C3380CC4-5D6E-409C-BE32-E72D297353CC}">
              <c16:uniqueId val="{0000000C-D9EE-4B62-8D41-40DA0F96880E}"/>
            </c:ext>
          </c:extLst>
        </c:ser>
        <c:dLbls>
          <c:showLegendKey val="0"/>
          <c:showVal val="0"/>
          <c:showCatName val="0"/>
          <c:showSerName val="0"/>
          <c:showPercent val="0"/>
          <c:showBubbleSize val="0"/>
        </c:dLbls>
        <c:gapWidth val="150"/>
        <c:axId val="1406029840"/>
        <c:axId val="1"/>
      </c:barChart>
      <c:scatterChart>
        <c:scatterStyle val="lineMarker"/>
        <c:varyColors val="0"/>
        <c:ser>
          <c:idx val="1"/>
          <c:order val="1"/>
          <c:tx>
            <c:v>Variation trimestrielle, en point (échelle de droite)</c:v>
          </c:tx>
          <c:spPr>
            <a:ln w="28575">
              <a:noFill/>
            </a:ln>
          </c:spPr>
          <c:marker>
            <c:spPr>
              <a:solidFill>
                <a:schemeClr val="accent6">
                  <a:lumMod val="75000"/>
                </a:schemeClr>
              </a:solidFill>
            </c:spPr>
          </c:marker>
          <c:xVal>
            <c:strRef>
              <c:f>'données graphiques_trim'!$G$74:$G$81</c:f>
              <c:strCache>
                <c:ptCount val="8"/>
                <c:pt idx="0">
                  <c:v>Vaucluse</c:v>
                </c:pt>
                <c:pt idx="1">
                  <c:v>Drome</c:v>
                </c:pt>
                <c:pt idx="2">
                  <c:v>Paca</c:v>
                </c:pt>
                <c:pt idx="3">
                  <c:v>Marne</c:v>
                </c:pt>
                <c:pt idx="4">
                  <c:v>France métro.</c:v>
                </c:pt>
                <c:pt idx="5">
                  <c:v>Charente Maritime</c:v>
                </c:pt>
                <c:pt idx="6">
                  <c:v>Côtes d'armor</c:v>
                </c:pt>
                <c:pt idx="7">
                  <c:v>Côte d'or</c:v>
                </c:pt>
              </c:strCache>
            </c:strRef>
          </c:xVal>
          <c:yVal>
            <c:numRef>
              <c:f>'données graphiques_trim'!$J$74:$J$81</c:f>
              <c:numCache>
                <c:formatCode>#\ ##0.0</c:formatCode>
                <c:ptCount val="8"/>
                <c:pt idx="0">
                  <c:v>0</c:v>
                </c:pt>
                <c:pt idx="1">
                  <c:v>0</c:v>
                </c:pt>
                <c:pt idx="2">
                  <c:v>0.10000000000000053</c:v>
                </c:pt>
                <c:pt idx="3">
                  <c:v>0.10000000000000053</c:v>
                </c:pt>
                <c:pt idx="4">
                  <c:v>0.10000000000000053</c:v>
                </c:pt>
                <c:pt idx="5">
                  <c:v>0.20000000000000018</c:v>
                </c:pt>
                <c:pt idx="6">
                  <c:v>9.9999999999999645E-2</c:v>
                </c:pt>
                <c:pt idx="7">
                  <c:v>0.20000000000000018</c:v>
                </c:pt>
              </c:numCache>
            </c:numRef>
          </c:yVal>
          <c:smooth val="0"/>
          <c:extLst>
            <c:ext xmlns:c16="http://schemas.microsoft.com/office/drawing/2014/chart" uri="{C3380CC4-5D6E-409C-BE32-E72D297353CC}">
              <c16:uniqueId val="{0000000D-D9EE-4B62-8D41-40DA0F96880E}"/>
            </c:ext>
          </c:extLst>
        </c:ser>
        <c:dLbls>
          <c:showLegendKey val="0"/>
          <c:showVal val="0"/>
          <c:showCatName val="0"/>
          <c:showSerName val="0"/>
          <c:showPercent val="0"/>
          <c:showBubbleSize val="0"/>
        </c:dLbls>
        <c:axId val="3"/>
        <c:axId val="4"/>
      </c:scatterChart>
      <c:catAx>
        <c:axId val="1406029840"/>
        <c:scaling>
          <c:orientation val="minMax"/>
        </c:scaling>
        <c:delete val="0"/>
        <c:axPos val="b"/>
        <c:numFmt formatCode="General" sourceLinked="1"/>
        <c:majorTickMark val="out"/>
        <c:minorTickMark val="none"/>
        <c:tickLblPos val="nextTo"/>
        <c:txPr>
          <a:bodyPr/>
          <a:lstStyle/>
          <a:p>
            <a:pPr>
              <a:defRPr sz="1000"/>
            </a:pPr>
            <a:endParaRPr lang="fr-FR"/>
          </a:p>
        </c:txPr>
        <c:crossAx val="1"/>
        <c:crosses val="autoZero"/>
        <c:auto val="1"/>
        <c:lblAlgn val="ctr"/>
        <c:lblOffset val="100"/>
        <c:noMultiLvlLbl val="0"/>
      </c:catAx>
      <c:valAx>
        <c:axId val="1"/>
        <c:scaling>
          <c:orientation val="minMax"/>
          <c:max val="10"/>
          <c:min val="0"/>
        </c:scaling>
        <c:delete val="0"/>
        <c:axPos val="l"/>
        <c:majorGridlines/>
        <c:numFmt formatCode="#,##0" sourceLinked="0"/>
        <c:majorTickMark val="out"/>
        <c:minorTickMark val="none"/>
        <c:tickLblPos val="nextTo"/>
        <c:crossAx val="1406029840"/>
        <c:crosses val="autoZero"/>
        <c:crossBetween val="between"/>
        <c:majorUnit val="1"/>
      </c:valAx>
      <c:valAx>
        <c:axId val="3"/>
        <c:scaling>
          <c:orientation val="minMax"/>
        </c:scaling>
        <c:delete val="1"/>
        <c:axPos val="b"/>
        <c:majorTickMark val="out"/>
        <c:minorTickMark val="none"/>
        <c:tickLblPos val="nextTo"/>
        <c:crossAx val="4"/>
        <c:crosses val="autoZero"/>
        <c:crossBetween val="midCat"/>
      </c:valAx>
      <c:valAx>
        <c:axId val="4"/>
        <c:scaling>
          <c:orientation val="minMax"/>
          <c:max val="0.2"/>
          <c:min val="0"/>
        </c:scaling>
        <c:delete val="0"/>
        <c:axPos val="r"/>
        <c:numFmt formatCode="[Blue][&lt;0]\-&quot;&quot;0.0&quot;&quot;;[Red][&gt;0]\+&quot;&quot;0.0&quot;&quot;;0" sourceLinked="0"/>
        <c:majorTickMark val="out"/>
        <c:minorTickMark val="none"/>
        <c:tickLblPos val="nextTo"/>
        <c:crossAx val="3"/>
        <c:crosses val="max"/>
        <c:crossBetween val="midCat"/>
        <c:majorUnit val="0.1"/>
        <c:minorUnit val="0.1"/>
      </c:valAx>
    </c:plotArea>
    <c:legend>
      <c:legendPos val="r"/>
      <c:layout>
        <c:manualLayout>
          <c:xMode val="edge"/>
          <c:yMode val="edge"/>
          <c:x val="4.1266774252943283E-2"/>
          <c:y val="0.11469193111424453"/>
          <c:w val="0.90099174329481158"/>
          <c:h val="5.0303500794795009E-2"/>
        </c:manualLayout>
      </c:layout>
      <c:overlay val="0"/>
      <c:txPr>
        <a:bodyPr/>
        <a:lstStyle/>
        <a:p>
          <a:pPr>
            <a:defRPr sz="1100"/>
          </a:pPr>
          <a:endParaRPr lang="fr-FR"/>
        </a:p>
      </c:txPr>
    </c:legend>
    <c:plotVisOnly val="1"/>
    <c:dispBlanksAs val="gap"/>
    <c:showDLblsOverMax val="0"/>
  </c:chart>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280653370105389E-2"/>
          <c:y val="0.16829375369994917"/>
          <c:w val="0.86471641552420164"/>
          <c:h val="0.52314939674456862"/>
        </c:manualLayout>
      </c:layout>
      <c:barChart>
        <c:barDir val="col"/>
        <c:grouping val="stacked"/>
        <c:varyColors val="0"/>
        <c:ser>
          <c:idx val="1"/>
          <c:order val="0"/>
          <c:spPr>
            <a:solidFill>
              <a:srgbClr val="00B0F0"/>
            </a:solidFill>
            <a:ln w="28575">
              <a:noFill/>
              <a:prstDash val="solid"/>
            </a:ln>
          </c:spPr>
          <c:invertIfNegative val="0"/>
          <c:cat>
            <c:multiLvlStrRef>
              <c:f>'dates trim'!$A$25:$B$100</c:f>
              <c:multiLvlStrCache>
                <c:ptCount val="76"/>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pt idx="52">
                    <c:v>T1</c:v>
                  </c:pt>
                  <c:pt idx="53">
                    <c:v>T2</c:v>
                  </c:pt>
                  <c:pt idx="54">
                    <c:v>T3</c:v>
                  </c:pt>
                  <c:pt idx="55">
                    <c:v>T4</c:v>
                  </c:pt>
                  <c:pt idx="56">
                    <c:v>T1</c:v>
                  </c:pt>
                  <c:pt idx="57">
                    <c:v>T2</c:v>
                  </c:pt>
                  <c:pt idx="58">
                    <c:v>T3</c:v>
                  </c:pt>
                  <c:pt idx="59">
                    <c:v>T4</c:v>
                  </c:pt>
                  <c:pt idx="60">
                    <c:v>T1</c:v>
                  </c:pt>
                  <c:pt idx="61">
                    <c:v>T2</c:v>
                  </c:pt>
                  <c:pt idx="62">
                    <c:v>T3</c:v>
                  </c:pt>
                  <c:pt idx="63">
                    <c:v>T4</c:v>
                  </c:pt>
                  <c:pt idx="64">
                    <c:v>T1</c:v>
                  </c:pt>
                  <c:pt idx="65">
                    <c:v>T2</c:v>
                  </c:pt>
                  <c:pt idx="66">
                    <c:v>T3</c:v>
                  </c:pt>
                  <c:pt idx="67">
                    <c:v>T4</c:v>
                  </c:pt>
                  <c:pt idx="68">
                    <c:v>T1</c:v>
                  </c:pt>
                  <c:pt idx="69">
                    <c:v>T2</c:v>
                  </c:pt>
                  <c:pt idx="70">
                    <c:v>T3</c:v>
                  </c:pt>
                  <c:pt idx="71">
                    <c:v>T4</c:v>
                  </c:pt>
                  <c:pt idx="72">
                    <c:v>T1</c:v>
                  </c:pt>
                  <c:pt idx="73">
                    <c:v>T2</c:v>
                  </c:pt>
                  <c:pt idx="74">
                    <c:v>T3</c:v>
                  </c:pt>
                  <c:pt idx="75">
                    <c:v>T4</c:v>
                  </c:pt>
                </c:lvl>
                <c:lvl>
                  <c:pt idx="0">
                    <c:v>2014</c:v>
                  </c:pt>
                  <c:pt idx="4">
                    <c:v>2015</c:v>
                  </c:pt>
                  <c:pt idx="8">
                    <c:v>2016</c:v>
                  </c:pt>
                  <c:pt idx="12">
                    <c:v>2017</c:v>
                  </c:pt>
                  <c:pt idx="16">
                    <c:v>2018</c:v>
                  </c:pt>
                  <c:pt idx="20">
                    <c:v>2019</c:v>
                  </c:pt>
                  <c:pt idx="24">
                    <c:v>2020</c:v>
                  </c:pt>
                  <c:pt idx="28">
                    <c:v>2021</c:v>
                  </c:pt>
                  <c:pt idx="32">
                    <c:v>2022</c:v>
                  </c:pt>
                  <c:pt idx="36">
                    <c:v>2023</c:v>
                  </c:pt>
                  <c:pt idx="40">
                    <c:v>2024</c:v>
                  </c:pt>
                  <c:pt idx="44">
                    <c:v>2025</c:v>
                  </c:pt>
                  <c:pt idx="48">
                    <c:v>2026</c:v>
                  </c:pt>
                  <c:pt idx="52">
                    <c:v>2027</c:v>
                  </c:pt>
                  <c:pt idx="56">
                    <c:v>2028</c:v>
                  </c:pt>
                  <c:pt idx="60">
                    <c:v>2029</c:v>
                  </c:pt>
                  <c:pt idx="64">
                    <c:v>2030</c:v>
                  </c:pt>
                  <c:pt idx="68">
                    <c:v>2031</c:v>
                  </c:pt>
                  <c:pt idx="72">
                    <c:v>2032</c:v>
                  </c:pt>
                </c:lvl>
              </c:multiLvlStrCache>
            </c:multiLvlStrRef>
          </c:cat>
          <c:val>
            <c:numRef>
              <c:f>dep84_trim!$BG$83:$BG$125</c:f>
              <c:numCache>
                <c:formatCode>#\ ##0.0</c:formatCode>
                <c:ptCount val="43"/>
                <c:pt idx="0">
                  <c:v>1.6555237185609695</c:v>
                </c:pt>
                <c:pt idx="1">
                  <c:v>1.7287817099906011</c:v>
                </c:pt>
                <c:pt idx="2">
                  <c:v>1.1698787020503643</c:v>
                </c:pt>
                <c:pt idx="3">
                  <c:v>1.874505507881441</c:v>
                </c:pt>
                <c:pt idx="4">
                  <c:v>2.0431328036322416</c:v>
                </c:pt>
                <c:pt idx="5">
                  <c:v>2.2832386862595921</c:v>
                </c:pt>
                <c:pt idx="6">
                  <c:v>0.49224429053862373</c:v>
                </c:pt>
                <c:pt idx="7">
                  <c:v>1.0480150367374819</c:v>
                </c:pt>
                <c:pt idx="8">
                  <c:v>0.91313905642298465</c:v>
                </c:pt>
                <c:pt idx="9">
                  <c:v>0.22901189744737316</c:v>
                </c:pt>
                <c:pt idx="10">
                  <c:v>0.76348640213999008</c:v>
                </c:pt>
                <c:pt idx="11">
                  <c:v>3.8714672861028809E-2</c:v>
                </c:pt>
                <c:pt idx="12">
                  <c:v>0.24878372401593296</c:v>
                </c:pt>
                <c:pt idx="13">
                  <c:v>0.85479512491037912</c:v>
                </c:pt>
                <c:pt idx="14">
                  <c:v>0.82020997375327198</c:v>
                </c:pt>
                <c:pt idx="15">
                  <c:v>1.3775897602776865</c:v>
                </c:pt>
                <c:pt idx="16">
                  <c:v>0.29959340894500919</c:v>
                </c:pt>
                <c:pt idx="17">
                  <c:v>0.67740558992959166</c:v>
                </c:pt>
                <c:pt idx="18">
                  <c:v>-0.40264900662251302</c:v>
                </c:pt>
                <c:pt idx="19">
                  <c:v>0.64365125804564105</c:v>
                </c:pt>
                <c:pt idx="20">
                  <c:v>0.54968287526426796</c:v>
                </c:pt>
                <c:pt idx="21">
                  <c:v>-0.8410428931875602</c:v>
                </c:pt>
                <c:pt idx="22">
                  <c:v>-1.2033502968617382</c:v>
                </c:pt>
                <c:pt idx="23">
                  <c:v>-0.99801470193701114</c:v>
                </c:pt>
                <c:pt idx="24">
                  <c:v>-0.14633353205788513</c:v>
                </c:pt>
                <c:pt idx="25">
                  <c:v>5.7262266608771206</c:v>
                </c:pt>
                <c:pt idx="26">
                  <c:v>-0.82653113609527651</c:v>
                </c:pt>
                <c:pt idx="27">
                  <c:v>-1.2475411533285019</c:v>
                </c:pt>
                <c:pt idx="28">
                  <c:v>0.28830528909158382</c:v>
                </c:pt>
                <c:pt idx="29">
                  <c:v>0.12021743675516561</c:v>
                </c:pt>
                <c:pt idx="30">
                  <c:v>-2.2083007047768222</c:v>
                </c:pt>
                <c:pt idx="31">
                  <c:v>-3.1923980354473636</c:v>
                </c:pt>
                <c:pt idx="32">
                  <c:v>-2.2058012573067054</c:v>
                </c:pt>
                <c:pt idx="33">
                  <c:v>-1.4491936393368765</c:v>
                </c:pt>
                <c:pt idx="34">
                  <c:v>0.12587972764204203</c:v>
                </c:pt>
                <c:pt idx="35">
                  <c:v>-0.30287444996857094</c:v>
                </c:pt>
                <c:pt idx="36">
                  <c:v>0.3611142955405322</c:v>
                </c:pt>
                <c:pt idx="37">
                  <c:v>-6.2824832943064735E-2</c:v>
                </c:pt>
                <c:pt idx="38">
                  <c:v>0.48576980226311406</c:v>
                </c:pt>
                <c:pt idx="39">
                  <c:v>1.3023943581868869</c:v>
                </c:pt>
                <c:pt idx="40">
                  <c:v>0.30316640467100697</c:v>
                </c:pt>
                <c:pt idx="41">
                  <c:v>-0.11194447554013776</c:v>
                </c:pt>
                <c:pt idx="42">
                  <c:v>0.49871119578617229</c:v>
                </c:pt>
              </c:numCache>
            </c:numRef>
          </c:val>
          <c:extLst>
            <c:ext xmlns:c16="http://schemas.microsoft.com/office/drawing/2014/chart" uri="{C3380CC4-5D6E-409C-BE32-E72D297353CC}">
              <c16:uniqueId val="{00000000-D3C0-4C03-9FCA-84FCE942678B}"/>
            </c:ext>
          </c:extLst>
        </c:ser>
        <c:dLbls>
          <c:showLegendKey val="0"/>
          <c:showVal val="0"/>
          <c:showCatName val="0"/>
          <c:showSerName val="0"/>
          <c:showPercent val="0"/>
          <c:showBubbleSize val="0"/>
        </c:dLbls>
        <c:gapWidth val="150"/>
        <c:overlap val="100"/>
        <c:axId val="171408768"/>
        <c:axId val="171410560"/>
      </c:barChart>
      <c:catAx>
        <c:axId val="171408768"/>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txPr>
          <a:bodyPr/>
          <a:lstStyle/>
          <a:p>
            <a:pPr>
              <a:defRPr sz="1000"/>
            </a:pPr>
            <a:endParaRPr lang="fr-FR"/>
          </a:p>
        </c:txPr>
        <c:crossAx val="171410560"/>
        <c:crosses val="autoZero"/>
        <c:auto val="0"/>
        <c:lblAlgn val="ctr"/>
        <c:lblOffset val="100"/>
        <c:tickLblSkip val="1"/>
        <c:tickMarkSkip val="1"/>
        <c:noMultiLvlLbl val="0"/>
      </c:catAx>
      <c:valAx>
        <c:axId val="171410560"/>
        <c:scaling>
          <c:orientation val="minMax"/>
          <c:max val="6"/>
          <c:min val="-4"/>
        </c:scaling>
        <c:delete val="0"/>
        <c:axPos val="l"/>
        <c:majorGridlines>
          <c:spPr>
            <a:ln>
              <a:prstDash val="sysDash"/>
            </a:ln>
          </c:spPr>
        </c:majorGridlines>
        <c:numFmt formatCode="[Blue][&lt;0]\-&quot;&quot;0&quot;&quot;;[Red][&gt;0]\+&quot;&quot;0&quot;&quot;;0" sourceLinked="0"/>
        <c:majorTickMark val="out"/>
        <c:minorTickMark val="none"/>
        <c:tickLblPos val="nextTo"/>
        <c:crossAx val="171408768"/>
        <c:crosses val="autoZero"/>
        <c:crossBetween val="between"/>
        <c:majorUnit val="1"/>
      </c:valAx>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0.02599</cdr:x>
      <cdr:y>0.86256</cdr:y>
    </cdr:from>
    <cdr:to>
      <cdr:x>1</cdr:x>
      <cdr:y>1</cdr:y>
    </cdr:to>
    <cdr:sp macro="" textlink="">
      <cdr:nvSpPr>
        <cdr:cNvPr id="4" name="Text Box 1"/>
        <cdr:cNvSpPr txBox="1">
          <a:spLocks xmlns:a="http://schemas.openxmlformats.org/drawingml/2006/main" noChangeArrowheads="1"/>
        </cdr:cNvSpPr>
      </cdr:nvSpPr>
      <cdr:spPr bwMode="auto">
        <a:xfrm xmlns:a="http://schemas.openxmlformats.org/drawingml/2006/main">
          <a:off x="179317" y="2988945"/>
          <a:ext cx="6720593" cy="47625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endParaRPr lang="fr-FR" sz="900" b="0" i="1" u="none" strike="noStrike" baseline="0">
            <a:solidFill>
              <a:srgbClr val="000000"/>
            </a:solidFill>
            <a:latin typeface="Calibri"/>
          </a:endParaRPr>
        </a:p>
      </cdr:txBody>
    </cdr:sp>
  </cdr:relSizeAnchor>
  <cdr:relSizeAnchor xmlns:cdr="http://schemas.openxmlformats.org/drawingml/2006/chartDrawing">
    <cdr:from>
      <cdr:x>0.02503</cdr:x>
      <cdr:y>0.86568</cdr:y>
    </cdr:from>
    <cdr:to>
      <cdr:x>0.99904</cdr:x>
      <cdr:y>0.99817</cdr:y>
    </cdr:to>
    <cdr:sp macro="" textlink="">
      <cdr:nvSpPr>
        <cdr:cNvPr id="3" name="Text Box 1"/>
        <cdr:cNvSpPr txBox="1">
          <a:spLocks xmlns:a="http://schemas.openxmlformats.org/drawingml/2006/main" noChangeArrowheads="1"/>
        </cdr:cNvSpPr>
      </cdr:nvSpPr>
      <cdr:spPr bwMode="auto">
        <a:xfrm xmlns:a="http://schemas.openxmlformats.org/drawingml/2006/main">
          <a:off x="172720" y="2999740"/>
          <a:ext cx="6720593" cy="45910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eaLnBrk="1" fontAlgn="auto" latinLnBrk="0" hangingPunct="1"/>
          <a:r>
            <a:rPr lang="fr-FR" sz="900" b="1" i="0" baseline="0">
              <a:effectLst/>
              <a:latin typeface="+mn-lt"/>
              <a:ea typeface="+mn-ea"/>
              <a:cs typeface="+mn-cs"/>
            </a:rPr>
            <a:t>Note</a:t>
          </a:r>
          <a:r>
            <a:rPr lang="fr-FR" sz="900" b="0" i="0" baseline="0">
              <a:effectLst/>
              <a:latin typeface="+mn-lt"/>
              <a:ea typeface="+mn-ea"/>
              <a:cs typeface="+mn-cs"/>
            </a:rPr>
            <a:t> : données provisoires, corrigées des variations saisonnières  </a:t>
          </a:r>
          <a:endParaRPr lang="fr-FR" sz="900">
            <a:effectLst/>
          </a:endParaRPr>
        </a:p>
        <a:p xmlns:a="http://schemas.openxmlformats.org/drawingml/2006/main">
          <a:pPr rtl="0" eaLnBrk="1" fontAlgn="auto" latinLnBrk="0" hangingPunct="1"/>
          <a:r>
            <a:rPr lang="fr-FR" sz="900" b="1" i="0" baseline="0">
              <a:effectLst/>
              <a:latin typeface="+mn-lt"/>
              <a:ea typeface="+mn-ea"/>
              <a:cs typeface="+mn-cs"/>
            </a:rPr>
            <a:t>Champ</a:t>
          </a:r>
          <a:r>
            <a:rPr lang="fr-FR" sz="900" b="0" i="0" baseline="0">
              <a:effectLst/>
              <a:latin typeface="+mn-lt"/>
              <a:ea typeface="+mn-ea"/>
              <a:cs typeface="+mn-cs"/>
            </a:rPr>
            <a:t> : emploi salarié en fin de trimestre </a:t>
          </a:r>
          <a:endParaRPr lang="fr-FR" sz="900">
            <a:effectLst/>
          </a:endParaRPr>
        </a:p>
        <a:p xmlns:a="http://schemas.openxmlformats.org/drawingml/2006/main">
          <a:pPr rtl="0" eaLnBrk="1" fontAlgn="auto" latinLnBrk="0" hangingPunct="1"/>
          <a:r>
            <a:rPr lang="fr-FR" sz="900" b="1" i="1" baseline="0">
              <a:effectLst/>
              <a:latin typeface="+mn-lt"/>
              <a:ea typeface="+mn-ea"/>
              <a:cs typeface="+mn-cs"/>
            </a:rPr>
            <a:t>Sources</a:t>
          </a:r>
          <a:r>
            <a:rPr lang="fr-FR" sz="900" b="0" i="1" baseline="0">
              <a:effectLst/>
              <a:latin typeface="+mn-lt"/>
              <a:ea typeface="+mn-ea"/>
              <a:cs typeface="+mn-cs"/>
            </a:rPr>
            <a:t> : Insee, estimations d'emploi ; estimations trimestrielles Acoss-Urssaf, Dares, Insee</a:t>
          </a:r>
          <a:endParaRPr lang="fr-FR" sz="900">
            <a:effectLst/>
          </a:endParaRPr>
        </a:p>
      </cdr:txBody>
    </cdr:sp>
  </cdr:relSizeAnchor>
</c:userShapes>
</file>

<file path=ppt/drawings/drawing10.xml><?xml version="1.0" encoding="utf-8"?>
<c:userShapes xmlns:c="http://schemas.openxmlformats.org/drawingml/2006/chart">
  <cdr:relSizeAnchor xmlns:cdr="http://schemas.openxmlformats.org/drawingml/2006/chartDrawing">
    <cdr:from>
      <cdr:x>0.04103</cdr:x>
      <cdr:y>0</cdr:y>
    </cdr:from>
    <cdr:to>
      <cdr:x>1</cdr:x>
      <cdr:y>0.18853</cdr:y>
    </cdr:to>
    <cdr:sp macro="" textlink="">
      <cdr:nvSpPr>
        <cdr:cNvPr id="5" name="ZoneTexte 1"/>
        <cdr:cNvSpPr txBox="1"/>
      </cdr:nvSpPr>
      <cdr:spPr>
        <a:xfrm xmlns:a="http://schemas.openxmlformats.org/drawingml/2006/main">
          <a:off x="307959" y="0"/>
          <a:ext cx="7197741" cy="899670"/>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a:t>Evolution trimestrielle du nombre moyen</a:t>
          </a:r>
          <a:r>
            <a:rPr lang="fr-FR" sz="1500" baseline="0"/>
            <a:t> de demandeurs d'emploi de catégories A, B, C, </a:t>
          </a:r>
        </a:p>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baseline="0"/>
            <a:t>par sexe, dans le Vaucluse</a:t>
          </a:r>
          <a:endParaRPr lang="fr-FR" sz="1500"/>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r>
            <a:rPr lang="fr-FR" sz="1100" b="0" i="1" baseline="0">
              <a:effectLst/>
              <a:latin typeface="+mn-lt"/>
              <a:ea typeface="+mn-ea"/>
              <a:cs typeface="+mn-cs"/>
            </a:rPr>
            <a:t>(données CVS-CJO, en %)</a:t>
          </a:r>
          <a:endParaRPr lang="fr-FR" sz="1400">
            <a:effectLst/>
          </a:endParaRPr>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endParaRPr lang="fr-FR" sz="1400">
            <a:effectLst/>
          </a:endParaRPr>
        </a:p>
        <a:p xmlns:a="http://schemas.openxmlformats.org/drawingml/2006/main">
          <a:pPr algn="ctr" rtl="0"/>
          <a:endParaRPr lang="fr-FR" sz="1400" b="1" i="0" u="none" strike="noStrike" kern="1200" baseline="0">
            <a:solidFill>
              <a:srgbClr val="000000"/>
            </a:solidFill>
            <a:latin typeface="Calibri"/>
            <a:ea typeface="Calibri"/>
            <a:cs typeface="Calibri"/>
          </a:endParaRPr>
        </a:p>
        <a:p xmlns:a="http://schemas.openxmlformats.org/drawingml/2006/main">
          <a:endParaRPr lang="fr-FR" sz="1100" b="1"/>
        </a:p>
      </cdr:txBody>
    </cdr:sp>
  </cdr:relSizeAnchor>
  <cdr:relSizeAnchor xmlns:cdr="http://schemas.openxmlformats.org/drawingml/2006/chartDrawing">
    <cdr:from>
      <cdr:x>0.01904</cdr:x>
      <cdr:y>0.8508</cdr:y>
    </cdr:from>
    <cdr:to>
      <cdr:x>1</cdr:x>
      <cdr:y>0.92366</cdr:y>
    </cdr:to>
    <cdr:sp macro="" textlink="">
      <cdr:nvSpPr>
        <cdr:cNvPr id="2" name="Text Box 1"/>
        <cdr:cNvSpPr txBox="1">
          <a:spLocks xmlns:a="http://schemas.openxmlformats.org/drawingml/2006/main" noChangeArrowheads="1"/>
        </cdr:cNvSpPr>
      </cdr:nvSpPr>
      <cdr:spPr bwMode="auto">
        <a:xfrm xmlns:a="http://schemas.openxmlformats.org/drawingml/2006/main">
          <a:off x="142909" y="3924974"/>
          <a:ext cx="7362791" cy="33611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fr-FR" sz="1000" b="1">
              <a:effectLst/>
              <a:latin typeface="+mn-lt"/>
              <a:ea typeface="+mn-ea"/>
              <a:cs typeface="+mn-cs"/>
            </a:rPr>
            <a:t>Note</a:t>
          </a:r>
          <a:r>
            <a:rPr lang="fr-FR" sz="1000">
              <a:effectLst/>
              <a:latin typeface="+mn-lt"/>
              <a:ea typeface="+mn-ea"/>
              <a:cs typeface="+mn-cs"/>
            </a:rPr>
            <a:t> : données corrigées des variations</a:t>
          </a:r>
          <a:r>
            <a:rPr lang="fr-FR" sz="1000" baseline="0">
              <a:effectLst/>
              <a:latin typeface="+mn-lt"/>
              <a:ea typeface="+mn-ea"/>
              <a:cs typeface="+mn-cs"/>
            </a:rPr>
            <a:t> saisonnières et des jours ouvrables</a:t>
          </a:r>
          <a:endParaRPr lang="fr-FR" sz="1000">
            <a:effectLst/>
          </a:endParaRPr>
        </a:p>
        <a:p xmlns:a="http://schemas.openxmlformats.org/drawingml/2006/main">
          <a:pPr rtl="0"/>
          <a:r>
            <a:rPr lang="fr-FR" sz="1000" b="1" i="1">
              <a:effectLst/>
              <a:latin typeface="+mn-lt"/>
              <a:ea typeface="+mn-ea"/>
              <a:cs typeface="+mn-cs"/>
            </a:rPr>
            <a:t>Source</a:t>
          </a:r>
          <a:r>
            <a:rPr lang="fr-FR" sz="1000">
              <a:effectLst/>
              <a:latin typeface="+mn-lt"/>
              <a:ea typeface="+mn-ea"/>
              <a:cs typeface="+mn-cs"/>
            </a:rPr>
            <a:t> : </a:t>
          </a:r>
          <a:r>
            <a:rPr lang="fr-FR" sz="1000" i="1">
              <a:effectLst/>
              <a:latin typeface="+mn-lt"/>
              <a:ea typeface="+mn-ea"/>
              <a:cs typeface="+mn-cs"/>
            </a:rPr>
            <a:t>France</a:t>
          </a:r>
          <a:r>
            <a:rPr lang="fr-FR" sz="1000" i="1" baseline="0">
              <a:effectLst/>
              <a:latin typeface="+mn-lt"/>
              <a:ea typeface="+mn-ea"/>
              <a:cs typeface="+mn-cs"/>
            </a:rPr>
            <a:t> Travail</a:t>
          </a:r>
          <a:r>
            <a:rPr lang="fr-FR" sz="1000" i="1">
              <a:effectLst/>
              <a:latin typeface="+mn-lt"/>
              <a:ea typeface="+mn-ea"/>
              <a:cs typeface="+mn-cs"/>
            </a:rPr>
            <a:t>, Dares (STMT) - Calculs des CVS-CJO : Dares</a:t>
          </a:r>
          <a:endParaRPr lang="fr-FR" sz="1000" i="1">
            <a:effectLst/>
          </a:endParaRPr>
        </a:p>
      </cdr:txBody>
    </cdr:sp>
  </cdr:relSizeAnchor>
</c:userShapes>
</file>

<file path=ppt/drawings/drawing11.xml><?xml version="1.0" encoding="utf-8"?>
<c:userShapes xmlns:c="http://schemas.openxmlformats.org/drawingml/2006/chart">
  <cdr:relSizeAnchor xmlns:cdr="http://schemas.openxmlformats.org/drawingml/2006/chartDrawing">
    <cdr:from>
      <cdr:x>0.04103</cdr:x>
      <cdr:y>0</cdr:y>
    </cdr:from>
    <cdr:to>
      <cdr:x>1</cdr:x>
      <cdr:y>0.18853</cdr:y>
    </cdr:to>
    <cdr:sp macro="" textlink="">
      <cdr:nvSpPr>
        <cdr:cNvPr id="5" name="ZoneTexte 1"/>
        <cdr:cNvSpPr txBox="1"/>
      </cdr:nvSpPr>
      <cdr:spPr>
        <a:xfrm xmlns:a="http://schemas.openxmlformats.org/drawingml/2006/main">
          <a:off x="307958" y="0"/>
          <a:ext cx="7197742" cy="899670"/>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a:t>Evolution trimestrielle du nombre moyen</a:t>
          </a:r>
          <a:r>
            <a:rPr lang="fr-FR" sz="1500" baseline="0"/>
            <a:t> de demandeurs d'emploi de catégories A, B, C, </a:t>
          </a:r>
        </a:p>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baseline="0"/>
            <a:t>par âge, dans le Vaucluse</a:t>
          </a:r>
          <a:endParaRPr lang="fr-FR" sz="1500"/>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r>
            <a:rPr lang="fr-FR" sz="1100" b="0" i="1" baseline="0">
              <a:effectLst/>
              <a:latin typeface="+mn-lt"/>
              <a:ea typeface="+mn-ea"/>
              <a:cs typeface="+mn-cs"/>
            </a:rPr>
            <a:t>(données CVS-CJO, en %)</a:t>
          </a:r>
          <a:endParaRPr lang="fr-FR" sz="1400">
            <a:effectLst/>
          </a:endParaRPr>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endParaRPr lang="fr-FR" sz="1400">
            <a:effectLst/>
          </a:endParaRPr>
        </a:p>
        <a:p xmlns:a="http://schemas.openxmlformats.org/drawingml/2006/main">
          <a:pPr algn="ctr" rtl="0"/>
          <a:endParaRPr lang="fr-FR" sz="1400" b="1" i="0" u="none" strike="noStrike" kern="1200" baseline="0">
            <a:solidFill>
              <a:srgbClr val="000000"/>
            </a:solidFill>
            <a:latin typeface="Calibri"/>
            <a:ea typeface="Calibri"/>
            <a:cs typeface="Calibri"/>
          </a:endParaRPr>
        </a:p>
        <a:p xmlns:a="http://schemas.openxmlformats.org/drawingml/2006/main">
          <a:endParaRPr lang="fr-FR" sz="1100" b="1"/>
        </a:p>
      </cdr:txBody>
    </cdr:sp>
  </cdr:relSizeAnchor>
  <cdr:relSizeAnchor xmlns:cdr="http://schemas.openxmlformats.org/drawingml/2006/chartDrawing">
    <cdr:from>
      <cdr:x>0.01904</cdr:x>
      <cdr:y>0.8508</cdr:y>
    </cdr:from>
    <cdr:to>
      <cdr:x>1</cdr:x>
      <cdr:y>0.92366</cdr:y>
    </cdr:to>
    <cdr:sp macro="" textlink="">
      <cdr:nvSpPr>
        <cdr:cNvPr id="2" name="Text Box 1"/>
        <cdr:cNvSpPr txBox="1">
          <a:spLocks xmlns:a="http://schemas.openxmlformats.org/drawingml/2006/main" noChangeArrowheads="1"/>
        </cdr:cNvSpPr>
      </cdr:nvSpPr>
      <cdr:spPr bwMode="auto">
        <a:xfrm xmlns:a="http://schemas.openxmlformats.org/drawingml/2006/main">
          <a:off x="142909" y="3924974"/>
          <a:ext cx="7362791" cy="33611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fr-FR" sz="1000" b="1">
              <a:effectLst/>
              <a:latin typeface="+mn-lt"/>
              <a:ea typeface="+mn-ea"/>
              <a:cs typeface="+mn-cs"/>
            </a:rPr>
            <a:t>Note</a:t>
          </a:r>
          <a:r>
            <a:rPr lang="fr-FR" sz="1000">
              <a:effectLst/>
              <a:latin typeface="+mn-lt"/>
              <a:ea typeface="+mn-ea"/>
              <a:cs typeface="+mn-cs"/>
            </a:rPr>
            <a:t> : données corrigées des variations</a:t>
          </a:r>
          <a:r>
            <a:rPr lang="fr-FR" sz="1000" baseline="0">
              <a:effectLst/>
              <a:latin typeface="+mn-lt"/>
              <a:ea typeface="+mn-ea"/>
              <a:cs typeface="+mn-cs"/>
            </a:rPr>
            <a:t> saisonnières et des jours ouvrables</a:t>
          </a:r>
          <a:endParaRPr lang="fr-FR" sz="1000">
            <a:effectLst/>
          </a:endParaRPr>
        </a:p>
        <a:p xmlns:a="http://schemas.openxmlformats.org/drawingml/2006/main">
          <a:pPr rtl="0"/>
          <a:r>
            <a:rPr lang="fr-FR" sz="1000" b="1" i="1">
              <a:effectLst/>
              <a:latin typeface="+mn-lt"/>
              <a:ea typeface="+mn-ea"/>
              <a:cs typeface="+mn-cs"/>
            </a:rPr>
            <a:t>Source</a:t>
          </a:r>
          <a:r>
            <a:rPr lang="fr-FR" sz="1000">
              <a:effectLst/>
              <a:latin typeface="+mn-lt"/>
              <a:ea typeface="+mn-ea"/>
              <a:cs typeface="+mn-cs"/>
            </a:rPr>
            <a:t> : </a:t>
          </a:r>
          <a:r>
            <a:rPr lang="fr-FR" sz="1000" i="1">
              <a:effectLst/>
              <a:latin typeface="+mn-lt"/>
              <a:ea typeface="+mn-ea"/>
              <a:cs typeface="+mn-cs"/>
            </a:rPr>
            <a:t>France Travail, Dares (STMT) - Calculs des CVS-CJO : Dares</a:t>
          </a:r>
          <a:endParaRPr lang="fr-FR" sz="1000" i="1">
            <a:effectLst/>
          </a:endParaRPr>
        </a:p>
      </cdr:txBody>
    </cdr:sp>
  </cdr:relSizeAnchor>
</c:userShapes>
</file>

<file path=ppt/drawings/drawing12.xml><?xml version="1.0" encoding="utf-8"?>
<c:userShapes xmlns:c="http://schemas.openxmlformats.org/drawingml/2006/chart">
  <cdr:relSizeAnchor xmlns:cdr="http://schemas.openxmlformats.org/drawingml/2006/chartDrawing">
    <cdr:from>
      <cdr:x>0.02067</cdr:x>
      <cdr:y>0</cdr:y>
    </cdr:from>
    <cdr:to>
      <cdr:x>0.97964</cdr:x>
      <cdr:y>0.18853</cdr:y>
    </cdr:to>
    <cdr:sp macro="" textlink="">
      <cdr:nvSpPr>
        <cdr:cNvPr id="5" name="ZoneTexte 1"/>
        <cdr:cNvSpPr txBox="1"/>
      </cdr:nvSpPr>
      <cdr:spPr>
        <a:xfrm xmlns:a="http://schemas.openxmlformats.org/drawingml/2006/main">
          <a:off x="155133" y="0"/>
          <a:ext cx="7197741" cy="899670"/>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a:t>Evolution trimestrielle du nombre moyen</a:t>
          </a:r>
          <a:r>
            <a:rPr lang="fr-FR" sz="1500" baseline="0"/>
            <a:t> de demandeurs d'emploi de catégories A, B, C, </a:t>
          </a:r>
        </a:p>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baseline="0"/>
            <a:t>par ancienneté d'inscription, dans le Vaucluse</a:t>
          </a:r>
          <a:endParaRPr lang="fr-FR" sz="1500"/>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r>
            <a:rPr lang="fr-FR" sz="1100" b="0" i="1" baseline="0">
              <a:effectLst/>
              <a:latin typeface="+mn-lt"/>
              <a:ea typeface="+mn-ea"/>
              <a:cs typeface="+mn-cs"/>
            </a:rPr>
            <a:t>(données CVS-CJO, en %)</a:t>
          </a:r>
          <a:endParaRPr lang="fr-FR" sz="1400">
            <a:effectLst/>
          </a:endParaRPr>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endParaRPr lang="fr-FR" sz="1400">
            <a:effectLst/>
          </a:endParaRPr>
        </a:p>
        <a:p xmlns:a="http://schemas.openxmlformats.org/drawingml/2006/main">
          <a:pPr algn="ctr" rtl="0"/>
          <a:endParaRPr lang="fr-FR" sz="1400" b="1" i="0" u="none" strike="noStrike" kern="1200" baseline="0">
            <a:solidFill>
              <a:srgbClr val="000000"/>
            </a:solidFill>
            <a:latin typeface="Calibri"/>
            <a:ea typeface="Calibri"/>
            <a:cs typeface="Calibri"/>
          </a:endParaRPr>
        </a:p>
        <a:p xmlns:a="http://schemas.openxmlformats.org/drawingml/2006/main">
          <a:endParaRPr lang="fr-FR" sz="1100" b="1"/>
        </a:p>
      </cdr:txBody>
    </cdr:sp>
  </cdr:relSizeAnchor>
  <cdr:relSizeAnchor xmlns:cdr="http://schemas.openxmlformats.org/drawingml/2006/chartDrawing">
    <cdr:from>
      <cdr:x>0.01904</cdr:x>
      <cdr:y>0.8508</cdr:y>
    </cdr:from>
    <cdr:to>
      <cdr:x>1</cdr:x>
      <cdr:y>0.92366</cdr:y>
    </cdr:to>
    <cdr:sp macro="" textlink="">
      <cdr:nvSpPr>
        <cdr:cNvPr id="2" name="Text Box 1"/>
        <cdr:cNvSpPr txBox="1">
          <a:spLocks xmlns:a="http://schemas.openxmlformats.org/drawingml/2006/main" noChangeArrowheads="1"/>
        </cdr:cNvSpPr>
      </cdr:nvSpPr>
      <cdr:spPr bwMode="auto">
        <a:xfrm xmlns:a="http://schemas.openxmlformats.org/drawingml/2006/main">
          <a:off x="142909" y="3924974"/>
          <a:ext cx="7362791" cy="33611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fr-FR" sz="1000" b="1">
              <a:effectLst/>
              <a:latin typeface="+mn-lt"/>
              <a:ea typeface="+mn-ea"/>
              <a:cs typeface="+mn-cs"/>
            </a:rPr>
            <a:t>Note</a:t>
          </a:r>
          <a:r>
            <a:rPr lang="fr-FR" sz="1000">
              <a:effectLst/>
              <a:latin typeface="+mn-lt"/>
              <a:ea typeface="+mn-ea"/>
              <a:cs typeface="+mn-cs"/>
            </a:rPr>
            <a:t> : données corrigées des variations</a:t>
          </a:r>
          <a:r>
            <a:rPr lang="fr-FR" sz="1000" baseline="0">
              <a:effectLst/>
              <a:latin typeface="+mn-lt"/>
              <a:ea typeface="+mn-ea"/>
              <a:cs typeface="+mn-cs"/>
            </a:rPr>
            <a:t> saisonnières et des jours ouvrables</a:t>
          </a:r>
          <a:endParaRPr lang="fr-FR" sz="1000">
            <a:effectLst/>
          </a:endParaRPr>
        </a:p>
        <a:p xmlns:a="http://schemas.openxmlformats.org/drawingml/2006/main">
          <a:pPr rtl="0"/>
          <a:r>
            <a:rPr lang="fr-FR" sz="1000" b="1" i="1">
              <a:effectLst/>
              <a:latin typeface="+mn-lt"/>
              <a:ea typeface="+mn-ea"/>
              <a:cs typeface="+mn-cs"/>
            </a:rPr>
            <a:t>Source</a:t>
          </a:r>
          <a:r>
            <a:rPr lang="fr-FR" sz="1000">
              <a:effectLst/>
              <a:latin typeface="+mn-lt"/>
              <a:ea typeface="+mn-ea"/>
              <a:cs typeface="+mn-cs"/>
            </a:rPr>
            <a:t> : </a:t>
          </a:r>
          <a:r>
            <a:rPr lang="fr-FR" sz="1000" i="1">
              <a:effectLst/>
              <a:latin typeface="+mn-lt"/>
              <a:ea typeface="+mn-ea"/>
              <a:cs typeface="+mn-cs"/>
            </a:rPr>
            <a:t>France Travail, Dares (STMT) - Calculs des CVS-CJO : Dares</a:t>
          </a:r>
          <a:endParaRPr lang="fr-FR" sz="1000" i="1">
            <a:effectLst/>
          </a:endParaRPr>
        </a:p>
      </cdr:txBody>
    </cdr:sp>
  </cdr:relSizeAnchor>
</c:userShapes>
</file>

<file path=ppt/drawings/drawing13.xml><?xml version="1.0" encoding="utf-8"?>
<c:userShapes xmlns:c="http://schemas.openxmlformats.org/drawingml/2006/chart">
  <cdr:relSizeAnchor xmlns:cdr="http://schemas.openxmlformats.org/drawingml/2006/chartDrawing">
    <cdr:from>
      <cdr:x>0</cdr:x>
      <cdr:y>0.80982</cdr:y>
    </cdr:from>
    <cdr:to>
      <cdr:x>0.96154</cdr:x>
      <cdr:y>1</cdr:y>
    </cdr:to>
    <cdr:sp macro="" textlink="">
      <cdr:nvSpPr>
        <cdr:cNvPr id="3" name="ZoneTexte 1"/>
        <cdr:cNvSpPr txBox="1"/>
      </cdr:nvSpPr>
      <cdr:spPr>
        <a:xfrm xmlns:a="http://schemas.openxmlformats.org/drawingml/2006/main">
          <a:off x="0" y="3771901"/>
          <a:ext cx="5953135" cy="8858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000" b="0" i="0">
              <a:effectLst/>
              <a:latin typeface="+mn-lt"/>
              <a:ea typeface="+mn-ea"/>
              <a:cs typeface="+mn-cs"/>
            </a:rPr>
            <a:t>* Pour le RSA et la PA, la notion de bénéficiaires renvoie à celle de foyer et non d’individu. Pour l’AAH et l’ASS, elle renvoie à l’individu qui perçoit l’allocation.</a:t>
          </a:r>
          <a:endParaRPr lang="fr-FR" sz="1000">
            <a:effectLst/>
          </a:endParaRPr>
        </a:p>
        <a:p xmlns:a="http://schemas.openxmlformats.org/drawingml/2006/main">
          <a:pPr eaLnBrk="1" fontAlgn="auto" latinLnBrk="0" hangingPunct="1"/>
          <a:r>
            <a:rPr lang="fr-FR" sz="1000" b="0" i="0">
              <a:effectLst/>
              <a:latin typeface="+mn-lt"/>
              <a:ea typeface="+mn-ea"/>
              <a:cs typeface="+mn-cs"/>
            </a:rPr>
            <a:t>** Données à fin août</a:t>
          </a:r>
          <a:endParaRPr lang="fr-FR" sz="1000">
            <a:effectLst/>
          </a:endParaRPr>
        </a:p>
        <a:p xmlns:a="http://schemas.openxmlformats.org/drawingml/2006/main">
          <a:pPr eaLnBrk="1" fontAlgn="auto" latinLnBrk="0" hangingPunct="1"/>
          <a:r>
            <a:rPr lang="fr-FR" sz="1000" b="1" i="0">
              <a:effectLst/>
              <a:latin typeface="+mn-lt"/>
              <a:ea typeface="+mn-ea"/>
              <a:cs typeface="+mn-cs"/>
            </a:rPr>
            <a:t>Note : </a:t>
          </a:r>
          <a:r>
            <a:rPr lang="fr-FR" sz="1000" i="0">
              <a:effectLst/>
              <a:latin typeface="+mn-lt"/>
              <a:ea typeface="+mn-ea"/>
              <a:cs typeface="+mn-cs"/>
            </a:rPr>
            <a:t>données provisoires</a:t>
          </a:r>
        </a:p>
        <a:p xmlns:a="http://schemas.openxmlformats.org/drawingml/2006/main">
          <a:pPr eaLnBrk="1" fontAlgn="auto" latinLnBrk="0" hangingPunct="1"/>
          <a:r>
            <a:rPr lang="fr-FR" sz="1000" b="1" i="1">
              <a:effectLst/>
              <a:latin typeface="+mn-lt"/>
              <a:ea typeface="+mn-ea"/>
              <a:cs typeface="+mn-cs"/>
            </a:rPr>
            <a:t>Sources : </a:t>
          </a:r>
          <a:r>
            <a:rPr lang="fr-FR" sz="1000" i="1">
              <a:effectLst/>
              <a:latin typeface="+mn-lt"/>
              <a:ea typeface="+mn-ea"/>
              <a:cs typeface="+mn-cs"/>
            </a:rPr>
            <a:t>Cnaf, Allstat FR6 et FR2 ; MSA ;  France</a:t>
          </a:r>
          <a:r>
            <a:rPr lang="fr-FR" sz="1000" i="1" baseline="0">
              <a:effectLst/>
              <a:latin typeface="+mn-lt"/>
              <a:ea typeface="+mn-ea"/>
              <a:cs typeface="+mn-cs"/>
            </a:rPr>
            <a:t> Travail</a:t>
          </a:r>
          <a:r>
            <a:rPr lang="fr-FR" sz="1000" i="1">
              <a:effectLst/>
              <a:latin typeface="+mn-lt"/>
              <a:ea typeface="+mn-ea"/>
              <a:cs typeface="+mn-cs"/>
            </a:rPr>
            <a:t>, FNA - </a:t>
          </a:r>
          <a:r>
            <a:rPr lang="fr-FR" sz="1000" b="1" i="1">
              <a:effectLst/>
              <a:latin typeface="+mn-lt"/>
              <a:ea typeface="+mn-ea"/>
              <a:cs typeface="+mn-cs"/>
            </a:rPr>
            <a:t>Traitements : </a:t>
          </a:r>
          <a:r>
            <a:rPr lang="fr-FR" sz="1000" i="1">
              <a:effectLst/>
              <a:latin typeface="+mn-lt"/>
              <a:ea typeface="+mn-ea"/>
              <a:cs typeface="+mn-cs"/>
            </a:rPr>
            <a:t>Drees</a:t>
          </a:r>
          <a:endParaRPr lang="fr-FR" sz="1000">
            <a:effectLst/>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0.0149</cdr:x>
      <cdr:y>0</cdr:y>
    </cdr:from>
    <cdr:to>
      <cdr:x>0.97387</cdr:x>
      <cdr:y>0.18853</cdr:y>
    </cdr:to>
    <cdr:sp macro="" textlink="">
      <cdr:nvSpPr>
        <cdr:cNvPr id="5" name="ZoneTexte 1"/>
        <cdr:cNvSpPr txBox="1"/>
      </cdr:nvSpPr>
      <cdr:spPr>
        <a:xfrm xmlns:a="http://schemas.openxmlformats.org/drawingml/2006/main">
          <a:off x="102530" y="0"/>
          <a:ext cx="6600365" cy="774327"/>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algn="ctr" defTabSz="914400" eaLnBrk="1" fontAlgn="auto" latinLnBrk="0" hangingPunct="1">
            <a:lnSpc>
              <a:spcPct val="100000"/>
            </a:lnSpc>
            <a:spcBef>
              <a:spcPts val="0"/>
            </a:spcBef>
            <a:spcAft>
              <a:spcPts val="0"/>
            </a:spcAft>
            <a:buClrTx/>
            <a:buSzTx/>
            <a:buFontTx/>
            <a:buNone/>
            <a:tabLst/>
            <a:defRPr/>
          </a:pPr>
          <a:r>
            <a:rPr kumimoji="0" lang="fr-FR" sz="1500" b="1" i="0" u="none" strike="noStrike" kern="0" cap="none" spc="0" normalizeH="0" baseline="0" noProof="0">
              <a:ln>
                <a:noFill/>
              </a:ln>
              <a:solidFill>
                <a:sysClr val="windowText" lastClr="000000"/>
              </a:solidFill>
              <a:effectLst/>
              <a:uLnTx/>
              <a:uFillTx/>
              <a:latin typeface="Calibri" pitchFamily="34" charset="0"/>
              <a:ea typeface="+mn-ea"/>
              <a:cs typeface="+mn-cs"/>
            </a:rPr>
            <a:t>Contribution de l'emploi hors intérim et de l'intérim </a:t>
          </a:r>
        </a:p>
        <a:p xmlns:a="http://schemas.openxmlformats.org/drawingml/2006/main">
          <a:pPr marL="0" marR="0" lvl="0" indent="0" algn="ctr" defTabSz="914400" eaLnBrk="1" fontAlgn="auto" latinLnBrk="0" hangingPunct="1">
            <a:lnSpc>
              <a:spcPct val="100000"/>
            </a:lnSpc>
            <a:spcBef>
              <a:spcPts val="0"/>
            </a:spcBef>
            <a:spcAft>
              <a:spcPts val="0"/>
            </a:spcAft>
            <a:buClrTx/>
            <a:buSzTx/>
            <a:buFontTx/>
            <a:buNone/>
            <a:tabLst/>
            <a:defRPr/>
          </a:pPr>
          <a:r>
            <a:rPr kumimoji="0" lang="fr-FR" sz="1500" b="1" i="0" u="none" strike="noStrike" kern="0" cap="none" spc="0" normalizeH="0" baseline="0" noProof="0">
              <a:ln>
                <a:noFill/>
              </a:ln>
              <a:solidFill>
                <a:sysClr val="windowText" lastClr="000000"/>
              </a:solidFill>
              <a:effectLst/>
              <a:uLnTx/>
              <a:uFillTx/>
              <a:latin typeface="Calibri" pitchFamily="34" charset="0"/>
              <a:ea typeface="+mn-ea"/>
              <a:cs typeface="+mn-cs"/>
            </a:rPr>
            <a:t>à l'évolution de l'emploi salarié, dans le Vaucluse</a:t>
          </a:r>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r>
            <a:rPr lang="fr-FR" sz="1100" b="0" i="1" baseline="0">
              <a:effectLst/>
              <a:latin typeface="+mn-lt"/>
              <a:ea typeface="+mn-ea"/>
              <a:cs typeface="+mn-cs"/>
            </a:rPr>
            <a:t>(en nombre)</a:t>
          </a:r>
          <a:endParaRPr lang="fr-FR" sz="1400">
            <a:effectLst/>
          </a:endParaRPr>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endParaRPr lang="fr-FR" sz="1400">
            <a:effectLst/>
          </a:endParaRPr>
        </a:p>
        <a:p xmlns:a="http://schemas.openxmlformats.org/drawingml/2006/main">
          <a:pPr algn="ctr" rtl="0"/>
          <a:endParaRPr lang="fr-FR" sz="1400" b="1" i="0" u="none" strike="noStrike" kern="1200" baseline="0">
            <a:solidFill>
              <a:srgbClr val="000000"/>
            </a:solidFill>
            <a:latin typeface="Calibri"/>
            <a:ea typeface="Calibri"/>
            <a:cs typeface="Calibri"/>
          </a:endParaRPr>
        </a:p>
        <a:p xmlns:a="http://schemas.openxmlformats.org/drawingml/2006/main">
          <a:endParaRPr lang="fr-FR" sz="1100"/>
        </a:p>
      </cdr:txBody>
    </cdr:sp>
  </cdr:relSizeAnchor>
  <cdr:relSizeAnchor xmlns:cdr="http://schemas.openxmlformats.org/drawingml/2006/chartDrawing">
    <cdr:from>
      <cdr:x>0.01276</cdr:x>
      <cdr:y>0.8743</cdr:y>
    </cdr:from>
    <cdr:to>
      <cdr:x>0.99775</cdr:x>
      <cdr:y>1</cdr:y>
    </cdr:to>
    <cdr:sp macro="" textlink="">
      <cdr:nvSpPr>
        <cdr:cNvPr id="6" name="Text Box 1"/>
        <cdr:cNvSpPr txBox="1">
          <a:spLocks xmlns:a="http://schemas.openxmlformats.org/drawingml/2006/main" noChangeArrowheads="1"/>
        </cdr:cNvSpPr>
      </cdr:nvSpPr>
      <cdr:spPr bwMode="auto">
        <a:xfrm xmlns:a="http://schemas.openxmlformats.org/drawingml/2006/main">
          <a:off x="85758" y="3590925"/>
          <a:ext cx="6619960" cy="51625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eaLnBrk="1" fontAlgn="auto" latinLnBrk="0" hangingPunct="1"/>
          <a:r>
            <a:rPr lang="fr-FR" sz="900" b="1" i="0" baseline="0">
              <a:effectLst/>
              <a:latin typeface="+mn-lt"/>
              <a:ea typeface="+mn-ea"/>
              <a:cs typeface="+mn-cs"/>
            </a:rPr>
            <a:t>Note : </a:t>
          </a:r>
          <a:r>
            <a:rPr lang="fr-FR" sz="900" b="0" i="0" baseline="0">
              <a:effectLst/>
              <a:latin typeface="+mn-lt"/>
              <a:ea typeface="+mn-ea"/>
              <a:cs typeface="+mn-cs"/>
            </a:rPr>
            <a:t>données provisoires, corrigées des variations saisonnières</a:t>
          </a:r>
          <a:endParaRPr lang="fr-FR" sz="900">
            <a:effectLst/>
          </a:endParaRPr>
        </a:p>
        <a:p xmlns:a="http://schemas.openxmlformats.org/drawingml/2006/main">
          <a:pPr rtl="0" eaLnBrk="1" fontAlgn="auto" latinLnBrk="0" hangingPunct="1"/>
          <a:r>
            <a:rPr lang="fr-FR" sz="900" b="1" i="0" baseline="0">
              <a:effectLst/>
              <a:latin typeface="+mn-lt"/>
              <a:ea typeface="+mn-ea"/>
              <a:cs typeface="+mn-cs"/>
            </a:rPr>
            <a:t>Champ : </a:t>
          </a:r>
          <a:r>
            <a:rPr lang="fr-FR" sz="900" b="0" i="0" baseline="0">
              <a:effectLst/>
              <a:latin typeface="+mn-lt"/>
              <a:ea typeface="+mn-ea"/>
              <a:cs typeface="+mn-cs"/>
            </a:rPr>
            <a:t>emploi salarié en fin de trimestre </a:t>
          </a:r>
        </a:p>
        <a:p xmlns:a="http://schemas.openxmlformats.org/drawingml/2006/main">
          <a:pPr rtl="0" eaLnBrk="1" fontAlgn="auto" latinLnBrk="0" hangingPunct="1"/>
          <a:r>
            <a:rPr lang="fr-FR" sz="900" b="1" i="1" baseline="0">
              <a:effectLst/>
              <a:latin typeface="+mn-lt"/>
              <a:ea typeface="+mn-ea"/>
              <a:cs typeface="+mn-cs"/>
            </a:rPr>
            <a:t>Sources</a:t>
          </a:r>
          <a:r>
            <a:rPr lang="fr-FR" sz="900" b="0" i="1" baseline="0">
              <a:effectLst/>
              <a:latin typeface="+mn-lt"/>
              <a:ea typeface="+mn-ea"/>
              <a:cs typeface="+mn-cs"/>
            </a:rPr>
            <a:t> : Insee, estimations d'emploi ; estimations trimestrielles Acoss-Urssaf, Dares, Insee </a:t>
          </a:r>
          <a:endParaRPr lang="fr-FR" sz="900">
            <a:effectLs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0.08904</cdr:x>
      <cdr:y>0.0018</cdr:y>
    </cdr:from>
    <cdr:to>
      <cdr:x>0.92491</cdr:x>
      <cdr:y>0.17788</cdr:y>
    </cdr:to>
    <cdr:sp macro="" textlink="">
      <cdr:nvSpPr>
        <cdr:cNvPr id="2" name="ZoneTexte 1"/>
        <cdr:cNvSpPr txBox="1"/>
      </cdr:nvSpPr>
      <cdr:spPr>
        <a:xfrm xmlns:a="http://schemas.openxmlformats.org/drawingml/2006/main">
          <a:off x="628438" y="7620"/>
          <a:ext cx="5899591" cy="74689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fr-FR" sz="1500" b="1" i="0" baseline="0"/>
            <a:t>Evolution de la contribution de l'intérim et de l'emploi hors intérim </a:t>
          </a:r>
        </a:p>
        <a:p xmlns:a="http://schemas.openxmlformats.org/drawingml/2006/main">
          <a:pPr algn="ctr"/>
          <a:r>
            <a:rPr lang="fr-FR" sz="1500" b="1" i="0" baseline="0"/>
            <a:t>à l'emploi salarié, dans le Vaucluse</a:t>
          </a:r>
        </a:p>
        <a:p xmlns:a="http://schemas.openxmlformats.org/drawingml/2006/main">
          <a:pPr algn="ctr" eaLnBrk="1" fontAlgn="auto" latinLnBrk="0" hangingPunct="1"/>
          <a:r>
            <a:rPr lang="fr-FR" sz="1100" b="0" i="1" baseline="0">
              <a:effectLst/>
              <a:latin typeface="+mn-lt"/>
              <a:ea typeface="+mn-ea"/>
              <a:cs typeface="+mn-cs"/>
            </a:rPr>
            <a:t>(en nombre, entre le T2 2024 et le T3 2024) </a:t>
          </a:r>
          <a:endParaRPr lang="fr-FR">
            <a:effectLst/>
          </a:endParaRPr>
        </a:p>
        <a:p xmlns:a="http://schemas.openxmlformats.org/drawingml/2006/main">
          <a:pPr algn="ctr"/>
          <a:endParaRPr lang="fr-FR" sz="1400" b="1" i="0" baseline="0"/>
        </a:p>
        <a:p xmlns:a="http://schemas.openxmlformats.org/drawingml/2006/main">
          <a:pPr algn="ctr"/>
          <a:endParaRPr lang="fr-FR" sz="1400" b="1" i="0" baseline="0"/>
        </a:p>
      </cdr:txBody>
    </cdr:sp>
  </cdr:relSizeAnchor>
  <cdr:relSizeAnchor xmlns:cdr="http://schemas.openxmlformats.org/drawingml/2006/chartDrawing">
    <cdr:from>
      <cdr:x>0</cdr:x>
      <cdr:y>0.82202</cdr:y>
    </cdr:from>
    <cdr:to>
      <cdr:x>0.98564</cdr:x>
      <cdr:y>1</cdr:y>
    </cdr:to>
    <cdr:sp macro="" textlink="">
      <cdr:nvSpPr>
        <cdr:cNvPr id="4" name="Text Box 1"/>
        <cdr:cNvSpPr txBox="1">
          <a:spLocks xmlns:a="http://schemas.openxmlformats.org/drawingml/2006/main" noChangeArrowheads="1"/>
        </cdr:cNvSpPr>
      </cdr:nvSpPr>
      <cdr:spPr bwMode="auto">
        <a:xfrm xmlns:a="http://schemas.openxmlformats.org/drawingml/2006/main">
          <a:off x="0" y="3630911"/>
          <a:ext cx="6783928" cy="78614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eaLnBrk="1" fontAlgn="auto" latinLnBrk="0" hangingPunct="1"/>
          <a:r>
            <a:rPr lang="fr-FR" sz="900" b="1" i="0" baseline="0">
              <a:effectLst/>
              <a:latin typeface="+mn-lt"/>
              <a:ea typeface="+mn-ea"/>
              <a:cs typeface="+mn-cs"/>
            </a:rPr>
            <a:t>Note</a:t>
          </a:r>
          <a:r>
            <a:rPr lang="fr-FR" sz="900" b="0" i="0" baseline="0">
              <a:effectLst/>
              <a:latin typeface="+mn-lt"/>
              <a:ea typeface="+mn-ea"/>
              <a:cs typeface="+mn-cs"/>
            </a:rPr>
            <a:t> : données arrondies provisoires, corrigées des variations saisonnières ; l'addition des quatre sous-secteurs d'activité ne correspond pas au total de l'emploi salarié , car le secteur </a:t>
          </a:r>
          <a:r>
            <a:rPr lang="fr-FR" sz="900" b="0" i="1" baseline="0">
              <a:effectLst/>
              <a:latin typeface="+mn-lt"/>
              <a:ea typeface="+mn-ea"/>
              <a:cs typeface="+mn-cs"/>
            </a:rPr>
            <a:t>Agriculture, sylviculture et pêche </a:t>
          </a:r>
          <a:r>
            <a:rPr lang="fr-FR" sz="900" b="0" i="0" baseline="0">
              <a:effectLst/>
              <a:latin typeface="+mn-lt"/>
              <a:ea typeface="+mn-ea"/>
              <a:cs typeface="+mn-cs"/>
            </a:rPr>
            <a:t>qui représente 1 % de l'emploi salarié total n'est pas représenté</a:t>
          </a:r>
          <a:endParaRPr lang="fr-FR" sz="900">
            <a:effectLst/>
          </a:endParaRPr>
        </a:p>
        <a:p xmlns:a="http://schemas.openxmlformats.org/drawingml/2006/main">
          <a:pPr rtl="0" eaLnBrk="1" fontAlgn="auto" latinLnBrk="0" hangingPunct="1"/>
          <a:r>
            <a:rPr lang="fr-FR" sz="900" b="1" i="0" baseline="0">
              <a:effectLst/>
              <a:latin typeface="+mn-lt"/>
              <a:ea typeface="+mn-ea"/>
              <a:cs typeface="+mn-cs"/>
            </a:rPr>
            <a:t>Champ</a:t>
          </a:r>
          <a:r>
            <a:rPr lang="fr-FR" sz="900" b="0" i="0" baseline="0">
              <a:effectLst/>
              <a:latin typeface="+mn-lt"/>
              <a:ea typeface="+mn-ea"/>
              <a:cs typeface="+mn-cs"/>
            </a:rPr>
            <a:t> : emploi salarié en fin de trimestre </a:t>
          </a:r>
          <a:endParaRPr lang="fr-FR" sz="900">
            <a:effectLst/>
          </a:endParaRPr>
        </a:p>
        <a:p xmlns:a="http://schemas.openxmlformats.org/drawingml/2006/main">
          <a:pPr rtl="0" eaLnBrk="1" fontAlgn="auto" latinLnBrk="0" hangingPunct="1"/>
          <a:r>
            <a:rPr lang="fr-FR" sz="900" b="1" i="1" baseline="0">
              <a:effectLst/>
              <a:latin typeface="+mn-lt"/>
              <a:ea typeface="+mn-ea"/>
              <a:cs typeface="+mn-cs"/>
            </a:rPr>
            <a:t>Sources</a:t>
          </a:r>
          <a:r>
            <a:rPr lang="fr-FR" sz="900" b="0" i="1" baseline="0">
              <a:effectLst/>
              <a:latin typeface="+mn-lt"/>
              <a:ea typeface="+mn-ea"/>
              <a:cs typeface="+mn-cs"/>
            </a:rPr>
            <a:t> : Insee, estimations d'emploi ; estimations trimestrielles Acoss-Urssaf, Dares, Insee</a:t>
          </a:r>
          <a:endParaRPr lang="fr-FR" sz="900">
            <a:effectLst/>
          </a:endParaRPr>
        </a:p>
        <a:p xmlns:a="http://schemas.openxmlformats.org/drawingml/2006/main">
          <a:pPr algn="l" rtl="0">
            <a:defRPr sz="1000"/>
          </a:pPr>
          <a:endParaRPr lang="fr-FR" sz="900" b="0" i="1" u="none" strike="noStrike" baseline="0">
            <a:solidFill>
              <a:srgbClr val="000000"/>
            </a:solidFill>
            <a:latin typeface="Calibri"/>
          </a:endParaRPr>
        </a:p>
      </cdr:txBody>
    </cdr:sp>
  </cdr:relSizeAnchor>
  <cdr:relSizeAnchor xmlns:cdr="http://schemas.openxmlformats.org/drawingml/2006/chartDrawing">
    <cdr:from>
      <cdr:x>0.26127</cdr:x>
      <cdr:y>0.24431</cdr:y>
    </cdr:from>
    <cdr:to>
      <cdr:x>0.26133</cdr:x>
      <cdr:y>0.70657</cdr:y>
    </cdr:to>
    <cdr:cxnSp macro="">
      <cdr:nvCxnSpPr>
        <cdr:cNvPr id="5" name="Connecteur droit 4">
          <a:extLst xmlns:a="http://schemas.openxmlformats.org/drawingml/2006/main">
            <a:ext uri="{FF2B5EF4-FFF2-40B4-BE49-F238E27FC236}">
              <a16:creationId xmlns:a16="http://schemas.microsoft.com/office/drawing/2014/main" id="{ED6AF696-F65B-193A-E71E-9AC14DCD0368}"/>
            </a:ext>
          </a:extLst>
        </cdr:cNvPr>
        <cdr:cNvCxnSpPr/>
      </cdr:nvCxnSpPr>
      <cdr:spPr>
        <a:xfrm xmlns:a="http://schemas.openxmlformats.org/drawingml/2006/main" flipH="1" flipV="1">
          <a:off x="1844040" y="1036320"/>
          <a:ext cx="449" cy="1960809"/>
        </a:xfrm>
        <a:prstGeom xmlns:a="http://schemas.openxmlformats.org/drawingml/2006/main" prst="line">
          <a:avLst/>
        </a:prstGeom>
        <a:ln xmlns:a="http://schemas.openxmlformats.org/drawingml/2006/main" w="12700">
          <a:solidFill>
            <a:sysClr val="windowText" lastClr="000000"/>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0.00758</cdr:x>
      <cdr:y>0.01282</cdr:y>
    </cdr:from>
    <cdr:to>
      <cdr:x>0.97841</cdr:x>
      <cdr:y>0.17355</cdr:y>
    </cdr:to>
    <cdr:sp macro="" textlink="">
      <cdr:nvSpPr>
        <cdr:cNvPr id="5" name="ZoneTexte 1"/>
        <cdr:cNvSpPr txBox="1"/>
      </cdr:nvSpPr>
      <cdr:spPr>
        <a:xfrm xmlns:a="http://schemas.openxmlformats.org/drawingml/2006/main">
          <a:off x="52171" y="56146"/>
          <a:ext cx="6682004" cy="703933"/>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fr-FR" sz="1500" b="1" i="0" u="none" strike="noStrike" kern="1200" baseline="0">
              <a:solidFill>
                <a:srgbClr val="000000"/>
              </a:solidFill>
              <a:latin typeface="+mn-lt"/>
              <a:ea typeface="Calibri"/>
              <a:cs typeface="Calibri"/>
            </a:rPr>
            <a:t>Evolution de l'emploi salarié par secteur d'activité y compris intérim, </a:t>
          </a:r>
        </a:p>
        <a:p xmlns:a="http://schemas.openxmlformats.org/drawingml/2006/main">
          <a:pPr algn="ctr" rtl="0"/>
          <a:r>
            <a:rPr lang="fr-FR" sz="1500" b="1" i="0" u="none" strike="noStrike" kern="1200" baseline="0">
              <a:solidFill>
                <a:srgbClr val="000000"/>
              </a:solidFill>
              <a:latin typeface="Calibri"/>
              <a:ea typeface="Calibri"/>
              <a:cs typeface="Calibri"/>
            </a:rPr>
            <a:t>dans le Vaucluse</a:t>
          </a:r>
        </a:p>
        <a:p xmlns:a="http://schemas.openxmlformats.org/drawingml/2006/main">
          <a:pPr algn="ctr" rtl="0"/>
          <a:r>
            <a:rPr lang="fr-FR" sz="1100" b="0" i="1" baseline="0">
              <a:effectLst/>
              <a:latin typeface="+mn-lt"/>
              <a:ea typeface="+mn-ea"/>
              <a:cs typeface="+mn-cs"/>
            </a:rPr>
            <a:t>(en indice base 100 au 1</a:t>
          </a:r>
          <a:r>
            <a:rPr lang="fr-FR" sz="1100" b="0" i="1" baseline="30000">
              <a:effectLst/>
              <a:latin typeface="+mn-lt"/>
              <a:ea typeface="+mn-ea"/>
              <a:cs typeface="+mn-cs"/>
            </a:rPr>
            <a:t>er</a:t>
          </a:r>
          <a:r>
            <a:rPr lang="fr-FR" sz="1100" b="0" i="1" baseline="0">
              <a:effectLst/>
              <a:latin typeface="+mn-lt"/>
              <a:ea typeface="+mn-ea"/>
              <a:cs typeface="+mn-cs"/>
            </a:rPr>
            <a:t> trimestre 2014)</a:t>
          </a:r>
          <a:endParaRPr lang="fr-FR">
            <a:effectLst/>
          </a:endParaRPr>
        </a:p>
        <a:p xmlns:a="http://schemas.openxmlformats.org/drawingml/2006/main">
          <a:pPr algn="ctr" rtl="0"/>
          <a:endParaRPr lang="fr-FR" sz="1400" b="1" i="0" u="none" strike="noStrike" kern="1200" baseline="0">
            <a:solidFill>
              <a:srgbClr val="000000"/>
            </a:solidFill>
            <a:latin typeface="Calibri"/>
            <a:ea typeface="Calibri"/>
            <a:cs typeface="Calibri"/>
          </a:endParaRPr>
        </a:p>
        <a:p xmlns:a="http://schemas.openxmlformats.org/drawingml/2006/main">
          <a:endParaRPr lang="fr-FR" sz="1100"/>
        </a:p>
      </cdr:txBody>
    </cdr:sp>
  </cdr:relSizeAnchor>
  <cdr:relSizeAnchor xmlns:cdr="http://schemas.openxmlformats.org/drawingml/2006/chartDrawing">
    <cdr:from>
      <cdr:x>0</cdr:x>
      <cdr:y>0.86827</cdr:y>
    </cdr:from>
    <cdr:to>
      <cdr:x>0.96651</cdr:x>
      <cdr:y>1</cdr:y>
    </cdr:to>
    <cdr:sp macro="" textlink="">
      <cdr:nvSpPr>
        <cdr:cNvPr id="7" name="Text Box 1"/>
        <cdr:cNvSpPr txBox="1">
          <a:spLocks xmlns:a="http://schemas.openxmlformats.org/drawingml/2006/main" noChangeArrowheads="1"/>
        </cdr:cNvSpPr>
      </cdr:nvSpPr>
      <cdr:spPr bwMode="auto">
        <a:xfrm xmlns:a="http://schemas.openxmlformats.org/drawingml/2006/main">
          <a:off x="0" y="3440430"/>
          <a:ext cx="6495759" cy="52197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eaLnBrk="1" fontAlgn="auto" latinLnBrk="0" hangingPunct="1"/>
          <a:r>
            <a:rPr lang="fr-FR" sz="900" b="1" i="0" baseline="0">
              <a:effectLst/>
              <a:latin typeface="+mn-lt"/>
              <a:ea typeface="+mn-ea"/>
              <a:cs typeface="+mn-cs"/>
            </a:rPr>
            <a:t>Note : </a:t>
          </a:r>
          <a:r>
            <a:rPr lang="fr-FR" sz="900" b="0" i="0" baseline="0">
              <a:effectLst/>
              <a:latin typeface="+mn-lt"/>
              <a:ea typeface="+mn-ea"/>
              <a:cs typeface="+mn-cs"/>
            </a:rPr>
            <a:t>données provisoires, corrigées des variations saisonnières</a:t>
          </a:r>
          <a:endParaRPr lang="fr-FR" sz="900">
            <a:effectLst/>
          </a:endParaRPr>
        </a:p>
        <a:p xmlns:a="http://schemas.openxmlformats.org/drawingml/2006/main">
          <a:pPr rtl="0" eaLnBrk="1" fontAlgn="auto" latinLnBrk="0" hangingPunct="1"/>
          <a:r>
            <a:rPr lang="fr-FR" sz="900" b="1" i="0" baseline="0">
              <a:effectLst/>
              <a:latin typeface="+mn-lt"/>
              <a:ea typeface="+mn-ea"/>
              <a:cs typeface="+mn-cs"/>
            </a:rPr>
            <a:t>Champ : </a:t>
          </a:r>
          <a:r>
            <a:rPr lang="fr-FR" sz="900" b="0" i="0" baseline="0">
              <a:effectLst/>
              <a:latin typeface="+mn-lt"/>
              <a:ea typeface="+mn-ea"/>
              <a:cs typeface="+mn-cs"/>
            </a:rPr>
            <a:t>emploi salarié en fin de trimestre </a:t>
          </a:r>
          <a:endParaRPr lang="fr-FR" sz="900">
            <a:effectLst/>
          </a:endParaRPr>
        </a:p>
        <a:p xmlns:a="http://schemas.openxmlformats.org/drawingml/2006/main">
          <a:pPr rtl="0"/>
          <a:r>
            <a:rPr lang="fr-FR" sz="900" b="1" i="1" baseline="0">
              <a:effectLst/>
              <a:latin typeface="+mn-lt"/>
              <a:ea typeface="+mn-ea"/>
              <a:cs typeface="+mn-cs"/>
            </a:rPr>
            <a:t>Sources</a:t>
          </a:r>
          <a:r>
            <a:rPr lang="fr-FR" sz="900" b="0" i="1" baseline="0">
              <a:effectLst/>
              <a:latin typeface="+mn-lt"/>
              <a:ea typeface="+mn-ea"/>
              <a:cs typeface="+mn-cs"/>
            </a:rPr>
            <a:t> : Insee, estimations d'emploi ; estimations trimestrielles Acoss-Urssaf, Dares, Insee </a:t>
          </a:r>
          <a:endParaRPr lang="fr-FR" sz="900">
            <a:effectLst/>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cdr:x>
      <cdr:y>0.81997</cdr:y>
    </cdr:from>
    <cdr:to>
      <cdr:x>0</cdr:x>
      <cdr:y>0.82121</cdr:y>
    </cdr:to>
    <cdr:sp macro="" textlink="">
      <cdr:nvSpPr>
        <cdr:cNvPr id="3" name="ZoneTexte 1"/>
        <cdr:cNvSpPr txBox="1"/>
      </cdr:nvSpPr>
      <cdr:spPr>
        <a:xfrm xmlns:a="http://schemas.openxmlformats.org/drawingml/2006/main">
          <a:off x="0" y="4923864"/>
          <a:ext cx="9791140" cy="111834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900" b="0">
              <a:effectLst/>
              <a:latin typeface="+mn-lt"/>
              <a:ea typeface="+mn-ea"/>
              <a:cs typeface="+mn-cs"/>
            </a:rPr>
            <a:t>* A</a:t>
          </a:r>
          <a:r>
            <a:rPr lang="fr-FR" sz="900" b="0" i="0" baseline="0">
              <a:effectLst/>
              <a:latin typeface="+mn-lt"/>
              <a:ea typeface="+mn-ea"/>
              <a:cs typeface="+mn-cs"/>
            </a:rPr>
            <a:t> partir de janvier 2018, les CUI-CAE sont transformés en Parcours emploi compétences (PEC). Il n'y a ainsi plus d'embauches en CUI-CAE.</a:t>
          </a:r>
          <a:endParaRPr lang="fr-FR" sz="900">
            <a:effectLst/>
          </a:endParaRPr>
        </a:p>
        <a:p xmlns:a="http://schemas.openxmlformats.org/drawingml/2006/main">
          <a:r>
            <a:rPr lang="fr-FR" sz="900">
              <a:effectLst/>
              <a:latin typeface="+mn-lt"/>
              <a:ea typeface="+mn-ea"/>
              <a:cs typeface="+mn-cs"/>
            </a:rPr>
            <a:t>** Depuis janvier 2018, l</a:t>
          </a:r>
          <a:r>
            <a:rPr lang="fr-FR" sz="900" b="0" i="0" baseline="0">
              <a:effectLst/>
              <a:latin typeface="+mn-lt"/>
              <a:ea typeface="+mn-ea"/>
              <a:cs typeface="+mn-cs"/>
            </a:rPr>
            <a:t>e recours aux CUI-CIE n'est plus autorisé, sauf pour les Drom et les  Conseils départementaux qui les financent entièrement.</a:t>
          </a:r>
          <a:endParaRPr lang="fr-FR" sz="900">
            <a:effectLst/>
          </a:endParaRPr>
        </a:p>
        <a:p xmlns:a="http://schemas.openxmlformats.org/drawingml/2006/main">
          <a:pPr rtl="0" eaLnBrk="1" fontAlgn="auto" latinLnBrk="0" hangingPunct="1"/>
          <a:r>
            <a:rPr lang="fr-FR" sz="900">
              <a:effectLst/>
              <a:latin typeface="+mn-lt"/>
              <a:ea typeface="+mn-ea"/>
              <a:cs typeface="+mn-cs"/>
            </a:rPr>
            <a:t>*** Marchands et non marchands . Les Emplois  d'avenir ont débuté en novembre 2012. A compter de janvier</a:t>
          </a:r>
          <a:r>
            <a:rPr lang="fr-FR" sz="900" baseline="0">
              <a:effectLst/>
              <a:latin typeface="+mn-lt"/>
              <a:ea typeface="+mn-ea"/>
              <a:cs typeface="+mn-cs"/>
            </a:rPr>
            <a:t> 2018, l</a:t>
          </a:r>
          <a:r>
            <a:rPr lang="fr-FR" sz="900">
              <a:effectLst/>
              <a:latin typeface="+mn-lt"/>
              <a:ea typeface="+mn-ea"/>
              <a:cs typeface="+mn-cs"/>
            </a:rPr>
            <a:t>e dispositif est mis en </a:t>
          </a:r>
          <a:r>
            <a:rPr lang="fr-FR" sz="900" baseline="0">
              <a:effectLst/>
              <a:latin typeface="+mn-lt"/>
              <a:ea typeface="+mn-ea"/>
              <a:cs typeface="+mn-cs"/>
            </a:rPr>
            <a:t> extinction. E</a:t>
          </a:r>
          <a:r>
            <a:rPr lang="fr-FR" sz="900">
              <a:effectLst/>
              <a:latin typeface="+mn-lt"/>
              <a:ea typeface="+mn-ea"/>
              <a:cs typeface="+mn-cs"/>
            </a:rPr>
            <a:t>xcepté quelques cas particuliers de reconduction de contrat pour terminer une formation, il n’y a plus de nouveaux bénéficiaires.</a:t>
          </a:r>
          <a:endParaRPr lang="fr-FR" sz="900">
            <a:effectLst/>
          </a:endParaRPr>
        </a:p>
        <a:p xmlns:a="http://schemas.openxmlformats.org/drawingml/2006/main">
          <a:pPr rtl="0" eaLnBrk="1" fontAlgn="auto" latinLnBrk="0" hangingPunct="1"/>
          <a:r>
            <a:rPr lang="fr-FR" sz="900" b="0" i="0" baseline="0">
              <a:effectLst/>
              <a:latin typeface="+mn-lt"/>
              <a:ea typeface="+mn-ea"/>
              <a:cs typeface="+mn-cs"/>
            </a:rPr>
            <a:t>**** M</a:t>
          </a:r>
          <a:r>
            <a:rPr lang="fr-FR" sz="900">
              <a:effectLst/>
              <a:latin typeface="+mn-lt"/>
              <a:ea typeface="+mn-ea"/>
              <a:cs typeface="+mn-cs"/>
            </a:rPr>
            <a:t>archands et non marchands . Depuis juillet 2014, les  Ateliers et chantiers d’insertion  (ACI)</a:t>
          </a:r>
          <a:r>
            <a:rPr lang="fr-FR" sz="900" baseline="0">
              <a:effectLst/>
              <a:latin typeface="+mn-lt"/>
              <a:ea typeface="+mn-ea"/>
              <a:cs typeface="+mn-cs"/>
            </a:rPr>
            <a:t> </a:t>
          </a:r>
          <a:r>
            <a:rPr lang="fr-FR" sz="900">
              <a:effectLst/>
              <a:latin typeface="+mn-lt"/>
              <a:ea typeface="+mn-ea"/>
              <a:cs typeface="+mn-cs"/>
            </a:rPr>
            <a:t>doivent recruter leurs salariés en CDDI.</a:t>
          </a:r>
          <a:endParaRPr lang="fr-FR" sz="900">
            <a:effectLst/>
          </a:endParaRPr>
        </a:p>
        <a:p xmlns:a="http://schemas.openxmlformats.org/drawingml/2006/main">
          <a:r>
            <a:rPr lang="fr-FR" sz="900" b="1">
              <a:effectLst/>
              <a:latin typeface="+mn-lt"/>
              <a:ea typeface="+mn-ea"/>
              <a:cs typeface="+mn-cs"/>
            </a:rPr>
            <a:t>Note : </a:t>
          </a:r>
          <a:r>
            <a:rPr lang="fr-FR" sz="900">
              <a:effectLst/>
              <a:latin typeface="+mn-lt"/>
              <a:ea typeface="+mn-ea"/>
              <a:cs typeface="+mn-cs"/>
            </a:rPr>
            <a:t>données arrondies en fin de trimestre, provisoires</a:t>
          </a:r>
          <a:endParaRPr lang="fr-FR" sz="900">
            <a:effectLst/>
          </a:endParaRPr>
        </a:p>
        <a:p xmlns:a="http://schemas.openxmlformats.org/drawingml/2006/main">
          <a:r>
            <a:rPr lang="fr-FR" sz="900" b="1" i="1">
              <a:effectLst/>
              <a:latin typeface="+mn-lt"/>
              <a:ea typeface="+mn-ea"/>
              <a:cs typeface="+mn-cs"/>
            </a:rPr>
            <a:t>Source </a:t>
          </a:r>
          <a:r>
            <a:rPr lang="fr-FR" sz="900" i="1">
              <a:effectLst/>
              <a:latin typeface="+mn-lt"/>
              <a:ea typeface="+mn-ea"/>
              <a:cs typeface="+mn-cs"/>
            </a:rPr>
            <a:t>: ASP - </a:t>
          </a:r>
          <a:r>
            <a:rPr lang="fr-FR" sz="900" b="1" i="1">
              <a:effectLst/>
              <a:latin typeface="+mn-lt"/>
              <a:ea typeface="+mn-ea"/>
              <a:cs typeface="+mn-cs"/>
            </a:rPr>
            <a:t>Traitements : </a:t>
          </a:r>
          <a:r>
            <a:rPr lang="fr-FR" sz="900" i="1">
              <a:effectLst/>
              <a:latin typeface="+mn-lt"/>
              <a:ea typeface="+mn-ea"/>
              <a:cs typeface="+mn-cs"/>
            </a:rPr>
            <a:t>Dares</a:t>
          </a:r>
          <a:endParaRPr lang="fr-FR" sz="900">
            <a:effectLst/>
          </a:endParaRPr>
        </a:p>
        <a:p xmlns:a="http://schemas.openxmlformats.org/drawingml/2006/main">
          <a:pPr marL="0" marR="0" indent="0" defTabSz="914400" rtl="0" eaLnBrk="1" fontAlgn="auto" latinLnBrk="0" hangingPunct="1">
            <a:lnSpc>
              <a:spcPts val="1200"/>
            </a:lnSpc>
            <a:spcBef>
              <a:spcPts val="0"/>
            </a:spcBef>
            <a:spcAft>
              <a:spcPts val="0"/>
            </a:spcAft>
            <a:buClrTx/>
            <a:buSzTx/>
            <a:buFontTx/>
            <a:buNone/>
            <a:tabLst/>
            <a:defRPr/>
          </a:pPr>
          <a:endParaRPr lang="fr-FR" sz="900" i="1"/>
        </a:p>
      </cdr:txBody>
    </cdr:sp>
  </cdr:relSizeAnchor>
</c:userShapes>
</file>

<file path=ppt/drawings/drawing6.xml><?xml version="1.0" encoding="utf-8"?>
<c:userShapes xmlns:c="http://schemas.openxmlformats.org/drawingml/2006/chart">
  <cdr:relSizeAnchor xmlns:cdr="http://schemas.openxmlformats.org/drawingml/2006/chartDrawing">
    <cdr:from>
      <cdr:x>0</cdr:x>
      <cdr:y>0.86065</cdr:y>
    </cdr:from>
    <cdr:to>
      <cdr:x>1</cdr:x>
      <cdr:y>0.95737</cdr:y>
    </cdr:to>
    <cdr:sp macro="" textlink="">
      <cdr:nvSpPr>
        <cdr:cNvPr id="3" name="ZoneTexte 1"/>
        <cdr:cNvSpPr txBox="1"/>
      </cdr:nvSpPr>
      <cdr:spPr>
        <a:xfrm xmlns:a="http://schemas.openxmlformats.org/drawingml/2006/main">
          <a:off x="0" y="5243542"/>
          <a:ext cx="11227254" cy="6347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fr-FR" sz="1100" b="1" i="0" baseline="0">
              <a:effectLst/>
              <a:latin typeface="+mn-lt"/>
              <a:ea typeface="+mn-ea"/>
              <a:cs typeface="+mn-cs"/>
            </a:rPr>
            <a:t>Note</a:t>
          </a:r>
          <a:r>
            <a:rPr lang="fr-FR" sz="1100" b="0" i="0" baseline="0">
              <a:effectLst/>
              <a:latin typeface="+mn-lt"/>
              <a:ea typeface="+mn-ea"/>
              <a:cs typeface="+mn-cs"/>
            </a:rPr>
            <a:t> : données provisoires</a:t>
          </a:r>
          <a:endParaRPr lang="fr-FR" sz="900">
            <a:effectLst/>
          </a:endParaRPr>
        </a:p>
        <a:p xmlns:a="http://schemas.openxmlformats.org/drawingml/2006/main">
          <a:pPr rtl="0"/>
          <a:r>
            <a:rPr lang="fr-FR" sz="1100" b="1" i="1" baseline="0">
              <a:effectLst/>
              <a:latin typeface="+mn-lt"/>
              <a:ea typeface="+mn-ea"/>
              <a:cs typeface="+mn-cs"/>
            </a:rPr>
            <a:t>Source : </a:t>
          </a:r>
          <a:r>
            <a:rPr lang="fr-FR" sz="1100" b="0" i="1" baseline="0">
              <a:effectLst/>
              <a:latin typeface="+mn-lt"/>
              <a:ea typeface="+mn-ea"/>
              <a:cs typeface="+mn-cs"/>
            </a:rPr>
            <a:t>Système d’information sur l’apprentissage de la Dares - </a:t>
          </a:r>
          <a:r>
            <a:rPr lang="fr-FR" sz="1100" b="1" i="1" baseline="0">
              <a:effectLst/>
              <a:latin typeface="+mn-lt"/>
              <a:ea typeface="+mn-ea"/>
              <a:cs typeface="+mn-cs"/>
            </a:rPr>
            <a:t>Traitements</a:t>
          </a:r>
          <a:r>
            <a:rPr lang="fr-FR" sz="1100" b="0" i="1" baseline="0">
              <a:effectLst/>
              <a:latin typeface="+mn-lt"/>
              <a:ea typeface="+mn-ea"/>
              <a:cs typeface="+mn-cs"/>
            </a:rPr>
            <a:t> : Dares</a:t>
          </a:r>
          <a:endParaRPr lang="fr-FR" sz="900">
            <a:effectLst/>
          </a:endParaRPr>
        </a:p>
        <a:p xmlns:a="http://schemas.openxmlformats.org/drawingml/2006/main">
          <a:pPr marL="0" marR="0" indent="0" defTabSz="914400" rtl="0" eaLnBrk="1" fontAlgn="auto" latinLnBrk="0" hangingPunct="1">
            <a:lnSpc>
              <a:spcPts val="1200"/>
            </a:lnSpc>
            <a:spcBef>
              <a:spcPts val="0"/>
            </a:spcBef>
            <a:spcAft>
              <a:spcPts val="0"/>
            </a:spcAft>
            <a:buClrTx/>
            <a:buSzTx/>
            <a:buFontTx/>
            <a:buNone/>
            <a:tabLst/>
            <a:defRPr/>
          </a:pPr>
          <a:endParaRPr lang="fr-FR" sz="1100" i="1"/>
        </a:p>
      </cdr:txBody>
    </cdr:sp>
  </cdr:relSizeAnchor>
</c:userShapes>
</file>

<file path=ppt/drawings/drawing7.xml><?xml version="1.0" encoding="utf-8"?>
<c:userShapes xmlns:c="http://schemas.openxmlformats.org/drawingml/2006/chart">
  <cdr:relSizeAnchor xmlns:cdr="http://schemas.openxmlformats.org/drawingml/2006/chartDrawing">
    <cdr:from>
      <cdr:x>0.04877</cdr:x>
      <cdr:y>0.84911</cdr:y>
    </cdr:from>
    <cdr:to>
      <cdr:x>0.93183</cdr:x>
      <cdr:y>1</cdr:y>
    </cdr:to>
    <cdr:sp macro="" textlink="">
      <cdr:nvSpPr>
        <cdr:cNvPr id="3" name="Text Box 1"/>
        <cdr:cNvSpPr txBox="1">
          <a:spLocks xmlns:a="http://schemas.openxmlformats.org/drawingml/2006/main" noChangeArrowheads="1"/>
        </cdr:cNvSpPr>
      </cdr:nvSpPr>
      <cdr:spPr bwMode="auto">
        <a:xfrm xmlns:a="http://schemas.openxmlformats.org/drawingml/2006/main">
          <a:off x="327025" y="2733677"/>
          <a:ext cx="5921432" cy="485773"/>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fr-FR" sz="1000" b="1" i="0" u="none" strike="noStrike" baseline="0">
              <a:solidFill>
                <a:srgbClr val="000000"/>
              </a:solidFill>
              <a:latin typeface="+mn-lt"/>
            </a:rPr>
            <a:t>Note : </a:t>
          </a:r>
          <a:r>
            <a:rPr lang="fr-FR" sz="1000" b="0" i="0" u="none" strike="noStrike" baseline="0">
              <a:solidFill>
                <a:srgbClr val="000000"/>
              </a:solidFill>
              <a:latin typeface="+mn-lt"/>
            </a:rPr>
            <a:t>données trimestrielles provisoires, corrigées des variations saisonnières ; estimation à +/- 0,3 point près du</a:t>
          </a:r>
        </a:p>
        <a:p xmlns:a="http://schemas.openxmlformats.org/drawingml/2006/main">
          <a:pPr algn="l" rtl="0">
            <a:defRPr sz="1000"/>
          </a:pPr>
          <a:r>
            <a:rPr lang="fr-FR" sz="1000" b="0" i="0" u="none" strike="noStrike" baseline="0">
              <a:solidFill>
                <a:srgbClr val="000000"/>
              </a:solidFill>
              <a:latin typeface="+mn-lt"/>
            </a:rPr>
            <a:t>niveau du taux de chômage national et de son évolution d’un trimestre à l’autre</a:t>
          </a:r>
        </a:p>
        <a:p xmlns:a="http://schemas.openxmlformats.org/drawingml/2006/main">
          <a:pPr marL="0" marR="0" indent="0" algn="l" defTabSz="914400" rtl="0" eaLnBrk="1" fontAlgn="auto" latinLnBrk="0" hangingPunct="1">
            <a:lnSpc>
              <a:spcPct val="100000"/>
            </a:lnSpc>
            <a:spcBef>
              <a:spcPts val="0"/>
            </a:spcBef>
            <a:spcAft>
              <a:spcPts val="0"/>
            </a:spcAft>
            <a:buClrTx/>
            <a:buSzTx/>
            <a:buFontTx/>
            <a:buNone/>
            <a:tabLst/>
            <a:defRPr sz="1000"/>
          </a:pPr>
          <a:r>
            <a:rPr lang="fr-FR" sz="1000" b="1" i="1" u="none" strike="noStrike" baseline="0">
              <a:solidFill>
                <a:srgbClr val="000000"/>
              </a:solidFill>
              <a:latin typeface="Calibri"/>
            </a:rPr>
            <a:t>Source : </a:t>
          </a:r>
          <a:r>
            <a:rPr lang="fr-FR" sz="1000" b="0" i="1" u="none" strike="noStrike" baseline="0">
              <a:solidFill>
                <a:srgbClr val="000000"/>
              </a:solidFill>
              <a:latin typeface="Calibri"/>
            </a:rPr>
            <a:t>Insee, taux de chômage au sens du BIT (national ) et taux de chômage </a:t>
          </a:r>
          <a:r>
            <a:rPr lang="fr-FR" sz="1000" b="0" i="1" baseline="0">
              <a:effectLst/>
              <a:latin typeface="+mn-lt"/>
              <a:ea typeface="+mn-ea"/>
              <a:cs typeface="+mn-cs"/>
            </a:rPr>
            <a:t>localisés (régional et départementaux)</a:t>
          </a:r>
          <a:endParaRPr lang="fr-FR">
            <a:effectLst/>
          </a:endParaRPr>
        </a:p>
        <a:p xmlns:a="http://schemas.openxmlformats.org/drawingml/2006/main">
          <a:pPr algn="l" rtl="0">
            <a:defRPr sz="1000"/>
          </a:pPr>
          <a:endParaRPr lang="fr-FR" sz="1000" b="0" i="1" u="none" strike="noStrike" baseline="0">
            <a:solidFill>
              <a:srgbClr val="000000"/>
            </a:solidFill>
            <a:latin typeface="Calibri"/>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cdr:x>
      <cdr:y>0.84193</cdr:y>
    </cdr:from>
    <cdr:to>
      <cdr:x>0</cdr:x>
      <cdr:y>0.84217</cdr:y>
    </cdr:to>
    <cdr:sp macro="" textlink="">
      <cdr:nvSpPr>
        <cdr:cNvPr id="3" name="Text Box 1"/>
        <cdr:cNvSpPr txBox="1">
          <a:spLocks xmlns:a="http://schemas.openxmlformats.org/drawingml/2006/main" noChangeArrowheads="1"/>
        </cdr:cNvSpPr>
      </cdr:nvSpPr>
      <cdr:spPr bwMode="auto">
        <a:xfrm xmlns:a="http://schemas.openxmlformats.org/drawingml/2006/main">
          <a:off x="0" y="3952875"/>
          <a:ext cx="6924675" cy="78105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fr-FR" sz="1000" b="0" i="0" u="none" strike="noStrike" baseline="0">
              <a:solidFill>
                <a:srgbClr val="000000"/>
              </a:solidFill>
              <a:latin typeface="+mn-lt"/>
            </a:rPr>
            <a:t>* Pour évaluer la comparabilité avec le Vaucluse, les critères retenus sont le nombre total d'emplois (salariés et non salariés) du département, ainsi que le poids des secteurs de l'agriculture et du tertiaire dans l'emploi total </a:t>
          </a:r>
        </a:p>
        <a:p xmlns:a="http://schemas.openxmlformats.org/drawingml/2006/main">
          <a:pPr algn="l" rtl="0">
            <a:defRPr sz="1000"/>
          </a:pPr>
          <a:r>
            <a:rPr lang="fr-FR" sz="1000" b="1" i="0" u="none" strike="noStrike" baseline="0">
              <a:solidFill>
                <a:srgbClr val="000000"/>
              </a:solidFill>
              <a:latin typeface="+mn-lt"/>
            </a:rPr>
            <a:t>Note : </a:t>
          </a:r>
          <a:r>
            <a:rPr lang="fr-FR" sz="1000" b="0" i="0" u="none" strike="noStrike" baseline="0">
              <a:solidFill>
                <a:srgbClr val="000000"/>
              </a:solidFill>
              <a:latin typeface="+mn-lt"/>
            </a:rPr>
            <a:t>données trimestrielles provisoires, corrigées des variations saisonnières ; estimation à +/- 0,3 point près du niveau du taux de chômage national et de son évolution d’un trimestre à l’autre</a:t>
          </a:r>
        </a:p>
        <a:p xmlns:a="http://schemas.openxmlformats.org/drawingml/2006/main">
          <a:pPr algn="l" rtl="0">
            <a:defRPr sz="1000"/>
          </a:pPr>
          <a:r>
            <a:rPr lang="fr-FR" sz="1000" b="1" i="1" u="none" strike="noStrike" baseline="0">
              <a:solidFill>
                <a:srgbClr val="000000"/>
              </a:solidFill>
              <a:latin typeface="Calibri"/>
            </a:rPr>
            <a:t>Source : </a:t>
          </a:r>
          <a:r>
            <a:rPr lang="fr-FR" sz="1000" b="0" i="1" u="none" strike="noStrike" baseline="0">
              <a:solidFill>
                <a:srgbClr val="000000"/>
              </a:solidFill>
              <a:latin typeface="Calibri"/>
            </a:rPr>
            <a:t>Insee, taux de chômage au sens du BIT (national ) et taux de chômage localisés (régional</a:t>
          </a:r>
          <a:r>
            <a:rPr lang="fr-FR" sz="1000" b="0" i="1" baseline="0">
              <a:effectLst/>
              <a:latin typeface="+mn-lt"/>
              <a:ea typeface="+mn-ea"/>
              <a:cs typeface="+mn-cs"/>
            </a:rPr>
            <a:t> et départementaux</a:t>
          </a:r>
          <a:r>
            <a:rPr lang="fr-FR" sz="1000" b="0" i="1" u="none" strike="noStrike" baseline="0">
              <a:solidFill>
                <a:srgbClr val="000000"/>
              </a:solidFill>
              <a:latin typeface="Calibri"/>
            </a:rPr>
            <a:t>)</a:t>
          </a:r>
        </a:p>
      </cdr:txBody>
    </cdr:sp>
  </cdr:relSizeAnchor>
  <cdr:relSizeAnchor xmlns:cdr="http://schemas.openxmlformats.org/drawingml/2006/chartDrawing">
    <cdr:from>
      <cdr:x>0</cdr:x>
      <cdr:y>0</cdr:y>
    </cdr:from>
    <cdr:to>
      <cdr:x>0</cdr:x>
      <cdr:y>0.00171</cdr:y>
    </cdr:to>
    <cdr:sp macro="" textlink="">
      <cdr:nvSpPr>
        <cdr:cNvPr id="4" name="ZoneTexte 1"/>
        <cdr:cNvSpPr txBox="1"/>
      </cdr:nvSpPr>
      <cdr:spPr>
        <a:xfrm xmlns:a="http://schemas.openxmlformats.org/drawingml/2006/main">
          <a:off x="50800" y="50800"/>
          <a:ext cx="6886575" cy="3714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fr-FR" sz="1500" b="1" i="0" baseline="0">
              <a:effectLst/>
              <a:latin typeface="+mn-lt"/>
              <a:ea typeface="+mn-ea"/>
              <a:cs typeface="+mn-cs"/>
            </a:rPr>
            <a:t>Taux de chômage localisés dans les départements comparables* au T3 2023</a:t>
          </a:r>
          <a:endParaRPr lang="fr-FR" sz="1100"/>
        </a:p>
      </cdr:txBody>
    </cdr:sp>
  </cdr:relSizeAnchor>
  <cdr:relSizeAnchor xmlns:cdr="http://schemas.openxmlformats.org/drawingml/2006/chartDrawing">
    <cdr:from>
      <cdr:x>0.0055</cdr:x>
      <cdr:y>0.01073</cdr:y>
    </cdr:from>
    <cdr:to>
      <cdr:x>1</cdr:x>
      <cdr:y>0.0892</cdr:y>
    </cdr:to>
    <cdr:sp macro="" textlink="">
      <cdr:nvSpPr>
        <cdr:cNvPr id="2" name="ZoneTexte 1"/>
        <cdr:cNvSpPr txBox="1"/>
      </cdr:nvSpPr>
      <cdr:spPr>
        <a:xfrm xmlns:a="http://schemas.openxmlformats.org/drawingml/2006/main">
          <a:off x="50800" y="50800"/>
          <a:ext cx="6886589" cy="37147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fr-FR" sz="1500" b="1" i="0" baseline="0">
              <a:effectLst/>
              <a:latin typeface="+mn-lt"/>
              <a:ea typeface="+mn-ea"/>
              <a:cs typeface="+mn-cs"/>
            </a:rPr>
            <a:t>Taux de chômage localisés dans les départements comparables* au T3 2024</a:t>
          </a:r>
          <a:endParaRPr lang="fr-FR" sz="1100"/>
        </a:p>
      </cdr:txBody>
    </cdr:sp>
  </cdr:relSizeAnchor>
  <cdr:relSizeAnchor xmlns:cdr="http://schemas.openxmlformats.org/drawingml/2006/chartDrawing">
    <cdr:from>
      <cdr:x>0</cdr:x>
      <cdr:y>0.8216</cdr:y>
    </cdr:from>
    <cdr:to>
      <cdr:x>1</cdr:x>
      <cdr:y>0.98659</cdr:y>
    </cdr:to>
    <cdr:sp macro="" textlink="">
      <cdr:nvSpPr>
        <cdr:cNvPr id="5" name="Text Box 1"/>
        <cdr:cNvSpPr txBox="1">
          <a:spLocks xmlns:a="http://schemas.openxmlformats.org/drawingml/2006/main" noChangeArrowheads="1"/>
        </cdr:cNvSpPr>
      </cdr:nvSpPr>
      <cdr:spPr bwMode="auto">
        <a:xfrm xmlns:a="http://schemas.openxmlformats.org/drawingml/2006/main">
          <a:off x="0" y="3889375"/>
          <a:ext cx="6924675" cy="78105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fr-FR" sz="1000" b="0" i="0" baseline="0">
              <a:effectLst/>
              <a:latin typeface="+mn-lt"/>
              <a:ea typeface="+mn-ea"/>
              <a:cs typeface="+mn-cs"/>
            </a:rPr>
            <a:t>* Pour évaluer la comparabilité avec le Vaucluse, les critères retenus sont le nombre total d'emplois (salariés et non salariés) du département, ainsi que le poids des secteurs de l'agriculture et du tertiaire dans l'emploi total </a:t>
          </a:r>
          <a:endParaRPr lang="fr-FR" sz="1000">
            <a:effectLst/>
          </a:endParaRPr>
        </a:p>
        <a:p xmlns:a="http://schemas.openxmlformats.org/drawingml/2006/main">
          <a:pPr algn="l" rtl="0">
            <a:defRPr sz="1000"/>
          </a:pPr>
          <a:r>
            <a:rPr lang="fr-FR" sz="1000" b="1" i="0" u="none" strike="noStrike" baseline="0">
              <a:solidFill>
                <a:srgbClr val="000000"/>
              </a:solidFill>
              <a:latin typeface="+mn-lt"/>
            </a:rPr>
            <a:t>Note : </a:t>
          </a:r>
          <a:r>
            <a:rPr lang="fr-FR" sz="1000" b="0" i="0" u="none" strike="noStrike" baseline="0">
              <a:solidFill>
                <a:srgbClr val="000000"/>
              </a:solidFill>
              <a:latin typeface="+mn-lt"/>
            </a:rPr>
            <a:t>données trimestrielles provisoires, corrigées des variations saisonnières ; estimation à +/- 0,3 point près du niveau du taux de chômage national et de son évolution d’un trimestre à l’autre</a:t>
          </a:r>
        </a:p>
        <a:p xmlns:a="http://schemas.openxmlformats.org/drawingml/2006/main">
          <a:pPr algn="l" rtl="0">
            <a:defRPr sz="1000"/>
          </a:pPr>
          <a:r>
            <a:rPr lang="fr-FR" sz="1000" b="1" i="1" u="none" strike="noStrike" baseline="0">
              <a:solidFill>
                <a:srgbClr val="000000"/>
              </a:solidFill>
              <a:latin typeface="Calibri"/>
            </a:rPr>
            <a:t>Source : </a:t>
          </a:r>
          <a:r>
            <a:rPr lang="fr-FR" sz="1000" b="0" i="1" u="none" strike="noStrike" baseline="0">
              <a:solidFill>
                <a:srgbClr val="000000"/>
              </a:solidFill>
              <a:latin typeface="Calibri"/>
            </a:rPr>
            <a:t>Insee, taux de chômage au sens du BIT (national ) et taux de chômage localisés (régional et départementaux)</a:t>
          </a:r>
        </a:p>
      </cdr:txBody>
    </cdr:sp>
  </cdr:relSizeAnchor>
</c:userShapes>
</file>

<file path=ppt/drawings/drawing9.xml><?xml version="1.0" encoding="utf-8"?>
<c:userShapes xmlns:c="http://schemas.openxmlformats.org/drawingml/2006/chart">
  <cdr:relSizeAnchor xmlns:cdr="http://schemas.openxmlformats.org/drawingml/2006/chartDrawing">
    <cdr:from>
      <cdr:x>0.02828</cdr:x>
      <cdr:y>0</cdr:y>
    </cdr:from>
    <cdr:to>
      <cdr:x>0.98725</cdr:x>
      <cdr:y>0.18853</cdr:y>
    </cdr:to>
    <cdr:sp macro="" textlink="">
      <cdr:nvSpPr>
        <cdr:cNvPr id="5" name="ZoneTexte 1"/>
        <cdr:cNvSpPr txBox="1"/>
      </cdr:nvSpPr>
      <cdr:spPr>
        <a:xfrm xmlns:a="http://schemas.openxmlformats.org/drawingml/2006/main">
          <a:off x="212232" y="0"/>
          <a:ext cx="7197741" cy="899670"/>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a:t>Evolution trimestrielle du nombre moyen</a:t>
          </a:r>
          <a:r>
            <a:rPr lang="fr-FR" sz="1500" baseline="0"/>
            <a:t> de demandeurs d'emploi de catégories A, B, C, </a:t>
          </a:r>
        </a:p>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baseline="0"/>
            <a:t>dans le Vaucluse</a:t>
          </a:r>
          <a:endParaRPr lang="fr-FR" sz="1500"/>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r>
            <a:rPr lang="fr-FR" sz="1100" b="0" i="1" baseline="0">
              <a:effectLst/>
              <a:latin typeface="+mn-lt"/>
              <a:ea typeface="+mn-ea"/>
              <a:cs typeface="+mn-cs"/>
            </a:rPr>
            <a:t>(données CVS-CJO, en %)</a:t>
          </a:r>
          <a:endParaRPr lang="fr-FR" sz="1400">
            <a:effectLst/>
          </a:endParaRPr>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endParaRPr lang="fr-FR" sz="1400">
            <a:effectLst/>
          </a:endParaRPr>
        </a:p>
        <a:p xmlns:a="http://schemas.openxmlformats.org/drawingml/2006/main">
          <a:pPr algn="ctr" rtl="0"/>
          <a:endParaRPr lang="fr-FR" sz="1400" b="1" i="0" u="none" strike="noStrike" kern="1200" baseline="0">
            <a:solidFill>
              <a:srgbClr val="000000"/>
            </a:solidFill>
            <a:latin typeface="Calibri"/>
            <a:ea typeface="Calibri"/>
            <a:cs typeface="Calibri"/>
          </a:endParaRPr>
        </a:p>
        <a:p xmlns:a="http://schemas.openxmlformats.org/drawingml/2006/main">
          <a:endParaRPr lang="fr-FR" sz="1100" b="1"/>
        </a:p>
      </cdr:txBody>
    </cdr:sp>
  </cdr:relSizeAnchor>
  <cdr:relSizeAnchor xmlns:cdr="http://schemas.openxmlformats.org/drawingml/2006/chartDrawing">
    <cdr:from>
      <cdr:x>0.01276</cdr:x>
      <cdr:y>0.85629</cdr:y>
    </cdr:from>
    <cdr:to>
      <cdr:x>0.99775</cdr:x>
      <cdr:y>1</cdr:y>
    </cdr:to>
    <cdr:sp macro="" textlink="">
      <cdr:nvSpPr>
        <cdr:cNvPr id="6" name="Text Box 1"/>
        <cdr:cNvSpPr txBox="1">
          <a:spLocks xmlns:a="http://schemas.openxmlformats.org/drawingml/2006/main" noChangeArrowheads="1"/>
        </cdr:cNvSpPr>
      </cdr:nvSpPr>
      <cdr:spPr bwMode="auto">
        <a:xfrm xmlns:a="http://schemas.openxmlformats.org/drawingml/2006/main">
          <a:off x="95773" y="4086226"/>
          <a:ext cx="7393039" cy="68579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fr-FR" sz="1000" b="1">
              <a:effectLst/>
              <a:latin typeface="+mn-lt"/>
              <a:ea typeface="+mn-ea"/>
              <a:cs typeface="+mn-cs"/>
            </a:rPr>
            <a:t>Note</a:t>
          </a:r>
          <a:r>
            <a:rPr lang="fr-FR" sz="1000">
              <a:effectLst/>
              <a:latin typeface="+mn-lt"/>
              <a:ea typeface="+mn-ea"/>
              <a:cs typeface="+mn-cs"/>
            </a:rPr>
            <a:t> : données corrigées des variations</a:t>
          </a:r>
          <a:r>
            <a:rPr lang="fr-FR" sz="1000" baseline="0">
              <a:effectLst/>
              <a:latin typeface="+mn-lt"/>
              <a:ea typeface="+mn-ea"/>
              <a:cs typeface="+mn-cs"/>
            </a:rPr>
            <a:t> saisonnières et des jours ouvrables</a:t>
          </a:r>
          <a:endParaRPr lang="fr-FR" sz="1000">
            <a:effectLst/>
          </a:endParaRPr>
        </a:p>
        <a:p xmlns:a="http://schemas.openxmlformats.org/drawingml/2006/main">
          <a:pPr rtl="0"/>
          <a:r>
            <a:rPr lang="fr-FR" sz="1000" b="1" i="1">
              <a:effectLst/>
              <a:latin typeface="+mn-lt"/>
              <a:ea typeface="+mn-ea"/>
              <a:cs typeface="+mn-cs"/>
            </a:rPr>
            <a:t>Source</a:t>
          </a:r>
          <a:r>
            <a:rPr lang="fr-FR" sz="1000">
              <a:effectLst/>
              <a:latin typeface="+mn-lt"/>
              <a:ea typeface="+mn-ea"/>
              <a:cs typeface="+mn-cs"/>
            </a:rPr>
            <a:t> : </a:t>
          </a:r>
          <a:r>
            <a:rPr lang="fr-FR" sz="1000" i="1">
              <a:effectLst/>
              <a:latin typeface="+mn-lt"/>
              <a:ea typeface="+mn-ea"/>
              <a:cs typeface="+mn-cs"/>
            </a:rPr>
            <a:t>France Travail, Dares (STMT) - Calculs des CVS-CJO : Dares</a:t>
          </a:r>
          <a:endParaRPr lang="fr-FR" sz="1000" i="1">
            <a:effectLst/>
          </a:endParaRPr>
        </a:p>
      </cdr:txBody>
    </cdr:sp>
  </cdr:relSizeAnchor>
  <cdr:relSizeAnchor xmlns:cdr="http://schemas.openxmlformats.org/drawingml/2006/chartDrawing">
    <cdr:from>
      <cdr:x>0.15353</cdr:x>
      <cdr:y>0.18489</cdr:y>
    </cdr:from>
    <cdr:to>
      <cdr:x>0.51184</cdr:x>
      <cdr:y>0.34617</cdr:y>
    </cdr:to>
    <cdr:sp macro="" textlink="">
      <cdr:nvSpPr>
        <cdr:cNvPr id="7" name="ZoneTexte 17"/>
        <cdr:cNvSpPr txBox="1"/>
      </cdr:nvSpPr>
      <cdr:spPr>
        <a:xfrm xmlns:a="http://schemas.openxmlformats.org/drawingml/2006/main">
          <a:off x="1152384" y="882290"/>
          <a:ext cx="2689367" cy="769632"/>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fr-FR" sz="1400" b="1" dirty="0">
              <a:solidFill>
                <a:srgbClr val="FF0000"/>
              </a:solidFill>
            </a:rPr>
            <a:t>59 800 demandeurs d’emploi catégories A,B,C en moyenne </a:t>
          </a:r>
        </a:p>
        <a:p xmlns:a="http://schemas.openxmlformats.org/drawingml/2006/main">
          <a:pPr algn="ctr"/>
          <a:r>
            <a:rPr lang="fr-FR" sz="1400" b="1" dirty="0">
              <a:solidFill>
                <a:srgbClr val="FF0000"/>
              </a:solidFill>
            </a:rPr>
            <a:t>au T3 2024</a:t>
          </a:r>
        </a:p>
        <a:p xmlns:a="http://schemas.openxmlformats.org/drawingml/2006/main">
          <a:pPr algn="ctr"/>
          <a:endParaRPr lang="fr-FR" sz="1400" b="1" dirty="0">
            <a:solidFill>
              <a:srgbClr val="FF000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481BDC1-2E55-4A3B-A51F-0A4221669760}" type="datetimeFigureOut">
              <a:rPr lang="fr-FR" smtClean="0"/>
              <a:t>06/01/2025</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C025E1C-9CFD-400D-8595-7A8158A95F2D}" type="slidenum">
              <a:rPr lang="fr-FR" smtClean="0"/>
              <a:t>‹N°›</a:t>
            </a:fld>
            <a:endParaRPr lang="fr-FR"/>
          </a:p>
        </p:txBody>
      </p:sp>
    </p:spTree>
    <p:extLst>
      <p:ext uri="{BB962C8B-B14F-4D97-AF65-F5344CB8AC3E}">
        <p14:creationId xmlns:p14="http://schemas.microsoft.com/office/powerpoint/2010/main" val="2110586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kern="1200" dirty="0">
              <a:solidFill>
                <a:schemeClr val="tx1"/>
              </a:solidFill>
              <a:effectLst/>
              <a:latin typeface="+mn-lt"/>
              <a:ea typeface="+mn-ea"/>
              <a:cs typeface="+mn-cs"/>
            </a:endParaRPr>
          </a:p>
          <a:p>
            <a:endParaRPr lang="fr-FR" baseline="0"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a:t>
            </a:fld>
            <a:endParaRPr lang="fr-FR"/>
          </a:p>
        </p:txBody>
      </p:sp>
    </p:spTree>
    <p:extLst>
      <p:ext uri="{BB962C8B-B14F-4D97-AF65-F5344CB8AC3E}">
        <p14:creationId xmlns:p14="http://schemas.microsoft.com/office/powerpoint/2010/main" val="3880869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b="0" i="0" u="none" strike="noStrike" baseline="0" dirty="0">
              <a:ln>
                <a:noFill/>
              </a:ln>
              <a:solidFill>
                <a:srgbClr val="000000"/>
              </a:solidFill>
              <a:effectLst/>
              <a:latin typeface="Times New Roman" pitchFamily="18"/>
              <a:ea typeface="MS Gothic" pitchFamily="2"/>
              <a:cs typeface="Tahoma" pitchFamily="2"/>
            </a:endParaRPr>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10</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b="0" i="0" u="none" strike="noStrike" baseline="0" dirty="0">
              <a:ln>
                <a:noFill/>
              </a:ln>
              <a:solidFill>
                <a:srgbClr val="000000"/>
              </a:solidFill>
              <a:effectLst/>
              <a:latin typeface="Times New Roman" pitchFamily="18"/>
              <a:ea typeface="MS Gothic" pitchFamily="2"/>
              <a:cs typeface="Tahoma" pitchFamily="2"/>
            </a:endParaRPr>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11</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0">
              <a:lnSpc>
                <a:spcPct val="100000"/>
              </a:lnSpc>
              <a:spcBef>
                <a:spcPts val="448"/>
              </a:spcBef>
              <a:spcAft>
                <a:spcPts val="0"/>
              </a:spcAft>
              <a:buClr>
                <a:srgbClr val="000000"/>
              </a:buClr>
              <a:buSzPct val="100000"/>
              <a:buFont typeface="Times New Roman" pitchFamily="18"/>
              <a:buChar char="•"/>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a:pPr>
            <a:endParaRPr lang="fr-FR" sz="1200"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12</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0">
              <a:lnSpc>
                <a:spcPct val="100000"/>
              </a:lnSpc>
              <a:spcBef>
                <a:spcPts val="448"/>
              </a:spcBef>
              <a:spcAft>
                <a:spcPts val="0"/>
              </a:spcAft>
              <a:buClr>
                <a:srgbClr val="000000"/>
              </a:buClr>
              <a:buSzPct val="100000"/>
              <a:buFont typeface="Times New Roman" pitchFamily="18"/>
              <a:buChar char="•"/>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a:pPr>
            <a:endParaRPr lang="fr-FR" sz="1200"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13</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0">
              <a:lnSpc>
                <a:spcPct val="100000"/>
              </a:lnSpc>
              <a:spcBef>
                <a:spcPts val="448"/>
              </a:spcBef>
              <a:spcAft>
                <a:spcPts val="0"/>
              </a:spcAft>
              <a:buClr>
                <a:srgbClr val="000000"/>
              </a:buClr>
              <a:buSzPct val="100000"/>
              <a:buFont typeface="Times New Roman" pitchFamily="18"/>
              <a:buChar char="•"/>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a:pPr>
            <a:endParaRPr lang="fr-FR" sz="1200"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14</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0">
              <a:lnSpc>
                <a:spcPct val="100000"/>
              </a:lnSpc>
              <a:spcBef>
                <a:spcPts val="448"/>
              </a:spcBef>
              <a:spcAft>
                <a:spcPts val="0"/>
              </a:spcAft>
              <a:buClr>
                <a:srgbClr val="000000"/>
              </a:buClr>
              <a:buSzPct val="100000"/>
              <a:buFont typeface="Times New Roman" pitchFamily="18"/>
              <a:buChar char="•"/>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a:pPr>
            <a:endParaRPr lang="fr-FR" sz="1200"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15</a:t>
            </a:fld>
            <a:endParaRPr lang="fr-FR"/>
          </a:p>
        </p:txBody>
      </p:sp>
      <p:sp>
        <p:nvSpPr>
          <p:cNvPr id="5" name="Espace réservé du pied de page 4"/>
          <p:cNvSpPr>
            <a:spLocks noGrp="1"/>
          </p:cNvSpPr>
          <p:nvPr>
            <p:ph type="ftr" sz="quarter" idx="11"/>
          </p:nvPr>
        </p:nvSpPr>
        <p:spPr/>
        <p:txBody>
          <a:bodyPr/>
          <a:lstStyle/>
          <a:p>
            <a:r>
              <a:rPr lang="fr-FR"/>
              <a:t>Edition octobre 2021</a:t>
            </a:r>
          </a:p>
        </p:txBody>
      </p:sp>
    </p:spTree>
    <p:extLst>
      <p:ext uri="{BB962C8B-B14F-4D97-AF65-F5344CB8AC3E}">
        <p14:creationId xmlns:p14="http://schemas.microsoft.com/office/powerpoint/2010/main" val="26349453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0">
              <a:lnSpc>
                <a:spcPct val="100000"/>
              </a:lnSpc>
              <a:spcBef>
                <a:spcPts val="448"/>
              </a:spcBef>
              <a:spcAft>
                <a:spcPts val="0"/>
              </a:spcAft>
              <a:buClr>
                <a:srgbClr val="000000"/>
              </a:buClr>
              <a:buSzPct val="100000"/>
              <a:buFont typeface="Times New Roman" pitchFamily="18"/>
              <a:buChar char="•"/>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a:pPr>
            <a:endParaRPr lang="fr-FR" sz="1200"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16</a:t>
            </a:fld>
            <a:endParaRPr lang="fr-FR"/>
          </a:p>
        </p:txBody>
      </p:sp>
      <p:sp>
        <p:nvSpPr>
          <p:cNvPr id="5" name="Espace réservé du pied de page 4"/>
          <p:cNvSpPr>
            <a:spLocks noGrp="1"/>
          </p:cNvSpPr>
          <p:nvPr>
            <p:ph type="ftr" sz="quarter" idx="11"/>
          </p:nvPr>
        </p:nvSpPr>
        <p:spPr/>
        <p:txBody>
          <a:bodyPr/>
          <a:lstStyle/>
          <a:p>
            <a:r>
              <a:rPr lang="fr-FR"/>
              <a:t>Edition octobre 2021</a:t>
            </a:r>
          </a:p>
        </p:txBody>
      </p:sp>
    </p:spTree>
    <p:extLst>
      <p:ext uri="{BB962C8B-B14F-4D97-AF65-F5344CB8AC3E}">
        <p14:creationId xmlns:p14="http://schemas.microsoft.com/office/powerpoint/2010/main" val="25890545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17</a:t>
            </a:fld>
            <a:endParaRPr lang="fr-FR"/>
          </a:p>
        </p:txBody>
      </p:sp>
      <p:sp>
        <p:nvSpPr>
          <p:cNvPr id="5" name="Espace réservé du pied de page 4"/>
          <p:cNvSpPr>
            <a:spLocks noGrp="1"/>
          </p:cNvSpPr>
          <p:nvPr>
            <p:ph type="ftr" sz="quarter" idx="11"/>
          </p:nvPr>
        </p:nvSpPr>
        <p:spPr/>
        <p:txBody>
          <a:bodyPr/>
          <a:lstStyle/>
          <a:p>
            <a:r>
              <a:rPr lang="fr-FR"/>
              <a:t>Edition octobre 2021</a:t>
            </a:r>
          </a:p>
        </p:txBody>
      </p:sp>
    </p:spTree>
    <p:extLst>
      <p:ext uri="{BB962C8B-B14F-4D97-AF65-F5344CB8AC3E}">
        <p14:creationId xmlns:p14="http://schemas.microsoft.com/office/powerpoint/2010/main" val="4031257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2</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fr-FR"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3</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fr-FR"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4</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fr-FR"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5</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fr-FR"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6</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dirty="0">
              <a:latin typeface="+mj-lt"/>
            </a:endParaRPr>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7</a:t>
            </a:fld>
            <a:endParaRPr lang="fr-FR"/>
          </a:p>
        </p:txBody>
      </p:sp>
      <p:sp>
        <p:nvSpPr>
          <p:cNvPr id="5" name="Espace réservé du pied de page 4"/>
          <p:cNvSpPr>
            <a:spLocks noGrp="1"/>
          </p:cNvSpPr>
          <p:nvPr>
            <p:ph type="ftr" sz="quarter" idx="11"/>
          </p:nvPr>
        </p:nvSpPr>
        <p:spPr/>
        <p:txBody>
          <a:bodyPr/>
          <a:lstStyle/>
          <a:p>
            <a:r>
              <a:rPr lang="fr-FR"/>
              <a:t>Edition avril 2019</a:t>
            </a:r>
          </a:p>
        </p:txBody>
      </p:sp>
    </p:spTree>
    <p:extLst>
      <p:ext uri="{BB962C8B-B14F-4D97-AF65-F5344CB8AC3E}">
        <p14:creationId xmlns:p14="http://schemas.microsoft.com/office/powerpoint/2010/main" val="3523062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dirty="0">
              <a:latin typeface="+mj-lt"/>
            </a:endParaRPr>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8</a:t>
            </a:fld>
            <a:endParaRPr lang="fr-FR"/>
          </a:p>
        </p:txBody>
      </p:sp>
      <p:sp>
        <p:nvSpPr>
          <p:cNvPr id="5" name="Espace réservé du pied de page 4"/>
          <p:cNvSpPr>
            <a:spLocks noGrp="1"/>
          </p:cNvSpPr>
          <p:nvPr>
            <p:ph type="ftr" sz="quarter" idx="11"/>
          </p:nvPr>
        </p:nvSpPr>
        <p:spPr/>
        <p:txBody>
          <a:bodyPr/>
          <a:lstStyle/>
          <a:p>
            <a:r>
              <a:rPr lang="fr-FR"/>
              <a:t>Edition avril 2019</a:t>
            </a:r>
          </a:p>
        </p:txBody>
      </p:sp>
    </p:spTree>
    <p:extLst>
      <p:ext uri="{BB962C8B-B14F-4D97-AF65-F5344CB8AC3E}">
        <p14:creationId xmlns:p14="http://schemas.microsoft.com/office/powerpoint/2010/main" val="3523062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Tx/>
              <a:buChar char="-"/>
            </a:pP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9</a:t>
            </a:fld>
            <a:endParaRPr lang="fr-FR"/>
          </a:p>
        </p:txBody>
      </p:sp>
      <p:sp>
        <p:nvSpPr>
          <p:cNvPr id="5" name="Espace réservé du pied de page 4"/>
          <p:cNvSpPr>
            <a:spLocks noGrp="1"/>
          </p:cNvSpPr>
          <p:nvPr>
            <p:ph type="ftr" sz="quarter" idx="11"/>
          </p:nvPr>
        </p:nvSpPr>
        <p:spPr/>
        <p:txBody>
          <a:bodyPr/>
          <a:lstStyle/>
          <a:p>
            <a:r>
              <a:rPr lang="fr-FR"/>
              <a:t>Edition octobre 2021</a:t>
            </a:r>
          </a:p>
        </p:txBody>
      </p:sp>
    </p:spTree>
    <p:extLst>
      <p:ext uri="{BB962C8B-B14F-4D97-AF65-F5344CB8AC3E}">
        <p14:creationId xmlns:p14="http://schemas.microsoft.com/office/powerpoint/2010/main" val="3523062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et modifiez le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a:xfrm>
            <a:off x="0" y="6568767"/>
            <a:ext cx="2133600" cy="365125"/>
          </a:xfrm>
        </p:spPr>
        <p:txBody>
          <a:bodyPr/>
          <a:lstStyle>
            <a:lvl1pPr>
              <a:defRPr baseline="0"/>
            </a:lvl1pPr>
          </a:lstStyle>
          <a:p>
            <a:r>
              <a:rPr lang="fr-FR" sz="1500"/>
              <a:t>Edition janvier 2025</a:t>
            </a:r>
            <a:endParaRPr lang="fr-FR" sz="1500" dirty="0"/>
          </a:p>
        </p:txBody>
      </p:sp>
      <p:sp>
        <p:nvSpPr>
          <p:cNvPr id="5" name="Espace réservé du pied de page 4"/>
          <p:cNvSpPr>
            <a:spLocks noGrp="1"/>
          </p:cNvSpPr>
          <p:nvPr>
            <p:ph type="ftr" sz="quarter" idx="11"/>
          </p:nvPr>
        </p:nvSpPr>
        <p:spPr>
          <a:xfrm>
            <a:off x="3124200" y="6568767"/>
            <a:ext cx="2895600" cy="365125"/>
          </a:xfrm>
        </p:spPr>
        <p:txBody>
          <a:bodyPr/>
          <a:lstStyle>
            <a:lvl1pPr>
              <a:defRPr sz="1500" baseline="0"/>
            </a:lvl1pPr>
          </a:lstStyle>
          <a:p>
            <a:r>
              <a:rPr lang="fr-FR"/>
              <a:t>Les éclairages conjoncturels départementaux - Vaucluse</a:t>
            </a:r>
            <a:endParaRPr lang="fr-FR" dirty="0"/>
          </a:p>
        </p:txBody>
      </p:sp>
      <p:sp>
        <p:nvSpPr>
          <p:cNvPr id="6" name="Espace réservé du numéro de diapositive 5"/>
          <p:cNvSpPr>
            <a:spLocks noGrp="1"/>
          </p:cNvSpPr>
          <p:nvPr>
            <p:ph type="sldNum" sz="quarter" idx="12"/>
          </p:nvPr>
        </p:nvSpPr>
        <p:spPr>
          <a:xfrm>
            <a:off x="8739398" y="6568767"/>
            <a:ext cx="404601" cy="289233"/>
          </a:xfrm>
          <a:solidFill>
            <a:schemeClr val="accent6">
              <a:lumMod val="75000"/>
            </a:schemeClr>
          </a:solidFill>
        </p:spPr>
        <p:txBody>
          <a:bodyPr/>
          <a:lstStyle>
            <a:lvl1pPr>
              <a:defRPr sz="1700" baseline="0">
                <a:solidFill>
                  <a:schemeClr val="bg1"/>
                </a:solidFill>
              </a:defRPr>
            </a:lvl1pPr>
          </a:lstStyle>
          <a:p>
            <a:fld id="{3C7AC07C-28E4-BD4F-9FFB-37ABAC856C34}" type="slidenum">
              <a:rPr lang="fr-FR" smtClean="0"/>
              <a:pPr/>
              <a:t>‹N°›</a:t>
            </a:fld>
            <a:endParaRPr lang="fr-FR" dirty="0"/>
          </a:p>
        </p:txBody>
      </p:sp>
    </p:spTree>
    <p:extLst>
      <p:ext uri="{BB962C8B-B14F-4D97-AF65-F5344CB8AC3E}">
        <p14:creationId xmlns:p14="http://schemas.microsoft.com/office/powerpoint/2010/main" val="2640054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fr-FR"/>
              <a:t>Edition janvier 2025</a:t>
            </a:r>
          </a:p>
        </p:txBody>
      </p:sp>
      <p:sp>
        <p:nvSpPr>
          <p:cNvPr id="5" name="Espace réservé du pied de page 4"/>
          <p:cNvSpPr>
            <a:spLocks noGrp="1"/>
          </p:cNvSpPr>
          <p:nvPr>
            <p:ph type="ftr" sz="quarter" idx="11"/>
          </p:nvPr>
        </p:nvSpPr>
        <p:spPr/>
        <p:txBody>
          <a:bodyPr/>
          <a:lstStyle/>
          <a:p>
            <a:r>
              <a:rPr lang="fr-FR"/>
              <a:t>Les éclairages conjoncturels départementaux - Vaucluse</a:t>
            </a:r>
          </a:p>
        </p:txBody>
      </p:sp>
      <p:sp>
        <p:nvSpPr>
          <p:cNvPr id="6" name="Espace réservé du numéro de diapositive 5"/>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3117806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fr-FR"/>
              <a:t>Edition janvier 2025</a:t>
            </a:r>
          </a:p>
        </p:txBody>
      </p:sp>
      <p:sp>
        <p:nvSpPr>
          <p:cNvPr id="5" name="Espace réservé du pied de page 4"/>
          <p:cNvSpPr>
            <a:spLocks noGrp="1"/>
          </p:cNvSpPr>
          <p:nvPr>
            <p:ph type="ftr" sz="quarter" idx="11"/>
          </p:nvPr>
        </p:nvSpPr>
        <p:spPr/>
        <p:txBody>
          <a:bodyPr/>
          <a:lstStyle/>
          <a:p>
            <a:r>
              <a:rPr lang="fr-FR"/>
              <a:t>Les éclairages conjoncturels départementaux - Vaucluse</a:t>
            </a:r>
          </a:p>
        </p:txBody>
      </p:sp>
      <p:sp>
        <p:nvSpPr>
          <p:cNvPr id="6" name="Espace réservé du numéro de diapositive 5"/>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9498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fr-FR"/>
              <a:t>Edition janvier 2025</a:t>
            </a:r>
          </a:p>
        </p:txBody>
      </p:sp>
      <p:sp>
        <p:nvSpPr>
          <p:cNvPr id="5" name="Espace réservé du pied de page 4"/>
          <p:cNvSpPr>
            <a:spLocks noGrp="1"/>
          </p:cNvSpPr>
          <p:nvPr>
            <p:ph type="ftr" sz="quarter" idx="11"/>
          </p:nvPr>
        </p:nvSpPr>
        <p:spPr/>
        <p:txBody>
          <a:bodyPr/>
          <a:lstStyle/>
          <a:p>
            <a:r>
              <a:rPr lang="fr-FR"/>
              <a:t>Les éclairages conjoncturels départementaux - Vaucluse</a:t>
            </a:r>
          </a:p>
        </p:txBody>
      </p:sp>
      <p:sp>
        <p:nvSpPr>
          <p:cNvPr id="6" name="Espace réservé du numéro de diapositive 5"/>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3848633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r>
              <a:rPr lang="fr-FR"/>
              <a:t>Edition janvier 2025</a:t>
            </a:r>
            <a:endParaRPr lang="fr-FR" dirty="0"/>
          </a:p>
        </p:txBody>
      </p:sp>
      <p:sp>
        <p:nvSpPr>
          <p:cNvPr id="5" name="Espace réservé du pied de page 4"/>
          <p:cNvSpPr>
            <a:spLocks noGrp="1"/>
          </p:cNvSpPr>
          <p:nvPr>
            <p:ph type="ftr" sz="quarter" idx="11"/>
          </p:nvPr>
        </p:nvSpPr>
        <p:spPr/>
        <p:txBody>
          <a:bodyPr/>
          <a:lstStyle/>
          <a:p>
            <a:r>
              <a:rPr lang="fr-FR"/>
              <a:t>Les éclairages conjoncturels départementaux - Vaucluse</a:t>
            </a:r>
          </a:p>
        </p:txBody>
      </p:sp>
      <p:sp>
        <p:nvSpPr>
          <p:cNvPr id="6" name="Espace réservé du numéro de diapositive 5"/>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3333947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r>
              <a:rPr lang="fr-FR"/>
              <a:t>Edition janvier 2025</a:t>
            </a:r>
          </a:p>
        </p:txBody>
      </p:sp>
      <p:sp>
        <p:nvSpPr>
          <p:cNvPr id="6" name="Espace réservé du pied de page 5"/>
          <p:cNvSpPr>
            <a:spLocks noGrp="1"/>
          </p:cNvSpPr>
          <p:nvPr>
            <p:ph type="ftr" sz="quarter" idx="11"/>
          </p:nvPr>
        </p:nvSpPr>
        <p:spPr/>
        <p:txBody>
          <a:bodyPr/>
          <a:lstStyle/>
          <a:p>
            <a:r>
              <a:rPr lang="fr-FR"/>
              <a:t>Les éclairages conjoncturels départementaux - Vaucluse</a:t>
            </a:r>
          </a:p>
        </p:txBody>
      </p:sp>
      <p:sp>
        <p:nvSpPr>
          <p:cNvPr id="7" name="Espace réservé du numéro de diapositive 6"/>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4094810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r>
              <a:rPr lang="fr-FR"/>
              <a:t>Edition janvier 2025</a:t>
            </a:r>
          </a:p>
        </p:txBody>
      </p:sp>
      <p:sp>
        <p:nvSpPr>
          <p:cNvPr id="8" name="Espace réservé du pied de page 7"/>
          <p:cNvSpPr>
            <a:spLocks noGrp="1"/>
          </p:cNvSpPr>
          <p:nvPr>
            <p:ph type="ftr" sz="quarter" idx="11"/>
          </p:nvPr>
        </p:nvSpPr>
        <p:spPr/>
        <p:txBody>
          <a:bodyPr/>
          <a:lstStyle/>
          <a:p>
            <a:r>
              <a:rPr lang="fr-FR"/>
              <a:t>Les éclairages conjoncturels départementaux - Vaucluse</a:t>
            </a:r>
          </a:p>
        </p:txBody>
      </p:sp>
      <p:sp>
        <p:nvSpPr>
          <p:cNvPr id="9" name="Espace réservé du numéro de diapositive 8"/>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3706953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r>
              <a:rPr lang="fr-FR"/>
              <a:t>Edition janvier 2025</a:t>
            </a:r>
          </a:p>
        </p:txBody>
      </p:sp>
      <p:sp>
        <p:nvSpPr>
          <p:cNvPr id="4" name="Espace réservé du pied de page 3"/>
          <p:cNvSpPr>
            <a:spLocks noGrp="1"/>
          </p:cNvSpPr>
          <p:nvPr>
            <p:ph type="ftr" sz="quarter" idx="11"/>
          </p:nvPr>
        </p:nvSpPr>
        <p:spPr/>
        <p:txBody>
          <a:bodyPr/>
          <a:lstStyle/>
          <a:p>
            <a:r>
              <a:rPr lang="fr-FR"/>
              <a:t>Les éclairages conjoncturels départementaux - Vaucluse</a:t>
            </a:r>
          </a:p>
        </p:txBody>
      </p:sp>
      <p:sp>
        <p:nvSpPr>
          <p:cNvPr id="5" name="Espace réservé du numéro de diapositive 4"/>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3573859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a:t>Edition janvier 2025</a:t>
            </a:r>
          </a:p>
        </p:txBody>
      </p:sp>
      <p:sp>
        <p:nvSpPr>
          <p:cNvPr id="3" name="Espace réservé du pied de page 2"/>
          <p:cNvSpPr>
            <a:spLocks noGrp="1"/>
          </p:cNvSpPr>
          <p:nvPr>
            <p:ph type="ftr" sz="quarter" idx="11"/>
          </p:nvPr>
        </p:nvSpPr>
        <p:spPr/>
        <p:txBody>
          <a:bodyPr/>
          <a:lstStyle/>
          <a:p>
            <a:r>
              <a:rPr lang="fr-FR"/>
              <a:t>Les éclairages conjoncturels départementaux - Vaucluse</a:t>
            </a:r>
          </a:p>
        </p:txBody>
      </p:sp>
      <p:sp>
        <p:nvSpPr>
          <p:cNvPr id="4" name="Espace réservé du numéro de diapositive 3"/>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327250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r>
              <a:rPr lang="fr-FR"/>
              <a:t>Edition janvier 2025</a:t>
            </a:r>
          </a:p>
        </p:txBody>
      </p:sp>
      <p:sp>
        <p:nvSpPr>
          <p:cNvPr id="6" name="Espace réservé du pied de page 5"/>
          <p:cNvSpPr>
            <a:spLocks noGrp="1"/>
          </p:cNvSpPr>
          <p:nvPr>
            <p:ph type="ftr" sz="quarter" idx="11"/>
          </p:nvPr>
        </p:nvSpPr>
        <p:spPr/>
        <p:txBody>
          <a:bodyPr/>
          <a:lstStyle/>
          <a:p>
            <a:r>
              <a:rPr lang="fr-FR"/>
              <a:t>Les éclairages conjoncturels départementaux - Vaucluse</a:t>
            </a:r>
          </a:p>
        </p:txBody>
      </p:sp>
      <p:sp>
        <p:nvSpPr>
          <p:cNvPr id="7" name="Espace réservé du numéro de diapositive 6"/>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1540105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r>
              <a:rPr lang="fr-FR"/>
              <a:t>Edition janvier 2025</a:t>
            </a:r>
          </a:p>
        </p:txBody>
      </p:sp>
      <p:sp>
        <p:nvSpPr>
          <p:cNvPr id="6" name="Espace réservé du pied de page 5"/>
          <p:cNvSpPr>
            <a:spLocks noGrp="1"/>
          </p:cNvSpPr>
          <p:nvPr>
            <p:ph type="ftr" sz="quarter" idx="11"/>
          </p:nvPr>
        </p:nvSpPr>
        <p:spPr/>
        <p:txBody>
          <a:bodyPr/>
          <a:lstStyle/>
          <a:p>
            <a:r>
              <a:rPr lang="fr-FR"/>
              <a:t>Les éclairages conjoncturels départementaux - Vaucluse</a:t>
            </a:r>
          </a:p>
        </p:txBody>
      </p:sp>
      <p:sp>
        <p:nvSpPr>
          <p:cNvPr id="7" name="Espace réservé du numéro de diapositive 6"/>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3970357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a:t>Edition janvier 2025</a:t>
            </a:r>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Les éclairages conjoncturels départementaux - Vaucluse</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7AC07C-28E4-BD4F-9FFB-37ABAC856C34}" type="slidenum">
              <a:rPr lang="fr-FR" smtClean="0"/>
              <a:t>‹N°›</a:t>
            </a:fld>
            <a:endParaRPr lang="fr-FR"/>
          </a:p>
        </p:txBody>
      </p:sp>
    </p:spTree>
    <p:extLst>
      <p:ext uri="{BB962C8B-B14F-4D97-AF65-F5344CB8AC3E}">
        <p14:creationId xmlns:p14="http://schemas.microsoft.com/office/powerpoint/2010/main" val="2496495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hyperlink" Target="https://www.google.com/url?sa=i&amp;rct=j&amp;q=&amp;esrc=s&amp;source=images&amp;cd=&amp;cad=rja&amp;uact=8&amp;ved=2ahUKEwimsOizzOjgAhVWAGMBHXMQAxYQjRx6BAgBEAU&amp;url=https://www.ania.net/economie-export/ega-point-de-conjoncture&amp;psig=AOvVaw0wwhQEom1VbtCAOZvqCiu4&amp;ust=1551792264050881" TargetMode="Externa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paca.dreets.gouv.fr/Les-publications-periodiques-9124"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paca.dreets.gouv.fr/Les-indicateurs-cles-de-la-Dreets-Paca" TargetMode="Externa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3C7AC07C-28E4-BD4F-9FFB-37ABAC856C34}" type="slidenum">
              <a:rPr lang="fr-FR" smtClean="0"/>
              <a:t>1</a:t>
            </a:fld>
            <a:endParaRPr lang="fr-FR"/>
          </a:p>
        </p:txBody>
      </p:sp>
      <p:sp>
        <p:nvSpPr>
          <p:cNvPr id="4" name="Espace réservé du pied de page 3"/>
          <p:cNvSpPr>
            <a:spLocks noGrp="1"/>
          </p:cNvSpPr>
          <p:nvPr>
            <p:ph type="ftr" sz="quarter" idx="11"/>
          </p:nvPr>
        </p:nvSpPr>
        <p:spPr>
          <a:xfrm>
            <a:off x="2388611" y="6520993"/>
            <a:ext cx="4507453" cy="365125"/>
          </a:xfrm>
        </p:spPr>
        <p:txBody>
          <a:bodyPr/>
          <a:lstStyle/>
          <a:p>
            <a:r>
              <a:rPr lang="fr-FR"/>
              <a:t>Les éclairages conjoncturels départementaux - Vaucluse</a:t>
            </a:r>
            <a:endParaRPr lang="fr-FR" dirty="0"/>
          </a:p>
        </p:txBody>
      </p:sp>
      <p:sp>
        <p:nvSpPr>
          <p:cNvPr id="5" name="Espace réservé de la date 4"/>
          <p:cNvSpPr>
            <a:spLocks noGrp="1"/>
          </p:cNvSpPr>
          <p:nvPr>
            <p:ph type="dt" sz="half" idx="10"/>
          </p:nvPr>
        </p:nvSpPr>
        <p:spPr/>
        <p:txBody>
          <a:bodyPr/>
          <a:lstStyle/>
          <a:p>
            <a:r>
              <a:rPr lang="fr-FR"/>
              <a:t>Edition janvier 2025</a:t>
            </a:r>
            <a:endParaRPr lang="fr-FR" dirty="0"/>
          </a:p>
        </p:txBody>
      </p:sp>
      <p:sp>
        <p:nvSpPr>
          <p:cNvPr id="9" name="ZoneTexte 8"/>
          <p:cNvSpPr txBox="1"/>
          <p:nvPr/>
        </p:nvSpPr>
        <p:spPr>
          <a:xfrm>
            <a:off x="3671392" y="6044209"/>
            <a:ext cx="5472608" cy="307777"/>
          </a:xfrm>
          <a:prstGeom prst="rect">
            <a:avLst/>
          </a:prstGeom>
          <a:noFill/>
        </p:spPr>
        <p:txBody>
          <a:bodyPr wrap="square" rtlCol="0">
            <a:spAutoFit/>
          </a:bodyPr>
          <a:lstStyle/>
          <a:p>
            <a:pPr algn="r"/>
            <a:r>
              <a:rPr lang="fr-FR" sz="1400" b="1" i="1" dirty="0"/>
              <a:t>Services études, statistiques, évaluation</a:t>
            </a:r>
          </a:p>
        </p:txBody>
      </p:sp>
      <p:pic>
        <p:nvPicPr>
          <p:cNvPr id="10" name="Imag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88916" y="4088186"/>
            <a:ext cx="2764133" cy="1956023"/>
          </a:xfrm>
          <a:prstGeom prst="rect">
            <a:avLst/>
          </a:prstGeom>
        </p:spPr>
      </p:pic>
      <p:pic>
        <p:nvPicPr>
          <p:cNvPr id="1031" name="Picture 7" descr="Résultat de recherche d'images pour &quot;conjoncture&quot;">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7867" y="4231795"/>
            <a:ext cx="2409504" cy="1668804"/>
          </a:xfrm>
          <a:prstGeom prst="rect">
            <a:avLst/>
          </a:prstGeom>
          <a:noFill/>
          <a:extLst>
            <a:ext uri="{909E8E84-426E-40DD-AFC4-6F175D3DCCD1}">
              <a14:hiddenFill xmlns:a14="http://schemas.microsoft.com/office/drawing/2010/main">
                <a:solidFill>
                  <a:srgbClr val="FFFFFF"/>
                </a:solidFill>
              </a14:hiddenFill>
            </a:ext>
          </a:extLst>
        </p:spPr>
      </p:pic>
      <p:sp>
        <p:nvSpPr>
          <p:cNvPr id="12" name="ZoneTexte 11"/>
          <p:cNvSpPr txBox="1"/>
          <p:nvPr/>
        </p:nvSpPr>
        <p:spPr>
          <a:xfrm rot="5400000">
            <a:off x="8198848" y="5084074"/>
            <a:ext cx="1674047" cy="246223"/>
          </a:xfrm>
          <a:prstGeom prst="rect">
            <a:avLst/>
          </a:prstGeom>
          <a:noFill/>
        </p:spPr>
        <p:txBody>
          <a:bodyPr wrap="square" rtlCol="0">
            <a:spAutoFit/>
          </a:bodyPr>
          <a:lstStyle/>
          <a:p>
            <a:pPr algn="r"/>
            <a:r>
              <a:rPr lang="fr-FR" sz="1000" i="1" dirty="0"/>
              <a:t>Crédit photo : ©</a:t>
            </a:r>
            <a:r>
              <a:rPr lang="fr-FR" sz="1000" i="1" dirty="0" err="1"/>
              <a:t>Shutterstock</a:t>
            </a:r>
            <a:endParaRPr lang="fr-FR" sz="1000" i="1" dirty="0"/>
          </a:p>
        </p:txBody>
      </p:sp>
      <p:pic>
        <p:nvPicPr>
          <p:cNvPr id="7" name="Image 6"/>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5953049" y="4370162"/>
            <a:ext cx="2443081" cy="1628721"/>
          </a:xfrm>
          <a:prstGeom prst="rect">
            <a:avLst/>
          </a:prstGeom>
        </p:spPr>
      </p:pic>
      <p:sp>
        <p:nvSpPr>
          <p:cNvPr id="13" name="Rectangle 12"/>
          <p:cNvSpPr/>
          <p:nvPr/>
        </p:nvSpPr>
        <p:spPr>
          <a:xfrm>
            <a:off x="878435" y="1627346"/>
            <a:ext cx="7385099" cy="4893647"/>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0" h="0" prst="angle"/>
              <a:contourClr>
                <a:schemeClr val="accent3">
                  <a:tint val="100000"/>
                  <a:shade val="100000"/>
                  <a:satMod val="100000"/>
                  <a:hueMod val="100000"/>
                </a:schemeClr>
              </a:contourClr>
            </a:sp3d>
          </a:bodyPr>
          <a:lstStyle/>
          <a:p>
            <a:pPr algn="ctr"/>
            <a:r>
              <a:rPr lang="fr-FR" sz="5000" b="1" dirty="0">
                <a:ln/>
                <a:solidFill>
                  <a:schemeClr val="accent1">
                    <a:lumMod val="75000"/>
                  </a:schemeClr>
                </a:solidFill>
              </a:rPr>
              <a:t>La situation conjoncturelle </a:t>
            </a:r>
          </a:p>
          <a:p>
            <a:pPr algn="ctr"/>
            <a:r>
              <a:rPr lang="fr-FR" sz="5000" b="1" dirty="0">
                <a:ln/>
                <a:solidFill>
                  <a:schemeClr val="accent1">
                    <a:lumMod val="75000"/>
                  </a:schemeClr>
                </a:solidFill>
              </a:rPr>
              <a:t>au 3</a:t>
            </a:r>
            <a:r>
              <a:rPr lang="fr-FR" sz="5000" b="1" baseline="30000" dirty="0">
                <a:ln/>
                <a:solidFill>
                  <a:schemeClr val="accent1">
                    <a:lumMod val="75000"/>
                  </a:schemeClr>
                </a:solidFill>
              </a:rPr>
              <a:t>e</a:t>
            </a:r>
            <a:r>
              <a:rPr lang="fr-FR" sz="5000" b="1" dirty="0">
                <a:ln/>
                <a:solidFill>
                  <a:schemeClr val="accent1">
                    <a:lumMod val="75000"/>
                  </a:schemeClr>
                </a:solidFill>
              </a:rPr>
              <a:t> trimestre 2024</a:t>
            </a:r>
          </a:p>
          <a:p>
            <a:pPr algn="ctr"/>
            <a:r>
              <a:rPr lang="fr-FR" sz="5000" b="1" dirty="0">
                <a:ln/>
                <a:solidFill>
                  <a:schemeClr val="accent1">
                    <a:lumMod val="75000"/>
                  </a:schemeClr>
                </a:solidFill>
              </a:rPr>
              <a:t>dans le Vaucluse</a:t>
            </a:r>
          </a:p>
          <a:p>
            <a:pPr algn="ctr"/>
            <a:endParaRPr lang="fr-FR" sz="5400" b="1" dirty="0">
              <a:ln/>
              <a:solidFill>
                <a:schemeClr val="accent3"/>
              </a:solidFill>
            </a:endParaRPr>
          </a:p>
          <a:p>
            <a:pPr algn="ctr"/>
            <a:endParaRPr lang="fr-FR" sz="5400" b="1" dirty="0">
              <a:ln/>
              <a:solidFill>
                <a:schemeClr val="accent3"/>
              </a:solidFill>
            </a:endParaRPr>
          </a:p>
          <a:p>
            <a:pPr algn="ctr"/>
            <a:endParaRPr lang="fr-FR" sz="5400" b="1" dirty="0">
              <a:ln/>
              <a:solidFill>
                <a:schemeClr val="accent3"/>
              </a:solidFill>
            </a:endParaRPr>
          </a:p>
        </p:txBody>
      </p:sp>
      <p:pic>
        <p:nvPicPr>
          <p:cNvPr id="14" name="Picture 4" descr="http://intranet.direccte.gouv.fr/paca/Etudes%20et%20statistiques/Les%20logos/Cartouche%20Pr%C3%A9fet%20de%20r%C3%A9gion%20%E2%80%93%20DREETS.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3054197" cy="1275992"/>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p:cNvSpPr txBox="1"/>
          <p:nvPr/>
        </p:nvSpPr>
        <p:spPr>
          <a:xfrm>
            <a:off x="144447" y="1113942"/>
            <a:ext cx="9144000" cy="754053"/>
          </a:xfrm>
          <a:prstGeom prst="rect">
            <a:avLst/>
          </a:prstGeom>
          <a:noFill/>
        </p:spPr>
        <p:txBody>
          <a:bodyPr wrap="square" rtlCol="0">
            <a:spAutoFit/>
          </a:bodyPr>
          <a:lstStyle/>
          <a:p>
            <a:pPr algn="ctr"/>
            <a:r>
              <a:rPr lang="fr-FR" sz="2800" b="1" i="1" dirty="0">
                <a:solidFill>
                  <a:schemeClr val="bg1">
                    <a:lumMod val="65000"/>
                  </a:schemeClr>
                </a:solidFill>
              </a:rPr>
              <a:t>Les éclairages conjoncturels départementaux</a:t>
            </a:r>
          </a:p>
          <a:p>
            <a:pPr algn="ctr"/>
            <a:endParaRPr lang="fr-FR" sz="1500" i="1" dirty="0"/>
          </a:p>
        </p:txBody>
      </p:sp>
    </p:spTree>
    <p:extLst>
      <p:ext uri="{BB962C8B-B14F-4D97-AF65-F5344CB8AC3E}">
        <p14:creationId xmlns:p14="http://schemas.microsoft.com/office/powerpoint/2010/main" val="74073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16195" y="1"/>
            <a:ext cx="8827804" cy="954107"/>
          </a:xfrm>
          <a:prstGeom prst="rect">
            <a:avLst/>
          </a:prstGeom>
          <a:noFill/>
        </p:spPr>
        <p:txBody>
          <a:bodyPr wrap="square" rtlCol="0">
            <a:spAutoFit/>
          </a:bodyPr>
          <a:lstStyle/>
          <a:p>
            <a:r>
              <a:rPr lang="fr-FR" sz="2800" b="1" dirty="0">
                <a:solidFill>
                  <a:schemeClr val="accent1">
                    <a:lumMod val="75000"/>
                  </a:schemeClr>
                </a:solidFill>
              </a:rPr>
              <a:t>… et reste supérieur à celui des départements comparables</a:t>
            </a:r>
            <a:endParaRPr lang="fr-FR" sz="2800" dirty="0">
              <a:solidFill>
                <a:schemeClr val="accent1">
                  <a:lumMod val="75000"/>
                </a:schemeClr>
              </a:solidFill>
            </a:endParaRPr>
          </a:p>
        </p:txBody>
      </p:sp>
      <p:cxnSp>
        <p:nvCxnSpPr>
          <p:cNvPr id="6" name="Connecteur droit 5"/>
          <p:cNvCxnSpPr/>
          <p:nvPr/>
        </p:nvCxnSpPr>
        <p:spPr>
          <a:xfrm>
            <a:off x="316195" y="954108"/>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10</a:t>
            </a:fld>
            <a:endParaRPr lang="fr-FR" dirty="0"/>
          </a:p>
        </p:txBody>
      </p:sp>
      <p:sp>
        <p:nvSpPr>
          <p:cNvPr id="7" name="Espace réservé du pied de page 6"/>
          <p:cNvSpPr>
            <a:spLocks noGrp="1"/>
          </p:cNvSpPr>
          <p:nvPr>
            <p:ph type="ftr" sz="quarter" idx="11"/>
          </p:nvPr>
        </p:nvSpPr>
        <p:spPr>
          <a:xfrm>
            <a:off x="2226832" y="6568767"/>
            <a:ext cx="4574017"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janvier 2025</a:t>
            </a:r>
            <a:endParaRPr lang="fr-FR" dirty="0"/>
          </a:p>
        </p:txBody>
      </p:sp>
      <p:graphicFrame>
        <p:nvGraphicFramePr>
          <p:cNvPr id="3" name="Graphique 2">
            <a:extLst>
              <a:ext uri="{FF2B5EF4-FFF2-40B4-BE49-F238E27FC236}">
                <a16:creationId xmlns:a16="http://schemas.microsoft.com/office/drawing/2014/main" id="{430A149E-EE9C-730B-F06A-70C01FC6F396}"/>
              </a:ext>
            </a:extLst>
          </p:cNvPr>
          <p:cNvGraphicFramePr>
            <a:graphicFrameLocks/>
          </p:cNvGraphicFramePr>
          <p:nvPr>
            <p:extLst>
              <p:ext uri="{D42A27DB-BD31-4B8C-83A1-F6EECF244321}">
                <p14:modId xmlns:p14="http://schemas.microsoft.com/office/powerpoint/2010/main" val="1835928520"/>
              </p:ext>
            </p:extLst>
          </p:nvPr>
        </p:nvGraphicFramePr>
        <p:xfrm>
          <a:off x="637310" y="1062037"/>
          <a:ext cx="7397028" cy="54403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40377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83663" y="59692"/>
            <a:ext cx="8827805" cy="954107"/>
          </a:xfrm>
          <a:prstGeom prst="rect">
            <a:avLst/>
          </a:prstGeom>
          <a:noFill/>
        </p:spPr>
        <p:txBody>
          <a:bodyPr wrap="square" rtlCol="0">
            <a:spAutoFit/>
          </a:bodyPr>
          <a:lstStyle/>
          <a:p>
            <a:pPr lvl="0"/>
            <a:r>
              <a:rPr lang="fr-FR" sz="2800" b="1" dirty="0">
                <a:solidFill>
                  <a:srgbClr val="4F81BD">
                    <a:lumMod val="75000"/>
                  </a:srgbClr>
                </a:solidFill>
              </a:rPr>
              <a:t>Au 3</a:t>
            </a:r>
            <a:r>
              <a:rPr lang="fr-FR" sz="2800" b="1" baseline="30000" dirty="0">
                <a:solidFill>
                  <a:srgbClr val="4F81BD">
                    <a:lumMod val="75000"/>
                  </a:srgbClr>
                </a:solidFill>
              </a:rPr>
              <a:t>e</a:t>
            </a:r>
            <a:r>
              <a:rPr lang="fr-FR" sz="2800" b="1" dirty="0">
                <a:solidFill>
                  <a:srgbClr val="4F81BD">
                    <a:lumMod val="75000"/>
                  </a:srgbClr>
                </a:solidFill>
              </a:rPr>
              <a:t> trimestre 2024, la demande d’emploi repart à la hausse</a:t>
            </a:r>
            <a:endParaRPr lang="fr-FR" sz="2500" dirty="0">
              <a:solidFill>
                <a:schemeClr val="accent1">
                  <a:lumMod val="75000"/>
                </a:schemeClr>
              </a:solidFill>
            </a:endParaRPr>
          </a:p>
        </p:txBody>
      </p:sp>
      <p:cxnSp>
        <p:nvCxnSpPr>
          <p:cNvPr id="6" name="Connecteur droit 5"/>
          <p:cNvCxnSpPr/>
          <p:nvPr/>
        </p:nvCxnSpPr>
        <p:spPr>
          <a:xfrm>
            <a:off x="183663" y="954107"/>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11</a:t>
            </a:fld>
            <a:endParaRPr lang="fr-FR" dirty="0"/>
          </a:p>
        </p:txBody>
      </p:sp>
      <p:sp>
        <p:nvSpPr>
          <p:cNvPr id="7" name="Espace réservé du pied de page 6"/>
          <p:cNvSpPr>
            <a:spLocks noGrp="1"/>
          </p:cNvSpPr>
          <p:nvPr>
            <p:ph type="ftr" sz="quarter" idx="11"/>
          </p:nvPr>
        </p:nvSpPr>
        <p:spPr>
          <a:xfrm>
            <a:off x="2226832" y="6568767"/>
            <a:ext cx="4574017"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janvier 2025</a:t>
            </a:r>
            <a:endParaRPr lang="fr-FR" dirty="0"/>
          </a:p>
        </p:txBody>
      </p:sp>
      <p:graphicFrame>
        <p:nvGraphicFramePr>
          <p:cNvPr id="2" name="Graphique 1">
            <a:extLst>
              <a:ext uri="{FF2B5EF4-FFF2-40B4-BE49-F238E27FC236}">
                <a16:creationId xmlns:a16="http://schemas.microsoft.com/office/drawing/2014/main" id="{3578B118-BD4E-4AD0-83AB-AEED970E8746}"/>
              </a:ext>
            </a:extLst>
          </p:cNvPr>
          <p:cNvGraphicFramePr>
            <a:graphicFrameLocks/>
          </p:cNvGraphicFramePr>
          <p:nvPr>
            <p:extLst>
              <p:ext uri="{D42A27DB-BD31-4B8C-83A1-F6EECF244321}">
                <p14:modId xmlns:p14="http://schemas.microsoft.com/office/powerpoint/2010/main" val="1704648915"/>
              </p:ext>
            </p:extLst>
          </p:nvPr>
        </p:nvGraphicFramePr>
        <p:xfrm>
          <a:off x="819150" y="1042987"/>
          <a:ext cx="7505700" cy="47720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8447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46856" y="278071"/>
            <a:ext cx="8724881" cy="523220"/>
          </a:xfrm>
          <a:prstGeom prst="rect">
            <a:avLst/>
          </a:prstGeom>
          <a:noFill/>
        </p:spPr>
        <p:txBody>
          <a:bodyPr wrap="square" rtlCol="0">
            <a:spAutoFit/>
          </a:bodyPr>
          <a:lstStyle/>
          <a:p>
            <a:r>
              <a:rPr lang="fr-FR" sz="2800" b="1" dirty="0">
                <a:solidFill>
                  <a:schemeClr val="accent1">
                    <a:lumMod val="75000"/>
                  </a:schemeClr>
                </a:solidFill>
              </a:rPr>
              <a:t>L’élévation est deux fois plus soutenue chez les femmes</a:t>
            </a:r>
          </a:p>
        </p:txBody>
      </p:sp>
      <p:cxnSp>
        <p:nvCxnSpPr>
          <p:cNvPr id="6" name="Connecteur droit 5"/>
          <p:cNvCxnSpPr/>
          <p:nvPr/>
        </p:nvCxnSpPr>
        <p:spPr>
          <a:xfrm>
            <a:off x="146856" y="898148"/>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12</a:t>
            </a:fld>
            <a:endParaRPr lang="fr-FR" dirty="0"/>
          </a:p>
        </p:txBody>
      </p:sp>
      <p:sp>
        <p:nvSpPr>
          <p:cNvPr id="7" name="Espace réservé du pied de page 6"/>
          <p:cNvSpPr>
            <a:spLocks noGrp="1"/>
          </p:cNvSpPr>
          <p:nvPr>
            <p:ph type="ftr" sz="quarter" idx="11"/>
          </p:nvPr>
        </p:nvSpPr>
        <p:spPr>
          <a:xfrm>
            <a:off x="2302135" y="6568767"/>
            <a:ext cx="4555865"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janvier 2025</a:t>
            </a:r>
            <a:endParaRPr lang="fr-FR" dirty="0"/>
          </a:p>
        </p:txBody>
      </p:sp>
      <p:graphicFrame>
        <p:nvGraphicFramePr>
          <p:cNvPr id="2" name="Graphique 1">
            <a:extLst>
              <a:ext uri="{FF2B5EF4-FFF2-40B4-BE49-F238E27FC236}">
                <a16:creationId xmlns:a16="http://schemas.microsoft.com/office/drawing/2014/main" id="{A4A6D152-2E49-47D2-8050-C498F5DD131E}"/>
              </a:ext>
            </a:extLst>
          </p:cNvPr>
          <p:cNvGraphicFramePr>
            <a:graphicFrameLocks/>
          </p:cNvGraphicFramePr>
          <p:nvPr>
            <p:extLst>
              <p:ext uri="{D42A27DB-BD31-4B8C-83A1-F6EECF244321}">
                <p14:modId xmlns:p14="http://schemas.microsoft.com/office/powerpoint/2010/main" val="321262935"/>
              </p:ext>
            </p:extLst>
          </p:nvPr>
        </p:nvGraphicFramePr>
        <p:xfrm>
          <a:off x="819150" y="1042987"/>
          <a:ext cx="7505700" cy="47720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93606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cteur droit 5"/>
          <p:cNvCxnSpPr/>
          <p:nvPr/>
        </p:nvCxnSpPr>
        <p:spPr>
          <a:xfrm>
            <a:off x="146856" y="898148"/>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13</a:t>
            </a:fld>
            <a:endParaRPr lang="fr-FR" dirty="0"/>
          </a:p>
        </p:txBody>
      </p:sp>
      <p:sp>
        <p:nvSpPr>
          <p:cNvPr id="7" name="Espace réservé du pied de page 6"/>
          <p:cNvSpPr>
            <a:spLocks noGrp="1"/>
          </p:cNvSpPr>
          <p:nvPr>
            <p:ph type="ftr" sz="quarter" idx="11"/>
          </p:nvPr>
        </p:nvSpPr>
        <p:spPr>
          <a:xfrm>
            <a:off x="2302135" y="6568767"/>
            <a:ext cx="4555865"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janvier 2025</a:t>
            </a:r>
            <a:endParaRPr lang="fr-FR" dirty="0"/>
          </a:p>
        </p:txBody>
      </p:sp>
      <p:sp>
        <p:nvSpPr>
          <p:cNvPr id="12" name="ZoneTexte 11"/>
          <p:cNvSpPr txBox="1"/>
          <p:nvPr/>
        </p:nvSpPr>
        <p:spPr>
          <a:xfrm>
            <a:off x="152313" y="281165"/>
            <a:ext cx="8855507" cy="523220"/>
          </a:xfrm>
          <a:prstGeom prst="rect">
            <a:avLst/>
          </a:prstGeom>
          <a:noFill/>
        </p:spPr>
        <p:txBody>
          <a:bodyPr wrap="square" rtlCol="0">
            <a:spAutoFit/>
          </a:bodyPr>
          <a:lstStyle/>
          <a:p>
            <a:r>
              <a:rPr lang="fr-FR" sz="2800" b="1" dirty="0">
                <a:solidFill>
                  <a:schemeClr val="accent1">
                    <a:lumMod val="75000"/>
                  </a:schemeClr>
                </a:solidFill>
              </a:rPr>
              <a:t>La demande d’emploi des seniors rebondit vivement</a:t>
            </a:r>
            <a:endParaRPr lang="fr-FR" sz="2800" dirty="0">
              <a:solidFill>
                <a:schemeClr val="accent1">
                  <a:lumMod val="75000"/>
                </a:schemeClr>
              </a:solidFill>
            </a:endParaRPr>
          </a:p>
        </p:txBody>
      </p:sp>
      <p:graphicFrame>
        <p:nvGraphicFramePr>
          <p:cNvPr id="2" name="Graphique 1">
            <a:extLst>
              <a:ext uri="{FF2B5EF4-FFF2-40B4-BE49-F238E27FC236}">
                <a16:creationId xmlns:a16="http://schemas.microsoft.com/office/drawing/2014/main" id="{7D19BB39-CE9C-45AC-8EA6-E476D25A0D24}"/>
              </a:ext>
            </a:extLst>
          </p:cNvPr>
          <p:cNvGraphicFramePr>
            <a:graphicFrameLocks/>
          </p:cNvGraphicFramePr>
          <p:nvPr>
            <p:extLst>
              <p:ext uri="{D42A27DB-BD31-4B8C-83A1-F6EECF244321}">
                <p14:modId xmlns:p14="http://schemas.microsoft.com/office/powerpoint/2010/main" val="3605965643"/>
              </p:ext>
            </p:extLst>
          </p:nvPr>
        </p:nvGraphicFramePr>
        <p:xfrm>
          <a:off x="819150" y="1042987"/>
          <a:ext cx="7505700" cy="47720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32806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46854" y="406434"/>
            <a:ext cx="9063133" cy="523220"/>
          </a:xfrm>
          <a:prstGeom prst="rect">
            <a:avLst/>
          </a:prstGeom>
          <a:noFill/>
        </p:spPr>
        <p:txBody>
          <a:bodyPr wrap="square" rtlCol="0">
            <a:spAutoFit/>
          </a:bodyPr>
          <a:lstStyle/>
          <a:p>
            <a:r>
              <a:rPr lang="fr-FR" sz="2800" b="1" dirty="0">
                <a:solidFill>
                  <a:schemeClr val="accent1">
                    <a:lumMod val="75000"/>
                  </a:schemeClr>
                </a:solidFill>
              </a:rPr>
              <a:t>La demande d’emploi de longue durée est quasi-stable</a:t>
            </a:r>
          </a:p>
        </p:txBody>
      </p:sp>
      <p:cxnSp>
        <p:nvCxnSpPr>
          <p:cNvPr id="6" name="Connecteur droit 5"/>
          <p:cNvCxnSpPr/>
          <p:nvPr/>
        </p:nvCxnSpPr>
        <p:spPr>
          <a:xfrm>
            <a:off x="146855" y="947128"/>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14</a:t>
            </a:fld>
            <a:endParaRPr lang="fr-FR" dirty="0"/>
          </a:p>
        </p:txBody>
      </p:sp>
      <p:sp>
        <p:nvSpPr>
          <p:cNvPr id="7" name="Espace réservé du pied de page 6"/>
          <p:cNvSpPr>
            <a:spLocks noGrp="1"/>
          </p:cNvSpPr>
          <p:nvPr>
            <p:ph type="ftr" sz="quarter" idx="11"/>
          </p:nvPr>
        </p:nvSpPr>
        <p:spPr>
          <a:xfrm>
            <a:off x="2291379" y="6568767"/>
            <a:ext cx="4518996"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janvier 2025</a:t>
            </a:r>
            <a:endParaRPr lang="fr-FR" dirty="0"/>
          </a:p>
        </p:txBody>
      </p:sp>
      <p:graphicFrame>
        <p:nvGraphicFramePr>
          <p:cNvPr id="2" name="Graphique 1">
            <a:extLst>
              <a:ext uri="{FF2B5EF4-FFF2-40B4-BE49-F238E27FC236}">
                <a16:creationId xmlns:a16="http://schemas.microsoft.com/office/drawing/2014/main" id="{48549BFE-CF7A-4362-9D3A-192E9FA71F73}"/>
              </a:ext>
            </a:extLst>
          </p:cNvPr>
          <p:cNvGraphicFramePr>
            <a:graphicFrameLocks/>
          </p:cNvGraphicFramePr>
          <p:nvPr>
            <p:extLst>
              <p:ext uri="{D42A27DB-BD31-4B8C-83A1-F6EECF244321}">
                <p14:modId xmlns:p14="http://schemas.microsoft.com/office/powerpoint/2010/main" val="2681687389"/>
              </p:ext>
            </p:extLst>
          </p:nvPr>
        </p:nvGraphicFramePr>
        <p:xfrm>
          <a:off x="819150" y="1042987"/>
          <a:ext cx="7505700" cy="47720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59900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cteur droit 5"/>
          <p:cNvCxnSpPr/>
          <p:nvPr/>
        </p:nvCxnSpPr>
        <p:spPr>
          <a:xfrm>
            <a:off x="146856" y="898148"/>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15</a:t>
            </a:fld>
            <a:endParaRPr lang="fr-FR" dirty="0"/>
          </a:p>
        </p:txBody>
      </p:sp>
      <p:sp>
        <p:nvSpPr>
          <p:cNvPr id="7" name="Espace réservé du pied de page 6"/>
          <p:cNvSpPr>
            <a:spLocks noGrp="1"/>
          </p:cNvSpPr>
          <p:nvPr>
            <p:ph type="ftr" sz="quarter" idx="11"/>
          </p:nvPr>
        </p:nvSpPr>
        <p:spPr>
          <a:xfrm>
            <a:off x="1708030" y="6568767"/>
            <a:ext cx="5900468" cy="365125"/>
          </a:xfrm>
        </p:spPr>
        <p:txBody>
          <a:bodyPr/>
          <a:lstStyle/>
          <a:p>
            <a:r>
              <a:rPr lang="fr-FR"/>
              <a:t>Les éclairages conjoncturels départementaux - Vaucluse</a:t>
            </a:r>
            <a:endParaRPr lang="fr-FR" dirty="0"/>
          </a:p>
        </p:txBody>
      </p:sp>
      <p:sp>
        <p:nvSpPr>
          <p:cNvPr id="3" name="Espace réservé de la date 2"/>
          <p:cNvSpPr>
            <a:spLocks noGrp="1"/>
          </p:cNvSpPr>
          <p:nvPr>
            <p:ph type="dt" sz="half" idx="10"/>
          </p:nvPr>
        </p:nvSpPr>
        <p:spPr/>
        <p:txBody>
          <a:bodyPr/>
          <a:lstStyle/>
          <a:p>
            <a:r>
              <a:rPr lang="fr-FR"/>
              <a:t>Edition janvier 2025</a:t>
            </a:r>
            <a:endParaRPr lang="fr-FR" dirty="0"/>
          </a:p>
        </p:txBody>
      </p:sp>
      <p:sp>
        <p:nvSpPr>
          <p:cNvPr id="9" name="ZoneTexte 8"/>
          <p:cNvSpPr txBox="1"/>
          <p:nvPr/>
        </p:nvSpPr>
        <p:spPr>
          <a:xfrm>
            <a:off x="63201" y="-16958"/>
            <a:ext cx="8995113" cy="830997"/>
          </a:xfrm>
          <a:prstGeom prst="rect">
            <a:avLst/>
          </a:prstGeom>
          <a:noFill/>
        </p:spPr>
        <p:txBody>
          <a:bodyPr wrap="square" rtlCol="0">
            <a:spAutoFit/>
          </a:bodyPr>
          <a:lstStyle/>
          <a:p>
            <a:r>
              <a:rPr lang="fr-FR" sz="2400" b="1" dirty="0">
                <a:solidFill>
                  <a:srgbClr val="376092"/>
                </a:solidFill>
              </a:rPr>
              <a:t>Sur un an, très forte baisse du nombre de foyers bénéficiaires du RSA, recul de la PA et de l’ASS ; hausse pour l’AAH</a:t>
            </a:r>
          </a:p>
        </p:txBody>
      </p:sp>
      <p:graphicFrame>
        <p:nvGraphicFramePr>
          <p:cNvPr id="4" name="Graphique 3">
            <a:extLst>
              <a:ext uri="{FF2B5EF4-FFF2-40B4-BE49-F238E27FC236}">
                <a16:creationId xmlns:a16="http://schemas.microsoft.com/office/drawing/2014/main" id="{00000000-0008-0000-0300-000007000000}"/>
              </a:ext>
            </a:extLst>
          </p:cNvPr>
          <p:cNvGraphicFramePr>
            <a:graphicFrameLocks/>
          </p:cNvGraphicFramePr>
          <p:nvPr>
            <p:extLst>
              <p:ext uri="{D42A27DB-BD31-4B8C-83A1-F6EECF244321}">
                <p14:modId xmlns:p14="http://schemas.microsoft.com/office/powerpoint/2010/main" val="3603892105"/>
              </p:ext>
            </p:extLst>
          </p:nvPr>
        </p:nvGraphicFramePr>
        <p:xfrm>
          <a:off x="433633" y="1191577"/>
          <a:ext cx="8154186" cy="51243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1111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46856" y="0"/>
            <a:ext cx="8995113" cy="954107"/>
          </a:xfrm>
          <a:prstGeom prst="rect">
            <a:avLst/>
          </a:prstGeom>
          <a:noFill/>
        </p:spPr>
        <p:txBody>
          <a:bodyPr wrap="square" rtlCol="0">
            <a:spAutoFit/>
          </a:bodyPr>
          <a:lstStyle/>
          <a:p>
            <a:r>
              <a:rPr lang="fr-FR" sz="2800" b="1" dirty="0">
                <a:solidFill>
                  <a:srgbClr val="376092"/>
                </a:solidFill>
              </a:rPr>
              <a:t>Un repli du nombre de foyers bénéficiaires du RSA bien plus </a:t>
            </a:r>
            <a:r>
              <a:rPr lang="fr-FR" sz="2800" b="1">
                <a:solidFill>
                  <a:srgbClr val="376092"/>
                </a:solidFill>
              </a:rPr>
              <a:t>marqué que le </a:t>
            </a:r>
            <a:r>
              <a:rPr lang="fr-FR" sz="2800" b="1" dirty="0">
                <a:solidFill>
                  <a:srgbClr val="376092"/>
                </a:solidFill>
              </a:rPr>
              <a:t>niveau régional</a:t>
            </a:r>
          </a:p>
        </p:txBody>
      </p:sp>
      <p:cxnSp>
        <p:nvCxnSpPr>
          <p:cNvPr id="6" name="Connecteur droit 5"/>
          <p:cNvCxnSpPr/>
          <p:nvPr/>
        </p:nvCxnSpPr>
        <p:spPr>
          <a:xfrm>
            <a:off x="69719" y="955068"/>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16</a:t>
            </a:fld>
            <a:endParaRPr lang="fr-FR" dirty="0"/>
          </a:p>
        </p:txBody>
      </p:sp>
      <p:sp>
        <p:nvSpPr>
          <p:cNvPr id="7" name="Espace réservé du pied de page 6"/>
          <p:cNvSpPr>
            <a:spLocks noGrp="1"/>
          </p:cNvSpPr>
          <p:nvPr>
            <p:ph type="ftr" sz="quarter" idx="11"/>
          </p:nvPr>
        </p:nvSpPr>
        <p:spPr>
          <a:xfrm>
            <a:off x="1708030" y="6568767"/>
            <a:ext cx="5900468" cy="365125"/>
          </a:xfrm>
        </p:spPr>
        <p:txBody>
          <a:bodyPr/>
          <a:lstStyle/>
          <a:p>
            <a:r>
              <a:rPr lang="fr-FR"/>
              <a:t>Les éclairages conjoncturels départementaux - Vaucluse</a:t>
            </a:r>
            <a:endParaRPr lang="fr-FR" dirty="0"/>
          </a:p>
        </p:txBody>
      </p:sp>
      <p:sp>
        <p:nvSpPr>
          <p:cNvPr id="3" name="Espace réservé de la date 2"/>
          <p:cNvSpPr>
            <a:spLocks noGrp="1"/>
          </p:cNvSpPr>
          <p:nvPr>
            <p:ph type="dt" sz="half" idx="10"/>
          </p:nvPr>
        </p:nvSpPr>
        <p:spPr/>
        <p:txBody>
          <a:bodyPr/>
          <a:lstStyle/>
          <a:p>
            <a:r>
              <a:rPr lang="fr-FR"/>
              <a:t>Edition janvier 2025</a:t>
            </a:r>
            <a:endParaRPr lang="fr-FR" dirty="0"/>
          </a:p>
        </p:txBody>
      </p:sp>
      <p:pic>
        <p:nvPicPr>
          <p:cNvPr id="9" name="Image 8">
            <a:extLst>
              <a:ext uri="{FF2B5EF4-FFF2-40B4-BE49-F238E27FC236}">
                <a16:creationId xmlns:a16="http://schemas.microsoft.com/office/drawing/2014/main" id="{DF363E7D-2A3D-B718-9CF2-A73A63806474}"/>
              </a:ext>
            </a:extLst>
          </p:cNvPr>
          <p:cNvPicPr>
            <a:picLocks noChangeAspect="1"/>
          </p:cNvPicPr>
          <p:nvPr/>
        </p:nvPicPr>
        <p:blipFill>
          <a:blip r:embed="rId3"/>
          <a:stretch>
            <a:fillRect/>
          </a:stretch>
        </p:blipFill>
        <p:spPr>
          <a:xfrm>
            <a:off x="0" y="1561062"/>
            <a:ext cx="9144000" cy="3735875"/>
          </a:xfrm>
          <a:prstGeom prst="rect">
            <a:avLst/>
          </a:prstGeom>
        </p:spPr>
      </p:pic>
      <p:sp>
        <p:nvSpPr>
          <p:cNvPr id="2" name="Rectangle 1"/>
          <p:cNvSpPr/>
          <p:nvPr/>
        </p:nvSpPr>
        <p:spPr>
          <a:xfrm>
            <a:off x="120354" y="4029992"/>
            <a:ext cx="8987195" cy="182880"/>
          </a:xfrm>
          <a:prstGeom prst="rect">
            <a:avLst/>
          </a:prstGeom>
          <a:noFill/>
          <a:ln w="317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448065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56487" y="1120580"/>
            <a:ext cx="8282911" cy="5078313"/>
          </a:xfrm>
          <a:prstGeom prst="rect">
            <a:avLst/>
          </a:prstGeom>
          <a:noFill/>
        </p:spPr>
        <p:txBody>
          <a:bodyPr wrap="square" rtlCol="0">
            <a:normAutofit/>
          </a:bodyPr>
          <a:lstStyle/>
          <a:p>
            <a:pPr algn="ctr">
              <a:defRPr/>
            </a:pPr>
            <a:endParaRPr lang="fr-FR" dirty="0"/>
          </a:p>
          <a:p>
            <a:pPr algn="ctr">
              <a:defRPr/>
            </a:pPr>
            <a:endParaRPr lang="fr-FR" dirty="0"/>
          </a:p>
          <a:p>
            <a:pPr algn="ctr">
              <a:defRPr/>
            </a:pPr>
            <a:r>
              <a:rPr lang="fr-FR" sz="2000" dirty="0"/>
              <a:t>La </a:t>
            </a:r>
            <a:r>
              <a:rPr lang="fr-FR" sz="2000" b="1" dirty="0">
                <a:solidFill>
                  <a:schemeClr val="accent6">
                    <a:lumMod val="75000"/>
                  </a:schemeClr>
                </a:solidFill>
              </a:rPr>
              <a:t>Note de conjoncture </a:t>
            </a:r>
            <a:r>
              <a:rPr lang="fr-FR" sz="2000" dirty="0"/>
              <a:t>de la </a:t>
            </a:r>
            <a:r>
              <a:rPr lang="fr-FR" sz="2000" dirty="0" err="1"/>
              <a:t>Dreets</a:t>
            </a:r>
            <a:r>
              <a:rPr lang="fr-FR" sz="2000" dirty="0"/>
              <a:t> Provence-Alpes-Côte d’Azur:</a:t>
            </a:r>
          </a:p>
          <a:p>
            <a:pPr algn="ctr">
              <a:defRPr/>
            </a:pPr>
            <a:br>
              <a:rPr lang="fr-FR" dirty="0">
                <a:hlinkClick r:id="rId3"/>
              </a:rPr>
            </a:br>
            <a:r>
              <a:rPr lang="fr-FR" sz="2000" dirty="0">
                <a:hlinkClick r:id="rId3"/>
              </a:rPr>
              <a:t>https://paca.dreets.gouv.fr/Les-publications-periodiques-9124</a:t>
            </a:r>
            <a:endParaRPr lang="fr-FR" sz="2000" dirty="0"/>
          </a:p>
          <a:p>
            <a:pPr algn="ctr">
              <a:defRPr/>
            </a:pPr>
            <a:endParaRPr lang="fr-FR" dirty="0"/>
          </a:p>
          <a:p>
            <a:pPr algn="ctr">
              <a:defRPr/>
            </a:pPr>
            <a:endParaRPr lang="fr-FR" sz="2000" dirty="0"/>
          </a:p>
          <a:p>
            <a:pPr algn="ctr">
              <a:defRPr/>
            </a:pPr>
            <a:r>
              <a:rPr lang="fr-FR" sz="2000" dirty="0"/>
              <a:t>Retrouvez tous nos indicateurs dans le </a:t>
            </a:r>
            <a:r>
              <a:rPr lang="fr-FR" sz="2000" b="1" dirty="0">
                <a:solidFill>
                  <a:schemeClr val="accent6">
                    <a:lumMod val="75000"/>
                  </a:schemeClr>
                </a:solidFill>
              </a:rPr>
              <a:t>Tableau de bord des indicateurs clés </a:t>
            </a:r>
          </a:p>
          <a:p>
            <a:pPr algn="ctr">
              <a:defRPr/>
            </a:pPr>
            <a:endParaRPr lang="fr-FR" sz="2000" dirty="0">
              <a:solidFill>
                <a:srgbClr val="FF0000"/>
              </a:solidFill>
            </a:endParaRPr>
          </a:p>
          <a:p>
            <a:pPr algn="ctr">
              <a:defRPr/>
            </a:pPr>
            <a:r>
              <a:rPr lang="fr-FR" sz="2000" dirty="0"/>
              <a:t>en téléchargement sur le site de la </a:t>
            </a:r>
            <a:r>
              <a:rPr lang="fr-FR" sz="2000" dirty="0" err="1"/>
              <a:t>Dreets</a:t>
            </a:r>
            <a:r>
              <a:rPr lang="fr-FR" sz="2000" dirty="0"/>
              <a:t> Provence-Alpes-Côte d’Azur : </a:t>
            </a:r>
          </a:p>
          <a:p>
            <a:pPr algn="ctr">
              <a:defRPr/>
            </a:pPr>
            <a:endParaRPr lang="fr-FR" sz="2400" dirty="0"/>
          </a:p>
          <a:p>
            <a:pPr algn="ctr"/>
            <a:r>
              <a:rPr lang="fr-FR" u="sng" dirty="0">
                <a:hlinkClick r:id="rId4"/>
              </a:rPr>
              <a:t>https://paca.dreets.gouv.fr/Les-indicateurs-cles-de-la-Dreets-Paca</a:t>
            </a:r>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p:txBody>
      </p:sp>
      <p:sp>
        <p:nvSpPr>
          <p:cNvPr id="4" name="ZoneTexte 3"/>
          <p:cNvSpPr txBox="1"/>
          <p:nvPr/>
        </p:nvSpPr>
        <p:spPr>
          <a:xfrm>
            <a:off x="264895" y="465363"/>
            <a:ext cx="8612177" cy="523220"/>
          </a:xfrm>
          <a:prstGeom prst="rect">
            <a:avLst/>
          </a:prstGeom>
          <a:noFill/>
        </p:spPr>
        <p:txBody>
          <a:bodyPr wrap="square" rtlCol="0">
            <a:spAutoFit/>
          </a:bodyPr>
          <a:lstStyle/>
          <a:p>
            <a:r>
              <a:rPr lang="fr-FR" sz="2800" b="1" dirty="0">
                <a:solidFill>
                  <a:schemeClr val="accent1">
                    <a:lumMod val="75000"/>
                  </a:schemeClr>
                </a:solidFill>
              </a:rPr>
              <a:t>Pour en savoir plus</a:t>
            </a:r>
            <a:endParaRPr lang="fr-FR" sz="2800" dirty="0">
              <a:solidFill>
                <a:schemeClr val="accent1">
                  <a:lumMod val="75000"/>
                </a:schemeClr>
              </a:solidFill>
            </a:endParaRPr>
          </a:p>
        </p:txBody>
      </p:sp>
      <p:cxnSp>
        <p:nvCxnSpPr>
          <p:cNvPr id="6" name="Connecteur droit 5"/>
          <p:cNvCxnSpPr/>
          <p:nvPr/>
        </p:nvCxnSpPr>
        <p:spPr>
          <a:xfrm>
            <a:off x="213645" y="991089"/>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17</a:t>
            </a:fld>
            <a:endParaRPr lang="fr-FR" dirty="0"/>
          </a:p>
        </p:txBody>
      </p:sp>
      <p:sp>
        <p:nvSpPr>
          <p:cNvPr id="7" name="Espace réservé du pied de page 6"/>
          <p:cNvSpPr>
            <a:spLocks noGrp="1"/>
          </p:cNvSpPr>
          <p:nvPr>
            <p:ph type="ftr" sz="quarter" idx="11"/>
          </p:nvPr>
        </p:nvSpPr>
        <p:spPr>
          <a:xfrm>
            <a:off x="1768415" y="6568767"/>
            <a:ext cx="5840083" cy="365125"/>
          </a:xfrm>
        </p:spPr>
        <p:txBody>
          <a:bodyPr/>
          <a:lstStyle/>
          <a:p>
            <a:r>
              <a:rPr lang="fr-FR"/>
              <a:t>Les éclairages conjoncturels départementaux - Vaucluse</a:t>
            </a:r>
            <a:endParaRPr lang="fr-FR" dirty="0"/>
          </a:p>
        </p:txBody>
      </p:sp>
      <p:sp>
        <p:nvSpPr>
          <p:cNvPr id="8" name="Espace réservé de la date 7"/>
          <p:cNvSpPr>
            <a:spLocks noGrp="1"/>
          </p:cNvSpPr>
          <p:nvPr>
            <p:ph type="dt" sz="half" idx="10"/>
          </p:nvPr>
        </p:nvSpPr>
        <p:spPr/>
        <p:txBody>
          <a:bodyPr/>
          <a:lstStyle/>
          <a:p>
            <a:r>
              <a:rPr lang="fr-FR"/>
              <a:t>Edition janvier 2025</a:t>
            </a:r>
            <a:endParaRPr lang="fr-FR" dirty="0"/>
          </a:p>
        </p:txBody>
      </p:sp>
    </p:spTree>
    <p:extLst>
      <p:ext uri="{BB962C8B-B14F-4D97-AF65-F5344CB8AC3E}">
        <p14:creationId xmlns:p14="http://schemas.microsoft.com/office/powerpoint/2010/main" val="2538038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15676" y="-1208"/>
            <a:ext cx="8928324" cy="954107"/>
          </a:xfrm>
          <a:prstGeom prst="rect">
            <a:avLst/>
          </a:prstGeom>
          <a:noFill/>
        </p:spPr>
        <p:txBody>
          <a:bodyPr wrap="square" rtlCol="0">
            <a:spAutoFit/>
          </a:bodyPr>
          <a:lstStyle/>
          <a:p>
            <a:r>
              <a:rPr lang="fr-FR" sz="2800" b="1" dirty="0">
                <a:solidFill>
                  <a:schemeClr val="accent1">
                    <a:lumMod val="75000"/>
                  </a:schemeClr>
                </a:solidFill>
              </a:rPr>
              <a:t>Faible croissance de l’emploi salarié au 3</a:t>
            </a:r>
            <a:r>
              <a:rPr lang="fr-FR" sz="2800" b="1" baseline="30000" dirty="0">
                <a:solidFill>
                  <a:schemeClr val="accent1">
                    <a:lumMod val="75000"/>
                  </a:schemeClr>
                </a:solidFill>
              </a:rPr>
              <a:t>e</a:t>
            </a:r>
            <a:r>
              <a:rPr lang="fr-FR" sz="2800" b="1" dirty="0">
                <a:solidFill>
                  <a:schemeClr val="accent1">
                    <a:lumMod val="75000"/>
                  </a:schemeClr>
                </a:solidFill>
              </a:rPr>
              <a:t> trimestre, après une pause au printemps</a:t>
            </a:r>
            <a:endParaRPr lang="fr-FR" sz="2800" dirty="0">
              <a:solidFill>
                <a:schemeClr val="accent1">
                  <a:lumMod val="75000"/>
                </a:schemeClr>
              </a:solidFill>
            </a:endParaRPr>
          </a:p>
        </p:txBody>
      </p:sp>
      <p:cxnSp>
        <p:nvCxnSpPr>
          <p:cNvPr id="6" name="Connecteur droit 5"/>
          <p:cNvCxnSpPr/>
          <p:nvPr/>
        </p:nvCxnSpPr>
        <p:spPr>
          <a:xfrm>
            <a:off x="213645" y="991089"/>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2</a:t>
            </a:fld>
            <a:endParaRPr lang="fr-FR" dirty="0"/>
          </a:p>
        </p:txBody>
      </p:sp>
      <p:sp>
        <p:nvSpPr>
          <p:cNvPr id="7" name="Espace réservé du pied de page 6"/>
          <p:cNvSpPr>
            <a:spLocks noGrp="1"/>
          </p:cNvSpPr>
          <p:nvPr>
            <p:ph type="ftr" sz="quarter" idx="11"/>
          </p:nvPr>
        </p:nvSpPr>
        <p:spPr>
          <a:xfrm>
            <a:off x="2391471" y="6568767"/>
            <a:ext cx="4889583" cy="365125"/>
          </a:xfrm>
        </p:spPr>
        <p:txBody>
          <a:bodyPr/>
          <a:lstStyle/>
          <a:p>
            <a:r>
              <a:rPr lang="fr-FR"/>
              <a:t>Les éclairages conjoncturels départementaux - Vaucluse</a:t>
            </a:r>
            <a:endParaRPr lang="fr-FR" dirty="0"/>
          </a:p>
        </p:txBody>
      </p:sp>
      <p:sp>
        <p:nvSpPr>
          <p:cNvPr id="8" name="Espace réservé de la date 7"/>
          <p:cNvSpPr>
            <a:spLocks noGrp="1"/>
          </p:cNvSpPr>
          <p:nvPr>
            <p:ph type="dt" sz="half" idx="10"/>
          </p:nvPr>
        </p:nvSpPr>
        <p:spPr/>
        <p:txBody>
          <a:bodyPr/>
          <a:lstStyle/>
          <a:p>
            <a:r>
              <a:rPr lang="fr-FR"/>
              <a:t>Edition janvier 2025</a:t>
            </a:r>
          </a:p>
        </p:txBody>
      </p:sp>
      <p:sp>
        <p:nvSpPr>
          <p:cNvPr id="12" name="ZoneTexte 11"/>
          <p:cNvSpPr txBox="1"/>
          <p:nvPr/>
        </p:nvSpPr>
        <p:spPr>
          <a:xfrm>
            <a:off x="7908641" y="2161722"/>
            <a:ext cx="891727" cy="615553"/>
          </a:xfrm>
          <a:prstGeom prst="rect">
            <a:avLst/>
          </a:prstGeom>
          <a:noFill/>
        </p:spPr>
        <p:txBody>
          <a:bodyPr wrap="square" rtlCol="0">
            <a:spAutoFit/>
          </a:bodyPr>
          <a:lstStyle/>
          <a:p>
            <a:pPr algn="ctr"/>
            <a:r>
              <a:rPr lang="fr-FR" sz="1600" b="1" dirty="0">
                <a:solidFill>
                  <a:srgbClr val="FF0000"/>
                </a:solidFill>
              </a:rPr>
              <a:t>+ 0,4 % </a:t>
            </a:r>
          </a:p>
          <a:p>
            <a:pPr algn="ctr"/>
            <a:endParaRPr lang="fr-FR" b="1" dirty="0">
              <a:solidFill>
                <a:srgbClr val="FF0000"/>
              </a:solidFill>
            </a:endParaRPr>
          </a:p>
        </p:txBody>
      </p:sp>
      <p:sp>
        <p:nvSpPr>
          <p:cNvPr id="14" name="ZoneTexte 13"/>
          <p:cNvSpPr txBox="1"/>
          <p:nvPr/>
        </p:nvSpPr>
        <p:spPr>
          <a:xfrm>
            <a:off x="7908640" y="2766560"/>
            <a:ext cx="891727" cy="615553"/>
          </a:xfrm>
          <a:prstGeom prst="rect">
            <a:avLst/>
          </a:prstGeom>
          <a:noFill/>
        </p:spPr>
        <p:txBody>
          <a:bodyPr wrap="square" rtlCol="0">
            <a:spAutoFit/>
          </a:bodyPr>
          <a:lstStyle/>
          <a:p>
            <a:pPr algn="ctr"/>
            <a:r>
              <a:rPr lang="fr-FR" sz="1600" b="1" dirty="0">
                <a:solidFill>
                  <a:schemeClr val="accent1">
                    <a:lumMod val="75000"/>
                  </a:schemeClr>
                </a:solidFill>
              </a:rPr>
              <a:t> + 0,2  % </a:t>
            </a:r>
          </a:p>
          <a:p>
            <a:pPr algn="ctr"/>
            <a:endParaRPr lang="fr-FR" b="1" dirty="0">
              <a:solidFill>
                <a:srgbClr val="FF0000"/>
              </a:solidFill>
            </a:endParaRPr>
          </a:p>
        </p:txBody>
      </p:sp>
      <p:sp>
        <p:nvSpPr>
          <p:cNvPr id="15" name="ZoneTexte 14"/>
          <p:cNvSpPr txBox="1"/>
          <p:nvPr/>
        </p:nvSpPr>
        <p:spPr>
          <a:xfrm>
            <a:off x="7908641" y="2483499"/>
            <a:ext cx="844083" cy="369332"/>
          </a:xfrm>
          <a:prstGeom prst="rect">
            <a:avLst/>
          </a:prstGeom>
          <a:noFill/>
        </p:spPr>
        <p:txBody>
          <a:bodyPr wrap="square" rtlCol="0">
            <a:spAutoFit/>
          </a:bodyPr>
          <a:lstStyle/>
          <a:p>
            <a:pPr algn="ctr"/>
            <a:r>
              <a:rPr lang="fr-FR" sz="1600" b="1" dirty="0">
                <a:solidFill>
                  <a:schemeClr val="accent3">
                    <a:lumMod val="75000"/>
                  </a:schemeClr>
                </a:solidFill>
              </a:rPr>
              <a:t>+ 0,2 %</a:t>
            </a:r>
            <a:r>
              <a:rPr lang="fr-FR" b="1" dirty="0">
                <a:solidFill>
                  <a:schemeClr val="accent3">
                    <a:lumMod val="75000"/>
                  </a:schemeClr>
                </a:solidFill>
              </a:rPr>
              <a:t> </a:t>
            </a:r>
          </a:p>
        </p:txBody>
      </p:sp>
      <p:sp>
        <p:nvSpPr>
          <p:cNvPr id="16" name="ZoneTexte 15"/>
          <p:cNvSpPr txBox="1"/>
          <p:nvPr/>
        </p:nvSpPr>
        <p:spPr>
          <a:xfrm>
            <a:off x="7681415" y="1602551"/>
            <a:ext cx="1346180" cy="338554"/>
          </a:xfrm>
          <a:prstGeom prst="rect">
            <a:avLst/>
          </a:prstGeom>
          <a:noFill/>
        </p:spPr>
        <p:txBody>
          <a:bodyPr wrap="square" rtlCol="0">
            <a:spAutoFit/>
          </a:bodyPr>
          <a:lstStyle/>
          <a:p>
            <a:pPr algn="ctr"/>
            <a:r>
              <a:rPr lang="fr-FR" sz="1600" b="1" dirty="0"/>
              <a:t>Au T3 2024 :</a:t>
            </a:r>
            <a:endParaRPr lang="fr-FR" b="1" dirty="0"/>
          </a:p>
        </p:txBody>
      </p:sp>
      <p:graphicFrame>
        <p:nvGraphicFramePr>
          <p:cNvPr id="2" name="Graphique 1">
            <a:extLst>
              <a:ext uri="{FF2B5EF4-FFF2-40B4-BE49-F238E27FC236}">
                <a16:creationId xmlns:a16="http://schemas.microsoft.com/office/drawing/2014/main" id="{00000000-0008-0000-0800-0000016C0000}"/>
              </a:ext>
            </a:extLst>
          </p:cNvPr>
          <p:cNvGraphicFramePr>
            <a:graphicFrameLocks/>
          </p:cNvGraphicFramePr>
          <p:nvPr>
            <p:extLst>
              <p:ext uri="{D42A27DB-BD31-4B8C-83A1-F6EECF244321}">
                <p14:modId xmlns:p14="http://schemas.microsoft.com/office/powerpoint/2010/main" val="4292231967"/>
              </p:ext>
            </p:extLst>
          </p:nvPr>
        </p:nvGraphicFramePr>
        <p:xfrm>
          <a:off x="391276" y="1359571"/>
          <a:ext cx="8027370" cy="423263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23360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56487" y="1120580"/>
            <a:ext cx="7781925" cy="5078313"/>
          </a:xfrm>
          <a:prstGeom prst="rect">
            <a:avLst/>
          </a:prstGeom>
          <a:noFill/>
        </p:spPr>
        <p:txBody>
          <a:bodyPr wrap="square" rtlCol="0">
            <a:normAutofit/>
          </a:bodyPr>
          <a:lstStyle/>
          <a:p>
            <a:endParaRPr lang="fr-FR" dirty="0">
              <a:sym typeface="Wingdings" panose="05000000000000000000" pitchFamily="2" charset="2"/>
            </a:endParaRPr>
          </a:p>
          <a:p>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p:txBody>
      </p:sp>
      <p:sp>
        <p:nvSpPr>
          <p:cNvPr id="4" name="ZoneTexte 3"/>
          <p:cNvSpPr txBox="1"/>
          <p:nvPr/>
        </p:nvSpPr>
        <p:spPr>
          <a:xfrm>
            <a:off x="161693" y="117575"/>
            <a:ext cx="8827805" cy="954107"/>
          </a:xfrm>
          <a:prstGeom prst="rect">
            <a:avLst/>
          </a:prstGeom>
          <a:noFill/>
        </p:spPr>
        <p:txBody>
          <a:bodyPr wrap="square" rtlCol="0">
            <a:spAutoFit/>
          </a:bodyPr>
          <a:lstStyle/>
          <a:p>
            <a:r>
              <a:rPr lang="fr-FR" sz="2800" b="1" dirty="0">
                <a:solidFill>
                  <a:schemeClr val="accent1">
                    <a:lumMod val="75000"/>
                  </a:schemeClr>
                </a:solidFill>
              </a:rPr>
              <a:t>Une hausse portée principalement par l’emploi hors intérim</a:t>
            </a:r>
            <a:endParaRPr lang="fr-FR" sz="2800" b="1" dirty="0">
              <a:solidFill>
                <a:srgbClr val="FF0000"/>
              </a:solidFill>
            </a:endParaRPr>
          </a:p>
        </p:txBody>
      </p:sp>
      <p:cxnSp>
        <p:nvCxnSpPr>
          <p:cNvPr id="6" name="Connecteur droit 5"/>
          <p:cNvCxnSpPr/>
          <p:nvPr/>
        </p:nvCxnSpPr>
        <p:spPr>
          <a:xfrm>
            <a:off x="213645" y="991089"/>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3</a:t>
            </a:fld>
            <a:endParaRPr lang="fr-FR" dirty="0"/>
          </a:p>
        </p:txBody>
      </p:sp>
      <p:sp>
        <p:nvSpPr>
          <p:cNvPr id="7" name="Espace réservé du pied de page 6"/>
          <p:cNvSpPr>
            <a:spLocks noGrp="1"/>
          </p:cNvSpPr>
          <p:nvPr>
            <p:ph type="ftr" sz="quarter" idx="11"/>
          </p:nvPr>
        </p:nvSpPr>
        <p:spPr>
          <a:xfrm>
            <a:off x="2291379" y="6568767"/>
            <a:ext cx="4496696" cy="365125"/>
          </a:xfrm>
        </p:spPr>
        <p:txBody>
          <a:bodyPr/>
          <a:lstStyle/>
          <a:p>
            <a:r>
              <a:rPr lang="fr-FR"/>
              <a:t>Les éclairages conjoncturels départementaux - Vaucluse</a:t>
            </a:r>
            <a:endParaRPr lang="fr-FR" dirty="0"/>
          </a:p>
        </p:txBody>
      </p:sp>
      <p:sp>
        <p:nvSpPr>
          <p:cNvPr id="8" name="Espace réservé de la date 7"/>
          <p:cNvSpPr>
            <a:spLocks noGrp="1"/>
          </p:cNvSpPr>
          <p:nvPr>
            <p:ph type="dt" sz="half" idx="10"/>
          </p:nvPr>
        </p:nvSpPr>
        <p:spPr/>
        <p:txBody>
          <a:bodyPr/>
          <a:lstStyle/>
          <a:p>
            <a:r>
              <a:rPr lang="fr-FR"/>
              <a:t>Edition janvier 2025</a:t>
            </a:r>
            <a:endParaRPr lang="fr-FR" dirty="0"/>
          </a:p>
        </p:txBody>
      </p:sp>
      <p:sp>
        <p:nvSpPr>
          <p:cNvPr id="13" name="ZoneTexte 12"/>
          <p:cNvSpPr txBox="1"/>
          <p:nvPr/>
        </p:nvSpPr>
        <p:spPr>
          <a:xfrm>
            <a:off x="7773438" y="2926297"/>
            <a:ext cx="1383663" cy="3970318"/>
          </a:xfrm>
          <a:prstGeom prst="rect">
            <a:avLst/>
          </a:prstGeom>
          <a:noFill/>
        </p:spPr>
        <p:txBody>
          <a:bodyPr wrap="square" rtlCol="0">
            <a:spAutoFit/>
          </a:bodyPr>
          <a:lstStyle/>
          <a:p>
            <a:pPr algn="ctr"/>
            <a:r>
              <a:rPr lang="fr-FR" b="1" dirty="0">
                <a:solidFill>
                  <a:schemeClr val="accent6">
                    <a:lumMod val="75000"/>
                  </a:schemeClr>
                </a:solidFill>
              </a:rPr>
              <a:t>+90</a:t>
            </a:r>
          </a:p>
          <a:p>
            <a:pPr algn="ctr"/>
            <a:r>
              <a:rPr lang="fr-FR" b="1" dirty="0">
                <a:solidFill>
                  <a:schemeClr val="accent6">
                    <a:lumMod val="75000"/>
                  </a:schemeClr>
                </a:solidFill>
              </a:rPr>
              <a:t>emplois intérimaires</a:t>
            </a:r>
          </a:p>
          <a:p>
            <a:pPr algn="ctr"/>
            <a:endParaRPr lang="fr-FR" b="1" dirty="0">
              <a:solidFill>
                <a:srgbClr val="00B0F0"/>
              </a:solidFill>
            </a:endParaRPr>
          </a:p>
          <a:p>
            <a:pPr algn="ctr"/>
            <a:r>
              <a:rPr lang="fr-FR" b="1" dirty="0">
                <a:solidFill>
                  <a:srgbClr val="00B0F0"/>
                </a:solidFill>
              </a:rPr>
              <a:t>+390 emplois hors intérim</a:t>
            </a:r>
          </a:p>
          <a:p>
            <a:pPr algn="ctr"/>
            <a:endParaRPr lang="fr-FR" b="1" dirty="0">
              <a:solidFill>
                <a:schemeClr val="accent6">
                  <a:lumMod val="75000"/>
                </a:schemeClr>
              </a:solidFill>
            </a:endParaRPr>
          </a:p>
          <a:p>
            <a:pPr algn="ctr"/>
            <a:endParaRPr lang="fr-FR" b="1" dirty="0">
              <a:solidFill>
                <a:schemeClr val="accent6">
                  <a:lumMod val="75000"/>
                </a:schemeClr>
              </a:solidFill>
            </a:endParaRPr>
          </a:p>
          <a:p>
            <a:pPr algn="ctr"/>
            <a:r>
              <a:rPr lang="fr-FR" b="1" dirty="0">
                <a:solidFill>
                  <a:schemeClr val="accent6">
                    <a:lumMod val="75000"/>
                  </a:schemeClr>
                </a:solidFill>
              </a:rPr>
              <a:t>  </a:t>
            </a:r>
          </a:p>
          <a:p>
            <a:pPr algn="ctr"/>
            <a:endParaRPr lang="fr-FR" b="1" dirty="0">
              <a:solidFill>
                <a:srgbClr val="00B0F0"/>
              </a:solidFill>
            </a:endParaRPr>
          </a:p>
          <a:p>
            <a:pPr algn="ctr"/>
            <a:endParaRPr lang="fr-FR" b="1" dirty="0">
              <a:solidFill>
                <a:srgbClr val="00B0F0"/>
              </a:solidFill>
            </a:endParaRPr>
          </a:p>
          <a:p>
            <a:pPr algn="ctr"/>
            <a:endParaRPr lang="fr-FR" b="1" dirty="0">
              <a:solidFill>
                <a:srgbClr val="00B0F0"/>
              </a:solidFill>
            </a:endParaRPr>
          </a:p>
          <a:p>
            <a:pPr algn="ctr"/>
            <a:endParaRPr lang="fr-FR" b="1" dirty="0">
              <a:solidFill>
                <a:srgbClr val="00B0F0"/>
              </a:solidFill>
            </a:endParaRPr>
          </a:p>
        </p:txBody>
      </p:sp>
      <p:sp>
        <p:nvSpPr>
          <p:cNvPr id="11" name="ZoneTexte 10"/>
          <p:cNvSpPr txBox="1"/>
          <p:nvPr/>
        </p:nvSpPr>
        <p:spPr>
          <a:xfrm>
            <a:off x="7908494" y="2372200"/>
            <a:ext cx="1346180" cy="338554"/>
          </a:xfrm>
          <a:prstGeom prst="rect">
            <a:avLst/>
          </a:prstGeom>
          <a:noFill/>
        </p:spPr>
        <p:txBody>
          <a:bodyPr wrap="square" rtlCol="0">
            <a:spAutoFit/>
          </a:bodyPr>
          <a:lstStyle/>
          <a:p>
            <a:pPr algn="ctr"/>
            <a:r>
              <a:rPr lang="fr-FR" sz="1600" b="1" dirty="0"/>
              <a:t>Au T3 2024 :</a:t>
            </a:r>
            <a:endParaRPr lang="fr-FR" b="1" dirty="0"/>
          </a:p>
        </p:txBody>
      </p:sp>
      <p:graphicFrame>
        <p:nvGraphicFramePr>
          <p:cNvPr id="2" name="Graphique 1">
            <a:extLst>
              <a:ext uri="{FF2B5EF4-FFF2-40B4-BE49-F238E27FC236}">
                <a16:creationId xmlns:a16="http://schemas.microsoft.com/office/drawing/2014/main" id="{00000000-0008-0000-0800-000006000000}"/>
              </a:ext>
            </a:extLst>
          </p:cNvPr>
          <p:cNvGraphicFramePr>
            <a:graphicFrameLocks/>
          </p:cNvGraphicFramePr>
          <p:nvPr>
            <p:extLst>
              <p:ext uri="{D42A27DB-BD31-4B8C-83A1-F6EECF244321}">
                <p14:modId xmlns:p14="http://schemas.microsoft.com/office/powerpoint/2010/main" val="2535985157"/>
              </p:ext>
            </p:extLst>
          </p:nvPr>
        </p:nvGraphicFramePr>
        <p:xfrm>
          <a:off x="678731" y="1459230"/>
          <a:ext cx="7422282" cy="449851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25084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cteur droit 5"/>
          <p:cNvCxnSpPr/>
          <p:nvPr/>
        </p:nvCxnSpPr>
        <p:spPr>
          <a:xfrm>
            <a:off x="101864" y="950832"/>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4</a:t>
            </a:fld>
            <a:endParaRPr lang="fr-FR" dirty="0"/>
          </a:p>
        </p:txBody>
      </p:sp>
      <p:sp>
        <p:nvSpPr>
          <p:cNvPr id="7" name="Espace réservé du pied de page 6"/>
          <p:cNvSpPr>
            <a:spLocks noGrp="1"/>
          </p:cNvSpPr>
          <p:nvPr>
            <p:ph type="ftr" sz="quarter" idx="11"/>
          </p:nvPr>
        </p:nvSpPr>
        <p:spPr>
          <a:xfrm>
            <a:off x="2153353" y="6508442"/>
            <a:ext cx="4705349"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janvier 2025</a:t>
            </a:r>
            <a:endParaRPr lang="fr-FR" dirty="0"/>
          </a:p>
        </p:txBody>
      </p:sp>
      <p:sp>
        <p:nvSpPr>
          <p:cNvPr id="13" name="ZoneTexte 12"/>
          <p:cNvSpPr txBox="1"/>
          <p:nvPr/>
        </p:nvSpPr>
        <p:spPr>
          <a:xfrm>
            <a:off x="113893" y="24507"/>
            <a:ext cx="8827805" cy="954107"/>
          </a:xfrm>
          <a:prstGeom prst="rect">
            <a:avLst/>
          </a:prstGeom>
          <a:noFill/>
        </p:spPr>
        <p:txBody>
          <a:bodyPr wrap="square" rtlCol="0">
            <a:spAutoFit/>
          </a:bodyPr>
          <a:lstStyle/>
          <a:p>
            <a:r>
              <a:rPr lang="fr-FR" sz="2800" b="1" dirty="0">
                <a:solidFill>
                  <a:schemeClr val="accent1">
                    <a:lumMod val="75000"/>
                  </a:schemeClr>
                </a:solidFill>
              </a:rPr>
              <a:t>Dans l’industrie, les deux tiers de la hausse sont dus à l’emploi intérimaire</a:t>
            </a:r>
          </a:p>
        </p:txBody>
      </p:sp>
      <p:graphicFrame>
        <p:nvGraphicFramePr>
          <p:cNvPr id="3" name="Graphique 2">
            <a:extLst>
              <a:ext uri="{FF2B5EF4-FFF2-40B4-BE49-F238E27FC236}">
                <a16:creationId xmlns:a16="http://schemas.microsoft.com/office/drawing/2014/main" id="{00000000-0008-0000-0800-000008000000}"/>
              </a:ext>
            </a:extLst>
          </p:cNvPr>
          <p:cNvGraphicFramePr>
            <a:graphicFrameLocks/>
          </p:cNvGraphicFramePr>
          <p:nvPr>
            <p:extLst>
              <p:ext uri="{D42A27DB-BD31-4B8C-83A1-F6EECF244321}">
                <p14:modId xmlns:p14="http://schemas.microsoft.com/office/powerpoint/2010/main" val="121534056"/>
              </p:ext>
            </p:extLst>
          </p:nvPr>
        </p:nvGraphicFramePr>
        <p:xfrm>
          <a:off x="518474" y="1308100"/>
          <a:ext cx="7965650" cy="481931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05623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13645" y="69085"/>
            <a:ext cx="8930356" cy="954107"/>
          </a:xfrm>
          <a:prstGeom prst="rect">
            <a:avLst/>
          </a:prstGeom>
          <a:noFill/>
        </p:spPr>
        <p:txBody>
          <a:bodyPr wrap="square" rtlCol="0">
            <a:spAutoFit/>
          </a:bodyPr>
          <a:lstStyle/>
          <a:p>
            <a:r>
              <a:rPr lang="fr-FR" sz="2800" b="1" dirty="0">
                <a:solidFill>
                  <a:schemeClr val="accent1">
                    <a:lumMod val="75000"/>
                  </a:schemeClr>
                </a:solidFill>
              </a:rPr>
              <a:t>Quasi-stabilité dans le tertiaire, rebond dans l’industrie, nouveau recul dans la construction</a:t>
            </a:r>
            <a:endParaRPr lang="fr-FR" sz="2800" b="1" dirty="0">
              <a:solidFill>
                <a:srgbClr val="FF0000"/>
              </a:solidFill>
            </a:endParaRPr>
          </a:p>
        </p:txBody>
      </p:sp>
      <p:cxnSp>
        <p:nvCxnSpPr>
          <p:cNvPr id="6" name="Connecteur droit 5"/>
          <p:cNvCxnSpPr/>
          <p:nvPr/>
        </p:nvCxnSpPr>
        <p:spPr>
          <a:xfrm>
            <a:off x="213645" y="1023192"/>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5</a:t>
            </a:fld>
            <a:endParaRPr lang="fr-FR" dirty="0"/>
          </a:p>
        </p:txBody>
      </p:sp>
      <p:sp>
        <p:nvSpPr>
          <p:cNvPr id="7" name="Espace réservé du pied de page 6"/>
          <p:cNvSpPr>
            <a:spLocks noGrp="1"/>
          </p:cNvSpPr>
          <p:nvPr>
            <p:ph type="ftr" sz="quarter" idx="11"/>
          </p:nvPr>
        </p:nvSpPr>
        <p:spPr>
          <a:xfrm>
            <a:off x="2133600" y="6555759"/>
            <a:ext cx="4797349"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janvier 2025</a:t>
            </a:r>
            <a:endParaRPr lang="fr-FR" dirty="0"/>
          </a:p>
        </p:txBody>
      </p:sp>
      <p:graphicFrame>
        <p:nvGraphicFramePr>
          <p:cNvPr id="9" name="Graphique 8">
            <a:extLst>
              <a:ext uri="{FF2B5EF4-FFF2-40B4-BE49-F238E27FC236}">
                <a16:creationId xmlns:a16="http://schemas.microsoft.com/office/drawing/2014/main" id="{00000000-0008-0000-0800-0000026C0000}"/>
              </a:ext>
            </a:extLst>
          </p:cNvPr>
          <p:cNvGraphicFramePr>
            <a:graphicFrameLocks/>
          </p:cNvGraphicFramePr>
          <p:nvPr>
            <p:extLst>
              <p:ext uri="{D42A27DB-BD31-4B8C-83A1-F6EECF244321}">
                <p14:modId xmlns:p14="http://schemas.microsoft.com/office/powerpoint/2010/main" val="2010233404"/>
              </p:ext>
            </p:extLst>
          </p:nvPr>
        </p:nvGraphicFramePr>
        <p:xfrm>
          <a:off x="763571" y="1337309"/>
          <a:ext cx="7805394" cy="48466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34510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cteur droit 5"/>
          <p:cNvCxnSpPr/>
          <p:nvPr/>
        </p:nvCxnSpPr>
        <p:spPr>
          <a:xfrm>
            <a:off x="213645" y="991089"/>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6</a:t>
            </a:fld>
            <a:endParaRPr lang="fr-FR" dirty="0"/>
          </a:p>
        </p:txBody>
      </p:sp>
      <p:sp>
        <p:nvSpPr>
          <p:cNvPr id="7" name="Espace réservé du pied de page 6"/>
          <p:cNvSpPr>
            <a:spLocks noGrp="1"/>
          </p:cNvSpPr>
          <p:nvPr>
            <p:ph type="ftr" sz="quarter" idx="11"/>
          </p:nvPr>
        </p:nvSpPr>
        <p:spPr>
          <a:xfrm>
            <a:off x="2291379" y="6540192"/>
            <a:ext cx="4566621"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janvier 2025</a:t>
            </a:r>
            <a:endParaRPr lang="fr-FR" dirty="0"/>
          </a:p>
        </p:txBody>
      </p:sp>
      <p:sp>
        <p:nvSpPr>
          <p:cNvPr id="13" name="ZoneTexte 12"/>
          <p:cNvSpPr txBox="1"/>
          <p:nvPr/>
        </p:nvSpPr>
        <p:spPr>
          <a:xfrm>
            <a:off x="213645" y="466340"/>
            <a:ext cx="8827805" cy="523220"/>
          </a:xfrm>
          <a:prstGeom prst="rect">
            <a:avLst/>
          </a:prstGeom>
          <a:noFill/>
        </p:spPr>
        <p:txBody>
          <a:bodyPr wrap="square" rtlCol="0">
            <a:spAutoFit/>
          </a:bodyPr>
          <a:lstStyle/>
          <a:p>
            <a:r>
              <a:rPr lang="fr-FR" sz="2800" b="1" dirty="0">
                <a:solidFill>
                  <a:schemeClr val="accent1">
                    <a:lumMod val="75000"/>
                  </a:schemeClr>
                </a:solidFill>
              </a:rPr>
              <a:t>Sur un an, le recul dans la construction est très prononcé</a:t>
            </a:r>
            <a:endParaRPr lang="fr-FR" sz="2800" b="1" dirty="0">
              <a:solidFill>
                <a:srgbClr val="FF0000"/>
              </a:solidFill>
            </a:endParaRPr>
          </a:p>
        </p:txBody>
      </p:sp>
      <p:pic>
        <p:nvPicPr>
          <p:cNvPr id="2" name="Image 1">
            <a:extLst>
              <a:ext uri="{FF2B5EF4-FFF2-40B4-BE49-F238E27FC236}">
                <a16:creationId xmlns:a16="http://schemas.microsoft.com/office/drawing/2014/main" id="{F14EF560-D41F-C830-D3C4-6D149EF3F38F}"/>
              </a:ext>
            </a:extLst>
          </p:cNvPr>
          <p:cNvPicPr>
            <a:picLocks noChangeAspect="1"/>
          </p:cNvPicPr>
          <p:nvPr/>
        </p:nvPicPr>
        <p:blipFill>
          <a:blip r:embed="rId3"/>
          <a:stretch>
            <a:fillRect/>
          </a:stretch>
        </p:blipFill>
        <p:spPr>
          <a:xfrm>
            <a:off x="323231" y="1690999"/>
            <a:ext cx="8500257" cy="3474890"/>
          </a:xfrm>
          <a:prstGeom prst="rect">
            <a:avLst/>
          </a:prstGeom>
        </p:spPr>
      </p:pic>
    </p:spTree>
    <p:extLst>
      <p:ext uri="{BB962C8B-B14F-4D97-AF65-F5344CB8AC3E}">
        <p14:creationId xmlns:p14="http://schemas.microsoft.com/office/powerpoint/2010/main" val="2876306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3C7AC07C-28E4-BD4F-9FFB-37ABAC856C34}" type="slidenum">
              <a:rPr lang="fr-FR" smtClean="0"/>
              <a:t>7</a:t>
            </a:fld>
            <a:endParaRPr lang="fr-FR" dirty="0"/>
          </a:p>
        </p:txBody>
      </p:sp>
      <p:sp>
        <p:nvSpPr>
          <p:cNvPr id="7" name="Espace réservé du pied de page 6"/>
          <p:cNvSpPr>
            <a:spLocks noGrp="1"/>
          </p:cNvSpPr>
          <p:nvPr>
            <p:ph type="ftr" sz="quarter" idx="11"/>
          </p:nvPr>
        </p:nvSpPr>
        <p:spPr>
          <a:xfrm>
            <a:off x="1664897" y="6568767"/>
            <a:ext cx="5840083" cy="365125"/>
          </a:xfrm>
        </p:spPr>
        <p:txBody>
          <a:bodyPr/>
          <a:lstStyle/>
          <a:p>
            <a:r>
              <a:rPr lang="fr-FR"/>
              <a:t>Les éclairages conjoncturels départementaux - Vaucluse</a:t>
            </a:r>
            <a:endParaRPr lang="fr-FR" dirty="0"/>
          </a:p>
        </p:txBody>
      </p:sp>
      <p:sp>
        <p:nvSpPr>
          <p:cNvPr id="3" name="Espace réservé de la date 2"/>
          <p:cNvSpPr>
            <a:spLocks noGrp="1"/>
          </p:cNvSpPr>
          <p:nvPr>
            <p:ph type="dt" sz="half" idx="10"/>
          </p:nvPr>
        </p:nvSpPr>
        <p:spPr/>
        <p:txBody>
          <a:bodyPr/>
          <a:lstStyle/>
          <a:p>
            <a:r>
              <a:rPr lang="fr-FR"/>
              <a:t>Edition janvier 2025</a:t>
            </a:r>
            <a:endParaRPr lang="fr-FR" dirty="0"/>
          </a:p>
        </p:txBody>
      </p:sp>
      <p:cxnSp>
        <p:nvCxnSpPr>
          <p:cNvPr id="6" name="Connecteur droit 5"/>
          <p:cNvCxnSpPr/>
          <p:nvPr/>
        </p:nvCxnSpPr>
        <p:spPr>
          <a:xfrm>
            <a:off x="182549" y="970807"/>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12" name="ZoneTexte 11">
            <a:extLst>
              <a:ext uri="{FF2B5EF4-FFF2-40B4-BE49-F238E27FC236}">
                <a16:creationId xmlns:a16="http://schemas.microsoft.com/office/drawing/2014/main" id="{FE2B0AEB-75DE-687E-8F07-1ABE5B0EC754}"/>
              </a:ext>
            </a:extLst>
          </p:cNvPr>
          <p:cNvSpPr txBox="1"/>
          <p:nvPr/>
        </p:nvSpPr>
        <p:spPr>
          <a:xfrm>
            <a:off x="182549" y="69181"/>
            <a:ext cx="8533960" cy="954107"/>
          </a:xfrm>
          <a:prstGeom prst="rect">
            <a:avLst/>
          </a:prstGeom>
          <a:noFill/>
        </p:spPr>
        <p:txBody>
          <a:bodyPr wrap="square" rtlCol="0">
            <a:spAutoFit/>
          </a:bodyPr>
          <a:lstStyle/>
          <a:p>
            <a:r>
              <a:rPr lang="fr-FR" sz="2800" b="1" dirty="0">
                <a:solidFill>
                  <a:schemeClr val="accent1">
                    <a:lumMod val="75000"/>
                  </a:schemeClr>
                </a:solidFill>
              </a:rPr>
              <a:t>La baisse du nombre de bénéficiaires de contrat aidé se consolide</a:t>
            </a:r>
          </a:p>
        </p:txBody>
      </p:sp>
      <p:grpSp>
        <p:nvGrpSpPr>
          <p:cNvPr id="15" name="Groupe 14">
            <a:extLst>
              <a:ext uri="{FF2B5EF4-FFF2-40B4-BE49-F238E27FC236}">
                <a16:creationId xmlns:a16="http://schemas.microsoft.com/office/drawing/2014/main" id="{D0EAD03F-701C-4078-64E6-8DC1C5548BD6}"/>
              </a:ext>
            </a:extLst>
          </p:cNvPr>
          <p:cNvGrpSpPr>
            <a:grpSpLocks/>
          </p:cNvGrpSpPr>
          <p:nvPr/>
        </p:nvGrpSpPr>
        <p:grpSpPr bwMode="auto">
          <a:xfrm>
            <a:off x="110540" y="1023288"/>
            <a:ext cx="8966637" cy="5545479"/>
            <a:chOff x="0" y="0"/>
            <a:chExt cx="9529342" cy="6042212"/>
          </a:xfrm>
        </p:grpSpPr>
        <p:graphicFrame>
          <p:nvGraphicFramePr>
            <p:cNvPr id="16" name="Graphique 15">
              <a:extLst>
                <a:ext uri="{FF2B5EF4-FFF2-40B4-BE49-F238E27FC236}">
                  <a16:creationId xmlns:a16="http://schemas.microsoft.com/office/drawing/2014/main" id="{0EEE7997-B2F3-9F92-D6EB-A3398C2E0818}"/>
                </a:ext>
              </a:extLst>
            </p:cNvPr>
            <p:cNvGraphicFramePr>
              <a:graphicFrameLocks/>
            </p:cNvGraphicFramePr>
            <p:nvPr>
              <p:extLst>
                <p:ext uri="{D42A27DB-BD31-4B8C-83A1-F6EECF244321}">
                  <p14:modId xmlns:p14="http://schemas.microsoft.com/office/powerpoint/2010/main" val="762790015"/>
                </p:ext>
              </p:extLst>
            </p:nvPr>
          </p:nvGraphicFramePr>
          <p:xfrm>
            <a:off x="0" y="0"/>
            <a:ext cx="9458325" cy="6042212"/>
          </p:xfrm>
          <a:graphic>
            <a:graphicData uri="http://schemas.openxmlformats.org/drawingml/2006/chart">
              <c:chart xmlns:c="http://schemas.openxmlformats.org/drawingml/2006/chart" xmlns:r="http://schemas.openxmlformats.org/officeDocument/2006/relationships" r:id="rId3"/>
            </a:graphicData>
          </a:graphic>
        </p:graphicFrame>
        <p:sp>
          <p:nvSpPr>
            <p:cNvPr id="17" name="ZoneTexte 26">
              <a:extLst>
                <a:ext uri="{FF2B5EF4-FFF2-40B4-BE49-F238E27FC236}">
                  <a16:creationId xmlns:a16="http://schemas.microsoft.com/office/drawing/2014/main" id="{B7BF149E-519B-AEC3-5E3F-228AD73979ED}"/>
                </a:ext>
              </a:extLst>
            </p:cNvPr>
            <p:cNvSpPr txBox="1"/>
            <p:nvPr/>
          </p:nvSpPr>
          <p:spPr>
            <a:xfrm>
              <a:off x="9005467" y="2396221"/>
              <a:ext cx="523875" cy="263129"/>
            </a:xfrm>
            <a:prstGeom prst="rect">
              <a:avLst/>
            </a:prstGeom>
            <a:ln/>
          </p:spPr>
          <p:style>
            <a:lnRef idx="1">
              <a:schemeClr val="accent1"/>
            </a:lnRef>
            <a:fillRef idx="3">
              <a:schemeClr val="accent1"/>
            </a:fillRef>
            <a:effectRef idx="2">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fr-FR" sz="1100" b="1" dirty="0"/>
                <a:t>970</a:t>
              </a:r>
            </a:p>
          </p:txBody>
        </p:sp>
        <p:sp>
          <p:nvSpPr>
            <p:cNvPr id="18" name="Flèche vers le bas 27">
              <a:extLst>
                <a:ext uri="{FF2B5EF4-FFF2-40B4-BE49-F238E27FC236}">
                  <a16:creationId xmlns:a16="http://schemas.microsoft.com/office/drawing/2014/main" id="{427FD9A0-829A-B85C-3AC2-CD1AD75E20A4}"/>
                </a:ext>
              </a:extLst>
            </p:cNvPr>
            <p:cNvSpPr/>
            <p:nvPr/>
          </p:nvSpPr>
          <p:spPr>
            <a:xfrm>
              <a:off x="9146040" y="2771908"/>
              <a:ext cx="152400" cy="584730"/>
            </a:xfrm>
            <a:prstGeom prst="downArrow">
              <a:avLst/>
            </a:prstGeom>
          </p:spPr>
          <p:style>
            <a:lnRef idx="1">
              <a:schemeClr val="accent1"/>
            </a:lnRef>
            <a:fillRef idx="3">
              <a:schemeClr val="accent1"/>
            </a:fillRef>
            <a:effectRef idx="2">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fr-FR"/>
            </a:p>
          </p:txBody>
        </p:sp>
      </p:grpSp>
      <p:sp>
        <p:nvSpPr>
          <p:cNvPr id="23" name="ZoneTexte 1"/>
          <p:cNvSpPr txBox="1"/>
          <p:nvPr/>
        </p:nvSpPr>
        <p:spPr>
          <a:xfrm>
            <a:off x="457199" y="5795250"/>
            <a:ext cx="8899814" cy="45664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900" b="1" dirty="0">
                <a:effectLst/>
                <a:latin typeface="+mn-lt"/>
                <a:ea typeface="+mn-ea"/>
                <a:cs typeface="+mn-cs"/>
              </a:rPr>
              <a:t>Note : </a:t>
            </a:r>
            <a:r>
              <a:rPr lang="fr-FR" sz="900" dirty="0">
                <a:effectLst/>
                <a:latin typeface="+mn-lt"/>
                <a:ea typeface="+mn-ea"/>
                <a:cs typeface="+mn-cs"/>
              </a:rPr>
              <a:t>données arrondies en fin de trimestre, provisoires</a:t>
            </a:r>
            <a:endParaRPr lang="fr-FR" sz="900" dirty="0">
              <a:effectLst/>
            </a:endParaRPr>
          </a:p>
          <a:p>
            <a:r>
              <a:rPr lang="fr-FR" sz="900" b="1" i="1" dirty="0">
                <a:effectLst/>
                <a:latin typeface="+mn-lt"/>
                <a:ea typeface="+mn-ea"/>
                <a:cs typeface="+mn-cs"/>
              </a:rPr>
              <a:t>Source </a:t>
            </a:r>
            <a:r>
              <a:rPr lang="fr-FR" sz="900" i="1" dirty="0">
                <a:effectLst/>
                <a:latin typeface="+mn-lt"/>
                <a:ea typeface="+mn-ea"/>
                <a:cs typeface="+mn-cs"/>
              </a:rPr>
              <a:t>: ASP - </a:t>
            </a:r>
            <a:r>
              <a:rPr lang="fr-FR" sz="900" b="1" i="1" dirty="0">
                <a:effectLst/>
                <a:latin typeface="+mn-lt"/>
                <a:ea typeface="+mn-ea"/>
                <a:cs typeface="+mn-cs"/>
              </a:rPr>
              <a:t>Traitements : </a:t>
            </a:r>
            <a:r>
              <a:rPr lang="fr-FR" sz="900" i="1" dirty="0">
                <a:effectLst/>
                <a:latin typeface="+mn-lt"/>
                <a:ea typeface="+mn-ea"/>
                <a:cs typeface="+mn-cs"/>
              </a:rPr>
              <a:t>Dares</a:t>
            </a:r>
            <a:endParaRPr lang="fr-FR" sz="900" dirty="0">
              <a:effectLst/>
            </a:endParaRPr>
          </a:p>
          <a:p>
            <a:pPr marL="0" marR="0" indent="0" defTabSz="914400" rtl="0" eaLnBrk="1" fontAlgn="auto" latinLnBrk="0" hangingPunct="1">
              <a:lnSpc>
                <a:spcPts val="1200"/>
              </a:lnSpc>
              <a:spcBef>
                <a:spcPts val="0"/>
              </a:spcBef>
              <a:spcAft>
                <a:spcPts val="0"/>
              </a:spcAft>
              <a:buClrTx/>
              <a:buSzTx/>
              <a:buFontTx/>
              <a:buNone/>
              <a:tabLst/>
              <a:defRPr/>
            </a:pPr>
            <a:endParaRPr lang="fr-FR" sz="1100" i="1" dirty="0"/>
          </a:p>
        </p:txBody>
      </p:sp>
    </p:spTree>
    <p:extLst>
      <p:ext uri="{BB962C8B-B14F-4D97-AF65-F5344CB8AC3E}">
        <p14:creationId xmlns:p14="http://schemas.microsoft.com/office/powerpoint/2010/main" val="2622729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r>
              <a:rPr lang="fr-FR"/>
              <a:t>Edition janvier 2025</a:t>
            </a:r>
            <a:endParaRPr lang="fr-FR" dirty="0"/>
          </a:p>
        </p:txBody>
      </p:sp>
      <p:cxnSp>
        <p:nvCxnSpPr>
          <p:cNvPr id="6" name="Connecteur droit 5"/>
          <p:cNvCxnSpPr/>
          <p:nvPr/>
        </p:nvCxnSpPr>
        <p:spPr>
          <a:xfrm>
            <a:off x="-24772" y="899901"/>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7" name="Espace réservé du pied de page 6"/>
          <p:cNvSpPr>
            <a:spLocks noGrp="1"/>
          </p:cNvSpPr>
          <p:nvPr>
            <p:ph type="ftr" sz="quarter" idx="11"/>
          </p:nvPr>
        </p:nvSpPr>
        <p:spPr>
          <a:xfrm>
            <a:off x="1664897" y="6568767"/>
            <a:ext cx="5840083" cy="365125"/>
          </a:xfrm>
        </p:spPr>
        <p:txBody>
          <a:bodyPr/>
          <a:lstStyle/>
          <a:p>
            <a:r>
              <a:rPr lang="fr-FR" dirty="0"/>
              <a:t>Les éclairages conjoncturels départementaux - Vaucluse</a:t>
            </a:r>
          </a:p>
        </p:txBody>
      </p:sp>
      <p:sp>
        <p:nvSpPr>
          <p:cNvPr id="5" name="Espace réservé du numéro de diapositive 4"/>
          <p:cNvSpPr>
            <a:spLocks noGrp="1"/>
          </p:cNvSpPr>
          <p:nvPr>
            <p:ph type="sldNum" sz="quarter" idx="12"/>
          </p:nvPr>
        </p:nvSpPr>
        <p:spPr/>
        <p:txBody>
          <a:bodyPr/>
          <a:lstStyle/>
          <a:p>
            <a:fld id="{3C7AC07C-28E4-BD4F-9FFB-37ABAC856C34}" type="slidenum">
              <a:rPr lang="fr-FR" smtClean="0"/>
              <a:t>8</a:t>
            </a:fld>
            <a:endParaRPr lang="fr-FR" dirty="0"/>
          </a:p>
        </p:txBody>
      </p:sp>
      <p:sp>
        <p:nvSpPr>
          <p:cNvPr id="8" name="ZoneTexte 7">
            <a:extLst>
              <a:ext uri="{FF2B5EF4-FFF2-40B4-BE49-F238E27FC236}">
                <a16:creationId xmlns:a16="http://schemas.microsoft.com/office/drawing/2014/main" id="{93184C57-3623-04BB-AB1E-E1CD710144CB}"/>
              </a:ext>
            </a:extLst>
          </p:cNvPr>
          <p:cNvSpPr txBox="1"/>
          <p:nvPr/>
        </p:nvSpPr>
        <p:spPr>
          <a:xfrm>
            <a:off x="-24772" y="235102"/>
            <a:ext cx="9168772" cy="523220"/>
          </a:xfrm>
          <a:prstGeom prst="rect">
            <a:avLst/>
          </a:prstGeom>
          <a:noFill/>
        </p:spPr>
        <p:txBody>
          <a:bodyPr wrap="square" rtlCol="0">
            <a:spAutoFit/>
          </a:bodyPr>
          <a:lstStyle/>
          <a:p>
            <a:r>
              <a:rPr lang="fr-FR" sz="2800" b="1" dirty="0">
                <a:solidFill>
                  <a:schemeClr val="accent1">
                    <a:lumMod val="75000"/>
                  </a:schemeClr>
                </a:solidFill>
              </a:rPr>
              <a:t>La croissance de l’apprentissage toujours modérée </a:t>
            </a:r>
          </a:p>
        </p:txBody>
      </p:sp>
      <p:graphicFrame>
        <p:nvGraphicFramePr>
          <p:cNvPr id="2" name="Graphique 1">
            <a:extLst>
              <a:ext uri="{FF2B5EF4-FFF2-40B4-BE49-F238E27FC236}">
                <a16:creationId xmlns:a16="http://schemas.microsoft.com/office/drawing/2014/main" id="{B2490D40-D08F-E711-BBE6-B5B52156D3AE}"/>
              </a:ext>
            </a:extLst>
          </p:cNvPr>
          <p:cNvGraphicFramePr>
            <a:graphicFrameLocks/>
          </p:cNvGraphicFramePr>
          <p:nvPr>
            <p:extLst>
              <p:ext uri="{D42A27DB-BD31-4B8C-83A1-F6EECF244321}">
                <p14:modId xmlns:p14="http://schemas.microsoft.com/office/powerpoint/2010/main" val="1130102565"/>
              </p:ext>
            </p:extLst>
          </p:nvPr>
        </p:nvGraphicFramePr>
        <p:xfrm>
          <a:off x="22328" y="1041481"/>
          <a:ext cx="9121672" cy="5442941"/>
        </p:xfrm>
        <a:graphic>
          <a:graphicData uri="http://schemas.openxmlformats.org/drawingml/2006/chart">
            <c:chart xmlns:c="http://schemas.openxmlformats.org/drawingml/2006/chart" xmlns:r="http://schemas.openxmlformats.org/officeDocument/2006/relationships" r:id="rId3"/>
          </a:graphicData>
        </a:graphic>
      </p:graphicFrame>
      <p:sp>
        <p:nvSpPr>
          <p:cNvPr id="9" name="ZoneTexte 26">
            <a:extLst>
              <a:ext uri="{FF2B5EF4-FFF2-40B4-BE49-F238E27FC236}">
                <a16:creationId xmlns:a16="http://schemas.microsoft.com/office/drawing/2014/main" id="{F51AF991-3A70-8E58-3518-3B177F09601B}"/>
              </a:ext>
            </a:extLst>
          </p:cNvPr>
          <p:cNvSpPr txBox="1"/>
          <p:nvPr/>
        </p:nvSpPr>
        <p:spPr bwMode="auto">
          <a:xfrm>
            <a:off x="8484393" y="1277290"/>
            <a:ext cx="637279" cy="239217"/>
          </a:xfrm>
          <a:prstGeom prst="rect">
            <a:avLst/>
          </a:prstGeom>
          <a:ln/>
        </p:spPr>
        <p:style>
          <a:lnRef idx="1">
            <a:schemeClr val="accent1"/>
          </a:lnRef>
          <a:fillRef idx="3">
            <a:schemeClr val="accent1"/>
          </a:fillRef>
          <a:effectRef idx="2">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fr-FR" sz="1100" b="1" dirty="0"/>
              <a:t>7 4</a:t>
            </a:r>
            <a:r>
              <a:rPr lang="fr-FR" b="1" dirty="0"/>
              <a:t>00</a:t>
            </a:r>
            <a:endParaRPr lang="fr-FR" sz="1100" b="1" dirty="0"/>
          </a:p>
        </p:txBody>
      </p:sp>
      <p:sp>
        <p:nvSpPr>
          <p:cNvPr id="4" name="Flèche vers le bas 27">
            <a:extLst>
              <a:ext uri="{FF2B5EF4-FFF2-40B4-BE49-F238E27FC236}">
                <a16:creationId xmlns:a16="http://schemas.microsoft.com/office/drawing/2014/main" id="{95A8BD54-0906-7D26-53D1-D05476C92B65}"/>
              </a:ext>
            </a:extLst>
          </p:cNvPr>
          <p:cNvSpPr/>
          <p:nvPr/>
        </p:nvSpPr>
        <p:spPr bwMode="auto">
          <a:xfrm>
            <a:off x="8712603" y="1656291"/>
            <a:ext cx="138988" cy="517112"/>
          </a:xfrm>
          <a:prstGeom prst="downArrow">
            <a:avLst/>
          </a:prstGeom>
        </p:spPr>
        <p:style>
          <a:lnRef idx="1">
            <a:schemeClr val="accent1"/>
          </a:lnRef>
          <a:fillRef idx="3">
            <a:schemeClr val="accent1"/>
          </a:fillRef>
          <a:effectRef idx="2">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fr-FR"/>
          </a:p>
        </p:txBody>
      </p:sp>
    </p:spTree>
    <p:extLst>
      <p:ext uri="{BB962C8B-B14F-4D97-AF65-F5344CB8AC3E}">
        <p14:creationId xmlns:p14="http://schemas.microsoft.com/office/powerpoint/2010/main" val="3931244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8284" y="406151"/>
            <a:ext cx="8982634" cy="523220"/>
          </a:xfrm>
          <a:prstGeom prst="rect">
            <a:avLst/>
          </a:prstGeom>
          <a:noFill/>
        </p:spPr>
        <p:txBody>
          <a:bodyPr wrap="square" rtlCol="0">
            <a:spAutoFit/>
          </a:bodyPr>
          <a:lstStyle/>
          <a:p>
            <a:r>
              <a:rPr lang="fr-FR" sz="2800" b="1" dirty="0">
                <a:solidFill>
                  <a:schemeClr val="accent1">
                    <a:lumMod val="75000"/>
                  </a:schemeClr>
                </a:solidFill>
              </a:rPr>
              <a:t>Le taux de chômage se stabilise…</a:t>
            </a:r>
          </a:p>
        </p:txBody>
      </p:sp>
      <p:cxnSp>
        <p:nvCxnSpPr>
          <p:cNvPr id="6" name="Connecteur droit 5"/>
          <p:cNvCxnSpPr/>
          <p:nvPr/>
        </p:nvCxnSpPr>
        <p:spPr>
          <a:xfrm>
            <a:off x="125699" y="1043186"/>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9</a:t>
            </a:fld>
            <a:endParaRPr lang="fr-FR" dirty="0"/>
          </a:p>
        </p:txBody>
      </p:sp>
      <p:sp>
        <p:nvSpPr>
          <p:cNvPr id="7" name="Espace réservé du pied de page 6"/>
          <p:cNvSpPr>
            <a:spLocks noGrp="1"/>
          </p:cNvSpPr>
          <p:nvPr>
            <p:ph type="ftr" sz="quarter" idx="11"/>
          </p:nvPr>
        </p:nvSpPr>
        <p:spPr>
          <a:xfrm>
            <a:off x="1733909" y="6568767"/>
            <a:ext cx="6003985" cy="365125"/>
          </a:xfrm>
        </p:spPr>
        <p:txBody>
          <a:bodyPr/>
          <a:lstStyle/>
          <a:p>
            <a:r>
              <a:rPr lang="fr-FR" dirty="0"/>
              <a:t>Les éclairages conjoncturels départementaux - Vaucluse</a:t>
            </a:r>
          </a:p>
        </p:txBody>
      </p:sp>
      <p:sp>
        <p:nvSpPr>
          <p:cNvPr id="3" name="Espace réservé de la date 2"/>
          <p:cNvSpPr>
            <a:spLocks noGrp="1"/>
          </p:cNvSpPr>
          <p:nvPr>
            <p:ph type="dt" sz="half" idx="10"/>
          </p:nvPr>
        </p:nvSpPr>
        <p:spPr/>
        <p:txBody>
          <a:bodyPr/>
          <a:lstStyle/>
          <a:p>
            <a:r>
              <a:rPr lang="fr-FR"/>
              <a:t>Edition janvier 2025</a:t>
            </a:r>
            <a:endParaRPr lang="fr-FR" dirty="0"/>
          </a:p>
        </p:txBody>
      </p:sp>
      <p:sp>
        <p:nvSpPr>
          <p:cNvPr id="12" name="ZoneTexte 11"/>
          <p:cNvSpPr txBox="1"/>
          <p:nvPr/>
        </p:nvSpPr>
        <p:spPr>
          <a:xfrm>
            <a:off x="7642103" y="4440346"/>
            <a:ext cx="1652756" cy="338554"/>
          </a:xfrm>
          <a:prstGeom prst="rect">
            <a:avLst/>
          </a:prstGeom>
          <a:noFill/>
        </p:spPr>
        <p:txBody>
          <a:bodyPr wrap="square" rtlCol="0">
            <a:spAutoFit/>
          </a:bodyPr>
          <a:lstStyle/>
          <a:p>
            <a:pPr algn="ctr"/>
            <a:r>
              <a:rPr lang="fr-FR" sz="1600" b="1" dirty="0">
                <a:solidFill>
                  <a:schemeClr val="accent1">
                    <a:lumMod val="75000"/>
                  </a:schemeClr>
                </a:solidFill>
              </a:rPr>
              <a:t>7,2 % (+0,1 pt)</a:t>
            </a:r>
            <a:endParaRPr lang="fr-FR" b="1" dirty="0">
              <a:solidFill>
                <a:srgbClr val="FF0000"/>
              </a:solidFill>
            </a:endParaRPr>
          </a:p>
        </p:txBody>
      </p:sp>
      <p:sp>
        <p:nvSpPr>
          <p:cNvPr id="13" name="ZoneTexte 12"/>
          <p:cNvSpPr txBox="1"/>
          <p:nvPr/>
        </p:nvSpPr>
        <p:spPr>
          <a:xfrm>
            <a:off x="7574122" y="3507663"/>
            <a:ext cx="1720737" cy="338554"/>
          </a:xfrm>
          <a:prstGeom prst="rect">
            <a:avLst/>
          </a:prstGeom>
          <a:noFill/>
        </p:spPr>
        <p:txBody>
          <a:bodyPr wrap="square" rtlCol="0">
            <a:spAutoFit/>
          </a:bodyPr>
          <a:lstStyle/>
          <a:p>
            <a:pPr algn="ctr"/>
            <a:r>
              <a:rPr lang="fr-FR" sz="1600" b="1" dirty="0">
                <a:solidFill>
                  <a:schemeClr val="accent3">
                    <a:lumMod val="75000"/>
                  </a:schemeClr>
                </a:solidFill>
              </a:rPr>
              <a:t>9,7 % (0,0 pt)</a:t>
            </a:r>
            <a:endParaRPr lang="fr-FR" b="1" dirty="0">
              <a:solidFill>
                <a:srgbClr val="FF0000"/>
              </a:solidFill>
            </a:endParaRPr>
          </a:p>
        </p:txBody>
      </p:sp>
      <p:sp>
        <p:nvSpPr>
          <p:cNvPr id="11" name="ZoneTexte 10"/>
          <p:cNvSpPr txBox="1"/>
          <p:nvPr/>
        </p:nvSpPr>
        <p:spPr>
          <a:xfrm>
            <a:off x="7642104" y="4144758"/>
            <a:ext cx="1652755" cy="338554"/>
          </a:xfrm>
          <a:prstGeom prst="rect">
            <a:avLst/>
          </a:prstGeom>
          <a:noFill/>
        </p:spPr>
        <p:txBody>
          <a:bodyPr wrap="square" rtlCol="0">
            <a:spAutoFit/>
          </a:bodyPr>
          <a:lstStyle/>
          <a:p>
            <a:pPr algn="ctr"/>
            <a:r>
              <a:rPr lang="fr-FR" sz="1600" b="1" dirty="0">
                <a:solidFill>
                  <a:srgbClr val="FF0000"/>
                </a:solidFill>
              </a:rPr>
              <a:t>7,9 % (+0,1 pt) </a:t>
            </a:r>
          </a:p>
        </p:txBody>
      </p:sp>
      <p:graphicFrame>
        <p:nvGraphicFramePr>
          <p:cNvPr id="2" name="Graphique 1">
            <a:extLst>
              <a:ext uri="{FF2B5EF4-FFF2-40B4-BE49-F238E27FC236}">
                <a16:creationId xmlns:a16="http://schemas.microsoft.com/office/drawing/2014/main" id="{00000000-0008-0000-0200-000007140000}"/>
              </a:ext>
            </a:extLst>
          </p:cNvPr>
          <p:cNvGraphicFramePr>
            <a:graphicFrameLocks/>
          </p:cNvGraphicFramePr>
          <p:nvPr>
            <p:extLst>
              <p:ext uri="{D42A27DB-BD31-4B8C-83A1-F6EECF244321}">
                <p14:modId xmlns:p14="http://schemas.microsoft.com/office/powerpoint/2010/main" val="571597250"/>
              </p:ext>
            </p:extLst>
          </p:nvPr>
        </p:nvGraphicFramePr>
        <p:xfrm>
          <a:off x="535709" y="1163786"/>
          <a:ext cx="7666182" cy="53910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02633818"/>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ireccte - Document" ma:contentTypeID="0x0101002B9C2962A44E47E49C985B3DB63656AE0096388B916A9B264DBD77EFB5256EEC22" ma:contentTypeVersion="8" ma:contentTypeDescription="Document pour les portails de type Direccte" ma:contentTypeScope="" ma:versionID="c11fc93c9e7ea15410097cfb7479afe7">
  <xsd:schema xmlns:xsd="http://www.w3.org/2001/XMLSchema" xmlns:xs="http://www.w3.org/2001/XMLSchema" xmlns:p="http://schemas.microsoft.com/office/2006/metadata/properties" xmlns:ns2="2ff91c20-40e6-4ab5-a5ac-9b5646c66526" xmlns:ns3="ab994d58-9349-46a1-8cee-b96a64c5dc7e" targetNamespace="http://schemas.microsoft.com/office/2006/metadata/properties" ma:root="true" ma:fieldsID="dcf6eb2dcc919f976b99dd89427cdf59" ns2:_="" ns3:_="">
    <xsd:import namespace="2ff91c20-40e6-4ab5-a5ac-9b5646c66526"/>
    <xsd:import namespace="ab994d58-9349-46a1-8cee-b96a64c5dc7e"/>
    <xsd:element name="properties">
      <xsd:complexType>
        <xsd:sequence>
          <xsd:element name="documentManagement">
            <xsd:complexType>
              <xsd:all>
                <xsd:element ref="ns2:DIRECCTE" minOccurs="0"/>
                <xsd:element ref="ns2:Rubrique" minOccurs="0"/>
                <xsd:element ref="ns2:RubriqueNiv2" minOccurs="0"/>
                <xsd:element ref="ns2:RubriqueNiv3" minOccurs="0"/>
                <xsd:element ref="ns2:Auteur" minOccurs="0"/>
                <xsd:element ref="ns2:Mots_x0020_Clefs" minOccurs="0"/>
                <xsd:element ref="ns3:_dlc_DocId" minOccurs="0"/>
                <xsd:element ref="ns3:_dlc_DocIdUrl" minOccurs="0"/>
                <xsd:element ref="ns3:_dlc_DocIdPersistId" minOccurs="0"/>
                <xsd:element ref="ns3:Resume" minOccurs="0"/>
                <xsd:element ref="ns3:Année" minOccurs="0"/>
                <xsd:element ref="ns3:Mois" minOccurs="0"/>
                <xsd:element ref="ns3:Jou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f91c20-40e6-4ab5-a5ac-9b5646c66526" elementFormDefault="qualified">
    <xsd:import namespace="http://schemas.microsoft.com/office/2006/documentManagement/types"/>
    <xsd:import namespace="http://schemas.microsoft.com/office/infopath/2007/PartnerControls"/>
    <xsd:element name="DIRECCTE" ma:index="8" nillable="true" ma:displayName="DIRECCTE" ma:internalName="DIRECCTE">
      <xsd:simpleType>
        <xsd:restriction base="dms:Text">
          <xsd:maxLength value="255"/>
        </xsd:restriction>
      </xsd:simpleType>
    </xsd:element>
    <xsd:element name="Rubrique" ma:index="9" nillable="true" ma:displayName="Rubrique" ma:internalName="Rubrique">
      <xsd:simpleType>
        <xsd:restriction base="dms:Text">
          <xsd:maxLength value="255"/>
        </xsd:restriction>
      </xsd:simpleType>
    </xsd:element>
    <xsd:element name="RubriqueNiv2" ma:index="10" nillable="true" ma:displayName="Rubrique Niveau 2" ma:internalName="RubriqueNiv2">
      <xsd:simpleType>
        <xsd:restriction base="dms:Text">
          <xsd:maxLength value="255"/>
        </xsd:restriction>
      </xsd:simpleType>
    </xsd:element>
    <xsd:element name="RubriqueNiv3" ma:index="11" nillable="true" ma:displayName="Rubrique Niveau 3" ma:internalName="RubriqueNiv3">
      <xsd:simpleType>
        <xsd:restriction base="dms:Text">
          <xsd:maxLength value="255"/>
        </xsd:restriction>
      </xsd:simpleType>
    </xsd:element>
    <xsd:element name="Auteur" ma:index="12" nillable="true" ma:displayName="Auteur" ma:list="UserInfo" ma:SharePointGroup="0" ma:internalName="Auteu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ots_x0020_Clefs" ma:index="13" nillable="true" ma:displayName="Mots Clefs" ma:internalName="Mots_x0020_Clefs">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b994d58-9349-46a1-8cee-b96a64c5dc7e" elementFormDefault="qualified">
    <xsd:import namespace="http://schemas.microsoft.com/office/2006/documentManagement/types"/>
    <xsd:import namespace="http://schemas.microsoft.com/office/infopath/2007/PartnerControls"/>
    <xsd:element name="_dlc_DocId" ma:index="14" nillable="true" ma:displayName="Valeur d’ID de document" ma:description="Valeur de l’ID de document affecté à cet élément." ma:internalName="_dlc_DocId" ma:readOnly="true">
      <xsd:simpleType>
        <xsd:restriction base="dms:Text"/>
      </xsd:simpleType>
    </xsd:element>
    <xsd:element name="_dlc_DocIdUrl" ma:index="15" nillable="true" ma:displayName="ID de document" ma:description="Lien permanent vers ce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6" nillable="true" ma:displayName="Persist ID" ma:description="Keep ID on add." ma:hidden="true" ma:internalName="_dlc_DocIdPersistId" ma:readOnly="true">
      <xsd:simpleType>
        <xsd:restriction base="dms:Boolean"/>
      </xsd:simpleType>
    </xsd:element>
    <xsd:element name="Resume" ma:index="17" nillable="true" ma:displayName="Résumé" ma:internalName="Resume">
      <xsd:simpleType>
        <xsd:restriction base="dms:Text">
          <xsd:maxLength value="255"/>
        </xsd:restriction>
      </xsd:simpleType>
    </xsd:element>
    <xsd:element name="Année" ma:index="18" nillable="true" ma:displayName="Année" ma:description="" ma:format="Dropdown" ma:internalName="Ann_x00e9_e">
      <xsd:simpleType>
        <xsd:union memberTypes="dms:Text">
          <xsd:simpleType>
            <xsd:restriction base="dms:Choice">
              <xsd:enumeration value="2004"/>
              <xsd:enumeration value="2005"/>
              <xsd:enumeration value="2006"/>
              <xsd:enumeration value="2007"/>
              <xsd:enumeration value="2008"/>
              <xsd:enumeration value="2009"/>
              <xsd:enumeration value="2010"/>
              <xsd:enumeration value="2011"/>
              <xsd:enumeration value="2012"/>
              <xsd:enumeration value="2013"/>
              <xsd:enumeration value="2014"/>
              <xsd:enumeration value="2015"/>
              <xsd:enumeration value="2016"/>
              <xsd:enumeration value="2017"/>
              <xsd:enumeration value="2018"/>
            </xsd:restriction>
          </xsd:simpleType>
        </xsd:union>
      </xsd:simpleType>
    </xsd:element>
    <xsd:element name="Mois" ma:index="19" nillable="true" ma:displayName="Mois" ma:format="Dropdown" ma:internalName="Mois">
      <xsd:simpleType>
        <xsd:restriction base="dms:Choice">
          <xsd:enumeration value="01 - Janvier"/>
          <xsd:enumeration value="02 - Février"/>
          <xsd:enumeration value="03 - Mars"/>
          <xsd:enumeration value="04 - Avril"/>
          <xsd:enumeration value="05 - Mai"/>
          <xsd:enumeration value="06 - Juin"/>
          <xsd:enumeration value="07 - Juillet"/>
          <xsd:enumeration value="08 - Août"/>
          <xsd:enumeration value="09 - Septembre"/>
          <xsd:enumeration value="10 - Octobre"/>
          <xsd:enumeration value="11 - Novembre"/>
          <xsd:enumeration value="12 - Décembre"/>
        </xsd:restriction>
      </xsd:simpleType>
    </xsd:element>
    <xsd:element name="Jour" ma:index="20" nillable="true" ma:displayName="Jour" ma:format="Dropdown" ma:internalName="Jour">
      <xsd:simpleType>
        <xsd:restriction base="dms:Choice">
          <xsd:enumeration value="01"/>
          <xsd:enumeration value="02"/>
          <xsd:enumeration value="03"/>
          <xsd:enumeration value="04"/>
          <xsd:enumeration value="05"/>
          <xsd:enumeration value="06"/>
          <xsd:enumeration value="07"/>
          <xsd:enumeration value="08"/>
          <xsd:enumeration value="09"/>
          <xsd:enumeration value="10"/>
          <xsd:enumeration value="11"/>
          <xsd:enumeration value="12"/>
          <xsd:enumeration value="13"/>
          <xsd:enumeration value="14"/>
          <xsd:enumeration value="15"/>
          <xsd:enumeration value="16"/>
          <xsd:enumeration value="17"/>
          <xsd:enumeration value="18"/>
          <xsd:enumeration value="19"/>
          <xsd:enumeration value="20"/>
          <xsd:enumeration value="21"/>
          <xsd:enumeration value="22"/>
          <xsd:enumeration value="23"/>
          <xsd:enumeration value="24"/>
          <xsd:enumeration value="25"/>
          <xsd:enumeration value="26"/>
          <xsd:enumeration value="27"/>
          <xsd:enumeration value="28"/>
          <xsd:enumeration value="29"/>
          <xsd:enumeration value="30"/>
          <xsd:enumeration value="31"/>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Jour xmlns="ab994d58-9349-46a1-8cee-b96a64c5dc7e">07</Jour>
    <Auteur xmlns="2ff91c20-40e6-4ab5-a5ac-9b5646c66526">
      <UserInfo>
        <DisplayName/>
        <AccountId xsi:nil="true"/>
        <AccountType/>
      </UserInfo>
    </Auteur>
    <DIRECCTE xmlns="2ff91c20-40e6-4ab5-a5ac-9b5646c66526" xsi:nil="true"/>
    <Mots_x0020_Clefs xmlns="2ff91c20-40e6-4ab5-a5ac-9b5646c66526" xsi:nil="true"/>
    <Resume xmlns="ab994d58-9349-46a1-8cee-b96a64c5dc7e" xsi:nil="true"/>
    <Année xmlns="ab994d58-9349-46a1-8cee-b96a64c5dc7e">2018</Année>
    <RubriqueNiv3 xmlns="2ff91c20-40e6-4ab5-a5ac-9b5646c66526" xsi:nil="true"/>
    <Rubrique xmlns="2ff91c20-40e6-4ab5-a5ac-9b5646c66526" xsi:nil="true"/>
    <RubriqueNiv2 xmlns="2ff91c20-40e6-4ab5-a5ac-9b5646c66526" xsi:nil="true"/>
    <Mois xmlns="ab994d58-9349-46a1-8cee-b96a64c5dc7e">06 - Juin</Mois>
    <_dlc_DocId xmlns="ab994d58-9349-46a1-8cee-b96a64c5dc7e">PACA-1195-1</_dlc_DocId>
    <_dlc_DocIdUrl xmlns="ab994d58-9349-46a1-8cee-b96a64c5dc7e">
      <Url>http://intranet.direccte.gouv.fr/paca/Etudes%20et%20statistiques/_layouts/15/DocIdRedir.aspx?ID=PACA-1195-1</Url>
      <Description>PACA-1195-1</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4CD4B930-2EF4-44AA-B4F3-1B1D22FE6A52}">
  <ds:schemaRefs>
    <ds:schemaRef ds:uri="http://schemas.microsoft.com/sharepoint/v3/contenttype/forms"/>
  </ds:schemaRefs>
</ds:datastoreItem>
</file>

<file path=customXml/itemProps2.xml><?xml version="1.0" encoding="utf-8"?>
<ds:datastoreItem xmlns:ds="http://schemas.openxmlformats.org/officeDocument/2006/customXml" ds:itemID="{608BEFDB-FD80-49BF-933E-2ABC1EFC7D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f91c20-40e6-4ab5-a5ac-9b5646c66526"/>
    <ds:schemaRef ds:uri="ab994d58-9349-46a1-8cee-b96a64c5dc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75A013-2665-47DA-9765-AD20C70A5351}">
  <ds:schemaRefs>
    <ds:schemaRef ds:uri="http://schemas.microsoft.com/office/2006/metadata/properties"/>
    <ds:schemaRef ds:uri="http://schemas.microsoft.com/office/2006/documentManagement/types"/>
    <ds:schemaRef ds:uri="ab994d58-9349-46a1-8cee-b96a64c5dc7e"/>
    <ds:schemaRef ds:uri="http://schemas.openxmlformats.org/package/2006/metadata/core-properties"/>
    <ds:schemaRef ds:uri="http://www.w3.org/XML/1998/namespace"/>
    <ds:schemaRef ds:uri="http://purl.org/dc/elements/1.1/"/>
    <ds:schemaRef ds:uri="2ff91c20-40e6-4ab5-a5ac-9b5646c66526"/>
    <ds:schemaRef ds:uri="http://schemas.microsoft.com/office/infopath/2007/PartnerControls"/>
    <ds:schemaRef ds:uri="http://purl.org/dc/dcmitype/"/>
    <ds:schemaRef ds:uri="http://purl.org/dc/terms/"/>
  </ds:schemaRefs>
</ds:datastoreItem>
</file>

<file path=customXml/itemProps4.xml><?xml version="1.0" encoding="utf-8"?>
<ds:datastoreItem xmlns:ds="http://schemas.openxmlformats.org/officeDocument/2006/customXml" ds:itemID="{3B2AE89B-080E-49C5-92D1-0FC918E24C08}">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10998</TotalTime>
  <Words>1571</Words>
  <Application>Microsoft Office PowerPoint</Application>
  <PresentationFormat>Affichage à l'écran (4:3)</PresentationFormat>
  <Paragraphs>225</Paragraphs>
  <Slides>17</Slides>
  <Notes>17</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17</vt:i4>
      </vt:variant>
    </vt:vector>
  </HeadingPairs>
  <TitlesOfParts>
    <vt:vector size="22" baseType="lpstr">
      <vt:lpstr>Arial</vt:lpstr>
      <vt:lpstr>Calibri</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L'agence Mars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Pascale Lami</dc:creator>
  <cp:lastModifiedBy>SAUVIAC, Mathieu (DREETS-PACA)</cp:lastModifiedBy>
  <cp:revision>931</cp:revision>
  <cp:lastPrinted>2018-10-09T12:30:48Z</cp:lastPrinted>
  <dcterms:created xsi:type="dcterms:W3CDTF">2018-05-30T13:27:07Z</dcterms:created>
  <dcterms:modified xsi:type="dcterms:W3CDTF">2025-01-06T09:58:15Z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0x0101002B9C2962A44E47E49C985B3DB63656AE0096388B916A9B264DBD77EFB5256EEC22</vt:lpwstr>
  </property>
  <property fmtid="{D5CDD505-2E9C-101B-9397-08002B2CF9AE}" pid="3" name="_dlc_DocIdItemGuid">
    <vt:lpwstr>e2e11c4f-34e3-4fd7-820e-3307ce29c67b</vt:lpwstr>
  </property>
</Properties>
</file>