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5.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drawings/drawing5.xml" ContentType="application/vnd.openxmlformats-officedocument.drawingml.chartshapes+xml"/>
  <Override PartName="/ppt/notesSlides/notesSlide8.xml" ContentType="application/vnd.openxmlformats-officedocument.presentationml.notesSlide+xml"/>
  <Override PartName="/ppt/charts/chart6.xml" ContentType="application/vnd.openxmlformats-officedocument.drawingml.chart+xml"/>
  <Override PartName="/ppt/theme/themeOverride2.xml" ContentType="application/vnd.openxmlformats-officedocument.themeOverride+xml"/>
  <Override PartName="/ppt/drawings/drawing6.xml" ContentType="application/vnd.openxmlformats-officedocument.drawingml.chartshapes+xml"/>
  <Override PartName="/ppt/notesSlides/notesSlide9.xml" ContentType="application/vnd.openxmlformats-officedocument.presentationml.notesSlide+xml"/>
  <Override PartName="/ppt/charts/chart7.xml" ContentType="application/vnd.openxmlformats-officedocument.drawingml.chart+xml"/>
  <Override PartName="/ppt/drawings/drawing7.xml" ContentType="application/vnd.openxmlformats-officedocument.drawingml.chartshapes+xml"/>
  <Override PartName="/ppt/notesSlides/notesSlide10.xml" ContentType="application/vnd.openxmlformats-officedocument.presentationml.notesSlide+xml"/>
  <Override PartName="/ppt/charts/chart8.xml" ContentType="application/vnd.openxmlformats-officedocument.drawingml.chart+xml"/>
  <Override PartName="/ppt/drawings/drawing8.xml" ContentType="application/vnd.openxmlformats-officedocument.drawingml.chartshapes+xml"/>
  <Override PartName="/ppt/notesSlides/notesSlide11.xml" ContentType="application/vnd.openxmlformats-officedocument.presentationml.notesSlide+xml"/>
  <Override PartName="/ppt/charts/chart9.xml" ContentType="application/vnd.openxmlformats-officedocument.drawingml.chart+xml"/>
  <Override PartName="/ppt/drawings/drawing9.xml" ContentType="application/vnd.openxmlformats-officedocument.drawingml.chartshapes+xml"/>
  <Override PartName="/ppt/notesSlides/notesSlide12.xml" ContentType="application/vnd.openxmlformats-officedocument.presentationml.notesSlide+xml"/>
  <Override PartName="/ppt/charts/chart10.xml" ContentType="application/vnd.openxmlformats-officedocument.drawingml.chart+xml"/>
  <Override PartName="/ppt/drawings/drawing10.xml" ContentType="application/vnd.openxmlformats-officedocument.drawingml.chartshapes+xml"/>
  <Override PartName="/ppt/notesSlides/notesSlide13.xml" ContentType="application/vnd.openxmlformats-officedocument.presentationml.notesSlide+xml"/>
  <Override PartName="/ppt/charts/chart11.xml" ContentType="application/vnd.openxmlformats-officedocument.drawingml.chart+xml"/>
  <Override PartName="/ppt/drawings/drawing11.xml" ContentType="application/vnd.openxmlformats-officedocument.drawingml.chartshapes+xml"/>
  <Override PartName="/ppt/notesSlides/notesSlide14.xml" ContentType="application/vnd.openxmlformats-officedocument.presentationml.notesSlide+xml"/>
  <Override PartName="/ppt/charts/chart12.xml" ContentType="application/vnd.openxmlformats-officedocument.drawingml.chart+xml"/>
  <Override PartName="/ppt/drawings/drawing12.xml" ContentType="application/vnd.openxmlformats-officedocument.drawingml.chartshapes+xml"/>
  <Override PartName="/ppt/notesSlides/notesSlide15.xml" ContentType="application/vnd.openxmlformats-officedocument.presentationml.notesSlide+xml"/>
  <Override PartName="/ppt/charts/chart13.xml" ContentType="application/vnd.openxmlformats-officedocument.drawingml.chart+xml"/>
  <Override PartName="/ppt/drawings/drawing13.xml" ContentType="application/vnd.openxmlformats-officedocument.drawingml.chartshapes+xml"/>
  <Override PartName="/ppt/notesSlides/notesSlide16.xml" ContentType="application/vnd.openxmlformats-officedocument.presentationml.notesSlide+xml"/>
  <Override PartName="/ppt/charts/chart14.xml" ContentType="application/vnd.openxmlformats-officedocument.drawingml.chart+xml"/>
  <Override PartName="/ppt/drawings/drawing14.xml" ContentType="application/vnd.openxmlformats-officedocument.drawingml.chartshapes+xml"/>
  <Override PartName="/ppt/notesSlides/notesSlide17.xml" ContentType="application/vnd.openxmlformats-officedocument.presentationml.notesSlide+xml"/>
  <Override PartName="/ppt/charts/chart15.xml" ContentType="application/vnd.openxmlformats-officedocument.drawingml.chart+xml"/>
  <Override PartName="/ppt/drawings/drawing15.xml" ContentType="application/vnd.openxmlformats-officedocument.drawingml.chartshapes+xml"/>
  <Override PartName="/ppt/notesSlides/notesSlide18.xml" ContentType="application/vnd.openxmlformats-officedocument.presentationml.notesSlide+xml"/>
  <Override PartName="/ppt/charts/chart16.xml" ContentType="application/vnd.openxmlformats-officedocument.drawingml.chart+xml"/>
  <Override PartName="/ppt/drawings/drawing16.xml" ContentType="application/vnd.openxmlformats-officedocument.drawingml.chartshape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7.xml" ContentType="application/vnd.openxmlformats-officedocument.drawingml.chart+xml"/>
  <Override PartName="/ppt/drawings/drawing17.xml" ContentType="application/vnd.openxmlformats-officedocument.drawingml.chartshapes+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7"/>
  </p:notesMasterIdLst>
  <p:sldIdLst>
    <p:sldId id="300" r:id="rId6"/>
    <p:sldId id="299" r:id="rId7"/>
    <p:sldId id="264" r:id="rId8"/>
    <p:sldId id="292" r:id="rId9"/>
    <p:sldId id="290" r:id="rId10"/>
    <p:sldId id="293" r:id="rId11"/>
    <p:sldId id="303" r:id="rId12"/>
    <p:sldId id="316" r:id="rId13"/>
    <p:sldId id="306" r:id="rId14"/>
    <p:sldId id="302" r:id="rId15"/>
    <p:sldId id="296" r:id="rId16"/>
    <p:sldId id="321" r:id="rId17"/>
    <p:sldId id="305" r:id="rId18"/>
    <p:sldId id="318" r:id="rId19"/>
    <p:sldId id="271" r:id="rId20"/>
    <p:sldId id="319" r:id="rId21"/>
    <p:sldId id="272" r:id="rId22"/>
    <p:sldId id="320" r:id="rId23"/>
    <p:sldId id="312" r:id="rId24"/>
    <p:sldId id="315" r:id="rId25"/>
    <p:sldId id="317" r:id="rId26"/>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06" autoAdjust="0"/>
  </p:normalViewPr>
  <p:slideViewPr>
    <p:cSldViewPr snapToGrid="0" snapToObjects="1">
      <p:cViewPr varScale="1">
        <p:scale>
          <a:sx n="105" d="100"/>
          <a:sy n="105" d="100"/>
        </p:scale>
        <p:origin x="118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polaris.social.gouv.fr\DREETS-PACA$\Users\Cab-SESE\10%20-%20Notes%20de%20conjoncture\01%20-%20Notes\2022\2022-T4\01%20-%20Fichiers%20de%20travail\DEFM-Ch&#244;mage\2022_T4_Demandeurs%20d'emploi_ABC_note.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file:///\\polaris.social.gouv.fr\DREETS-PACA$\Users\Cab-SESE\10%20-%20Notes%20de%20conjoncture\01%20-%20Notes\2022\2022-T4\01%20-%20Fichiers%20de%20travail\DEFM-Ch&#244;mage\2022_T4_Demandeurs%20d'emploi_ABC_note.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oleObject" Target="file:///\\polaris.social.gouv.fr\DREETS-PACA$\Users\Cab-SESE\10%20-%20Notes%20de%20conjoncture\01%20-%20Notes\2022\2022-T4\01%20-%20Fichiers%20de%20travail\DEFM-Ch&#244;mage\2022_T4_Demandeurs%20d'emploi_ABC_note.xlsx"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oleObject" Target="file:///\\polaris.social.gouv.fr\DREETS-PACA$\Users\Cab-SESE\10%20-%20Notes%20de%20conjoncture\01%20-%20Notes\2022\2022-T4\01%20-%20Fichiers%20de%20travail\DEFM-Ch&#244;mage\2022_T4_Demandeurs%20d'emploi_ABC_note.xlsx" TargetMode="External"/></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14.xml"/><Relationship Id="rId1" Type="http://schemas.openxmlformats.org/officeDocument/2006/relationships/oleObject" Target="file:///\\polaris.social.gouv.fr\DREETS-PACA$\Users\Cab-SESE\10%20-%20Notes%20de%20conjoncture\01%20-%20Notes\2022\2022-T4\01%20-%20Fichiers%20de%20travail\DEFM-Ch&#244;mage\2022_T4_Demandeurs%20d'emploi_ABC_note.xlsx" TargetMode="External"/></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15.xml"/><Relationship Id="rId1" Type="http://schemas.openxmlformats.org/officeDocument/2006/relationships/oleObject" Target="file:///\\polaris.social.gouv.fr\DREETS-PACA$\Users\Cab-SESE\10%20-%20Notes%20de%20conjoncture\01%20-%20Notes\2022\2022-T4\01%20-%20Fichiers%20de%20travail\DEFM-Ch&#244;mage\2022_T4_Demandeurs%20d'emploi_ABC_note.xlsx" TargetMode="External"/></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16.xml"/><Relationship Id="rId1" Type="http://schemas.openxmlformats.org/officeDocument/2006/relationships/oleObject" Target="file:///\\polaris.social.gouv.fr\DREETS-PACA$\Users\Cab-SESE\10%20-%20Notes%20de%20conjoncture\01%20-%20Notes\2022\2022-T4\01%20-%20Fichiers%20de%20travail\DEFM-Ch&#244;mage\2022_T4_Demandeurs%20d'emploi_ABC_note.xlsx" TargetMode="External"/></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17.xml"/><Relationship Id="rId1" Type="http://schemas.openxmlformats.org/officeDocument/2006/relationships/oleObject" Target="file:///\\polaris.social.gouv.fr\DREETS-PACA$\Users\Cab-SESE\10%20-%20Notes%20de%20conjoncture\01%20-%20Notes\2022\2022-T4\01%20-%20Fichiers%20de%20travail\Prestations%20sociales\2022-T4%20-%20Prestations%20sociale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polaris.social.gouv.fr\DREETS-PACA$\Users\Cab-SESE\10%20-%20Notes%20de%20conjoncture\01%20-%20Notes\2022\2022-T4\01%20-%20Fichiers%20de%20travail\Politiques%20emploi\2022_T4_Politiques%20de%20l'emploi_note.xls" TargetMode="External"/><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polaris.social.gouv.fr\DREETS-PACA$\Users\Cab-SESE\10%20-%20Tableau%20de%20bord%20conjoncturel\01%20-%20Indicateurs\Contrats%20d'apprentissage.xlsx" TargetMode="External"/><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polaris.social.gouv.fr\DREETS-PACA$\Users\Cab-SESE\10%20-%20Tableau%20de%20bord%20conjoncturel\01%20-%20Indicateurs\Taux%20de%20ch&#244;mage.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polaris.social.gouv.fr\DREETS-PACA$\Users\Cab-SESE\10%20-%20Notes%20de%20conjoncture\01%20-%20Notes\2022\2022-T4\01%20-%20Fichiers%20de%20travail\DEFM-Ch&#244;mage\Tx%20ch&#244;mage%20-%20d&#233;p%20comparables\T201_&#233;clairages_d&#233;p.xls"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polaris.social.gouv.fr\DREETS-PACA$\Users\Cab-SESE\10%20-%20Notes%20de%20conjoncture\01%20-%20Notes\2022\2022-T4\01%20-%20Fichiers%20de%20travail\DEFM-Ch&#244;mage\2022_T4_Demandeurs%20d'emploi_ABC_no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Evolution de l'emploi salarié dans le Vaucluse </a:t>
            </a:r>
          </a:p>
          <a:p>
            <a:pPr>
              <a:defRPr sz="1000" b="0" i="0" u="none" strike="noStrike" baseline="0">
                <a:solidFill>
                  <a:srgbClr val="000000"/>
                </a:solidFill>
                <a:latin typeface="Calibri"/>
                <a:ea typeface="Calibri"/>
                <a:cs typeface="Calibri"/>
              </a:defRPr>
            </a:pPr>
            <a:r>
              <a:rPr lang="fr-FR" sz="1100" b="0" i="1" u="none" strike="noStrike" baseline="0">
                <a:solidFill>
                  <a:srgbClr val="000000"/>
                </a:solidFill>
                <a:latin typeface="Calibri"/>
              </a:rPr>
              <a:t>(en indice base 100 au 1</a:t>
            </a:r>
            <a:r>
              <a:rPr lang="fr-FR" sz="1100" b="0" i="1" u="none" strike="noStrike" baseline="30000">
                <a:solidFill>
                  <a:srgbClr val="000000"/>
                </a:solidFill>
                <a:latin typeface="Calibri"/>
              </a:rPr>
              <a:t>er </a:t>
            </a:r>
            <a:r>
              <a:rPr lang="fr-FR" sz="1100" b="0" i="1" u="none" strike="noStrike" baseline="0">
                <a:solidFill>
                  <a:srgbClr val="000000"/>
                </a:solidFill>
                <a:latin typeface="Calibri"/>
              </a:rPr>
              <a:t>trimestre 2012)</a:t>
            </a:r>
          </a:p>
        </c:rich>
      </c:tx>
      <c:layout>
        <c:manualLayout>
          <c:xMode val="edge"/>
          <c:yMode val="edge"/>
          <c:x val="0.18746375911425131"/>
          <c:y val="1.0109929892715665E-2"/>
        </c:manualLayout>
      </c:layout>
      <c:overlay val="0"/>
      <c:spPr>
        <a:noFill/>
        <a:ln w="25400">
          <a:noFill/>
        </a:ln>
      </c:spPr>
    </c:title>
    <c:autoTitleDeleted val="0"/>
    <c:plotArea>
      <c:layout>
        <c:manualLayout>
          <c:layoutTarget val="inner"/>
          <c:xMode val="edge"/>
          <c:yMode val="edge"/>
          <c:x val="8.1896608162074974E-2"/>
          <c:y val="0.22450065094648314"/>
          <c:w val="0.83764367816093033"/>
          <c:h val="0.50651294582871997"/>
        </c:manualLayout>
      </c:layout>
      <c:lineChart>
        <c:grouping val="standard"/>
        <c:varyColors val="0"/>
        <c:ser>
          <c:idx val="0"/>
          <c:order val="0"/>
          <c:tx>
            <c:v>Provence-Alpes-Côte d'Azur</c:v>
          </c:tx>
          <c:spPr>
            <a:ln w="28575">
              <a:solidFill>
                <a:srgbClr val="FF0000"/>
              </a:solidFill>
              <a:prstDash val="solid"/>
            </a:ln>
          </c:spPr>
          <c:marker>
            <c:symbol val="none"/>
          </c:marker>
          <c:cat>
            <c:multiLvlStrRef>
              <c:f>'Données graph 1 et 2'!$A$10:$B$56</c:f>
              <c:multiLvlStrCache>
                <c:ptCount val="4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 1 et 2'!$E$10:$E$53</c:f>
              <c:numCache>
                <c:formatCode>#\ ##0.0</c:formatCode>
                <c:ptCount val="44"/>
                <c:pt idx="0">
                  <c:v>100</c:v>
                </c:pt>
                <c:pt idx="1">
                  <c:v>99.879176091752285</c:v>
                </c:pt>
                <c:pt idx="2">
                  <c:v>99.711902973756779</c:v>
                </c:pt>
                <c:pt idx="3">
                  <c:v>99.753539373819862</c:v>
                </c:pt>
                <c:pt idx="4">
                  <c:v>99.719625854413636</c:v>
                </c:pt>
                <c:pt idx="5">
                  <c:v>99.827466369093258</c:v>
                </c:pt>
                <c:pt idx="6">
                  <c:v>99.981532241907473</c:v>
                </c:pt>
                <c:pt idx="7">
                  <c:v>100.32312980371572</c:v>
                </c:pt>
                <c:pt idx="8">
                  <c:v>100.4759644926571</c:v>
                </c:pt>
                <c:pt idx="9">
                  <c:v>100.37920463283298</c:v>
                </c:pt>
                <c:pt idx="10">
                  <c:v>100.41686766676105</c:v>
                </c:pt>
                <c:pt idx="11">
                  <c:v>100.58313345249701</c:v>
                </c:pt>
                <c:pt idx="12">
                  <c:v>100.52868154757574</c:v>
                </c:pt>
                <c:pt idx="13">
                  <c:v>100.91734391106823</c:v>
                </c:pt>
                <c:pt idx="14">
                  <c:v>100.82897848674071</c:v>
                </c:pt>
                <c:pt idx="15">
                  <c:v>101.26347446804462</c:v>
                </c:pt>
                <c:pt idx="16">
                  <c:v>101.64239928636106</c:v>
                </c:pt>
                <c:pt idx="17">
                  <c:v>102.06939623862132</c:v>
                </c:pt>
                <c:pt idx="18">
                  <c:v>102.23767668887649</c:v>
                </c:pt>
                <c:pt idx="19">
                  <c:v>102.32928796159601</c:v>
                </c:pt>
                <c:pt idx="20">
                  <c:v>102.81907529137086</c:v>
                </c:pt>
                <c:pt idx="21">
                  <c:v>103.22547789521282</c:v>
                </c:pt>
                <c:pt idx="22">
                  <c:v>103.40674173903604</c:v>
                </c:pt>
                <c:pt idx="23">
                  <c:v>103.64676663133542</c:v>
                </c:pt>
                <c:pt idx="24">
                  <c:v>104.21451028542199</c:v>
                </c:pt>
                <c:pt idx="25">
                  <c:v>104.23264226609463</c:v>
                </c:pt>
                <c:pt idx="26">
                  <c:v>104.2785318468094</c:v>
                </c:pt>
                <c:pt idx="27">
                  <c:v>104.41026852120268</c:v>
                </c:pt>
                <c:pt idx="28">
                  <c:v>104.94107665910421</c:v>
                </c:pt>
                <c:pt idx="29">
                  <c:v>105.41804848402091</c:v>
                </c:pt>
                <c:pt idx="30">
                  <c:v>105.91119358799439</c:v>
                </c:pt>
                <c:pt idx="31">
                  <c:v>106.1928548803569</c:v>
                </c:pt>
                <c:pt idx="32">
                  <c:v>104.11439265139923</c:v>
                </c:pt>
                <c:pt idx="33">
                  <c:v>103.46046612621424</c:v>
                </c:pt>
                <c:pt idx="34">
                  <c:v>105.94790525256619</c:v>
                </c:pt>
                <c:pt idx="35">
                  <c:v>106.051996252724</c:v>
                </c:pt>
                <c:pt idx="36">
                  <c:v>106.73368037795106</c:v>
                </c:pt>
                <c:pt idx="37">
                  <c:v>108.45302865636425</c:v>
                </c:pt>
                <c:pt idx="38">
                  <c:v>109.51263026764819</c:v>
                </c:pt>
                <c:pt idx="39">
                  <c:v>110.72238034851458</c:v>
                </c:pt>
                <c:pt idx="40">
                  <c:v>111.14165442011799</c:v>
                </c:pt>
                <c:pt idx="41">
                  <c:v>111.77840033398661</c:v>
                </c:pt>
                <c:pt idx="42">
                  <c:v>111.8397916389184</c:v>
                </c:pt>
                <c:pt idx="43">
                  <c:v>112.06112492151203</c:v>
                </c:pt>
              </c:numCache>
            </c:numRef>
          </c:val>
          <c:smooth val="0"/>
          <c:extLst>
            <c:ext xmlns:c16="http://schemas.microsoft.com/office/drawing/2014/chart" uri="{C3380CC4-5D6E-409C-BE32-E72D297353CC}">
              <c16:uniqueId val="{00000000-4B15-4FB7-9635-949B0889108C}"/>
            </c:ext>
          </c:extLst>
        </c:ser>
        <c:ser>
          <c:idx val="1"/>
          <c:order val="1"/>
          <c:tx>
            <c:v>France métropolitaine</c:v>
          </c:tx>
          <c:spPr>
            <a:ln w="28575">
              <a:solidFill>
                <a:srgbClr val="0000FF"/>
              </a:solidFill>
              <a:prstDash val="solid"/>
            </a:ln>
          </c:spPr>
          <c:marker>
            <c:symbol val="none"/>
          </c:marker>
          <c:cat>
            <c:multiLvlStrRef>
              <c:f>'Données graph 1 et 2'!$A$10:$B$56</c:f>
              <c:multiLvlStrCache>
                <c:ptCount val="4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 1 et 2'!$C$10:$C$53</c:f>
              <c:numCache>
                <c:formatCode>#\ ##0.0</c:formatCode>
                <c:ptCount val="44"/>
                <c:pt idx="0">
                  <c:v>100</c:v>
                </c:pt>
                <c:pt idx="1">
                  <c:v>99.953326235002038</c:v>
                </c:pt>
                <c:pt idx="2">
                  <c:v>99.820521078701489</c:v>
                </c:pt>
                <c:pt idx="3">
                  <c:v>99.72311370653243</c:v>
                </c:pt>
                <c:pt idx="4">
                  <c:v>99.704924134619318</c:v>
                </c:pt>
                <c:pt idx="5">
                  <c:v>99.594007284075374</c:v>
                </c:pt>
                <c:pt idx="6">
                  <c:v>99.758306204064155</c:v>
                </c:pt>
                <c:pt idx="7">
                  <c:v>100.04065397150465</c:v>
                </c:pt>
                <c:pt idx="8">
                  <c:v>100.06228330861646</c:v>
                </c:pt>
                <c:pt idx="9">
                  <c:v>100.10252761744331</c:v>
                </c:pt>
                <c:pt idx="10">
                  <c:v>99.969483989075343</c:v>
                </c:pt>
                <c:pt idx="11">
                  <c:v>100.05501095203438</c:v>
                </c:pt>
                <c:pt idx="12">
                  <c:v>99.99201948274667</c:v>
                </c:pt>
                <c:pt idx="13">
                  <c:v>100.23061340379533</c:v>
                </c:pt>
                <c:pt idx="14">
                  <c:v>100.30932154501519</c:v>
                </c:pt>
                <c:pt idx="15">
                  <c:v>100.44728814006459</c:v>
                </c:pt>
                <c:pt idx="16">
                  <c:v>100.63148543976517</c:v>
                </c:pt>
                <c:pt idx="17">
                  <c:v>100.86898460859956</c:v>
                </c:pt>
                <c:pt idx="18">
                  <c:v>101.1856218750378</c:v>
                </c:pt>
                <c:pt idx="19">
                  <c:v>101.23479430666183</c:v>
                </c:pt>
                <c:pt idx="20">
                  <c:v>101.73682146016954</c:v>
                </c:pt>
                <c:pt idx="21">
                  <c:v>102.13272425314753</c:v>
                </c:pt>
                <c:pt idx="22">
                  <c:v>102.24051458762749</c:v>
                </c:pt>
                <c:pt idx="23">
                  <c:v>102.55256243536198</c:v>
                </c:pt>
                <c:pt idx="24">
                  <c:v>102.86874376159307</c:v>
                </c:pt>
                <c:pt idx="25">
                  <c:v>102.95976456831075</c:v>
                </c:pt>
                <c:pt idx="26">
                  <c:v>102.91282251768131</c:v>
                </c:pt>
                <c:pt idx="27">
                  <c:v>103.14616576744795</c:v>
                </c:pt>
                <c:pt idx="28">
                  <c:v>103.77937051288708</c:v>
                </c:pt>
                <c:pt idx="29">
                  <c:v>104.02346255761061</c:v>
                </c:pt>
                <c:pt idx="30">
                  <c:v>104.33299415643242</c:v>
                </c:pt>
                <c:pt idx="31">
                  <c:v>104.60985758471367</c:v>
                </c:pt>
                <c:pt idx="32">
                  <c:v>102.77442876876366</c:v>
                </c:pt>
                <c:pt idx="33">
                  <c:v>102.56122740915616</c:v>
                </c:pt>
                <c:pt idx="34">
                  <c:v>104.45627492154448</c:v>
                </c:pt>
                <c:pt idx="35">
                  <c:v>104.27370091686834</c:v>
                </c:pt>
                <c:pt idx="36">
                  <c:v>104.97249000829325</c:v>
                </c:pt>
                <c:pt idx="37">
                  <c:v>106.23175040471502</c:v>
                </c:pt>
                <c:pt idx="38">
                  <c:v>107.17419419767128</c:v>
                </c:pt>
                <c:pt idx="39">
                  <c:v>107.88614921306998</c:v>
                </c:pt>
                <c:pt idx="40">
                  <c:v>108.32550971216783</c:v>
                </c:pt>
                <c:pt idx="41">
                  <c:v>108.71351920494028</c:v>
                </c:pt>
                <c:pt idx="42">
                  <c:v>109.05232258508451</c:v>
                </c:pt>
                <c:pt idx="43">
                  <c:v>109.22107016520945</c:v>
                </c:pt>
              </c:numCache>
            </c:numRef>
          </c:val>
          <c:smooth val="0"/>
          <c:extLst>
            <c:ext xmlns:c16="http://schemas.microsoft.com/office/drawing/2014/chart" uri="{C3380CC4-5D6E-409C-BE32-E72D297353CC}">
              <c16:uniqueId val="{00000001-4B15-4FB7-9635-949B0889108C}"/>
            </c:ext>
          </c:extLst>
        </c:ser>
        <c:ser>
          <c:idx val="2"/>
          <c:order val="2"/>
          <c:tx>
            <c:strRef>
              <c:f>'Données graph 1 et 2'!$L$8:$L$9</c:f>
              <c:strCache>
                <c:ptCount val="2"/>
                <c:pt idx="0">
                  <c:v>Vaucluse</c:v>
                </c:pt>
              </c:strCache>
            </c:strRef>
          </c:tx>
          <c:spPr>
            <a:ln w="28575"/>
          </c:spPr>
          <c:marker>
            <c:symbol val="none"/>
          </c:marker>
          <c:cat>
            <c:multiLvlStrRef>
              <c:f>'Données graph 1 et 2'!$A$10:$B$56</c:f>
              <c:multiLvlStrCache>
                <c:ptCount val="4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 1 et 2'!$L$10:$L$53</c:f>
              <c:numCache>
                <c:formatCode>#\ ##0.0</c:formatCode>
                <c:ptCount val="44"/>
                <c:pt idx="0">
                  <c:v>100</c:v>
                </c:pt>
                <c:pt idx="1">
                  <c:v>99.688211508642937</c:v>
                </c:pt>
                <c:pt idx="2">
                  <c:v>98.592956433343701</c:v>
                </c:pt>
                <c:pt idx="3">
                  <c:v>99.043654309180397</c:v>
                </c:pt>
                <c:pt idx="4">
                  <c:v>98.976997361064207</c:v>
                </c:pt>
                <c:pt idx="5">
                  <c:v>99.24224149549903</c:v>
                </c:pt>
                <c:pt idx="6">
                  <c:v>99.029858161270994</c:v>
                </c:pt>
                <c:pt idx="7">
                  <c:v>99.437794605314707</c:v>
                </c:pt>
                <c:pt idx="8">
                  <c:v>99.140669234363571</c:v>
                </c:pt>
                <c:pt idx="9">
                  <c:v>98.77941782147731</c:v>
                </c:pt>
                <c:pt idx="10">
                  <c:v>98.819765532896724</c:v>
                </c:pt>
                <c:pt idx="11">
                  <c:v>98.747183709394889</c:v>
                </c:pt>
                <c:pt idx="12">
                  <c:v>98.730614548922148</c:v>
                </c:pt>
                <c:pt idx="13">
                  <c:v>98.815273244584432</c:v>
                </c:pt>
                <c:pt idx="14">
                  <c:v>98.639536910489184</c:v>
                </c:pt>
                <c:pt idx="15">
                  <c:v>99.075894773321025</c:v>
                </c:pt>
                <c:pt idx="16">
                  <c:v>99.268025827024005</c:v>
                </c:pt>
                <c:pt idx="17">
                  <c:v>100.13441688560857</c:v>
                </c:pt>
                <c:pt idx="18">
                  <c:v>100.11934334540575</c:v>
                </c:pt>
                <c:pt idx="19">
                  <c:v>99.959582092404773</c:v>
                </c:pt>
                <c:pt idx="20">
                  <c:v>101.30974183734705</c:v>
                </c:pt>
                <c:pt idx="21">
                  <c:v>101.68852021941537</c:v>
                </c:pt>
                <c:pt idx="22">
                  <c:v>101.5135999035202</c:v>
                </c:pt>
                <c:pt idx="23">
                  <c:v>101.99009945260838</c:v>
                </c:pt>
                <c:pt idx="24">
                  <c:v>102.81878785009064</c:v>
                </c:pt>
                <c:pt idx="25">
                  <c:v>102.93078955286616</c:v>
                </c:pt>
                <c:pt idx="26">
                  <c:v>102.94552779022541</c:v>
                </c:pt>
                <c:pt idx="27">
                  <c:v>102.75964111072022</c:v>
                </c:pt>
                <c:pt idx="28">
                  <c:v>103.38024462745526</c:v>
                </c:pt>
                <c:pt idx="29">
                  <c:v>104.07952587310827</c:v>
                </c:pt>
                <c:pt idx="30">
                  <c:v>104.37606663085062</c:v>
                </c:pt>
                <c:pt idx="31">
                  <c:v>104.11910945464358</c:v>
                </c:pt>
                <c:pt idx="32">
                  <c:v>102.08238434832052</c:v>
                </c:pt>
                <c:pt idx="33">
                  <c:v>101.01545375210262</c:v>
                </c:pt>
                <c:pt idx="34">
                  <c:v>103.71122629378422</c:v>
                </c:pt>
                <c:pt idx="35">
                  <c:v>104.69373173447762</c:v>
                </c:pt>
                <c:pt idx="36">
                  <c:v>105.38372648389497</c:v>
                </c:pt>
                <c:pt idx="37">
                  <c:v>106.93550556758771</c:v>
                </c:pt>
                <c:pt idx="38">
                  <c:v>107.90215385764124</c:v>
                </c:pt>
                <c:pt idx="39">
                  <c:v>109.25839189224367</c:v>
                </c:pt>
                <c:pt idx="40">
                  <c:v>109.83929587796473</c:v>
                </c:pt>
                <c:pt idx="41">
                  <c:v>110.16944500882107</c:v>
                </c:pt>
                <c:pt idx="42">
                  <c:v>109.70036919175668</c:v>
                </c:pt>
                <c:pt idx="43">
                  <c:v>110.02222328355352</c:v>
                </c:pt>
              </c:numCache>
            </c:numRef>
          </c:val>
          <c:smooth val="0"/>
          <c:extLst>
            <c:ext xmlns:c16="http://schemas.microsoft.com/office/drawing/2014/chart" uri="{C3380CC4-5D6E-409C-BE32-E72D297353CC}">
              <c16:uniqueId val="{00000002-4B15-4FB7-9635-949B0889108C}"/>
            </c:ext>
          </c:extLst>
        </c:ser>
        <c:dLbls>
          <c:showLegendKey val="0"/>
          <c:showVal val="0"/>
          <c:showCatName val="0"/>
          <c:showSerName val="0"/>
          <c:showPercent val="0"/>
          <c:showBubbleSize val="0"/>
        </c:dLbls>
        <c:smooth val="0"/>
        <c:axId val="212072704"/>
        <c:axId val="212140032"/>
      </c:lineChart>
      <c:catAx>
        <c:axId val="21207270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12140032"/>
        <c:crossesAt val="100"/>
        <c:auto val="0"/>
        <c:lblAlgn val="ctr"/>
        <c:lblOffset val="100"/>
        <c:tickLblSkip val="4"/>
        <c:tickMarkSkip val="4"/>
        <c:noMultiLvlLbl val="0"/>
      </c:catAx>
      <c:valAx>
        <c:axId val="212140032"/>
        <c:scaling>
          <c:orientation val="minMax"/>
          <c:max val="114"/>
          <c:min val="98"/>
        </c:scaling>
        <c:delete val="0"/>
        <c:axPos val="l"/>
        <c:majorGridlines>
          <c:spPr>
            <a:ln>
              <a:prstDash val="sysDash"/>
            </a:ln>
          </c:spPr>
        </c:majorGridlines>
        <c:numFmt formatCode="#,##0" sourceLinked="0"/>
        <c:majorTickMark val="out"/>
        <c:minorTickMark val="none"/>
        <c:tickLblPos val="nextTo"/>
        <c:txPr>
          <a:bodyPr/>
          <a:lstStyle/>
          <a:p>
            <a:pPr>
              <a:defRPr sz="1000"/>
            </a:pPr>
            <a:endParaRPr lang="fr-FR"/>
          </a:p>
        </c:txPr>
        <c:crossAx val="212072704"/>
        <c:crosses val="autoZero"/>
        <c:crossBetween val="midCat"/>
        <c:majorUnit val="2"/>
      </c:valAx>
    </c:plotArea>
    <c:legend>
      <c:legendPos val="r"/>
      <c:layout>
        <c:manualLayout>
          <c:xMode val="edge"/>
          <c:yMode val="edge"/>
          <c:x val="2.7935606060606088E-2"/>
          <c:y val="0.14765694076038904"/>
          <c:w val="0.91903409090909094"/>
          <c:h val="5.3050397877984094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16829375369994917"/>
          <c:w val="0.86471641552420164"/>
          <c:h val="0.63226449987164779"/>
        </c:manualLayout>
      </c:layout>
      <c:barChart>
        <c:barDir val="col"/>
        <c:grouping val="stacked"/>
        <c:varyColors val="0"/>
        <c:ser>
          <c:idx val="1"/>
          <c:order val="0"/>
          <c:spPr>
            <a:solidFill>
              <a:srgbClr val="00B0F0"/>
            </a:solidFill>
            <a:ln w="28575">
              <a:noFill/>
              <a:prstDash val="solid"/>
            </a:ln>
          </c:spPr>
          <c:invertIfNegative val="0"/>
          <c:cat>
            <c:strRef>
              <c:f>'GRAPHIQUES ANN (données)'!$B$3:$B$13</c:f>
              <c:strCache>
                <c:ptCount val="11"/>
                <c:pt idx="0">
                  <c:v>T4 2012</c:v>
                </c:pt>
                <c:pt idx="1">
                  <c:v>T4 2013</c:v>
                </c:pt>
                <c:pt idx="2">
                  <c:v>T4 2014</c:v>
                </c:pt>
                <c:pt idx="3">
                  <c:v>T4 2015</c:v>
                </c:pt>
                <c:pt idx="4">
                  <c:v>T4 2016</c:v>
                </c:pt>
                <c:pt idx="5">
                  <c:v>T4 2017</c:v>
                </c:pt>
                <c:pt idx="6">
                  <c:v>T4 2018</c:v>
                </c:pt>
                <c:pt idx="7">
                  <c:v>T4 2019</c:v>
                </c:pt>
                <c:pt idx="8">
                  <c:v>T4 2020</c:v>
                </c:pt>
                <c:pt idx="9">
                  <c:v>T4 2021</c:v>
                </c:pt>
                <c:pt idx="10">
                  <c:v>T4 2022</c:v>
                </c:pt>
              </c:strCache>
            </c:strRef>
          </c:cat>
          <c:val>
            <c:numRef>
              <c:f>'GRAPHIQUES ANN (données)'!$I$3:$I$13</c:f>
              <c:numCache>
                <c:formatCode>0.0</c:formatCode>
                <c:ptCount val="11"/>
                <c:pt idx="0">
                  <c:v>8.5161195348152585</c:v>
                </c:pt>
                <c:pt idx="1">
                  <c:v>6.5386963304619128</c:v>
                </c:pt>
                <c:pt idx="2">
                  <c:v>6.5130196727573697</c:v>
                </c:pt>
                <c:pt idx="3">
                  <c:v>6.0609683203825426</c:v>
                </c:pt>
                <c:pt idx="4">
                  <c:v>1.9555906221821573</c:v>
                </c:pt>
                <c:pt idx="5">
                  <c:v>3.3828975733790179</c:v>
                </c:pt>
                <c:pt idx="6">
                  <c:v>1.2832165962679776</c:v>
                </c:pt>
                <c:pt idx="7">
                  <c:v>-2.3491527213218677</c:v>
                </c:pt>
                <c:pt idx="8">
                  <c:v>3.5138933938804184</c:v>
                </c:pt>
                <c:pt idx="9">
                  <c:v>-4.7994568623354823</c:v>
                </c:pt>
                <c:pt idx="10">
                  <c:v>-3.6644906467716343</c:v>
                </c:pt>
              </c:numCache>
            </c:numRef>
          </c:val>
          <c:extLst>
            <c:ext xmlns:c16="http://schemas.microsoft.com/office/drawing/2014/chart" uri="{C3380CC4-5D6E-409C-BE32-E72D297353CC}">
              <c16:uniqueId val="{00000000-FF62-4F87-A899-309FCD418062}"/>
            </c:ext>
          </c:extLst>
        </c:ser>
        <c:dLbls>
          <c:showLegendKey val="0"/>
          <c:showVal val="0"/>
          <c:showCatName val="0"/>
          <c:showSerName val="0"/>
          <c:showPercent val="0"/>
          <c:showBubbleSize val="0"/>
        </c:dLbls>
        <c:gapWidth val="150"/>
        <c:overlap val="100"/>
        <c:axId val="173299200"/>
        <c:axId val="173300736"/>
      </c:barChart>
      <c:catAx>
        <c:axId val="173299200"/>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73300736"/>
        <c:crosses val="autoZero"/>
        <c:auto val="0"/>
        <c:lblAlgn val="ctr"/>
        <c:lblOffset val="100"/>
        <c:tickLblSkip val="1"/>
        <c:tickMarkSkip val="1"/>
        <c:noMultiLvlLbl val="0"/>
      </c:catAx>
      <c:valAx>
        <c:axId val="173300736"/>
        <c:scaling>
          <c:orientation val="minMax"/>
          <c:max val="10"/>
          <c:min val="-6"/>
        </c:scaling>
        <c:delete val="0"/>
        <c:axPos val="l"/>
        <c:majorGridlines>
          <c:spPr>
            <a:ln>
              <a:prstDash val="sysDash"/>
            </a:ln>
          </c:spPr>
        </c:majorGridlines>
        <c:numFmt formatCode="[Blue][&lt;0]\-&quot;&quot;0&quot;&quot;;[Red][&gt;0]\+&quot;&quot;0&quot;&quot;;0" sourceLinked="0"/>
        <c:majorTickMark val="out"/>
        <c:minorTickMark val="none"/>
        <c:tickLblPos val="nextTo"/>
        <c:crossAx val="173299200"/>
        <c:crosses val="autoZero"/>
        <c:crossBetween val="between"/>
        <c:majorUnit val="2"/>
      </c:valAx>
    </c:plotArea>
    <c:plotVisOnly val="1"/>
    <c:dispBlanksAs val="gap"/>
    <c:showDLblsOverMax val="0"/>
  </c:chart>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7474751284831911"/>
          <c:w val="0.86471641552420164"/>
          <c:h val="0.44330907738329117"/>
        </c:manualLayout>
      </c:layout>
      <c:barChart>
        <c:barDir val="col"/>
        <c:grouping val="clustered"/>
        <c:varyColors val="0"/>
        <c:ser>
          <c:idx val="1"/>
          <c:order val="0"/>
          <c:tx>
            <c:v>Hommes</c:v>
          </c:tx>
          <c:spPr>
            <a:solidFill>
              <a:srgbClr val="00B0F0"/>
            </a:solidFill>
            <a:ln w="28575">
              <a:noFill/>
              <a:prstDash val="solid"/>
            </a:ln>
          </c:spPr>
          <c:invertIfNegative val="0"/>
          <c:cat>
            <c:multiLvlStrRef>
              <c:f>'dates trim'!$A$41:$B$61</c:f>
              <c:multiLvlStrCache>
                <c:ptCount val="2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lvl>
                <c:lvl>
                  <c:pt idx="0">
                    <c:v>2018</c:v>
                  </c:pt>
                  <c:pt idx="4">
                    <c:v>2019</c:v>
                  </c:pt>
                  <c:pt idx="8">
                    <c:v>2020</c:v>
                  </c:pt>
                  <c:pt idx="12">
                    <c:v>2021</c:v>
                  </c:pt>
                  <c:pt idx="16">
                    <c:v>2022</c:v>
                  </c:pt>
                  <c:pt idx="20">
                    <c:v>2023</c:v>
                  </c:pt>
                </c:lvl>
              </c:multiLvlStrCache>
            </c:multiLvlStrRef>
          </c:cat>
          <c:val>
            <c:numRef>
              <c:f>dep84_trim!$BH$99:$BH$119</c:f>
              <c:numCache>
                <c:formatCode>#\ ##0.0</c:formatCode>
                <c:ptCount val="21"/>
                <c:pt idx="0">
                  <c:v>-0.1980198019801982</c:v>
                </c:pt>
                <c:pt idx="1">
                  <c:v>0.8156966490299844</c:v>
                </c:pt>
                <c:pt idx="2">
                  <c:v>-0.30614476273781444</c:v>
                </c:pt>
                <c:pt idx="3">
                  <c:v>0.38385610879578813</c:v>
                </c:pt>
                <c:pt idx="4">
                  <c:v>0.79755271495685065</c:v>
                </c:pt>
                <c:pt idx="5">
                  <c:v>-1.4090613483633163</c:v>
                </c:pt>
                <c:pt idx="6">
                  <c:v>-0.86851363236587487</c:v>
                </c:pt>
                <c:pt idx="7">
                  <c:v>-1.1533769546412387</c:v>
                </c:pt>
                <c:pt idx="8">
                  <c:v>-0.26926960619320095</c:v>
                </c:pt>
                <c:pt idx="9">
                  <c:v>6.8624142198222549</c:v>
                </c:pt>
                <c:pt idx="10">
                  <c:v>-0.58953574060426339</c:v>
                </c:pt>
                <c:pt idx="11">
                  <c:v>-0.86836810335698678</c:v>
                </c:pt>
                <c:pt idx="12">
                  <c:v>-0.17092191005234625</c:v>
                </c:pt>
                <c:pt idx="13">
                  <c:v>-0.48154093097912964</c:v>
                </c:pt>
                <c:pt idx="14">
                  <c:v>-1.7419354838709711</c:v>
                </c:pt>
                <c:pt idx="15">
                  <c:v>-2.8233749179251477</c:v>
                </c:pt>
                <c:pt idx="16">
                  <c:v>-3.288288288288288</c:v>
                </c:pt>
                <c:pt idx="17">
                  <c:v>-2.713088029809041</c:v>
                </c:pt>
                <c:pt idx="18">
                  <c:v>0.93357271095153571</c:v>
                </c:pt>
                <c:pt idx="19">
                  <c:v>0.47432704849994511</c:v>
                </c:pt>
                <c:pt idx="20">
                  <c:v>-0.11802195208308053</c:v>
                </c:pt>
              </c:numCache>
            </c:numRef>
          </c:val>
          <c:extLst>
            <c:ext xmlns:c16="http://schemas.microsoft.com/office/drawing/2014/chart" uri="{C3380CC4-5D6E-409C-BE32-E72D297353CC}">
              <c16:uniqueId val="{00000000-1B89-4AB0-9A57-59EB78E4A170}"/>
            </c:ext>
          </c:extLst>
        </c:ser>
        <c:ser>
          <c:idx val="0"/>
          <c:order val="1"/>
          <c:tx>
            <c:v>Femmes</c:v>
          </c:tx>
          <c:spPr>
            <a:solidFill>
              <a:schemeClr val="accent6">
                <a:lumMod val="75000"/>
              </a:schemeClr>
            </a:solidFill>
          </c:spPr>
          <c:invertIfNegative val="0"/>
          <c:cat>
            <c:multiLvlStrRef>
              <c:f>'dates trim'!$A$41:$B$61</c:f>
              <c:multiLvlStrCache>
                <c:ptCount val="2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lvl>
                <c:lvl>
                  <c:pt idx="0">
                    <c:v>2018</c:v>
                  </c:pt>
                  <c:pt idx="4">
                    <c:v>2019</c:v>
                  </c:pt>
                  <c:pt idx="8">
                    <c:v>2020</c:v>
                  </c:pt>
                  <c:pt idx="12">
                    <c:v>2021</c:v>
                  </c:pt>
                  <c:pt idx="16">
                    <c:v>2022</c:v>
                  </c:pt>
                  <c:pt idx="20">
                    <c:v>2023</c:v>
                  </c:pt>
                </c:lvl>
              </c:multiLvlStrCache>
            </c:multiLvlStrRef>
          </c:cat>
          <c:val>
            <c:numRef>
              <c:f>dep84_trim!$BI$99:$BI$119</c:f>
              <c:numCache>
                <c:formatCode>#\ ##0.0</c:formatCode>
                <c:ptCount val="21"/>
                <c:pt idx="0">
                  <c:v>0.61375221054822404</c:v>
                </c:pt>
                <c:pt idx="1">
                  <c:v>0.28949545078575945</c:v>
                </c:pt>
                <c:pt idx="2">
                  <c:v>-0.10309278350515427</c:v>
                </c:pt>
                <c:pt idx="3">
                  <c:v>1.031991744066052</c:v>
                </c:pt>
                <c:pt idx="4">
                  <c:v>0.13278855975484838</c:v>
                </c:pt>
                <c:pt idx="5">
                  <c:v>-0.8262776701009944</c:v>
                </c:pt>
                <c:pt idx="6">
                  <c:v>-1.0183089899197695</c:v>
                </c:pt>
                <c:pt idx="7">
                  <c:v>-0.3948872492985589</c:v>
                </c:pt>
                <c:pt idx="8">
                  <c:v>-0.41731872717787333</c:v>
                </c:pt>
                <c:pt idx="9">
                  <c:v>3.5725510738606747</c:v>
                </c:pt>
                <c:pt idx="10">
                  <c:v>-8.092251669028494E-2</c:v>
                </c:pt>
                <c:pt idx="11">
                  <c:v>-0.92123911723021035</c:v>
                </c:pt>
                <c:pt idx="12">
                  <c:v>0.25544089097784273</c:v>
                </c:pt>
                <c:pt idx="13">
                  <c:v>-0.64207093355075351</c:v>
                </c:pt>
                <c:pt idx="14">
                  <c:v>-1.712996204738948</c:v>
                </c:pt>
                <c:pt idx="15">
                  <c:v>-2.4316426633270716</c:v>
                </c:pt>
                <c:pt idx="16">
                  <c:v>-1.8290726280885683</c:v>
                </c:pt>
                <c:pt idx="17">
                  <c:v>-1.9503159729788555</c:v>
                </c:pt>
                <c:pt idx="18">
                  <c:v>0.48894321591286261</c:v>
                </c:pt>
                <c:pt idx="19">
                  <c:v>0.49762247041911234</c:v>
                </c:pt>
                <c:pt idx="20">
                  <c:v>0.57218309859154992</c:v>
                </c:pt>
              </c:numCache>
            </c:numRef>
          </c:val>
          <c:extLst>
            <c:ext xmlns:c16="http://schemas.microsoft.com/office/drawing/2014/chart" uri="{C3380CC4-5D6E-409C-BE32-E72D297353CC}">
              <c16:uniqueId val="{00000001-1B89-4AB0-9A57-59EB78E4A170}"/>
            </c:ext>
          </c:extLst>
        </c:ser>
        <c:dLbls>
          <c:showLegendKey val="0"/>
          <c:showVal val="0"/>
          <c:showCatName val="0"/>
          <c:showSerName val="0"/>
          <c:showPercent val="0"/>
          <c:showBubbleSize val="0"/>
        </c:dLbls>
        <c:gapWidth val="150"/>
        <c:axId val="172605824"/>
        <c:axId val="172607360"/>
      </c:barChart>
      <c:catAx>
        <c:axId val="17260582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72607360"/>
        <c:crosses val="autoZero"/>
        <c:auto val="0"/>
        <c:lblAlgn val="ctr"/>
        <c:lblOffset val="100"/>
        <c:tickLblSkip val="4"/>
        <c:tickMarkSkip val="4"/>
        <c:noMultiLvlLbl val="0"/>
      </c:catAx>
      <c:valAx>
        <c:axId val="172607360"/>
        <c:scaling>
          <c:orientation val="minMax"/>
          <c:max val="8"/>
          <c:min val="-4"/>
        </c:scaling>
        <c:delete val="0"/>
        <c:axPos val="l"/>
        <c:majorGridlines>
          <c:spPr>
            <a:ln>
              <a:prstDash val="sysDash"/>
            </a:ln>
          </c:spPr>
        </c:majorGridlines>
        <c:numFmt formatCode="[Blue][&lt;0]\-&quot;&quot;0&quot;&quot;;[Red][&gt;0]\+&quot;&quot;0&quot;&quot;;0" sourceLinked="0"/>
        <c:majorTickMark val="out"/>
        <c:minorTickMark val="none"/>
        <c:tickLblPos val="nextTo"/>
        <c:crossAx val="172605824"/>
        <c:crosses val="autoZero"/>
        <c:crossBetween val="between"/>
        <c:majorUnit val="2"/>
      </c:valAx>
    </c:plotArea>
    <c:legend>
      <c:legendPos val="t"/>
      <c:layout>
        <c:manualLayout>
          <c:xMode val="edge"/>
          <c:yMode val="edge"/>
          <c:x val="0.36531382815726715"/>
          <c:y val="0.21556886227544911"/>
          <c:w val="0.33028591603714508"/>
          <c:h val="5.456698152251925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7474751284831911"/>
          <c:w val="0.86471641552420164"/>
          <c:h val="0.51516536480844088"/>
        </c:manualLayout>
      </c:layout>
      <c:barChart>
        <c:barDir val="col"/>
        <c:grouping val="clustered"/>
        <c:varyColors val="0"/>
        <c:ser>
          <c:idx val="1"/>
          <c:order val="0"/>
          <c:tx>
            <c:v>Hommes</c:v>
          </c:tx>
          <c:spPr>
            <a:solidFill>
              <a:srgbClr val="00B0F0"/>
            </a:solidFill>
            <a:ln w="28575">
              <a:noFill/>
              <a:prstDash val="solid"/>
            </a:ln>
          </c:spPr>
          <c:invertIfNegative val="0"/>
          <c:cat>
            <c:strRef>
              <c:f>'GRAPHIQUES ANN (données)'!$B$3:$B$13</c:f>
              <c:strCache>
                <c:ptCount val="11"/>
                <c:pt idx="0">
                  <c:v>T4 2012</c:v>
                </c:pt>
                <c:pt idx="1">
                  <c:v>T4 2013</c:v>
                </c:pt>
                <c:pt idx="2">
                  <c:v>T4 2014</c:v>
                </c:pt>
                <c:pt idx="3">
                  <c:v>T4 2015</c:v>
                </c:pt>
                <c:pt idx="4">
                  <c:v>T4 2016</c:v>
                </c:pt>
                <c:pt idx="5">
                  <c:v>T4 2017</c:v>
                </c:pt>
                <c:pt idx="6">
                  <c:v>T4 2018</c:v>
                </c:pt>
                <c:pt idx="7">
                  <c:v>T4 2019</c:v>
                </c:pt>
                <c:pt idx="8">
                  <c:v>T4 2020</c:v>
                </c:pt>
                <c:pt idx="9">
                  <c:v>T4 2021</c:v>
                </c:pt>
                <c:pt idx="10">
                  <c:v>T4 2022</c:v>
                </c:pt>
              </c:strCache>
            </c:strRef>
          </c:cat>
          <c:val>
            <c:numRef>
              <c:f>'GRAPHIQUES ANN (données)'!$P$3:$P$13</c:f>
              <c:numCache>
                <c:formatCode>0.0</c:formatCode>
                <c:ptCount val="11"/>
                <c:pt idx="0">
                  <c:v>10.18126888217521</c:v>
                </c:pt>
                <c:pt idx="1">
                  <c:v>7.4993145050726628</c:v>
                </c:pt>
                <c:pt idx="2">
                  <c:v>7.0654253284019752</c:v>
                </c:pt>
                <c:pt idx="3">
                  <c:v>5.3484216795711692</c:v>
                </c:pt>
                <c:pt idx="4">
                  <c:v>1.6395296246042523</c:v>
                </c:pt>
                <c:pt idx="5">
                  <c:v>1.1235955056179803</c:v>
                </c:pt>
                <c:pt idx="6">
                  <c:v>0.69306930693069368</c:v>
                </c:pt>
                <c:pt idx="7">
                  <c:v>-2.6220911176663364</c:v>
                </c:pt>
                <c:pt idx="8">
                  <c:v>5.0263659822730844</c:v>
                </c:pt>
                <c:pt idx="9">
                  <c:v>-5.1383399209486091</c:v>
                </c:pt>
                <c:pt idx="10">
                  <c:v>-4.5833333333333393</c:v>
                </c:pt>
              </c:numCache>
            </c:numRef>
          </c:val>
          <c:extLst>
            <c:ext xmlns:c16="http://schemas.microsoft.com/office/drawing/2014/chart" uri="{C3380CC4-5D6E-409C-BE32-E72D297353CC}">
              <c16:uniqueId val="{00000000-AF85-4497-8288-4142C513EE20}"/>
            </c:ext>
          </c:extLst>
        </c:ser>
        <c:ser>
          <c:idx val="0"/>
          <c:order val="1"/>
          <c:tx>
            <c:v>Femmes</c:v>
          </c:tx>
          <c:spPr>
            <a:solidFill>
              <a:schemeClr val="accent6">
                <a:lumMod val="75000"/>
              </a:schemeClr>
            </a:solidFill>
          </c:spPr>
          <c:invertIfNegative val="0"/>
          <c:cat>
            <c:strRef>
              <c:f>'GRAPHIQUES ANN (données)'!$B$3:$B$13</c:f>
              <c:strCache>
                <c:ptCount val="11"/>
                <c:pt idx="0">
                  <c:v>T4 2012</c:v>
                </c:pt>
                <c:pt idx="1">
                  <c:v>T4 2013</c:v>
                </c:pt>
                <c:pt idx="2">
                  <c:v>T4 2014</c:v>
                </c:pt>
                <c:pt idx="3">
                  <c:v>T4 2015</c:v>
                </c:pt>
                <c:pt idx="4">
                  <c:v>T4 2016</c:v>
                </c:pt>
                <c:pt idx="5">
                  <c:v>T4 2017</c:v>
                </c:pt>
                <c:pt idx="6">
                  <c:v>T4 2018</c:v>
                </c:pt>
                <c:pt idx="7">
                  <c:v>T4 2019</c:v>
                </c:pt>
                <c:pt idx="8">
                  <c:v>T4 2020</c:v>
                </c:pt>
                <c:pt idx="9">
                  <c:v>T4 2021</c:v>
                </c:pt>
                <c:pt idx="10">
                  <c:v>T4 2022</c:v>
                </c:pt>
              </c:strCache>
            </c:strRef>
          </c:cat>
          <c:val>
            <c:numRef>
              <c:f>'GRAPHIQUES ANN (données)'!$W$3:$W$13</c:f>
              <c:numCache>
                <c:formatCode>0.0</c:formatCode>
                <c:ptCount val="11"/>
                <c:pt idx="0">
                  <c:v>6.9336778639104146</c:v>
                </c:pt>
                <c:pt idx="1">
                  <c:v>5.5980668546113499</c:v>
                </c:pt>
                <c:pt idx="2">
                  <c:v>5.9623696923468028</c:v>
                </c:pt>
                <c:pt idx="3">
                  <c:v>6.7786442711457839</c:v>
                </c:pt>
                <c:pt idx="4">
                  <c:v>2.2696629213483144</c:v>
                </c:pt>
                <c:pt idx="5">
                  <c:v>5.6141507361019416</c:v>
                </c:pt>
                <c:pt idx="6">
                  <c:v>1.8412566316446499</c:v>
                </c:pt>
                <c:pt idx="7">
                  <c:v>-2.0939734422880441</c:v>
                </c:pt>
                <c:pt idx="8">
                  <c:v>2.1074595722482936</c:v>
                </c:pt>
                <c:pt idx="9">
                  <c:v>-4.475324409931547</c:v>
                </c:pt>
                <c:pt idx="10">
                  <c:v>-2.7917424323457007</c:v>
                </c:pt>
              </c:numCache>
            </c:numRef>
          </c:val>
          <c:extLst>
            <c:ext xmlns:c16="http://schemas.microsoft.com/office/drawing/2014/chart" uri="{C3380CC4-5D6E-409C-BE32-E72D297353CC}">
              <c16:uniqueId val="{00000001-AF85-4497-8288-4142C513EE20}"/>
            </c:ext>
          </c:extLst>
        </c:ser>
        <c:dLbls>
          <c:showLegendKey val="0"/>
          <c:showVal val="0"/>
          <c:showCatName val="0"/>
          <c:showSerName val="0"/>
          <c:showPercent val="0"/>
          <c:showBubbleSize val="0"/>
        </c:dLbls>
        <c:gapWidth val="150"/>
        <c:axId val="177168768"/>
        <c:axId val="177170304"/>
      </c:barChart>
      <c:catAx>
        <c:axId val="177168768"/>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77170304"/>
        <c:crosses val="autoZero"/>
        <c:auto val="0"/>
        <c:lblAlgn val="ctr"/>
        <c:lblOffset val="100"/>
        <c:tickLblSkip val="1"/>
        <c:tickMarkSkip val="1"/>
        <c:noMultiLvlLbl val="0"/>
      </c:catAx>
      <c:valAx>
        <c:axId val="177170304"/>
        <c:scaling>
          <c:orientation val="minMax"/>
          <c:max val="12"/>
          <c:min val="-6"/>
        </c:scaling>
        <c:delete val="0"/>
        <c:axPos val="l"/>
        <c:majorGridlines>
          <c:spPr>
            <a:ln>
              <a:prstDash val="sysDash"/>
            </a:ln>
          </c:spPr>
        </c:majorGridlines>
        <c:numFmt formatCode="[Blue][&lt;0]\-&quot;&quot;0&quot;&quot;;[Red][&gt;0]\+&quot;&quot;0&quot;&quot;;0" sourceLinked="0"/>
        <c:majorTickMark val="out"/>
        <c:minorTickMark val="none"/>
        <c:tickLblPos val="nextTo"/>
        <c:crossAx val="177168768"/>
        <c:crosses val="autoZero"/>
        <c:crossBetween val="between"/>
        <c:majorUnit val="3"/>
      </c:valAx>
    </c:plotArea>
    <c:legend>
      <c:legendPos val="t"/>
      <c:layout>
        <c:manualLayout>
          <c:xMode val="edge"/>
          <c:yMode val="edge"/>
          <c:x val="0.36531382815726715"/>
          <c:y val="0.21556886227544911"/>
          <c:w val="0.33028591603714508"/>
          <c:h val="5.456698152251925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3748869714638965"/>
          <c:w val="0.86471641552420164"/>
          <c:h val="0.48056789308522063"/>
        </c:manualLayout>
      </c:layout>
      <c:barChart>
        <c:barDir val="col"/>
        <c:grouping val="clustered"/>
        <c:varyColors val="0"/>
        <c:ser>
          <c:idx val="1"/>
          <c:order val="0"/>
          <c:tx>
            <c:v>Moins de 25 ans</c:v>
          </c:tx>
          <c:spPr>
            <a:solidFill>
              <a:srgbClr val="00B0F0"/>
            </a:solidFill>
            <a:ln w="28575">
              <a:noFill/>
              <a:prstDash val="solid"/>
            </a:ln>
          </c:spPr>
          <c:invertIfNegative val="0"/>
          <c:cat>
            <c:multiLvlStrRef>
              <c:f>'dates trim'!$A$41:$B$61</c:f>
              <c:multiLvlStrCache>
                <c:ptCount val="2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lvl>
                <c:lvl>
                  <c:pt idx="0">
                    <c:v>2018</c:v>
                  </c:pt>
                  <c:pt idx="4">
                    <c:v>2019</c:v>
                  </c:pt>
                  <c:pt idx="8">
                    <c:v>2020</c:v>
                  </c:pt>
                  <c:pt idx="12">
                    <c:v>2021</c:v>
                  </c:pt>
                  <c:pt idx="16">
                    <c:v>2022</c:v>
                  </c:pt>
                  <c:pt idx="20">
                    <c:v>2023</c:v>
                  </c:pt>
                </c:lvl>
              </c:multiLvlStrCache>
            </c:multiLvlStrRef>
          </c:cat>
          <c:val>
            <c:numRef>
              <c:f>dep84_trim!$BJ$99:$BJ$119</c:f>
              <c:numCache>
                <c:formatCode>#\ ##0.0</c:formatCode>
                <c:ptCount val="21"/>
                <c:pt idx="0">
                  <c:v>-8.0580177276401432E-2</c:v>
                </c:pt>
                <c:pt idx="1">
                  <c:v>0.40322580645162365</c:v>
                </c:pt>
                <c:pt idx="2">
                  <c:v>0.80321285140561027</c:v>
                </c:pt>
                <c:pt idx="3">
                  <c:v>0.55776892430279279</c:v>
                </c:pt>
                <c:pt idx="4">
                  <c:v>3.9619651347044815E-2</c:v>
                </c:pt>
                <c:pt idx="5">
                  <c:v>-2.0594059405940501</c:v>
                </c:pt>
                <c:pt idx="6">
                  <c:v>-0.93004448038819243</c:v>
                </c:pt>
                <c:pt idx="7">
                  <c:v>-2.6530612244897944</c:v>
                </c:pt>
                <c:pt idx="8">
                  <c:v>-2.0545073375262013</c:v>
                </c:pt>
                <c:pt idx="9">
                  <c:v>10.659246575342451</c:v>
                </c:pt>
                <c:pt idx="10">
                  <c:v>-2.5531914893617058</c:v>
                </c:pt>
                <c:pt idx="11">
                  <c:v>-3.5728463676061861</c:v>
                </c:pt>
                <c:pt idx="12">
                  <c:v>-0.94689172498970686</c:v>
                </c:pt>
                <c:pt idx="13">
                  <c:v>-1.6209476309226978</c:v>
                </c:pt>
                <c:pt idx="14">
                  <c:v>-4.8584706379383169</c:v>
                </c:pt>
                <c:pt idx="15">
                  <c:v>-4.8401420959147456</c:v>
                </c:pt>
                <c:pt idx="16">
                  <c:v>-2.9398040130657943</c:v>
                </c:pt>
                <c:pt idx="17">
                  <c:v>-3.0769230769230771</c:v>
                </c:pt>
                <c:pt idx="18">
                  <c:v>0.64484126984125645</c:v>
                </c:pt>
                <c:pt idx="19">
                  <c:v>0.98570724494826401</c:v>
                </c:pt>
                <c:pt idx="20">
                  <c:v>0.53684724255735894</c:v>
                </c:pt>
              </c:numCache>
            </c:numRef>
          </c:val>
          <c:extLst>
            <c:ext xmlns:c16="http://schemas.microsoft.com/office/drawing/2014/chart" uri="{C3380CC4-5D6E-409C-BE32-E72D297353CC}">
              <c16:uniqueId val="{00000000-BEFD-4214-8655-8132450F68EC}"/>
            </c:ext>
          </c:extLst>
        </c:ser>
        <c:ser>
          <c:idx val="0"/>
          <c:order val="1"/>
          <c:tx>
            <c:v>25 à 49 ans</c:v>
          </c:tx>
          <c:spPr>
            <a:solidFill>
              <a:schemeClr val="accent6">
                <a:lumMod val="75000"/>
              </a:schemeClr>
            </a:solidFill>
          </c:spPr>
          <c:invertIfNegative val="0"/>
          <c:cat>
            <c:multiLvlStrRef>
              <c:f>'dates trim'!$A$41:$B$61</c:f>
              <c:multiLvlStrCache>
                <c:ptCount val="2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lvl>
                <c:lvl>
                  <c:pt idx="0">
                    <c:v>2018</c:v>
                  </c:pt>
                  <c:pt idx="4">
                    <c:v>2019</c:v>
                  </c:pt>
                  <c:pt idx="8">
                    <c:v>2020</c:v>
                  </c:pt>
                  <c:pt idx="12">
                    <c:v>2021</c:v>
                  </c:pt>
                  <c:pt idx="16">
                    <c:v>2022</c:v>
                  </c:pt>
                  <c:pt idx="20">
                    <c:v>2023</c:v>
                  </c:pt>
                </c:lvl>
              </c:multiLvlStrCache>
            </c:multiLvlStrRef>
          </c:cat>
          <c:val>
            <c:numRef>
              <c:f>dep84_trim!$BK$99:$BK$119</c:f>
              <c:numCache>
                <c:formatCode>#\ ##0.0</c:formatCode>
                <c:ptCount val="21"/>
                <c:pt idx="0">
                  <c:v>0.12262415695893925</c:v>
                </c:pt>
                <c:pt idx="1">
                  <c:v>0.30618493570115923</c:v>
                </c:pt>
                <c:pt idx="2">
                  <c:v>-0.56689342403627441</c:v>
                </c:pt>
                <c:pt idx="3">
                  <c:v>0.33330409613190337</c:v>
                </c:pt>
                <c:pt idx="4">
                  <c:v>0.27100271002711285</c:v>
                </c:pt>
                <c:pt idx="5">
                  <c:v>-1.3077593722754965</c:v>
                </c:pt>
                <c:pt idx="6">
                  <c:v>-1.1749116607773891</c:v>
                </c:pt>
                <c:pt idx="7">
                  <c:v>-0.72405470635559244</c:v>
                </c:pt>
                <c:pt idx="8">
                  <c:v>-0.33315325049523281</c:v>
                </c:pt>
                <c:pt idx="9">
                  <c:v>4.8965579546481397</c:v>
                </c:pt>
                <c:pt idx="10">
                  <c:v>-0.1291878391180723</c:v>
                </c:pt>
                <c:pt idx="11">
                  <c:v>-0.91410831321145913</c:v>
                </c:pt>
                <c:pt idx="12">
                  <c:v>1.7406440382927713E-2</c:v>
                </c:pt>
                <c:pt idx="13">
                  <c:v>-0.67003132613991934</c:v>
                </c:pt>
                <c:pt idx="14">
                  <c:v>-1.5330705212439844</c:v>
                </c:pt>
                <c:pt idx="15">
                  <c:v>-2.8558718861209975</c:v>
                </c:pt>
                <c:pt idx="16">
                  <c:v>-2.9306713068962265</c:v>
                </c:pt>
                <c:pt idx="17">
                  <c:v>-2.679498065855257</c:v>
                </c:pt>
                <c:pt idx="18">
                  <c:v>0.63984488608821444</c:v>
                </c:pt>
                <c:pt idx="19">
                  <c:v>0.41421828340235667</c:v>
                </c:pt>
                <c:pt idx="20">
                  <c:v>8.6339217191100381E-2</c:v>
                </c:pt>
              </c:numCache>
            </c:numRef>
          </c:val>
          <c:extLst>
            <c:ext xmlns:c16="http://schemas.microsoft.com/office/drawing/2014/chart" uri="{C3380CC4-5D6E-409C-BE32-E72D297353CC}">
              <c16:uniqueId val="{00000001-BEFD-4214-8655-8132450F68EC}"/>
            </c:ext>
          </c:extLst>
        </c:ser>
        <c:ser>
          <c:idx val="2"/>
          <c:order val="2"/>
          <c:tx>
            <c:v>50 ans ou plus</c:v>
          </c:tx>
          <c:spPr>
            <a:solidFill>
              <a:srgbClr val="92D050"/>
            </a:solidFill>
          </c:spPr>
          <c:invertIfNegative val="0"/>
          <c:cat>
            <c:multiLvlStrRef>
              <c:f>'dates trim'!$A$41:$B$61</c:f>
              <c:multiLvlStrCache>
                <c:ptCount val="2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lvl>
                <c:lvl>
                  <c:pt idx="0">
                    <c:v>2018</c:v>
                  </c:pt>
                  <c:pt idx="4">
                    <c:v>2019</c:v>
                  </c:pt>
                  <c:pt idx="8">
                    <c:v>2020</c:v>
                  </c:pt>
                  <c:pt idx="12">
                    <c:v>2021</c:v>
                  </c:pt>
                  <c:pt idx="16">
                    <c:v>2022</c:v>
                  </c:pt>
                  <c:pt idx="20">
                    <c:v>2023</c:v>
                  </c:pt>
                </c:lvl>
              </c:multiLvlStrCache>
            </c:multiLvlStrRef>
          </c:cat>
          <c:val>
            <c:numRef>
              <c:f>dep84_trim!$BL$99:$BL$119</c:f>
              <c:numCache>
                <c:formatCode>#\ ##0.0</c:formatCode>
                <c:ptCount val="21"/>
                <c:pt idx="0">
                  <c:v>0.60366361365529198</c:v>
                </c:pt>
                <c:pt idx="1">
                  <c:v>1.1793916821849715</c:v>
                </c:pt>
                <c:pt idx="2">
                  <c:v>0.14314928425358531</c:v>
                </c:pt>
                <c:pt idx="3">
                  <c:v>1.6949152542372836</c:v>
                </c:pt>
                <c:pt idx="4">
                  <c:v>1.0843373493975905</c:v>
                </c:pt>
                <c:pt idx="5">
                  <c:v>-0.17878426698451078</c:v>
                </c:pt>
                <c:pt idx="6">
                  <c:v>-0.43781094527362008</c:v>
                </c:pt>
                <c:pt idx="7">
                  <c:v>7.9952028782726003E-2</c:v>
                </c:pt>
                <c:pt idx="8">
                  <c:v>0.43938486119432518</c:v>
                </c:pt>
                <c:pt idx="9">
                  <c:v>3.1815470272420043</c:v>
                </c:pt>
                <c:pt idx="10">
                  <c:v>0.32761611100402543</c:v>
                </c:pt>
                <c:pt idx="11">
                  <c:v>0.44179792547061059</c:v>
                </c:pt>
                <c:pt idx="12">
                  <c:v>0.57372346528972162</c:v>
                </c:pt>
                <c:pt idx="13">
                  <c:v>0.15212017493819729</c:v>
                </c:pt>
                <c:pt idx="14">
                  <c:v>-0.74045946459084799</c:v>
                </c:pt>
                <c:pt idx="15">
                  <c:v>-1.1667941851568608</c:v>
                </c:pt>
                <c:pt idx="16">
                  <c:v>-1.5482872072769327</c:v>
                </c:pt>
                <c:pt idx="17">
                  <c:v>-1.2581089050521133</c:v>
                </c:pt>
                <c:pt idx="18">
                  <c:v>0.85606211427435852</c:v>
                </c:pt>
                <c:pt idx="19">
                  <c:v>0.43426766679826034</c:v>
                </c:pt>
                <c:pt idx="20">
                  <c:v>0.43238993710690288</c:v>
                </c:pt>
              </c:numCache>
            </c:numRef>
          </c:val>
          <c:extLst>
            <c:ext xmlns:c16="http://schemas.microsoft.com/office/drawing/2014/chart" uri="{C3380CC4-5D6E-409C-BE32-E72D297353CC}">
              <c16:uniqueId val="{00000002-BEFD-4214-8655-8132450F68EC}"/>
            </c:ext>
          </c:extLst>
        </c:ser>
        <c:dLbls>
          <c:showLegendKey val="0"/>
          <c:showVal val="0"/>
          <c:showCatName val="0"/>
          <c:showSerName val="0"/>
          <c:showPercent val="0"/>
          <c:showBubbleSize val="0"/>
        </c:dLbls>
        <c:gapWidth val="150"/>
        <c:axId val="171361792"/>
        <c:axId val="171363328"/>
      </c:barChart>
      <c:catAx>
        <c:axId val="171361792"/>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crossAx val="171363328"/>
        <c:crosses val="autoZero"/>
        <c:auto val="0"/>
        <c:lblAlgn val="ctr"/>
        <c:lblOffset val="100"/>
        <c:tickLblSkip val="4"/>
        <c:tickMarkSkip val="4"/>
        <c:noMultiLvlLbl val="0"/>
      </c:catAx>
      <c:valAx>
        <c:axId val="171363328"/>
        <c:scaling>
          <c:orientation val="minMax"/>
          <c:max val="12"/>
          <c:min val="-6"/>
        </c:scaling>
        <c:delete val="0"/>
        <c:axPos val="l"/>
        <c:majorGridlines>
          <c:spPr>
            <a:ln>
              <a:prstDash val="sysDash"/>
            </a:ln>
          </c:spPr>
        </c:majorGridlines>
        <c:numFmt formatCode="[Blue][&lt;0]\-&quot;&quot;0&quot;&quot;;[Red][&gt;0]\+&quot;&quot;0&quot;&quot;;0" sourceLinked="0"/>
        <c:majorTickMark val="out"/>
        <c:minorTickMark val="none"/>
        <c:tickLblPos val="nextTo"/>
        <c:crossAx val="171361792"/>
        <c:crosses val="autoZero"/>
        <c:crossBetween val="between"/>
        <c:majorUnit val="2"/>
      </c:valAx>
    </c:plotArea>
    <c:legend>
      <c:legendPos val="t"/>
      <c:layout>
        <c:manualLayout>
          <c:xMode val="edge"/>
          <c:yMode val="edge"/>
          <c:x val="0.27433563824826468"/>
          <c:y val="0.17564870259481039"/>
          <c:w val="0.49532195531396139"/>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3748869714638965"/>
          <c:w val="0.86471641552420164"/>
          <c:h val="0.54976283653166114"/>
        </c:manualLayout>
      </c:layout>
      <c:barChart>
        <c:barDir val="col"/>
        <c:grouping val="clustered"/>
        <c:varyColors val="0"/>
        <c:ser>
          <c:idx val="1"/>
          <c:order val="0"/>
          <c:tx>
            <c:v>Moins de 25 ans</c:v>
          </c:tx>
          <c:spPr>
            <a:solidFill>
              <a:srgbClr val="00B0F0"/>
            </a:solidFill>
            <a:ln w="28575">
              <a:noFill/>
              <a:prstDash val="solid"/>
            </a:ln>
          </c:spPr>
          <c:invertIfNegative val="0"/>
          <c:cat>
            <c:strRef>
              <c:f>'GRAPHIQUES ANN (données)'!$B$3:$B$13</c:f>
              <c:strCache>
                <c:ptCount val="11"/>
                <c:pt idx="0">
                  <c:v>T4 2012</c:v>
                </c:pt>
                <c:pt idx="1">
                  <c:v>T4 2013</c:v>
                </c:pt>
                <c:pt idx="2">
                  <c:v>T4 2014</c:v>
                </c:pt>
                <c:pt idx="3">
                  <c:v>T4 2015</c:v>
                </c:pt>
                <c:pt idx="4">
                  <c:v>T4 2016</c:v>
                </c:pt>
                <c:pt idx="5">
                  <c:v>T4 2017</c:v>
                </c:pt>
                <c:pt idx="6">
                  <c:v>T4 2018</c:v>
                </c:pt>
                <c:pt idx="7">
                  <c:v>T4 2019</c:v>
                </c:pt>
                <c:pt idx="8">
                  <c:v>T4 2020</c:v>
                </c:pt>
                <c:pt idx="9">
                  <c:v>T4 2021</c:v>
                </c:pt>
                <c:pt idx="10">
                  <c:v>T4 2022</c:v>
                </c:pt>
              </c:strCache>
            </c:strRef>
          </c:cat>
          <c:val>
            <c:numRef>
              <c:f>'GRAPHIQUES ANN (données)'!$AD$3:$AD$13</c:f>
              <c:numCache>
                <c:formatCode>0.0</c:formatCode>
                <c:ptCount val="11"/>
                <c:pt idx="0">
                  <c:v>6.163194444444442</c:v>
                </c:pt>
                <c:pt idx="1">
                  <c:v>1.22649223221587</c:v>
                </c:pt>
                <c:pt idx="2">
                  <c:v>1.8578352180936841</c:v>
                </c:pt>
                <c:pt idx="3">
                  <c:v>-2.0618556701030744</c:v>
                </c:pt>
                <c:pt idx="4">
                  <c:v>-2.7935222672064941</c:v>
                </c:pt>
                <c:pt idx="5">
                  <c:v>3.3735943356934639</c:v>
                </c:pt>
                <c:pt idx="6">
                  <c:v>1.6921837228041969</c:v>
                </c:pt>
                <c:pt idx="7">
                  <c:v>-5.5071315372424827</c:v>
                </c:pt>
                <c:pt idx="8">
                  <c:v>1.8448637316561989</c:v>
                </c:pt>
                <c:pt idx="9">
                  <c:v>-11.774392754219853</c:v>
                </c:pt>
                <c:pt idx="10">
                  <c:v>-4.3863742417172169</c:v>
                </c:pt>
              </c:numCache>
            </c:numRef>
          </c:val>
          <c:extLst>
            <c:ext xmlns:c16="http://schemas.microsoft.com/office/drawing/2014/chart" uri="{C3380CC4-5D6E-409C-BE32-E72D297353CC}">
              <c16:uniqueId val="{00000000-8B29-45BF-A505-7FA5856CAE13}"/>
            </c:ext>
          </c:extLst>
        </c:ser>
        <c:ser>
          <c:idx val="0"/>
          <c:order val="1"/>
          <c:tx>
            <c:v>25 à 49 ans</c:v>
          </c:tx>
          <c:spPr>
            <a:solidFill>
              <a:schemeClr val="accent6">
                <a:lumMod val="75000"/>
              </a:schemeClr>
            </a:solidFill>
          </c:spPr>
          <c:invertIfNegative val="0"/>
          <c:cat>
            <c:strRef>
              <c:f>'GRAPHIQUES ANN (données)'!$B$3:$B$13</c:f>
              <c:strCache>
                <c:ptCount val="11"/>
                <c:pt idx="0">
                  <c:v>T4 2012</c:v>
                </c:pt>
                <c:pt idx="1">
                  <c:v>T4 2013</c:v>
                </c:pt>
                <c:pt idx="2">
                  <c:v>T4 2014</c:v>
                </c:pt>
                <c:pt idx="3">
                  <c:v>T4 2015</c:v>
                </c:pt>
                <c:pt idx="4">
                  <c:v>T4 2016</c:v>
                </c:pt>
                <c:pt idx="5">
                  <c:v>T4 2017</c:v>
                </c:pt>
                <c:pt idx="6">
                  <c:v>T4 2018</c:v>
                </c:pt>
                <c:pt idx="7">
                  <c:v>T4 2019</c:v>
                </c:pt>
                <c:pt idx="8">
                  <c:v>T4 2020</c:v>
                </c:pt>
                <c:pt idx="9">
                  <c:v>T4 2021</c:v>
                </c:pt>
                <c:pt idx="10">
                  <c:v>T4 2022</c:v>
                </c:pt>
              </c:strCache>
            </c:strRef>
          </c:cat>
          <c:val>
            <c:numRef>
              <c:f>'GRAPHIQUES ANN (données)'!$AK$3:$AK$13</c:f>
              <c:numCache>
                <c:formatCode>0.0</c:formatCode>
                <c:ptCount val="11"/>
                <c:pt idx="0">
                  <c:v>7.0124768946395744</c:v>
                </c:pt>
                <c:pt idx="1">
                  <c:v>6.1751052574759768</c:v>
                </c:pt>
                <c:pt idx="2">
                  <c:v>5.3685815963395944</c:v>
                </c:pt>
                <c:pt idx="3">
                  <c:v>6.7451510180449592</c:v>
                </c:pt>
                <c:pt idx="4">
                  <c:v>1.4011932742722832</c:v>
                </c:pt>
                <c:pt idx="5">
                  <c:v>1.7830079343853056</c:v>
                </c:pt>
                <c:pt idx="6">
                  <c:v>0.19269510379260613</c:v>
                </c:pt>
                <c:pt idx="7">
                  <c:v>-2.9110936270652976</c:v>
                </c:pt>
                <c:pt idx="8">
                  <c:v>3.4575904916261502</c:v>
                </c:pt>
                <c:pt idx="9">
                  <c:v>-4.9695387293298587</c:v>
                </c:pt>
                <c:pt idx="10">
                  <c:v>-4.5333821778551169</c:v>
                </c:pt>
              </c:numCache>
            </c:numRef>
          </c:val>
          <c:extLst>
            <c:ext xmlns:c16="http://schemas.microsoft.com/office/drawing/2014/chart" uri="{C3380CC4-5D6E-409C-BE32-E72D297353CC}">
              <c16:uniqueId val="{00000001-8B29-45BF-A505-7FA5856CAE13}"/>
            </c:ext>
          </c:extLst>
        </c:ser>
        <c:ser>
          <c:idx val="2"/>
          <c:order val="2"/>
          <c:tx>
            <c:v>50 ans ou plus</c:v>
          </c:tx>
          <c:spPr>
            <a:solidFill>
              <a:srgbClr val="92D050"/>
            </a:solidFill>
          </c:spPr>
          <c:invertIfNegative val="0"/>
          <c:cat>
            <c:strRef>
              <c:f>'GRAPHIQUES ANN (données)'!$B$3:$B$13</c:f>
              <c:strCache>
                <c:ptCount val="11"/>
                <c:pt idx="0">
                  <c:v>T4 2012</c:v>
                </c:pt>
                <c:pt idx="1">
                  <c:v>T4 2013</c:v>
                </c:pt>
                <c:pt idx="2">
                  <c:v>T4 2014</c:v>
                </c:pt>
                <c:pt idx="3">
                  <c:v>T4 2015</c:v>
                </c:pt>
                <c:pt idx="4">
                  <c:v>T4 2016</c:v>
                </c:pt>
                <c:pt idx="5">
                  <c:v>T4 2017</c:v>
                </c:pt>
                <c:pt idx="6">
                  <c:v>T4 2018</c:v>
                </c:pt>
                <c:pt idx="7">
                  <c:v>T4 2019</c:v>
                </c:pt>
                <c:pt idx="8">
                  <c:v>T4 2020</c:v>
                </c:pt>
                <c:pt idx="9">
                  <c:v>T4 2021</c:v>
                </c:pt>
                <c:pt idx="10">
                  <c:v>T4 2022</c:v>
                </c:pt>
              </c:strCache>
            </c:strRef>
          </c:cat>
          <c:val>
            <c:numRef>
              <c:f>'GRAPHIQUES ANN (données)'!$AR$3:$AR$13</c:f>
              <c:numCache>
                <c:formatCode>0.0</c:formatCode>
                <c:ptCount val="11"/>
                <c:pt idx="0">
                  <c:v>15.536938309215543</c:v>
                </c:pt>
                <c:pt idx="1">
                  <c:v>11.931443638760708</c:v>
                </c:pt>
                <c:pt idx="2">
                  <c:v>13.221436984687873</c:v>
                </c:pt>
                <c:pt idx="3">
                  <c:v>9.5448634590377104</c:v>
                </c:pt>
                <c:pt idx="4">
                  <c:v>6.1965811965811968</c:v>
                </c:pt>
                <c:pt idx="5">
                  <c:v>7.3999552872792362</c:v>
                </c:pt>
                <c:pt idx="6">
                  <c:v>3.6636136552872678</c:v>
                </c:pt>
                <c:pt idx="7">
                  <c:v>0.54216867469878416</c:v>
                </c:pt>
                <c:pt idx="8">
                  <c:v>4.4337926902336733</c:v>
                </c:pt>
                <c:pt idx="9">
                  <c:v>-1.1856951615987876</c:v>
                </c:pt>
                <c:pt idx="10">
                  <c:v>-1.5289336171859791</c:v>
                </c:pt>
              </c:numCache>
            </c:numRef>
          </c:val>
          <c:extLst>
            <c:ext xmlns:c16="http://schemas.microsoft.com/office/drawing/2014/chart" uri="{C3380CC4-5D6E-409C-BE32-E72D297353CC}">
              <c16:uniqueId val="{00000002-8B29-45BF-A505-7FA5856CAE13}"/>
            </c:ext>
          </c:extLst>
        </c:ser>
        <c:dLbls>
          <c:showLegendKey val="0"/>
          <c:showVal val="0"/>
          <c:showCatName val="0"/>
          <c:showSerName val="0"/>
          <c:showPercent val="0"/>
          <c:showBubbleSize val="0"/>
        </c:dLbls>
        <c:gapWidth val="150"/>
        <c:axId val="173566976"/>
        <c:axId val="173589248"/>
      </c:barChart>
      <c:catAx>
        <c:axId val="173566976"/>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crossAx val="173589248"/>
        <c:crosses val="autoZero"/>
        <c:auto val="0"/>
        <c:lblAlgn val="ctr"/>
        <c:lblOffset val="100"/>
        <c:tickLblSkip val="1"/>
        <c:tickMarkSkip val="1"/>
        <c:noMultiLvlLbl val="0"/>
      </c:catAx>
      <c:valAx>
        <c:axId val="173589248"/>
        <c:scaling>
          <c:orientation val="minMax"/>
          <c:max val="18"/>
          <c:min val="-12"/>
        </c:scaling>
        <c:delete val="0"/>
        <c:axPos val="l"/>
        <c:majorGridlines>
          <c:spPr>
            <a:ln>
              <a:prstDash val="sysDash"/>
            </a:ln>
          </c:spPr>
        </c:majorGridlines>
        <c:numFmt formatCode="[Blue][&lt;0]\-&quot;&quot;0&quot;&quot;;[Red][&gt;0]\+&quot;&quot;0&quot;&quot;;0" sourceLinked="0"/>
        <c:majorTickMark val="out"/>
        <c:minorTickMark val="none"/>
        <c:tickLblPos val="nextTo"/>
        <c:crossAx val="173566976"/>
        <c:crosses val="autoZero"/>
        <c:crossBetween val="between"/>
        <c:majorUnit val="3"/>
      </c:valAx>
    </c:plotArea>
    <c:legend>
      <c:legendPos val="t"/>
      <c:layout>
        <c:manualLayout>
          <c:xMode val="edge"/>
          <c:yMode val="edge"/>
          <c:x val="0.27433563824826468"/>
          <c:y val="0.17564870259481039"/>
          <c:w val="0.49532195531396139"/>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97270074743195E-2"/>
          <c:y val="0.27208616886960985"/>
          <c:w val="0.86471641552420164"/>
          <c:h val="0.44330907738329117"/>
        </c:manualLayout>
      </c:layout>
      <c:barChart>
        <c:barDir val="col"/>
        <c:grouping val="clustered"/>
        <c:varyColors val="0"/>
        <c:ser>
          <c:idx val="1"/>
          <c:order val="0"/>
          <c:tx>
            <c:v>Moins d'un an</c:v>
          </c:tx>
          <c:spPr>
            <a:solidFill>
              <a:srgbClr val="00B0F0"/>
            </a:solidFill>
            <a:ln w="28575">
              <a:noFill/>
              <a:prstDash val="solid"/>
            </a:ln>
          </c:spPr>
          <c:invertIfNegative val="0"/>
          <c:cat>
            <c:multiLvlStrRef>
              <c:f>'dates trim'!$A$41:$B$61</c:f>
              <c:multiLvlStrCache>
                <c:ptCount val="2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lvl>
                <c:lvl>
                  <c:pt idx="0">
                    <c:v>2018</c:v>
                  </c:pt>
                  <c:pt idx="4">
                    <c:v>2019</c:v>
                  </c:pt>
                  <c:pt idx="8">
                    <c:v>2020</c:v>
                  </c:pt>
                  <c:pt idx="12">
                    <c:v>2021</c:v>
                  </c:pt>
                  <c:pt idx="16">
                    <c:v>2022</c:v>
                  </c:pt>
                  <c:pt idx="20">
                    <c:v>2023</c:v>
                  </c:pt>
                </c:lvl>
              </c:multiLvlStrCache>
            </c:multiLvlStrRef>
          </c:cat>
          <c:val>
            <c:numRef>
              <c:f>dep84_trim!$BS$99:$BS$119</c:f>
              <c:numCache>
                <c:formatCode>#\ ##0.0</c:formatCode>
                <c:ptCount val="21"/>
                <c:pt idx="0">
                  <c:v>-1.0875898232666437</c:v>
                </c:pt>
                <c:pt idx="1">
                  <c:v>-0.55959159630866173</c:v>
                </c:pt>
                <c:pt idx="2">
                  <c:v>-1.2636982920327888</c:v>
                </c:pt>
                <c:pt idx="3">
                  <c:v>0.1299870012998694</c:v>
                </c:pt>
                <c:pt idx="4">
                  <c:v>-4.9930097862982414E-2</c:v>
                </c:pt>
                <c:pt idx="5">
                  <c:v>-1.8683185133380076</c:v>
                </c:pt>
                <c:pt idx="6">
                  <c:v>-1.455915292201182</c:v>
                </c:pt>
                <c:pt idx="7">
                  <c:v>-0.81620002066328246</c:v>
                </c:pt>
                <c:pt idx="8">
                  <c:v>0.1979166666666643</c:v>
                </c:pt>
                <c:pt idx="9">
                  <c:v>5.1564611705998464</c:v>
                </c:pt>
                <c:pt idx="10">
                  <c:v>-2.6594167078596076</c:v>
                </c:pt>
                <c:pt idx="11">
                  <c:v>-2.5594149908592323</c:v>
                </c:pt>
                <c:pt idx="12">
                  <c:v>-1.1361267458828372</c:v>
                </c:pt>
                <c:pt idx="13">
                  <c:v>0.82235108065367157</c:v>
                </c:pt>
                <c:pt idx="14">
                  <c:v>-0.11502666527241079</c:v>
                </c:pt>
                <c:pt idx="15">
                  <c:v>-1.9158291457286425</c:v>
                </c:pt>
                <c:pt idx="16">
                  <c:v>-0.60838936919628273</c:v>
                </c:pt>
                <c:pt idx="17">
                  <c:v>-0.97723367697594155</c:v>
                </c:pt>
                <c:pt idx="18">
                  <c:v>3.1124606875609917</c:v>
                </c:pt>
                <c:pt idx="19">
                  <c:v>2.3453933529659299</c:v>
                </c:pt>
                <c:pt idx="20">
                  <c:v>1.6647826533757959</c:v>
                </c:pt>
              </c:numCache>
            </c:numRef>
          </c:val>
          <c:extLst>
            <c:ext xmlns:c16="http://schemas.microsoft.com/office/drawing/2014/chart" uri="{C3380CC4-5D6E-409C-BE32-E72D297353CC}">
              <c16:uniqueId val="{00000000-0254-4463-8B1C-747B84A85D10}"/>
            </c:ext>
          </c:extLst>
        </c:ser>
        <c:ser>
          <c:idx val="0"/>
          <c:order val="1"/>
          <c:tx>
            <c:v>Un an ou plus</c:v>
          </c:tx>
          <c:spPr>
            <a:solidFill>
              <a:schemeClr val="accent6">
                <a:lumMod val="75000"/>
              </a:schemeClr>
            </a:solidFill>
          </c:spPr>
          <c:invertIfNegative val="0"/>
          <c:cat>
            <c:multiLvlStrRef>
              <c:f>'dates trim'!$A$41:$B$61</c:f>
              <c:multiLvlStrCache>
                <c:ptCount val="2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lvl>
                <c:lvl>
                  <c:pt idx="0">
                    <c:v>2018</c:v>
                  </c:pt>
                  <c:pt idx="4">
                    <c:v>2019</c:v>
                  </c:pt>
                  <c:pt idx="8">
                    <c:v>2020</c:v>
                  </c:pt>
                  <c:pt idx="12">
                    <c:v>2021</c:v>
                  </c:pt>
                  <c:pt idx="16">
                    <c:v>2022</c:v>
                  </c:pt>
                  <c:pt idx="20">
                    <c:v>2023</c:v>
                  </c:pt>
                </c:lvl>
              </c:multiLvlStrCache>
            </c:multiLvlStrRef>
          </c:cat>
          <c:val>
            <c:numRef>
              <c:f>dep84_trim!$BT$99:$BT$119</c:f>
              <c:numCache>
                <c:formatCode>#\ ##0.0</c:formatCode>
                <c:ptCount val="21"/>
                <c:pt idx="0">
                  <c:v>1.8203450327186177</c:v>
                </c:pt>
                <c:pt idx="1">
                  <c:v>1.857910726805323</c:v>
                </c:pt>
                <c:pt idx="2">
                  <c:v>1.0324652976941628</c:v>
                </c:pt>
                <c:pt idx="3">
                  <c:v>1.3852617236289166</c:v>
                </c:pt>
                <c:pt idx="4">
                  <c:v>1.0191510807481263</c:v>
                </c:pt>
                <c:pt idx="5">
                  <c:v>-0.26607538802660979</c:v>
                </c:pt>
                <c:pt idx="6">
                  <c:v>-0.38906180524678202</c:v>
                </c:pt>
                <c:pt idx="7">
                  <c:v>-0.70304653498493019</c:v>
                </c:pt>
                <c:pt idx="8">
                  <c:v>-0.93279388626658077</c:v>
                </c:pt>
                <c:pt idx="9">
                  <c:v>5.1616562677254674</c:v>
                </c:pt>
                <c:pt idx="10">
                  <c:v>2.2114347357065745</c:v>
                </c:pt>
                <c:pt idx="11">
                  <c:v>0.83377308707124342</c:v>
                </c:pt>
                <c:pt idx="12">
                  <c:v>1.2350847812434562</c:v>
                </c:pt>
                <c:pt idx="13">
                  <c:v>-1.9230769230769273</c:v>
                </c:pt>
                <c:pt idx="14">
                  <c:v>-3.3523086654016487</c:v>
                </c:pt>
                <c:pt idx="15">
                  <c:v>-3.3595113438045443</c:v>
                </c:pt>
                <c:pt idx="16">
                  <c:v>-4.5823927765237027</c:v>
                </c:pt>
                <c:pt idx="17">
                  <c:v>-3.7970191625266159</c:v>
                </c:pt>
                <c:pt idx="18">
                  <c:v>-2.0287716709701198</c:v>
                </c:pt>
                <c:pt idx="19">
                  <c:v>-1.7319277108433728</c:v>
                </c:pt>
                <c:pt idx="20">
                  <c:v>-1.5325670498084309</c:v>
                </c:pt>
              </c:numCache>
            </c:numRef>
          </c:val>
          <c:extLst>
            <c:ext xmlns:c16="http://schemas.microsoft.com/office/drawing/2014/chart" uri="{C3380CC4-5D6E-409C-BE32-E72D297353CC}">
              <c16:uniqueId val="{00000001-0254-4463-8B1C-747B84A85D10}"/>
            </c:ext>
          </c:extLst>
        </c:ser>
        <c:dLbls>
          <c:showLegendKey val="0"/>
          <c:showVal val="0"/>
          <c:showCatName val="0"/>
          <c:showSerName val="0"/>
          <c:showPercent val="0"/>
          <c:showBubbleSize val="0"/>
        </c:dLbls>
        <c:gapWidth val="150"/>
        <c:axId val="171748736"/>
        <c:axId val="171750528"/>
      </c:barChart>
      <c:catAx>
        <c:axId val="171748736"/>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crossAx val="171750528"/>
        <c:crosses val="autoZero"/>
        <c:auto val="0"/>
        <c:lblAlgn val="ctr"/>
        <c:lblOffset val="100"/>
        <c:tickLblSkip val="4"/>
        <c:tickMarkSkip val="4"/>
        <c:noMultiLvlLbl val="0"/>
      </c:catAx>
      <c:valAx>
        <c:axId val="171750528"/>
        <c:scaling>
          <c:orientation val="minMax"/>
          <c:max val="6"/>
          <c:min val="-6"/>
        </c:scaling>
        <c:delete val="0"/>
        <c:axPos val="l"/>
        <c:majorGridlines>
          <c:spPr>
            <a:ln>
              <a:prstDash val="sysDash"/>
            </a:ln>
          </c:spPr>
        </c:majorGridlines>
        <c:numFmt formatCode="[Blue][&lt;0]\-&quot;&quot;0&quot;&quot;;[Red][&gt;0]\+&quot;&quot;0&quot;&quot;;0" sourceLinked="0"/>
        <c:majorTickMark val="out"/>
        <c:minorTickMark val="none"/>
        <c:tickLblPos val="nextTo"/>
        <c:crossAx val="171748736"/>
        <c:crosses val="autoZero"/>
        <c:crossBetween val="between"/>
        <c:majorUnit val="2"/>
      </c:valAx>
    </c:plotArea>
    <c:legend>
      <c:legendPos val="t"/>
      <c:layout>
        <c:manualLayout>
          <c:xMode val="edge"/>
          <c:yMode val="edge"/>
          <c:x val="0.334856975365389"/>
          <c:y val="0.20758483033932135"/>
          <c:w val="0.33028591603714508"/>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97270074743195E-2"/>
          <c:y val="0.27208616886960985"/>
          <c:w val="0.86471641552420164"/>
          <c:h val="0.52048805276585941"/>
        </c:manualLayout>
      </c:layout>
      <c:barChart>
        <c:barDir val="col"/>
        <c:grouping val="clustered"/>
        <c:varyColors val="0"/>
        <c:ser>
          <c:idx val="1"/>
          <c:order val="0"/>
          <c:tx>
            <c:v>Moins d'un an</c:v>
          </c:tx>
          <c:spPr>
            <a:solidFill>
              <a:srgbClr val="00B0F0"/>
            </a:solidFill>
            <a:ln w="28575">
              <a:noFill/>
              <a:prstDash val="solid"/>
            </a:ln>
          </c:spPr>
          <c:invertIfNegative val="0"/>
          <c:cat>
            <c:strRef>
              <c:f>'GRAPHIQUES ANN (données)'!$B$3:$B$13</c:f>
              <c:strCache>
                <c:ptCount val="11"/>
                <c:pt idx="0">
                  <c:v>T4 2012</c:v>
                </c:pt>
                <c:pt idx="1">
                  <c:v>T4 2013</c:v>
                </c:pt>
                <c:pt idx="2">
                  <c:v>T4 2014</c:v>
                </c:pt>
                <c:pt idx="3">
                  <c:v>T4 2015</c:v>
                </c:pt>
                <c:pt idx="4">
                  <c:v>T4 2016</c:v>
                </c:pt>
                <c:pt idx="5">
                  <c:v>T4 2017</c:v>
                </c:pt>
                <c:pt idx="6">
                  <c:v>T4 2018</c:v>
                </c:pt>
                <c:pt idx="7">
                  <c:v>T4 2019</c:v>
                </c:pt>
                <c:pt idx="8">
                  <c:v>T4 2020</c:v>
                </c:pt>
                <c:pt idx="9">
                  <c:v>T4 2021</c:v>
                </c:pt>
                <c:pt idx="10">
                  <c:v>T4 2022</c:v>
                </c:pt>
              </c:strCache>
            </c:strRef>
          </c:cat>
          <c:val>
            <c:numRef>
              <c:f>'GRAPHIQUES ANN (données)'!$AY$3:$AY$13</c:f>
              <c:numCache>
                <c:formatCode>0.0</c:formatCode>
                <c:ptCount val="11"/>
                <c:pt idx="0">
                  <c:v>5.8761804826862551</c:v>
                </c:pt>
                <c:pt idx="1">
                  <c:v>2.6428807400066034</c:v>
                </c:pt>
                <c:pt idx="2">
                  <c:v>4.1948288810213397</c:v>
                </c:pt>
                <c:pt idx="3">
                  <c:v>0.62808896210873044</c:v>
                </c:pt>
                <c:pt idx="4">
                  <c:v>3.2129335925509039</c:v>
                </c:pt>
                <c:pt idx="5">
                  <c:v>2.091801328442533</c:v>
                </c:pt>
                <c:pt idx="6">
                  <c:v>-2.7578170518547274</c:v>
                </c:pt>
                <c:pt idx="7">
                  <c:v>-4.1342121030557237</c:v>
                </c:pt>
                <c:pt idx="8">
                  <c:v>-6.2499999999998668E-2</c:v>
                </c:pt>
                <c:pt idx="9">
                  <c:v>-2.3452157598499057</c:v>
                </c:pt>
                <c:pt idx="10">
                  <c:v>3.8638061692816805</c:v>
                </c:pt>
              </c:numCache>
            </c:numRef>
          </c:val>
          <c:extLst>
            <c:ext xmlns:c16="http://schemas.microsoft.com/office/drawing/2014/chart" uri="{C3380CC4-5D6E-409C-BE32-E72D297353CC}">
              <c16:uniqueId val="{00000000-09A0-4F4D-9845-22ACC8F5821F}"/>
            </c:ext>
          </c:extLst>
        </c:ser>
        <c:ser>
          <c:idx val="0"/>
          <c:order val="1"/>
          <c:tx>
            <c:v>Un an ou plus</c:v>
          </c:tx>
          <c:spPr>
            <a:solidFill>
              <a:schemeClr val="accent6">
                <a:lumMod val="75000"/>
              </a:schemeClr>
            </a:solidFill>
          </c:spPr>
          <c:invertIfNegative val="0"/>
          <c:cat>
            <c:strRef>
              <c:f>'GRAPHIQUES ANN (données)'!$B$3:$B$13</c:f>
              <c:strCache>
                <c:ptCount val="11"/>
                <c:pt idx="0">
                  <c:v>T4 2012</c:v>
                </c:pt>
                <c:pt idx="1">
                  <c:v>T4 2013</c:v>
                </c:pt>
                <c:pt idx="2">
                  <c:v>T4 2014</c:v>
                </c:pt>
                <c:pt idx="3">
                  <c:v>T4 2015</c:v>
                </c:pt>
                <c:pt idx="4">
                  <c:v>T4 2016</c:v>
                </c:pt>
                <c:pt idx="5">
                  <c:v>T4 2017</c:v>
                </c:pt>
                <c:pt idx="6">
                  <c:v>T4 2018</c:v>
                </c:pt>
                <c:pt idx="7">
                  <c:v>T4 2019</c:v>
                </c:pt>
                <c:pt idx="8">
                  <c:v>T4 2020</c:v>
                </c:pt>
                <c:pt idx="9">
                  <c:v>T4 2021</c:v>
                </c:pt>
                <c:pt idx="10">
                  <c:v>T4 2022</c:v>
                </c:pt>
              </c:strCache>
            </c:strRef>
          </c:cat>
          <c:val>
            <c:numRef>
              <c:f>'GRAPHIQUES ANN (données)'!$BF$3:$BF$13</c:f>
              <c:numCache>
                <c:formatCode>0.0</c:formatCode>
                <c:ptCount val="11"/>
                <c:pt idx="0">
                  <c:v>13.036534238370923</c:v>
                </c:pt>
                <c:pt idx="1">
                  <c:v>12.787001059696234</c:v>
                </c:pt>
                <c:pt idx="2">
                  <c:v>9.8966489195114082</c:v>
                </c:pt>
                <c:pt idx="3">
                  <c:v>13.57936734112284</c:v>
                </c:pt>
                <c:pt idx="4">
                  <c:v>0.41400075272863823</c:v>
                </c:pt>
                <c:pt idx="5">
                  <c:v>5.0099950024987461</c:v>
                </c:pt>
                <c:pt idx="6">
                  <c:v>6.2343842950624451</c:v>
                </c:pt>
                <c:pt idx="7">
                  <c:v>-0.34718333519990763</c:v>
                </c:pt>
                <c:pt idx="8">
                  <c:v>7.3724432456731881</c:v>
                </c:pt>
                <c:pt idx="9">
                  <c:v>-7.2639732049403438</c:v>
                </c:pt>
                <c:pt idx="10">
                  <c:v>-11.625282167042883</c:v>
                </c:pt>
              </c:numCache>
            </c:numRef>
          </c:val>
          <c:extLst>
            <c:ext xmlns:c16="http://schemas.microsoft.com/office/drawing/2014/chart" uri="{C3380CC4-5D6E-409C-BE32-E72D297353CC}">
              <c16:uniqueId val="{00000001-09A0-4F4D-9845-22ACC8F5821F}"/>
            </c:ext>
          </c:extLst>
        </c:ser>
        <c:dLbls>
          <c:showLegendKey val="0"/>
          <c:showVal val="0"/>
          <c:showCatName val="0"/>
          <c:showSerName val="0"/>
          <c:showPercent val="0"/>
          <c:showBubbleSize val="0"/>
        </c:dLbls>
        <c:gapWidth val="150"/>
        <c:axId val="176740224"/>
        <c:axId val="176741760"/>
      </c:barChart>
      <c:catAx>
        <c:axId val="17674022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crossAx val="176741760"/>
        <c:crosses val="autoZero"/>
        <c:auto val="0"/>
        <c:lblAlgn val="ctr"/>
        <c:lblOffset val="100"/>
        <c:tickLblSkip val="1"/>
        <c:tickMarkSkip val="1"/>
        <c:noMultiLvlLbl val="0"/>
      </c:catAx>
      <c:valAx>
        <c:axId val="176741760"/>
        <c:scaling>
          <c:orientation val="minMax"/>
          <c:max val="18"/>
          <c:min val="-12"/>
        </c:scaling>
        <c:delete val="0"/>
        <c:axPos val="l"/>
        <c:majorGridlines>
          <c:spPr>
            <a:ln>
              <a:prstDash val="sysDash"/>
            </a:ln>
          </c:spPr>
        </c:majorGridlines>
        <c:numFmt formatCode="[Blue][&lt;0]\-&quot;&quot;0&quot;&quot;;[Red][&gt;0]\+&quot;&quot;0&quot;&quot;;0" sourceLinked="0"/>
        <c:majorTickMark val="out"/>
        <c:minorTickMark val="none"/>
        <c:tickLblPos val="nextTo"/>
        <c:crossAx val="176740224"/>
        <c:crosses val="autoZero"/>
        <c:crossBetween val="between"/>
        <c:majorUnit val="3"/>
      </c:valAx>
    </c:plotArea>
    <c:legend>
      <c:legendPos val="t"/>
      <c:layout>
        <c:manualLayout>
          <c:xMode val="edge"/>
          <c:yMode val="edge"/>
          <c:x val="0.334856975365389"/>
          <c:y val="0.20758483033932135"/>
          <c:w val="0.33028591603714508"/>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sz="1500" b="1" i="0" u="none" strike="noStrike" baseline="0">
                <a:effectLst/>
              </a:rPr>
              <a:t>Evolution du nombre de bénéficiaires* des principales prestations sociales </a:t>
            </a:r>
            <a:r>
              <a:rPr lang="fr-FR" sz="1500" baseline="0"/>
              <a:t>en Vaucluse</a:t>
            </a:r>
          </a:p>
          <a:p>
            <a:pPr>
              <a:defRPr/>
            </a:pPr>
            <a:r>
              <a:rPr lang="fr-FR" sz="1100" b="0" i="1"/>
              <a:t>(données brutes, base 100 à</a:t>
            </a:r>
            <a:r>
              <a:rPr lang="fr-FR" sz="1100" b="0" i="1" baseline="0"/>
              <a:t> fin </a:t>
            </a:r>
            <a:r>
              <a:rPr lang="fr-FR" sz="1100" b="0" i="1"/>
              <a:t>février 2020)</a:t>
            </a:r>
          </a:p>
        </c:rich>
      </c:tx>
      <c:overlay val="0"/>
    </c:title>
    <c:autoTitleDeleted val="0"/>
    <c:plotArea>
      <c:layout>
        <c:manualLayout>
          <c:layoutTarget val="inner"/>
          <c:xMode val="edge"/>
          <c:yMode val="edge"/>
          <c:x val="8.6251431514693236E-2"/>
          <c:y val="0.25748528475360699"/>
          <c:w val="0.88312922262587745"/>
          <c:h val="0.40263523272608676"/>
        </c:manualLayout>
      </c:layout>
      <c:lineChart>
        <c:grouping val="standard"/>
        <c:varyColors val="0"/>
        <c:ser>
          <c:idx val="1"/>
          <c:order val="0"/>
          <c:tx>
            <c:v>RSA</c:v>
          </c:tx>
          <c:spPr>
            <a:ln>
              <a:solidFill>
                <a:schemeClr val="accent2">
                  <a:lumMod val="75000"/>
                </a:schemeClr>
              </a:solidFill>
            </a:ln>
          </c:spPr>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numCache>
            </c:numRef>
          </c:cat>
          <c:val>
            <c:numRef>
              <c:f>RSA!$AW$40:$AW$74</c:f>
              <c:numCache>
                <c:formatCode>0.0</c:formatCode>
                <c:ptCount val="35"/>
                <c:pt idx="0">
                  <c:v>100</c:v>
                </c:pt>
                <c:pt idx="1">
                  <c:v>101.06323447118075</c:v>
                </c:pt>
                <c:pt idx="2">
                  <c:v>102.57414661443759</c:v>
                </c:pt>
                <c:pt idx="3">
                  <c:v>103.91717963066591</c:v>
                </c:pt>
                <c:pt idx="4">
                  <c:v>105.9317291550084</c:v>
                </c:pt>
                <c:pt idx="5">
                  <c:v>106.60324566312256</c:v>
                </c:pt>
                <c:pt idx="6">
                  <c:v>106.77112479015109</c:v>
                </c:pt>
                <c:pt idx="7">
                  <c:v>106.54728595411305</c:v>
                </c:pt>
                <c:pt idx="8">
                  <c:v>107.10688304420816</c:v>
                </c:pt>
                <c:pt idx="9">
                  <c:v>107.83435926133184</c:v>
                </c:pt>
                <c:pt idx="10">
                  <c:v>107.77839955232234</c:v>
                </c:pt>
                <c:pt idx="11">
                  <c:v>107.10688304420816</c:v>
                </c:pt>
                <c:pt idx="12">
                  <c:v>106.26748740906547</c:v>
                </c:pt>
                <c:pt idx="13">
                  <c:v>105.37213206491327</c:v>
                </c:pt>
                <c:pt idx="14">
                  <c:v>103.97313933967543</c:v>
                </c:pt>
                <c:pt idx="15">
                  <c:v>102.29434806939004</c:v>
                </c:pt>
                <c:pt idx="16">
                  <c:v>100.61555679910465</c:v>
                </c:pt>
                <c:pt idx="17">
                  <c:v>101.67879127028539</c:v>
                </c:pt>
                <c:pt idx="18">
                  <c:v>101.17515388919978</c:v>
                </c:pt>
                <c:pt idx="19">
                  <c:v>100.50363738108561</c:v>
                </c:pt>
                <c:pt idx="20">
                  <c:v>99.664241745942917</c:v>
                </c:pt>
                <c:pt idx="21">
                  <c:v>100.27979854504756</c:v>
                </c:pt>
                <c:pt idx="22">
                  <c:v>99.776161163961945</c:v>
                </c:pt>
                <c:pt idx="23">
                  <c:v>98.768886401790709</c:v>
                </c:pt>
                <c:pt idx="24">
                  <c:v>97.369893676552877</c:v>
                </c:pt>
                <c:pt idx="25">
                  <c:v>97.537772803581419</c:v>
                </c:pt>
                <c:pt idx="26">
                  <c:v>95.467263570229434</c:v>
                </c:pt>
                <c:pt idx="27">
                  <c:v>94.068270844991602</c:v>
                </c:pt>
                <c:pt idx="28">
                  <c:v>92.613318410744256</c:v>
                </c:pt>
                <c:pt idx="29">
                  <c:v>91.438164521544479</c:v>
                </c:pt>
                <c:pt idx="30">
                  <c:v>90.766648013430327</c:v>
                </c:pt>
                <c:pt idx="31">
                  <c:v>90.934527140458869</c:v>
                </c:pt>
                <c:pt idx="32">
                  <c:v>92.109681029658645</c:v>
                </c:pt>
                <c:pt idx="33">
                  <c:v>93.788472299944033</c:v>
                </c:pt>
                <c:pt idx="34">
                  <c:v>92.221600447677673</c:v>
                </c:pt>
              </c:numCache>
            </c:numRef>
          </c:val>
          <c:smooth val="0"/>
          <c:extLst>
            <c:ext xmlns:c16="http://schemas.microsoft.com/office/drawing/2014/chart" uri="{C3380CC4-5D6E-409C-BE32-E72D297353CC}">
              <c16:uniqueId val="{00000000-3629-4C54-AB79-B3BF4CCA2823}"/>
            </c:ext>
          </c:extLst>
        </c:ser>
        <c:ser>
          <c:idx val="0"/>
          <c:order val="1"/>
          <c:tx>
            <c:v>ASS**</c:v>
          </c:tx>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numCache>
            </c:numRef>
          </c:cat>
          <c:val>
            <c:numRef>
              <c:f>ASS!$AW$40:$AW$73</c:f>
              <c:numCache>
                <c:formatCode>0.0</c:formatCode>
                <c:ptCount val="34"/>
                <c:pt idx="0">
                  <c:v>100</c:v>
                </c:pt>
                <c:pt idx="1">
                  <c:v>99.742930591259636</c:v>
                </c:pt>
                <c:pt idx="2">
                  <c:v>99.742930591259636</c:v>
                </c:pt>
                <c:pt idx="3">
                  <c:v>97.429305912596391</c:v>
                </c:pt>
                <c:pt idx="4">
                  <c:v>105.1413881748072</c:v>
                </c:pt>
                <c:pt idx="5">
                  <c:v>107.7120822622108</c:v>
                </c:pt>
                <c:pt idx="6">
                  <c:v>108.74035989717224</c:v>
                </c:pt>
                <c:pt idx="7">
                  <c:v>109.51156812339332</c:v>
                </c:pt>
                <c:pt idx="8">
                  <c:v>107.45501285347044</c:v>
                </c:pt>
                <c:pt idx="9">
                  <c:v>104.37017994858613</c:v>
                </c:pt>
                <c:pt idx="10">
                  <c:v>100.25706940874035</c:v>
                </c:pt>
                <c:pt idx="11">
                  <c:v>97.686375321336754</c:v>
                </c:pt>
                <c:pt idx="12">
                  <c:v>94.85861182519281</c:v>
                </c:pt>
                <c:pt idx="13">
                  <c:v>93.059125964010278</c:v>
                </c:pt>
                <c:pt idx="14">
                  <c:v>89.717223650385606</c:v>
                </c:pt>
                <c:pt idx="15">
                  <c:v>87.146529562981996</c:v>
                </c:pt>
                <c:pt idx="16">
                  <c:v>84.575835475578415</c:v>
                </c:pt>
                <c:pt idx="17">
                  <c:v>102.05655526992288</c:v>
                </c:pt>
                <c:pt idx="18">
                  <c:v>101.02827763496146</c:v>
                </c:pt>
                <c:pt idx="19">
                  <c:v>99.485861182519272</c:v>
                </c:pt>
                <c:pt idx="20">
                  <c:v>94.087403598971719</c:v>
                </c:pt>
                <c:pt idx="21">
                  <c:v>92.287917737789201</c:v>
                </c:pt>
                <c:pt idx="22">
                  <c:v>88.431876606683801</c:v>
                </c:pt>
                <c:pt idx="23">
                  <c:v>87.146529562981996</c:v>
                </c:pt>
                <c:pt idx="24">
                  <c:v>86.118251928020555</c:v>
                </c:pt>
                <c:pt idx="25">
                  <c:v>85.604113110539842</c:v>
                </c:pt>
                <c:pt idx="26">
                  <c:v>84.575835475578415</c:v>
                </c:pt>
                <c:pt idx="27">
                  <c:v>83.033419023136247</c:v>
                </c:pt>
                <c:pt idx="28">
                  <c:v>81.748071979434442</c:v>
                </c:pt>
                <c:pt idx="29">
                  <c:v>82.005141388174806</c:v>
                </c:pt>
                <c:pt idx="30">
                  <c:v>82.005141388174806</c:v>
                </c:pt>
                <c:pt idx="31">
                  <c:v>79.434447300771211</c:v>
                </c:pt>
                <c:pt idx="32">
                  <c:v>78.40616966580977</c:v>
                </c:pt>
                <c:pt idx="33">
                  <c:v>77.892030848329057</c:v>
                </c:pt>
              </c:numCache>
            </c:numRef>
          </c:val>
          <c:smooth val="0"/>
          <c:extLst>
            <c:ext xmlns:c16="http://schemas.microsoft.com/office/drawing/2014/chart" uri="{C3380CC4-5D6E-409C-BE32-E72D297353CC}">
              <c16:uniqueId val="{00000001-3629-4C54-AB79-B3BF4CCA2823}"/>
            </c:ext>
          </c:extLst>
        </c:ser>
        <c:ser>
          <c:idx val="2"/>
          <c:order val="2"/>
          <c:tx>
            <c:v>AAH</c:v>
          </c:tx>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numCache>
            </c:numRef>
          </c:cat>
          <c:val>
            <c:numRef>
              <c:f>AAH!$AW$40:$AW$74</c:f>
              <c:numCache>
                <c:formatCode>0.0</c:formatCode>
                <c:ptCount val="35"/>
                <c:pt idx="0">
                  <c:v>100</c:v>
                </c:pt>
                <c:pt idx="1">
                  <c:v>100.30456852791878</c:v>
                </c:pt>
                <c:pt idx="2">
                  <c:v>100.81218274111674</c:v>
                </c:pt>
                <c:pt idx="3">
                  <c:v>100.91370558375634</c:v>
                </c:pt>
                <c:pt idx="4">
                  <c:v>101.11675126903555</c:v>
                </c:pt>
                <c:pt idx="5">
                  <c:v>101.11675126903555</c:v>
                </c:pt>
                <c:pt idx="6">
                  <c:v>101.01522842639594</c:v>
                </c:pt>
                <c:pt idx="7">
                  <c:v>100.71065989847716</c:v>
                </c:pt>
                <c:pt idx="8">
                  <c:v>100.1015228426396</c:v>
                </c:pt>
                <c:pt idx="9">
                  <c:v>100.20304568527918</c:v>
                </c:pt>
                <c:pt idx="10">
                  <c:v>100.40609137055839</c:v>
                </c:pt>
                <c:pt idx="11">
                  <c:v>99.390862944162436</c:v>
                </c:pt>
                <c:pt idx="12">
                  <c:v>99.390862944162436</c:v>
                </c:pt>
                <c:pt idx="13">
                  <c:v>99.898477157360404</c:v>
                </c:pt>
                <c:pt idx="14">
                  <c:v>100.30456852791878</c:v>
                </c:pt>
                <c:pt idx="15">
                  <c:v>100.30456852791878</c:v>
                </c:pt>
                <c:pt idx="16">
                  <c:v>100.71065989847716</c:v>
                </c:pt>
                <c:pt idx="17">
                  <c:v>100.60913705583756</c:v>
                </c:pt>
                <c:pt idx="18">
                  <c:v>100.50761421319795</c:v>
                </c:pt>
                <c:pt idx="19">
                  <c:v>100.40609137055839</c:v>
                </c:pt>
                <c:pt idx="20">
                  <c:v>100.40609137055839</c:v>
                </c:pt>
                <c:pt idx="21">
                  <c:v>100.40609137055839</c:v>
                </c:pt>
                <c:pt idx="22">
                  <c:v>100.40609137055839</c:v>
                </c:pt>
                <c:pt idx="23">
                  <c:v>99.390862944162436</c:v>
                </c:pt>
                <c:pt idx="24">
                  <c:v>100</c:v>
                </c:pt>
                <c:pt idx="25">
                  <c:v>100.1015228426396</c:v>
                </c:pt>
                <c:pt idx="26">
                  <c:v>100.91370558375634</c:v>
                </c:pt>
                <c:pt idx="27">
                  <c:v>101.11675126903555</c:v>
                </c:pt>
                <c:pt idx="28">
                  <c:v>101.42131979695432</c:v>
                </c:pt>
                <c:pt idx="29">
                  <c:v>101.7258883248731</c:v>
                </c:pt>
                <c:pt idx="30">
                  <c:v>101.11675126903555</c:v>
                </c:pt>
                <c:pt idx="31">
                  <c:v>101.42131979695432</c:v>
                </c:pt>
                <c:pt idx="32">
                  <c:v>101.01522842639594</c:v>
                </c:pt>
                <c:pt idx="33">
                  <c:v>101.5228426395939</c:v>
                </c:pt>
                <c:pt idx="34">
                  <c:v>101.7258883248731</c:v>
                </c:pt>
              </c:numCache>
            </c:numRef>
          </c:val>
          <c:smooth val="0"/>
          <c:extLst>
            <c:ext xmlns:c16="http://schemas.microsoft.com/office/drawing/2014/chart" uri="{C3380CC4-5D6E-409C-BE32-E72D297353CC}">
              <c16:uniqueId val="{00000002-3629-4C54-AB79-B3BF4CCA2823}"/>
            </c:ext>
          </c:extLst>
        </c:ser>
        <c:ser>
          <c:idx val="3"/>
          <c:order val="3"/>
          <c:tx>
            <c:v>PA</c:v>
          </c:tx>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numCache>
            </c:numRef>
          </c:cat>
          <c:val>
            <c:numRef>
              <c:f>PA!$AW$40:$AW$74</c:f>
              <c:numCache>
                <c:formatCode>0.0</c:formatCode>
                <c:ptCount val="35"/>
                <c:pt idx="0">
                  <c:v>100</c:v>
                </c:pt>
                <c:pt idx="1">
                  <c:v>100.30884623869403</c:v>
                </c:pt>
                <c:pt idx="2">
                  <c:v>100.44120891242004</c:v>
                </c:pt>
                <c:pt idx="3">
                  <c:v>101.03684094418708</c:v>
                </c:pt>
                <c:pt idx="4">
                  <c:v>101.34568718288108</c:v>
                </c:pt>
                <c:pt idx="5">
                  <c:v>99.426428413853955</c:v>
                </c:pt>
                <c:pt idx="6">
                  <c:v>99.139642620780947</c:v>
                </c:pt>
                <c:pt idx="7">
                  <c:v>99.889697771894987</c:v>
                </c:pt>
                <c:pt idx="8">
                  <c:v>101.47804985660711</c:v>
                </c:pt>
                <c:pt idx="9">
                  <c:v>103.48555040811824</c:v>
                </c:pt>
                <c:pt idx="10">
                  <c:v>104.2356055592323</c:v>
                </c:pt>
                <c:pt idx="11">
                  <c:v>103.24288550628722</c:v>
                </c:pt>
                <c:pt idx="12">
                  <c:v>102.13986322523716</c:v>
                </c:pt>
                <c:pt idx="13">
                  <c:v>101.4339289653651</c:v>
                </c:pt>
                <c:pt idx="14">
                  <c:v>100.198544010589</c:v>
                </c:pt>
                <c:pt idx="15">
                  <c:v>100.02206044562101</c:v>
                </c:pt>
                <c:pt idx="16">
                  <c:v>100.41914846679903</c:v>
                </c:pt>
                <c:pt idx="17">
                  <c:v>99.867637326273993</c:v>
                </c:pt>
                <c:pt idx="18">
                  <c:v>100.92653871608206</c:v>
                </c:pt>
                <c:pt idx="19">
                  <c:v>102.00750055151113</c:v>
                </c:pt>
                <c:pt idx="20">
                  <c:v>103.17670416942421</c:v>
                </c:pt>
                <c:pt idx="21">
                  <c:v>104.19148466799028</c:v>
                </c:pt>
                <c:pt idx="22">
                  <c:v>104.56651224354732</c:v>
                </c:pt>
                <c:pt idx="23">
                  <c:v>103.22082506066623</c:v>
                </c:pt>
                <c:pt idx="24">
                  <c:v>102.22810500772115</c:v>
                </c:pt>
                <c:pt idx="25">
                  <c:v>102.00750055151113</c:v>
                </c:pt>
                <c:pt idx="26">
                  <c:v>101.50011030222809</c:v>
                </c:pt>
                <c:pt idx="27">
                  <c:v>101.96337966026914</c:v>
                </c:pt>
                <c:pt idx="28">
                  <c:v>102.6472534745202</c:v>
                </c:pt>
                <c:pt idx="29">
                  <c:v>102.82373703948819</c:v>
                </c:pt>
                <c:pt idx="30">
                  <c:v>105.42686962276638</c:v>
                </c:pt>
                <c:pt idx="31">
                  <c:v>107.10346348996249</c:v>
                </c:pt>
                <c:pt idx="32">
                  <c:v>107.80939774983456</c:v>
                </c:pt>
                <c:pt idx="33">
                  <c:v>108.6476946834326</c:v>
                </c:pt>
                <c:pt idx="34">
                  <c:v>108.31678799911759</c:v>
                </c:pt>
              </c:numCache>
            </c:numRef>
          </c:val>
          <c:smooth val="0"/>
          <c:extLst>
            <c:ext xmlns:c16="http://schemas.microsoft.com/office/drawing/2014/chart" uri="{C3380CC4-5D6E-409C-BE32-E72D297353CC}">
              <c16:uniqueId val="{00000003-3629-4C54-AB79-B3BF4CCA2823}"/>
            </c:ext>
          </c:extLst>
        </c:ser>
        <c:dLbls>
          <c:showLegendKey val="0"/>
          <c:showVal val="0"/>
          <c:showCatName val="0"/>
          <c:showSerName val="0"/>
          <c:showPercent val="0"/>
          <c:showBubbleSize val="0"/>
        </c:dLbls>
        <c:smooth val="0"/>
        <c:axId val="231201408"/>
        <c:axId val="231211392"/>
      </c:lineChart>
      <c:dateAx>
        <c:axId val="231201408"/>
        <c:scaling>
          <c:orientation val="minMax"/>
          <c:max val="44896"/>
        </c:scaling>
        <c:delete val="0"/>
        <c:axPos val="b"/>
        <c:numFmt formatCode="mmm\-yy" sourceLinked="1"/>
        <c:majorTickMark val="out"/>
        <c:minorTickMark val="none"/>
        <c:tickLblPos val="low"/>
        <c:spPr>
          <a:ln w="19050"/>
        </c:spPr>
        <c:txPr>
          <a:bodyPr/>
          <a:lstStyle/>
          <a:p>
            <a:pPr>
              <a:defRPr sz="900" baseline="0"/>
            </a:pPr>
            <a:endParaRPr lang="fr-FR"/>
          </a:p>
        </c:txPr>
        <c:crossAx val="231211392"/>
        <c:crossesAt val="100"/>
        <c:auto val="1"/>
        <c:lblOffset val="100"/>
        <c:baseTimeUnit val="months"/>
      </c:dateAx>
      <c:valAx>
        <c:axId val="231211392"/>
        <c:scaling>
          <c:orientation val="minMax"/>
          <c:max val="112"/>
          <c:min val="76"/>
        </c:scaling>
        <c:delete val="0"/>
        <c:axPos val="l"/>
        <c:majorGridlines/>
        <c:numFmt formatCode="0" sourceLinked="0"/>
        <c:majorTickMark val="out"/>
        <c:minorTickMark val="none"/>
        <c:tickLblPos val="nextTo"/>
        <c:crossAx val="231201408"/>
        <c:crossesAt val="43862"/>
        <c:crossBetween val="midCat"/>
        <c:majorUnit val="4"/>
      </c:valAx>
    </c:plotArea>
    <c:legend>
      <c:legendPos val="b"/>
      <c:layout>
        <c:manualLayout>
          <c:xMode val="edge"/>
          <c:yMode val="edge"/>
          <c:x val="0.29860496668685643"/>
          <c:y val="0.77822135177265284"/>
          <c:w val="0.38285612759943466"/>
          <c:h val="6.4813309626619256E-2"/>
        </c:manualLayout>
      </c:layout>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124E-2"/>
          <c:y val="0.27208624345685795"/>
          <c:w val="0.83764367816092966"/>
          <c:h val="0.49121318168562289"/>
        </c:manualLayout>
      </c:layout>
      <c:barChart>
        <c:barDir val="col"/>
        <c:grouping val="stacked"/>
        <c:varyColors val="0"/>
        <c:ser>
          <c:idx val="1"/>
          <c:order val="0"/>
          <c:tx>
            <c:strRef>
              <c:f>'Données Graph3'!$G$7:$G$8</c:f>
              <c:strCache>
                <c:ptCount val="2"/>
                <c:pt idx="0">
                  <c:v>Emploi hors intérim</c:v>
                </c:pt>
              </c:strCache>
            </c:strRef>
          </c:tx>
          <c:spPr>
            <a:solidFill>
              <a:srgbClr val="00B0F0"/>
            </a:solidFill>
            <a:ln w="28575">
              <a:noFill/>
              <a:prstDash val="solid"/>
            </a:ln>
          </c:spPr>
          <c:invertIfNegative val="0"/>
          <c:cat>
            <c:multiLvlStrRef>
              <c:f>'Données Graph3'!$A$10:$B$62</c:f>
              <c:multiLvlStrCache>
                <c:ptCount val="4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Graph3'!$V$10:$V$53</c:f>
              <c:numCache>
                <c:formatCode>#,##0</c:formatCode>
                <c:ptCount val="44"/>
                <c:pt idx="0">
                  <c:v>740.89531462019659</c:v>
                </c:pt>
                <c:pt idx="1">
                  <c:v>-506.24337476573419</c:v>
                </c:pt>
                <c:pt idx="2">
                  <c:v>-1873.6347089356859</c:v>
                </c:pt>
                <c:pt idx="3">
                  <c:v>1177.2809702334052</c:v>
                </c:pt>
                <c:pt idx="4">
                  <c:v>-3.5892882379412185</c:v>
                </c:pt>
                <c:pt idx="5">
                  <c:v>587.2383795279311</c:v>
                </c:pt>
                <c:pt idx="6">
                  <c:v>-507.42327523449785</c:v>
                </c:pt>
                <c:pt idx="7">
                  <c:v>461.38124528579647</c:v>
                </c:pt>
                <c:pt idx="8">
                  <c:v>-103.16637724803877</c:v>
                </c:pt>
                <c:pt idx="9">
                  <c:v>-749.02083576540463</c:v>
                </c:pt>
                <c:pt idx="10">
                  <c:v>326.64042558323126</c:v>
                </c:pt>
                <c:pt idx="11">
                  <c:v>-320.24001749497256</c:v>
                </c:pt>
                <c:pt idx="12">
                  <c:v>-152.60946856773808</c:v>
                </c:pt>
                <c:pt idx="13">
                  <c:v>197.58674698945833</c:v>
                </c:pt>
                <c:pt idx="14">
                  <c:v>-579.82275884094997</c:v>
                </c:pt>
                <c:pt idx="15">
                  <c:v>774.88882257015212</c:v>
                </c:pt>
                <c:pt idx="16">
                  <c:v>219.07699604262598</c:v>
                </c:pt>
                <c:pt idx="17">
                  <c:v>1517.0294528561353</c:v>
                </c:pt>
                <c:pt idx="18">
                  <c:v>-147.37389258839539</c:v>
                </c:pt>
                <c:pt idx="19">
                  <c:v>-283.69447524379939</c:v>
                </c:pt>
                <c:pt idx="20">
                  <c:v>2141.8194123221911</c:v>
                </c:pt>
                <c:pt idx="21">
                  <c:v>427.56335906378808</c:v>
                </c:pt>
                <c:pt idx="22">
                  <c:v>-672.88456564347143</c:v>
                </c:pt>
                <c:pt idx="23">
                  <c:v>898.97212524368661</c:v>
                </c:pt>
                <c:pt idx="24">
                  <c:v>1594.5662057525187</c:v>
                </c:pt>
                <c:pt idx="25">
                  <c:v>413.66570707294159</c:v>
                </c:pt>
                <c:pt idx="26">
                  <c:v>-12.721237254998414</c:v>
                </c:pt>
                <c:pt idx="27">
                  <c:v>-382.52809489014908</c:v>
                </c:pt>
                <c:pt idx="28">
                  <c:v>1037.8148798920447</c:v>
                </c:pt>
                <c:pt idx="29">
                  <c:v>1265.600077106792</c:v>
                </c:pt>
                <c:pt idx="30">
                  <c:v>584.50559033436002</c:v>
                </c:pt>
                <c:pt idx="31">
                  <c:v>-534.54857922482188</c:v>
                </c:pt>
                <c:pt idx="32">
                  <c:v>-1610.9238277953991</c:v>
                </c:pt>
                <c:pt idx="33">
                  <c:v>-3260.160145009082</c:v>
                </c:pt>
                <c:pt idx="34">
                  <c:v>4515.9173170063586</c:v>
                </c:pt>
                <c:pt idx="35">
                  <c:v>1822.1030632760667</c:v>
                </c:pt>
                <c:pt idx="36">
                  <c:v>1201.4710549747397</c:v>
                </c:pt>
                <c:pt idx="37">
                  <c:v>2966.1991979856684</c:v>
                </c:pt>
                <c:pt idx="38">
                  <c:v>1709.5529607926437</c:v>
                </c:pt>
                <c:pt idx="39">
                  <c:v>2556.3463621807459</c:v>
                </c:pt>
                <c:pt idx="40">
                  <c:v>1373.6850038201374</c:v>
                </c:pt>
                <c:pt idx="41">
                  <c:v>577.34647688400582</c:v>
                </c:pt>
                <c:pt idx="42">
                  <c:v>-824.89903404653887</c:v>
                </c:pt>
                <c:pt idx="43">
                  <c:v>594.54711493162904</c:v>
                </c:pt>
              </c:numCache>
            </c:numRef>
          </c:val>
          <c:extLst>
            <c:ext xmlns:c16="http://schemas.microsoft.com/office/drawing/2014/chart" uri="{C3380CC4-5D6E-409C-BE32-E72D297353CC}">
              <c16:uniqueId val="{00000000-C5A4-4F48-8F05-88BF3A1368CA}"/>
            </c:ext>
          </c:extLst>
        </c:ser>
        <c:ser>
          <c:idx val="2"/>
          <c:order val="1"/>
          <c:tx>
            <c:strRef>
              <c:f>'Données Graph3'!$H$7:$H$8</c:f>
              <c:strCache>
                <c:ptCount val="2"/>
                <c:pt idx="0">
                  <c:v>Intérim</c:v>
                </c:pt>
              </c:strCache>
            </c:strRef>
          </c:tx>
          <c:spPr>
            <a:solidFill>
              <a:schemeClr val="accent6">
                <a:lumMod val="75000"/>
              </a:schemeClr>
            </a:solidFill>
            <a:ln w="28575">
              <a:noFill/>
            </a:ln>
          </c:spPr>
          <c:invertIfNegative val="0"/>
          <c:cat>
            <c:multiLvlStrRef>
              <c:f>'Données Graph3'!$A$10:$B$62</c:f>
              <c:multiLvlStrCache>
                <c:ptCount val="4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Graph3'!$W$10:$W$53</c:f>
              <c:numCache>
                <c:formatCode>#,##0</c:formatCode>
                <c:ptCount val="44"/>
                <c:pt idx="0">
                  <c:v>-213.07928754700515</c:v>
                </c:pt>
                <c:pt idx="1">
                  <c:v>-103.02313327401953</c:v>
                </c:pt>
                <c:pt idx="2">
                  <c:v>-266.60540139028672</c:v>
                </c:pt>
                <c:pt idx="3">
                  <c:v>-296.57135905826999</c:v>
                </c:pt>
                <c:pt idx="4">
                  <c:v>-126.6651860005868</c:v>
                </c:pt>
                <c:pt idx="5">
                  <c:v>-68.924291468572846</c:v>
                </c:pt>
                <c:pt idx="6">
                  <c:v>92.404581479164335</c:v>
                </c:pt>
                <c:pt idx="7">
                  <c:v>335.76816739099377</c:v>
                </c:pt>
                <c:pt idx="8">
                  <c:v>-477.44689818584902</c:v>
                </c:pt>
                <c:pt idx="9">
                  <c:v>43.098734870442968</c:v>
                </c:pt>
                <c:pt idx="10">
                  <c:v>-247.79688284399708</c:v>
                </c:pt>
                <c:pt idx="11">
                  <c:v>178.40773253907628</c:v>
                </c:pt>
                <c:pt idx="12">
                  <c:v>120.23163929492966</c:v>
                </c:pt>
                <c:pt idx="13">
                  <c:v>-32.155022242761333</c:v>
                </c:pt>
                <c:pt idx="14">
                  <c:v>236.41604057530276</c:v>
                </c:pt>
                <c:pt idx="15">
                  <c:v>77.798940811054308</c:v>
                </c:pt>
                <c:pt idx="16">
                  <c:v>156.36667625622613</c:v>
                </c:pt>
                <c:pt idx="17">
                  <c:v>175.98702944947127</c:v>
                </c:pt>
                <c:pt idx="18">
                  <c:v>117.91865784512811</c:v>
                </c:pt>
                <c:pt idx="19">
                  <c:v>-28.495305438305877</c:v>
                </c:pt>
                <c:pt idx="20">
                  <c:v>496.53041745004066</c:v>
                </c:pt>
                <c:pt idx="21">
                  <c:v>312.60822699848995</c:v>
                </c:pt>
                <c:pt idx="22">
                  <c:v>331.07243015764652</c:v>
                </c:pt>
                <c:pt idx="23">
                  <c:v>32.156586697817147</c:v>
                </c:pt>
                <c:pt idx="24">
                  <c:v>24.775431873503294</c:v>
                </c:pt>
                <c:pt idx="25">
                  <c:v>-194.80295801013654</c:v>
                </c:pt>
                <c:pt idx="26">
                  <c:v>41.521256047997667</c:v>
                </c:pt>
                <c:pt idx="27">
                  <c:v>19.286566569764545</c:v>
                </c:pt>
                <c:pt idx="28">
                  <c:v>174.90768043282333</c:v>
                </c:pt>
                <c:pt idx="29">
                  <c:v>100.86678901240157</c:v>
                </c:pt>
                <c:pt idx="30">
                  <c:v>-5.0347087287927934</c:v>
                </c:pt>
                <c:pt idx="31">
                  <c:v>32.428052639575071</c:v>
                </c:pt>
                <c:pt idx="32">
                  <c:v>-2369.0447334729033</c:v>
                </c:pt>
                <c:pt idx="33">
                  <c:v>1175.2689553145956</c:v>
                </c:pt>
                <c:pt idx="34">
                  <c:v>751.89714205564269</c:v>
                </c:pt>
                <c:pt idx="35">
                  <c:v>97.812762917195869</c:v>
                </c:pt>
                <c:pt idx="36">
                  <c:v>146.84905047087796</c:v>
                </c:pt>
                <c:pt idx="37">
                  <c:v>66.135380675511442</c:v>
                </c:pt>
                <c:pt idx="38">
                  <c:v>179.37637595144224</c:v>
                </c:pt>
                <c:pt idx="39">
                  <c:v>93.881065446323191</c:v>
                </c:pt>
                <c:pt idx="40">
                  <c:v>-238.53937562140163</c:v>
                </c:pt>
                <c:pt idx="41">
                  <c:v>67.798593139916193</c:v>
                </c:pt>
                <c:pt idx="42">
                  <c:v>-91.722948454507787</c:v>
                </c:pt>
                <c:pt idx="43">
                  <c:v>34.388602848958726</c:v>
                </c:pt>
              </c:numCache>
            </c:numRef>
          </c:val>
          <c:extLst>
            <c:ext xmlns:c16="http://schemas.microsoft.com/office/drawing/2014/chart" uri="{C3380CC4-5D6E-409C-BE32-E72D297353CC}">
              <c16:uniqueId val="{00000001-C5A4-4F48-8F05-88BF3A1368CA}"/>
            </c:ext>
          </c:extLst>
        </c:ser>
        <c:dLbls>
          <c:showLegendKey val="0"/>
          <c:showVal val="0"/>
          <c:showCatName val="0"/>
          <c:showSerName val="0"/>
          <c:showPercent val="0"/>
          <c:showBubbleSize val="0"/>
        </c:dLbls>
        <c:gapWidth val="150"/>
        <c:overlap val="100"/>
        <c:axId val="212256640"/>
        <c:axId val="212258176"/>
      </c:barChart>
      <c:lineChart>
        <c:grouping val="standard"/>
        <c:varyColors val="0"/>
        <c:ser>
          <c:idx val="0"/>
          <c:order val="2"/>
          <c:tx>
            <c:strRef>
              <c:f>'Données Graph3'!$F$7:$F$8</c:f>
              <c:strCache>
                <c:ptCount val="2"/>
                <c:pt idx="0">
                  <c:v>Emploi total</c:v>
                </c:pt>
              </c:strCache>
            </c:strRef>
          </c:tx>
          <c:spPr>
            <a:ln w="28575">
              <a:solidFill>
                <a:srgbClr val="002060"/>
              </a:solidFill>
              <a:prstDash val="solid"/>
            </a:ln>
          </c:spPr>
          <c:marker>
            <c:symbol val="none"/>
          </c:marker>
          <c:cat>
            <c:multiLvlStrRef>
              <c:f>'Données Graph3'!$A$10:$B$57</c:f>
              <c:multiLvlStrCache>
                <c:ptCount val="4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Graph3'!$U$10:$U$53</c:f>
              <c:numCache>
                <c:formatCode>#,##0</c:formatCode>
                <c:ptCount val="44"/>
                <c:pt idx="0">
                  <c:v>527.81602707318962</c:v>
                </c:pt>
                <c:pt idx="1">
                  <c:v>-609.26650803975645</c:v>
                </c:pt>
                <c:pt idx="2">
                  <c:v>-2140.2401103259763</c:v>
                </c:pt>
                <c:pt idx="3">
                  <c:v>880.70961117514526</c:v>
                </c:pt>
                <c:pt idx="4">
                  <c:v>-130.25447423852165</c:v>
                </c:pt>
                <c:pt idx="5">
                  <c:v>518.31408805935644</c:v>
                </c:pt>
                <c:pt idx="6">
                  <c:v>-415.01869375535171</c:v>
                </c:pt>
                <c:pt idx="7">
                  <c:v>797.14941267680842</c:v>
                </c:pt>
                <c:pt idx="8">
                  <c:v>-580.61327543389052</c:v>
                </c:pt>
                <c:pt idx="9">
                  <c:v>-705.92210089496803</c:v>
                </c:pt>
                <c:pt idx="10">
                  <c:v>78.843542739225086</c:v>
                </c:pt>
                <c:pt idx="11">
                  <c:v>-141.83228495588992</c:v>
                </c:pt>
                <c:pt idx="12">
                  <c:v>-32.37782927279477</c:v>
                </c:pt>
                <c:pt idx="13">
                  <c:v>165.43172474668245</c:v>
                </c:pt>
                <c:pt idx="14">
                  <c:v>-343.40671826564358</c:v>
                </c:pt>
                <c:pt idx="15">
                  <c:v>852.68776338119642</c:v>
                </c:pt>
                <c:pt idx="16">
                  <c:v>375.4436722988612</c:v>
                </c:pt>
                <c:pt idx="17">
                  <c:v>1693.0164823055966</c:v>
                </c:pt>
                <c:pt idx="18">
                  <c:v>-29.455234743247274</c:v>
                </c:pt>
                <c:pt idx="19">
                  <c:v>-312.18978068212164</c:v>
                </c:pt>
                <c:pt idx="20">
                  <c:v>2638.3498297722253</c:v>
                </c:pt>
                <c:pt idx="21">
                  <c:v>740.1715860622935</c:v>
                </c:pt>
                <c:pt idx="22">
                  <c:v>-341.81213548581582</c:v>
                </c:pt>
                <c:pt idx="23">
                  <c:v>931.12871194147738</c:v>
                </c:pt>
                <c:pt idx="24">
                  <c:v>1619.3416376260284</c:v>
                </c:pt>
                <c:pt idx="25">
                  <c:v>218.86274906279868</c:v>
                </c:pt>
                <c:pt idx="26">
                  <c:v>28.800018793001072</c:v>
                </c:pt>
                <c:pt idx="27">
                  <c:v>-363.24152832035907</c:v>
                </c:pt>
                <c:pt idx="28">
                  <c:v>1212.7225603248517</c:v>
                </c:pt>
                <c:pt idx="29">
                  <c:v>1366.4668661191827</c:v>
                </c:pt>
                <c:pt idx="30">
                  <c:v>579.47088160557905</c:v>
                </c:pt>
                <c:pt idx="31">
                  <c:v>-502.12052658523316</c:v>
                </c:pt>
                <c:pt idx="32">
                  <c:v>-3979.9685612683243</c:v>
                </c:pt>
                <c:pt idx="33">
                  <c:v>-2084.8911896944628</c:v>
                </c:pt>
                <c:pt idx="34">
                  <c:v>5267.8144590619777</c:v>
                </c:pt>
                <c:pt idx="35">
                  <c:v>1919.9158261932607</c:v>
                </c:pt>
                <c:pt idx="36">
                  <c:v>1348.3201054456295</c:v>
                </c:pt>
                <c:pt idx="37">
                  <c:v>3032.3345786611899</c:v>
                </c:pt>
                <c:pt idx="38">
                  <c:v>1888.9293367440696</c:v>
                </c:pt>
                <c:pt idx="39">
                  <c:v>2650.2274276270764</c:v>
                </c:pt>
                <c:pt idx="40">
                  <c:v>1135.1456281987485</c:v>
                </c:pt>
                <c:pt idx="41">
                  <c:v>645.14507002392202</c:v>
                </c:pt>
                <c:pt idx="42">
                  <c:v>-916.62198250106303</c:v>
                </c:pt>
                <c:pt idx="43">
                  <c:v>628.93571778057958</c:v>
                </c:pt>
              </c:numCache>
            </c:numRef>
          </c:val>
          <c:smooth val="0"/>
          <c:extLst>
            <c:ext xmlns:c16="http://schemas.microsoft.com/office/drawing/2014/chart" uri="{C3380CC4-5D6E-409C-BE32-E72D297353CC}">
              <c16:uniqueId val="{00000002-C5A4-4F48-8F05-88BF3A1368CA}"/>
            </c:ext>
          </c:extLst>
        </c:ser>
        <c:dLbls>
          <c:showLegendKey val="0"/>
          <c:showVal val="0"/>
          <c:showCatName val="0"/>
          <c:showSerName val="0"/>
          <c:showPercent val="0"/>
          <c:showBubbleSize val="0"/>
        </c:dLbls>
        <c:marker val="1"/>
        <c:smooth val="0"/>
        <c:axId val="212256640"/>
        <c:axId val="212258176"/>
      </c:lineChart>
      <c:catAx>
        <c:axId val="212256640"/>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12258176"/>
        <c:crosses val="autoZero"/>
        <c:auto val="0"/>
        <c:lblAlgn val="ctr"/>
        <c:lblOffset val="100"/>
        <c:tickLblSkip val="4"/>
        <c:tickMarkSkip val="4"/>
        <c:noMultiLvlLbl val="0"/>
      </c:catAx>
      <c:valAx>
        <c:axId val="212258176"/>
        <c:scaling>
          <c:orientation val="minMax"/>
          <c:max val="5500"/>
          <c:min val="-5000"/>
        </c:scaling>
        <c:delete val="0"/>
        <c:axPos val="l"/>
        <c:majorGridlines>
          <c:spPr>
            <a:ln>
              <a:prstDash val="sysDash"/>
            </a:ln>
          </c:spPr>
        </c:majorGridlines>
        <c:numFmt formatCode="[Red][&lt;0]\-&quot;&quot;0&quot;&quot;;[Blue][&gt;0]\+&quot;&quot;0&quot;&quot;;0" sourceLinked="0"/>
        <c:majorTickMark val="out"/>
        <c:minorTickMark val="none"/>
        <c:tickLblPos val="nextTo"/>
        <c:crossAx val="212256640"/>
        <c:crosses val="autoZero"/>
        <c:crossBetween val="between"/>
        <c:majorUnit val="1000"/>
      </c:valAx>
    </c:plotArea>
    <c:legend>
      <c:legendPos val="t"/>
      <c:layout>
        <c:manualLayout>
          <c:xMode val="edge"/>
          <c:yMode val="edge"/>
          <c:x val="0.21627906807801803"/>
          <c:y val="0.21335807050092764"/>
          <c:w val="0.58264258622806397"/>
          <c:h val="6.3399948383075486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415E-2"/>
          <c:y val="0.27208624345685839"/>
          <c:w val="0.83764367816093055"/>
          <c:h val="0.49287174439733517"/>
        </c:manualLayout>
      </c:layout>
      <c:lineChart>
        <c:grouping val="standard"/>
        <c:varyColors val="0"/>
        <c:ser>
          <c:idx val="0"/>
          <c:order val="0"/>
          <c:tx>
            <c:strRef>
              <c:f>'Données graph 1 et 2'!$AS$8:$AS$9</c:f>
              <c:strCache>
                <c:ptCount val="2"/>
                <c:pt idx="0">
                  <c:v>Construction </c:v>
                </c:pt>
              </c:strCache>
            </c:strRef>
          </c:tx>
          <c:spPr>
            <a:ln w="28575">
              <a:solidFill>
                <a:srgbClr val="00B050"/>
              </a:solidFill>
              <a:prstDash val="solid"/>
            </a:ln>
          </c:spPr>
          <c:marker>
            <c:symbol val="none"/>
          </c:marker>
          <c:cat>
            <c:multiLvlStrRef>
              <c:f>'Données graph 1 et 2'!$A$10:$B$56</c:f>
              <c:multiLvlStrCache>
                <c:ptCount val="4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 1 et 2'!$AS$10:$AS$53</c:f>
              <c:numCache>
                <c:formatCode>#\ ##0.0</c:formatCode>
                <c:ptCount val="44"/>
                <c:pt idx="0">
                  <c:v>100</c:v>
                </c:pt>
                <c:pt idx="1">
                  <c:v>98.33558862292702</c:v>
                </c:pt>
                <c:pt idx="2">
                  <c:v>98.206790293321532</c:v>
                </c:pt>
                <c:pt idx="3">
                  <c:v>95.986017376428805</c:v>
                </c:pt>
                <c:pt idx="4">
                  <c:v>94.488342514178086</c:v>
                </c:pt>
                <c:pt idx="5">
                  <c:v>94.47891469152448</c:v>
                </c:pt>
                <c:pt idx="6">
                  <c:v>95.197581856378662</c:v>
                </c:pt>
                <c:pt idx="7">
                  <c:v>95.315806433773531</c:v>
                </c:pt>
                <c:pt idx="8">
                  <c:v>94.901069153584118</c:v>
                </c:pt>
                <c:pt idx="9">
                  <c:v>93.322335521692423</c:v>
                </c:pt>
                <c:pt idx="10">
                  <c:v>91.238611409001862</c:v>
                </c:pt>
                <c:pt idx="11">
                  <c:v>90.10688312157518</c:v>
                </c:pt>
                <c:pt idx="12">
                  <c:v>88.362140122205147</c:v>
                </c:pt>
                <c:pt idx="13">
                  <c:v>87.714234994313273</c:v>
                </c:pt>
                <c:pt idx="14">
                  <c:v>87.811911195200494</c:v>
                </c:pt>
                <c:pt idx="15">
                  <c:v>88.0998778057198</c:v>
                </c:pt>
                <c:pt idx="16">
                  <c:v>88.66329144655279</c:v>
                </c:pt>
                <c:pt idx="17">
                  <c:v>89.426442457130733</c:v>
                </c:pt>
                <c:pt idx="18">
                  <c:v>89.903246381239583</c:v>
                </c:pt>
                <c:pt idx="19">
                  <c:v>90.118537046099405</c:v>
                </c:pt>
                <c:pt idx="20">
                  <c:v>91.321430081903614</c:v>
                </c:pt>
                <c:pt idx="21">
                  <c:v>92.959645689181187</c:v>
                </c:pt>
                <c:pt idx="22">
                  <c:v>94.329168318999223</c:v>
                </c:pt>
                <c:pt idx="23">
                  <c:v>93.743028009920309</c:v>
                </c:pt>
                <c:pt idx="24">
                  <c:v>96.820663210197637</c:v>
                </c:pt>
                <c:pt idx="25">
                  <c:v>96.337885010171405</c:v>
                </c:pt>
                <c:pt idx="26">
                  <c:v>96.711512332004318</c:v>
                </c:pt>
                <c:pt idx="27">
                  <c:v>97.505594855627294</c:v>
                </c:pt>
                <c:pt idx="28">
                  <c:v>99.286121527244276</c:v>
                </c:pt>
                <c:pt idx="29">
                  <c:v>99.98957939403526</c:v>
                </c:pt>
                <c:pt idx="30">
                  <c:v>101.12836543382244</c:v>
                </c:pt>
                <c:pt idx="31">
                  <c:v>101.05153581235029</c:v>
                </c:pt>
                <c:pt idx="32">
                  <c:v>95.717689434357155</c:v>
                </c:pt>
                <c:pt idx="33">
                  <c:v>99.165870270004163</c:v>
                </c:pt>
                <c:pt idx="34">
                  <c:v>101.53083561536798</c:v>
                </c:pt>
                <c:pt idx="35">
                  <c:v>102.61977761280139</c:v>
                </c:pt>
                <c:pt idx="36">
                  <c:v>104.15260234838107</c:v>
                </c:pt>
                <c:pt idx="37">
                  <c:v>104.87891570850081</c:v>
                </c:pt>
                <c:pt idx="38">
                  <c:v>104.98494591924006</c:v>
                </c:pt>
                <c:pt idx="39">
                  <c:v>104.18585537340633</c:v>
                </c:pt>
                <c:pt idx="40">
                  <c:v>103.85173420747715</c:v>
                </c:pt>
                <c:pt idx="41">
                  <c:v>104.15796763977572</c:v>
                </c:pt>
                <c:pt idx="42">
                  <c:v>103.61480778850856</c:v>
                </c:pt>
                <c:pt idx="43">
                  <c:v>102.49878997557296</c:v>
                </c:pt>
              </c:numCache>
            </c:numRef>
          </c:val>
          <c:smooth val="0"/>
          <c:extLst>
            <c:ext xmlns:c16="http://schemas.microsoft.com/office/drawing/2014/chart" uri="{C3380CC4-5D6E-409C-BE32-E72D297353CC}">
              <c16:uniqueId val="{00000000-D1DC-4285-B2DE-7839D669B459}"/>
            </c:ext>
          </c:extLst>
        </c:ser>
        <c:ser>
          <c:idx val="1"/>
          <c:order val="1"/>
          <c:tx>
            <c:strRef>
              <c:f>'Données graph 1 et 2'!$AR$8:$AR$9</c:f>
              <c:strCache>
                <c:ptCount val="2"/>
                <c:pt idx="0">
                  <c:v>Industrie </c:v>
                </c:pt>
              </c:strCache>
            </c:strRef>
          </c:tx>
          <c:spPr>
            <a:ln w="28575">
              <a:solidFill>
                <a:srgbClr val="0070C0"/>
              </a:solidFill>
              <a:prstDash val="solid"/>
            </a:ln>
          </c:spPr>
          <c:marker>
            <c:symbol val="none"/>
          </c:marker>
          <c:cat>
            <c:multiLvlStrRef>
              <c:f>'Données graph 1 et 2'!$A$10:$B$56</c:f>
              <c:multiLvlStrCache>
                <c:ptCount val="4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 1 et 2'!$AR$10:$AR$53</c:f>
              <c:numCache>
                <c:formatCode>#\ ##0.0</c:formatCode>
                <c:ptCount val="44"/>
                <c:pt idx="0">
                  <c:v>100</c:v>
                </c:pt>
                <c:pt idx="1">
                  <c:v>99.313470210823581</c:v>
                </c:pt>
                <c:pt idx="2">
                  <c:v>97.432110488161726</c:v>
                </c:pt>
                <c:pt idx="3">
                  <c:v>96.181633301691647</c:v>
                </c:pt>
                <c:pt idx="4">
                  <c:v>96.246781542337061</c:v>
                </c:pt>
                <c:pt idx="5">
                  <c:v>96.13853422423891</c:v>
                </c:pt>
                <c:pt idx="6">
                  <c:v>96.587703460662127</c:v>
                </c:pt>
                <c:pt idx="7">
                  <c:v>96.065660037829261</c:v>
                </c:pt>
                <c:pt idx="8">
                  <c:v>94.549597632066224</c:v>
                </c:pt>
                <c:pt idx="9">
                  <c:v>94.670447237831425</c:v>
                </c:pt>
                <c:pt idx="10">
                  <c:v>94.284364804550506</c:v>
                </c:pt>
                <c:pt idx="11">
                  <c:v>93.886580220577798</c:v>
                </c:pt>
                <c:pt idx="12">
                  <c:v>94.583922014007172</c:v>
                </c:pt>
                <c:pt idx="13">
                  <c:v>94.218193982480074</c:v>
                </c:pt>
                <c:pt idx="14">
                  <c:v>93.842245624596927</c:v>
                </c:pt>
                <c:pt idx="15">
                  <c:v>93.238098894971614</c:v>
                </c:pt>
                <c:pt idx="16">
                  <c:v>92.00803241983138</c:v>
                </c:pt>
                <c:pt idx="17">
                  <c:v>92.668881233880825</c:v>
                </c:pt>
                <c:pt idx="18">
                  <c:v>92.442534991824928</c:v>
                </c:pt>
                <c:pt idx="19">
                  <c:v>91.996669613203196</c:v>
                </c:pt>
                <c:pt idx="20">
                  <c:v>91.900049175849105</c:v>
                </c:pt>
                <c:pt idx="21">
                  <c:v>92.340562207114075</c:v>
                </c:pt>
                <c:pt idx="22">
                  <c:v>92.964626584207352</c:v>
                </c:pt>
                <c:pt idx="23">
                  <c:v>94.105830743545482</c:v>
                </c:pt>
                <c:pt idx="24">
                  <c:v>95.016704136277525</c:v>
                </c:pt>
                <c:pt idx="25">
                  <c:v>94.657672850829371</c:v>
                </c:pt>
                <c:pt idx="26">
                  <c:v>94.889418494202801</c:v>
                </c:pt>
                <c:pt idx="27">
                  <c:v>94.997091075850946</c:v>
                </c:pt>
                <c:pt idx="28">
                  <c:v>96.025873513776588</c:v>
                </c:pt>
                <c:pt idx="29">
                  <c:v>95.38333654784762</c:v>
                </c:pt>
                <c:pt idx="30">
                  <c:v>94.792387305517622</c:v>
                </c:pt>
                <c:pt idx="31">
                  <c:v>95.549367542297574</c:v>
                </c:pt>
                <c:pt idx="32">
                  <c:v>92.582411238017002</c:v>
                </c:pt>
                <c:pt idx="33">
                  <c:v>93.795405961078998</c:v>
                </c:pt>
                <c:pt idx="34">
                  <c:v>96.204991327779865</c:v>
                </c:pt>
                <c:pt idx="35">
                  <c:v>96.006670013036498</c:v>
                </c:pt>
                <c:pt idx="36">
                  <c:v>96.893885488647953</c:v>
                </c:pt>
                <c:pt idx="37">
                  <c:v>97.116371040677222</c:v>
                </c:pt>
                <c:pt idx="38">
                  <c:v>98.032219571551153</c:v>
                </c:pt>
                <c:pt idx="39">
                  <c:v>100.41458419728335</c:v>
                </c:pt>
                <c:pt idx="40">
                  <c:v>100.22304711082613</c:v>
                </c:pt>
                <c:pt idx="41">
                  <c:v>100.94744796324622</c:v>
                </c:pt>
                <c:pt idx="42">
                  <c:v>101.26349280148771</c:v>
                </c:pt>
                <c:pt idx="43">
                  <c:v>101.5735219016611</c:v>
                </c:pt>
              </c:numCache>
            </c:numRef>
          </c:val>
          <c:smooth val="0"/>
          <c:extLst>
            <c:ext xmlns:c16="http://schemas.microsoft.com/office/drawing/2014/chart" uri="{C3380CC4-5D6E-409C-BE32-E72D297353CC}">
              <c16:uniqueId val="{00000001-D1DC-4285-B2DE-7839D669B459}"/>
            </c:ext>
          </c:extLst>
        </c:ser>
        <c:ser>
          <c:idx val="2"/>
          <c:order val="2"/>
          <c:tx>
            <c:strRef>
              <c:f>'Données graph 1 et 2'!$AT$8:$AT$9</c:f>
              <c:strCache>
                <c:ptCount val="2"/>
                <c:pt idx="0">
                  <c:v>Tertiaire marchand </c:v>
                </c:pt>
              </c:strCache>
            </c:strRef>
          </c:tx>
          <c:spPr>
            <a:ln w="28575">
              <a:solidFill>
                <a:srgbClr val="FF0000"/>
              </a:solidFill>
            </a:ln>
          </c:spPr>
          <c:marker>
            <c:symbol val="none"/>
          </c:marker>
          <c:cat>
            <c:multiLvlStrRef>
              <c:f>'Données graph 1 et 2'!$A$10:$B$56</c:f>
              <c:multiLvlStrCache>
                <c:ptCount val="4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 1 et 2'!$AT$10:$AT$53</c:f>
              <c:numCache>
                <c:formatCode>#\ ##0.0</c:formatCode>
                <c:ptCount val="44"/>
                <c:pt idx="0">
                  <c:v>100</c:v>
                </c:pt>
                <c:pt idx="1">
                  <c:v>100.04513919599849</c:v>
                </c:pt>
                <c:pt idx="2">
                  <c:v>100.15623120202912</c:v>
                </c:pt>
                <c:pt idx="3">
                  <c:v>99.678632315883959</c:v>
                </c:pt>
                <c:pt idx="4">
                  <c:v>99.960281177042702</c:v>
                </c:pt>
                <c:pt idx="5">
                  <c:v>99.575536384132576</c:v>
                </c:pt>
                <c:pt idx="6">
                  <c:v>99.643675078060028</c:v>
                </c:pt>
                <c:pt idx="7">
                  <c:v>99.949053164523804</c:v>
                </c:pt>
                <c:pt idx="8">
                  <c:v>99.789762946638234</c:v>
                </c:pt>
                <c:pt idx="9">
                  <c:v>99.764177964596144</c:v>
                </c:pt>
                <c:pt idx="10">
                  <c:v>99.200504141145984</c:v>
                </c:pt>
                <c:pt idx="11">
                  <c:v>99.253578711966711</c:v>
                </c:pt>
                <c:pt idx="12">
                  <c:v>99.390356908382969</c:v>
                </c:pt>
                <c:pt idx="13">
                  <c:v>99.699330768380861</c:v>
                </c:pt>
                <c:pt idx="14">
                  <c:v>99.845071548429175</c:v>
                </c:pt>
                <c:pt idx="15">
                  <c:v>99.780869466692863</c:v>
                </c:pt>
                <c:pt idx="16">
                  <c:v>100.29166723255358</c:v>
                </c:pt>
                <c:pt idx="17">
                  <c:v>101.22384231724433</c:v>
                </c:pt>
                <c:pt idx="18">
                  <c:v>101.42083470048779</c:v>
                </c:pt>
                <c:pt idx="19">
                  <c:v>101.83300118941878</c:v>
                </c:pt>
                <c:pt idx="20">
                  <c:v>103.2667972855176</c:v>
                </c:pt>
                <c:pt idx="21">
                  <c:v>104.25805705229169</c:v>
                </c:pt>
                <c:pt idx="22">
                  <c:v>104.0394597922995</c:v>
                </c:pt>
                <c:pt idx="23">
                  <c:v>104.78567871048543</c:v>
                </c:pt>
                <c:pt idx="24">
                  <c:v>105.85806494084844</c:v>
                </c:pt>
                <c:pt idx="25">
                  <c:v>106.11475821351566</c:v>
                </c:pt>
                <c:pt idx="26">
                  <c:v>105.80819941649662</c:v>
                </c:pt>
                <c:pt idx="27">
                  <c:v>105.33201143702394</c:v>
                </c:pt>
                <c:pt idx="28">
                  <c:v>106.29549736859434</c:v>
                </c:pt>
                <c:pt idx="29">
                  <c:v>107.16628561936928</c:v>
                </c:pt>
                <c:pt idx="30">
                  <c:v>106.64785355532278</c:v>
                </c:pt>
                <c:pt idx="31">
                  <c:v>107.27812743453889</c:v>
                </c:pt>
                <c:pt idx="32">
                  <c:v>104.35268736381482</c:v>
                </c:pt>
                <c:pt idx="33">
                  <c:v>102.39909283408531</c:v>
                </c:pt>
                <c:pt idx="34">
                  <c:v>106.215019071478</c:v>
                </c:pt>
                <c:pt idx="35">
                  <c:v>106.73686956416557</c:v>
                </c:pt>
                <c:pt idx="36">
                  <c:v>107.73155626458879</c:v>
                </c:pt>
                <c:pt idx="37">
                  <c:v>110.53485429599277</c:v>
                </c:pt>
                <c:pt idx="38">
                  <c:v>112.37953715129029</c:v>
                </c:pt>
                <c:pt idx="39">
                  <c:v>113.83000927577976</c:v>
                </c:pt>
                <c:pt idx="40">
                  <c:v>114.8415787126889</c:v>
                </c:pt>
                <c:pt idx="41">
                  <c:v>115.48847385247466</c:v>
                </c:pt>
                <c:pt idx="42">
                  <c:v>115.32302498972402</c:v>
                </c:pt>
                <c:pt idx="43">
                  <c:v>115.51104839123711</c:v>
                </c:pt>
              </c:numCache>
            </c:numRef>
          </c:val>
          <c:smooth val="0"/>
          <c:extLst>
            <c:ext xmlns:c16="http://schemas.microsoft.com/office/drawing/2014/chart" uri="{C3380CC4-5D6E-409C-BE32-E72D297353CC}">
              <c16:uniqueId val="{00000002-D1DC-4285-B2DE-7839D669B459}"/>
            </c:ext>
          </c:extLst>
        </c:ser>
        <c:ser>
          <c:idx val="3"/>
          <c:order val="3"/>
          <c:tx>
            <c:strRef>
              <c:f>'Données graph 1 et 2'!$AU$8:$AU$9</c:f>
              <c:strCache>
                <c:ptCount val="2"/>
                <c:pt idx="0">
                  <c:v>Tertiaire non marchand </c:v>
                </c:pt>
              </c:strCache>
            </c:strRef>
          </c:tx>
          <c:spPr>
            <a:ln w="28575">
              <a:solidFill>
                <a:schemeClr val="accent6">
                  <a:lumMod val="75000"/>
                </a:schemeClr>
              </a:solidFill>
              <a:prstDash val="solid"/>
            </a:ln>
          </c:spPr>
          <c:marker>
            <c:symbol val="none"/>
          </c:marker>
          <c:cat>
            <c:multiLvlStrRef>
              <c:f>'Données graph 1 et 2'!$A$10:$B$56</c:f>
              <c:multiLvlStrCache>
                <c:ptCount val="4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 1 et 2'!$AU$10:$AU$53</c:f>
              <c:numCache>
                <c:formatCode>#\ ##0.0</c:formatCode>
                <c:ptCount val="44"/>
                <c:pt idx="0">
                  <c:v>100</c:v>
                </c:pt>
                <c:pt idx="1">
                  <c:v>100.02476840416739</c:v>
                </c:pt>
                <c:pt idx="2">
                  <c:v>100.14740278104921</c:v>
                </c:pt>
                <c:pt idx="3">
                  <c:v>99.917598418297899</c:v>
                </c:pt>
                <c:pt idx="4">
                  <c:v>99.736666401306621</c:v>
                </c:pt>
                <c:pt idx="5">
                  <c:v>100.15197626298348</c:v>
                </c:pt>
                <c:pt idx="6">
                  <c:v>99.424190771013272</c:v>
                </c:pt>
                <c:pt idx="7">
                  <c:v>100.28508772957743</c:v>
                </c:pt>
                <c:pt idx="8">
                  <c:v>100.31205765891286</c:v>
                </c:pt>
                <c:pt idx="9">
                  <c:v>99.643545890224658</c:v>
                </c:pt>
                <c:pt idx="10">
                  <c:v>100.27150552966727</c:v>
                </c:pt>
                <c:pt idx="11">
                  <c:v>100.82061857581712</c:v>
                </c:pt>
                <c:pt idx="12">
                  <c:v>100.34175499875222</c:v>
                </c:pt>
                <c:pt idx="13">
                  <c:v>100.7101570137322</c:v>
                </c:pt>
                <c:pt idx="14">
                  <c:v>100.80189160887099</c:v>
                </c:pt>
                <c:pt idx="15">
                  <c:v>101.50731485152178</c:v>
                </c:pt>
                <c:pt idx="16">
                  <c:v>101.75110060237462</c:v>
                </c:pt>
                <c:pt idx="17">
                  <c:v>101.92099413041298</c:v>
                </c:pt>
                <c:pt idx="18">
                  <c:v>102.11913568263049</c:v>
                </c:pt>
                <c:pt idx="19">
                  <c:v>101.79085073737446</c:v>
                </c:pt>
                <c:pt idx="20">
                  <c:v>102.6136564637591</c:v>
                </c:pt>
                <c:pt idx="21">
                  <c:v>102.69929950303222</c:v>
                </c:pt>
                <c:pt idx="22">
                  <c:v>102.11324827090364</c:v>
                </c:pt>
                <c:pt idx="23">
                  <c:v>101.40321132515923</c:v>
                </c:pt>
                <c:pt idx="24">
                  <c:v>101.15606193854076</c:v>
                </c:pt>
                <c:pt idx="25">
                  <c:v>100.72844472673661</c:v>
                </c:pt>
                <c:pt idx="26">
                  <c:v>100.77783454125498</c:v>
                </c:pt>
                <c:pt idx="27">
                  <c:v>101.11080883656571</c:v>
                </c:pt>
                <c:pt idx="28">
                  <c:v>101.03098149288247</c:v>
                </c:pt>
                <c:pt idx="29">
                  <c:v>101.41079486215405</c:v>
                </c:pt>
                <c:pt idx="30">
                  <c:v>101.6269765663713</c:v>
                </c:pt>
                <c:pt idx="31">
                  <c:v>101.18515530952192</c:v>
                </c:pt>
                <c:pt idx="32">
                  <c:v>101.46638095976628</c:v>
                </c:pt>
                <c:pt idx="33">
                  <c:v>100.31772047323206</c:v>
                </c:pt>
                <c:pt idx="34">
                  <c:v>102.29635514934333</c:v>
                </c:pt>
                <c:pt idx="35">
                  <c:v>103.08609347328543</c:v>
                </c:pt>
                <c:pt idx="36">
                  <c:v>103.55703679568519</c:v>
                </c:pt>
                <c:pt idx="37">
                  <c:v>104.27882366000286</c:v>
                </c:pt>
                <c:pt idx="38">
                  <c:v>104.28899747682252</c:v>
                </c:pt>
                <c:pt idx="39">
                  <c:v>105.0208313580485</c:v>
                </c:pt>
                <c:pt idx="40">
                  <c:v>105.13111586875512</c:v>
                </c:pt>
                <c:pt idx="41">
                  <c:v>104.64540517394451</c:v>
                </c:pt>
                <c:pt idx="42">
                  <c:v>104.22069958323293</c:v>
                </c:pt>
                <c:pt idx="43">
                  <c:v>104.81289844800325</c:v>
                </c:pt>
              </c:numCache>
            </c:numRef>
          </c:val>
          <c:smooth val="0"/>
          <c:extLst>
            <c:ext xmlns:c16="http://schemas.microsoft.com/office/drawing/2014/chart" uri="{C3380CC4-5D6E-409C-BE32-E72D297353CC}">
              <c16:uniqueId val="{00000003-D1DC-4285-B2DE-7839D669B459}"/>
            </c:ext>
          </c:extLst>
        </c:ser>
        <c:dLbls>
          <c:showLegendKey val="0"/>
          <c:showVal val="0"/>
          <c:showCatName val="0"/>
          <c:showSerName val="0"/>
          <c:showPercent val="0"/>
          <c:showBubbleSize val="0"/>
        </c:dLbls>
        <c:smooth val="0"/>
        <c:axId val="212177664"/>
        <c:axId val="212179200"/>
      </c:lineChart>
      <c:catAx>
        <c:axId val="21217766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12179200"/>
        <c:crossesAt val="100"/>
        <c:auto val="0"/>
        <c:lblAlgn val="ctr"/>
        <c:lblOffset val="100"/>
        <c:tickLblSkip val="4"/>
        <c:tickMarkSkip val="4"/>
        <c:noMultiLvlLbl val="0"/>
      </c:catAx>
      <c:valAx>
        <c:axId val="212179200"/>
        <c:scaling>
          <c:orientation val="minMax"/>
          <c:max val="120"/>
          <c:min val="85"/>
        </c:scaling>
        <c:delete val="0"/>
        <c:axPos val="l"/>
        <c:majorGridlines>
          <c:spPr>
            <a:ln>
              <a:prstDash val="sysDash"/>
            </a:ln>
          </c:spPr>
        </c:majorGridlines>
        <c:numFmt formatCode="#,##0" sourceLinked="0"/>
        <c:majorTickMark val="out"/>
        <c:minorTickMark val="none"/>
        <c:tickLblPos val="nextTo"/>
        <c:crossAx val="212177664"/>
        <c:crosses val="autoZero"/>
        <c:crossBetween val="midCat"/>
        <c:majorUnit val="5"/>
      </c:valAx>
    </c:plotArea>
    <c:legend>
      <c:legendPos val="r"/>
      <c:layout>
        <c:manualLayout>
          <c:xMode val="edge"/>
          <c:yMode val="edge"/>
          <c:x val="3.2670454545454551E-2"/>
          <c:y val="0.18066157760814217"/>
          <c:w val="0.95596590909090906"/>
          <c:h val="8.142493638676846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115172941883742E-2"/>
          <c:y val="0.23445600341765868"/>
          <c:w val="0.90516390406154157"/>
          <c:h val="0.51446426230666154"/>
        </c:manualLayout>
      </c:layout>
      <c:barChart>
        <c:barDir val="col"/>
        <c:grouping val="stacked"/>
        <c:varyColors val="0"/>
        <c:ser>
          <c:idx val="0"/>
          <c:order val="0"/>
          <c:tx>
            <c:v>Emploi hors intérim</c:v>
          </c:tx>
          <c:spPr>
            <a:solidFill>
              <a:srgbClr val="00B0F0"/>
            </a:solidFill>
          </c:spPr>
          <c:invertIfNegative val="0"/>
          <c:dPt>
            <c:idx val="4"/>
            <c:invertIfNegative val="0"/>
            <c:bubble3D val="0"/>
            <c:extLst>
              <c:ext xmlns:c16="http://schemas.microsoft.com/office/drawing/2014/chart" uri="{C3380CC4-5D6E-409C-BE32-E72D297353CC}">
                <c16:uniqueId val="{00000000-E7D8-4F3E-8377-BEDCA7EC82FE}"/>
              </c:ext>
            </c:extLst>
          </c:dPt>
          <c:dLbls>
            <c:dLbl>
              <c:idx val="1"/>
              <c:layout>
                <c:manualLayout>
                  <c:x val="-1.8451889386298876E-3"/>
                  <c:y val="-8.62564887632245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7D8-4F3E-8377-BEDCA7EC82FE}"/>
                </c:ext>
              </c:extLst>
            </c:dLbl>
            <c:dLbl>
              <c:idx val="2"/>
              <c:layout>
                <c:manualLayout>
                  <c:x val="3.711009123660204E-3"/>
                  <c:y val="2.875216292107486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7D8-4F3E-8377-BEDCA7EC82FE}"/>
                </c:ext>
              </c:extLst>
            </c:dLbl>
            <c:dLbl>
              <c:idx val="3"/>
              <c:layout>
                <c:manualLayout>
                  <c:x val="1.7744656902168538E-3"/>
                  <c:y val="8.3148682905531354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7D8-4F3E-8377-BEDCA7EC82FE}"/>
                </c:ext>
              </c:extLst>
            </c:dLbl>
            <c:numFmt formatCode="[&lt;0]\-&quot;&quot;#,###&quot;&quot;;[&gt;0]\+&quot;&quot;#,###&quot;&quot;;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graph4 annuel'!$B$8:$F$8</c:f>
              <c:strCache>
                <c:ptCount val="5"/>
                <c:pt idx="0">
                  <c:v>Ensemble</c:v>
                </c:pt>
                <c:pt idx="1">
                  <c:v>Tertiaire marchand</c:v>
                </c:pt>
                <c:pt idx="2">
                  <c:v>Tertiaire non marchand</c:v>
                </c:pt>
                <c:pt idx="3">
                  <c:v>Industrie</c:v>
                </c:pt>
                <c:pt idx="4">
                  <c:v>Construction 
</c:v>
                </c:pt>
              </c:strCache>
            </c:strRef>
          </c:cat>
          <c:val>
            <c:numRef>
              <c:f>'Données graph4 annuel'!$DG$56:$DK$56</c:f>
              <c:numCache>
                <c:formatCode>#,##0</c:formatCode>
                <c:ptCount val="5"/>
                <c:pt idx="0">
                  <c:v>1720</c:v>
                </c:pt>
                <c:pt idx="1">
                  <c:v>1520</c:v>
                </c:pt>
                <c:pt idx="2">
                  <c:v>-150</c:v>
                </c:pt>
                <c:pt idx="3">
                  <c:v>450</c:v>
                </c:pt>
                <c:pt idx="4">
                  <c:v>-210</c:v>
                </c:pt>
              </c:numCache>
            </c:numRef>
          </c:val>
          <c:extLst>
            <c:ext xmlns:c16="http://schemas.microsoft.com/office/drawing/2014/chart" uri="{C3380CC4-5D6E-409C-BE32-E72D297353CC}">
              <c16:uniqueId val="{00000004-E7D8-4F3E-8377-BEDCA7EC82FE}"/>
            </c:ext>
          </c:extLst>
        </c:ser>
        <c:ser>
          <c:idx val="1"/>
          <c:order val="1"/>
          <c:tx>
            <c:v>Intérim</c:v>
          </c:tx>
          <c:spPr>
            <a:solidFill>
              <a:schemeClr val="accent6">
                <a:lumMod val="75000"/>
              </a:schemeClr>
            </a:solidFill>
          </c:spPr>
          <c:invertIfNegative val="0"/>
          <c:dPt>
            <c:idx val="4"/>
            <c:invertIfNegative val="0"/>
            <c:bubble3D val="0"/>
            <c:extLst>
              <c:ext xmlns:c16="http://schemas.microsoft.com/office/drawing/2014/chart" uri="{C3380CC4-5D6E-409C-BE32-E72D297353CC}">
                <c16:uniqueId val="{00000005-E7D8-4F3E-8377-BEDCA7EC82FE}"/>
              </c:ext>
            </c:extLst>
          </c:dPt>
          <c:dLbls>
            <c:dLbl>
              <c:idx val="0"/>
              <c:layout>
                <c:manualLayout>
                  <c:x val="-3.7316403700606328E-3"/>
                  <c:y val="-7.860660226634962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7D8-4F3E-8377-BEDCA7EC82FE}"/>
                </c:ext>
              </c:extLst>
            </c:dLbl>
            <c:dLbl>
              <c:idx val="1"/>
              <c:layout>
                <c:manualLayout>
                  <c:x val="-6.9158262581718621E-5"/>
                  <c:y val="6.3435874413269103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7D8-4F3E-8377-BEDCA7EC82FE}"/>
                </c:ext>
              </c:extLst>
            </c:dLbl>
            <c:dLbl>
              <c:idx val="2"/>
              <c:layout>
                <c:manualLayout>
                  <c:x val="-1.5416893248703615E-3"/>
                  <c:y val="-3.60464981956947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7D8-4F3E-8377-BEDCA7EC82FE}"/>
                </c:ext>
              </c:extLst>
            </c:dLbl>
            <c:dLbl>
              <c:idx val="3"/>
              <c:layout>
                <c:manualLayout>
                  <c:x val="1.7744656902168538E-3"/>
                  <c:y val="-5.073083378066711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7D8-4F3E-8377-BEDCA7EC82FE}"/>
                </c:ext>
              </c:extLst>
            </c:dLbl>
            <c:dLbl>
              <c:idx val="4"/>
              <c:layout>
                <c:manualLayout>
                  <c:x val="0"/>
                  <c:y val="-1.10840720035661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7D8-4F3E-8377-BEDCA7EC82FE}"/>
                </c:ext>
              </c:extLst>
            </c:dLbl>
            <c:numFmt formatCode="[&lt;0]\-&quot;&quot;#,###&quot;&quot;;[&gt;0]\+&quot;&quot;#,###&quot;&quot;;0" sourceLinked="0"/>
            <c:spPr>
              <a:noFill/>
              <a:ln>
                <a:noFill/>
              </a:ln>
              <a:effectLst/>
            </c:spPr>
            <c:txPr>
              <a:bodyPr/>
              <a:lstStyle/>
              <a:p>
                <a:pPr>
                  <a:defRPr sz="1100" b="0"/>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graph4 annuel'!$B$8:$F$8</c:f>
              <c:strCache>
                <c:ptCount val="5"/>
                <c:pt idx="0">
                  <c:v>Ensemble</c:v>
                </c:pt>
                <c:pt idx="1">
                  <c:v>Tertiaire marchand</c:v>
                </c:pt>
                <c:pt idx="2">
                  <c:v>Tertiaire non marchand</c:v>
                </c:pt>
                <c:pt idx="3">
                  <c:v>Industrie</c:v>
                </c:pt>
                <c:pt idx="4">
                  <c:v>Construction 
</c:v>
                </c:pt>
              </c:strCache>
            </c:strRef>
          </c:cat>
          <c:val>
            <c:numRef>
              <c:f>'Données graph4 annuel'!$DM$56:$DQ$56</c:f>
              <c:numCache>
                <c:formatCode>#,##0</c:formatCode>
                <c:ptCount val="5"/>
                <c:pt idx="0">
                  <c:v>-230</c:v>
                </c:pt>
                <c:pt idx="1">
                  <c:v>-30</c:v>
                </c:pt>
                <c:pt idx="2">
                  <c:v>10</c:v>
                </c:pt>
                <c:pt idx="3">
                  <c:v>-190</c:v>
                </c:pt>
                <c:pt idx="4">
                  <c:v>-20</c:v>
                </c:pt>
              </c:numCache>
            </c:numRef>
          </c:val>
          <c:extLst>
            <c:ext xmlns:c16="http://schemas.microsoft.com/office/drawing/2014/chart" uri="{C3380CC4-5D6E-409C-BE32-E72D297353CC}">
              <c16:uniqueId val="{0000000A-E7D8-4F3E-8377-BEDCA7EC82FE}"/>
            </c:ext>
          </c:extLst>
        </c:ser>
        <c:ser>
          <c:idx val="2"/>
          <c:order val="2"/>
          <c:tx>
            <c:v>Total</c:v>
          </c:tx>
          <c:spPr>
            <a:noFill/>
          </c:spPr>
          <c:invertIfNegative val="0"/>
          <c:dLbls>
            <c:dLbl>
              <c:idx val="0"/>
              <c:layout>
                <c:manualLayout>
                  <c:x val="1.655422795093628E-3"/>
                  <c:y val="0.1269760778386717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7D8-4F3E-8377-BEDCA7EC82FE}"/>
                </c:ext>
              </c:extLst>
            </c:dLbl>
            <c:dLbl>
              <c:idx val="1"/>
              <c:layout>
                <c:manualLayout>
                  <c:x val="-6.9022523698198879E-5"/>
                  <c:y val="0.130362376906590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7D8-4F3E-8377-BEDCA7EC82FE}"/>
                </c:ext>
              </c:extLst>
            </c:dLbl>
            <c:dLbl>
              <c:idx val="2"/>
              <c:layout>
                <c:manualLayout>
                  <c:x val="1.4540838140225823E-3"/>
                  <c:y val="-1.857773081657098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7D8-4F3E-8377-BEDCA7EC82FE}"/>
                </c:ext>
              </c:extLst>
            </c:dLbl>
            <c:dLbl>
              <c:idx val="3"/>
              <c:layout>
                <c:manualLayout>
                  <c:x val="3.5194501000686872E-3"/>
                  <c:y val="-3.66990515109284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E7D8-4F3E-8377-BEDCA7EC82FE}"/>
                </c:ext>
              </c:extLst>
            </c:dLbl>
            <c:dLbl>
              <c:idx val="4"/>
              <c:layout>
                <c:manualLayout>
                  <c:x val="1.8451648744096155E-3"/>
                  <c:y val="-1.889127702656349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E7D8-4F3E-8377-BEDCA7EC82FE}"/>
                </c:ext>
              </c:extLst>
            </c:dLbl>
            <c:numFmt formatCode="[&lt;0]\-&quot;&quot;#,###&quot;&quot;;[&gt;0]\+&quot;&quot;#,###&quot;&quot;;0" sourceLinked="0"/>
            <c:spPr>
              <a:noFill/>
              <a:ln>
                <a:noFill/>
              </a:ln>
              <a:effectLst/>
            </c:spPr>
            <c:txPr>
              <a:bodyPr/>
              <a:lstStyle/>
              <a:p>
                <a:pPr>
                  <a:defRPr sz="1200" b="1"/>
                </a:pPr>
                <a:endParaRPr lang="fr-FR"/>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graph4 annuel'!$B$8:$F$8</c:f>
              <c:strCache>
                <c:ptCount val="5"/>
                <c:pt idx="0">
                  <c:v>Ensemble</c:v>
                </c:pt>
                <c:pt idx="1">
                  <c:v>Tertiaire marchand</c:v>
                </c:pt>
                <c:pt idx="2">
                  <c:v>Tertiaire non marchand</c:v>
                </c:pt>
                <c:pt idx="3">
                  <c:v>Industrie</c:v>
                </c:pt>
                <c:pt idx="4">
                  <c:v>Construction 
</c:v>
                </c:pt>
              </c:strCache>
            </c:strRef>
          </c:cat>
          <c:val>
            <c:numRef>
              <c:f>'Données graph4 annuel'!$DA$56:$DE$56</c:f>
              <c:numCache>
                <c:formatCode>#,##0</c:formatCode>
                <c:ptCount val="5"/>
                <c:pt idx="0">
                  <c:v>1490</c:v>
                </c:pt>
                <c:pt idx="1">
                  <c:v>1490</c:v>
                </c:pt>
                <c:pt idx="2">
                  <c:v>-130</c:v>
                </c:pt>
                <c:pt idx="3">
                  <c:v>260</c:v>
                </c:pt>
                <c:pt idx="4">
                  <c:v>-240</c:v>
                </c:pt>
              </c:numCache>
            </c:numRef>
          </c:val>
          <c:extLst>
            <c:ext xmlns:c16="http://schemas.microsoft.com/office/drawing/2014/chart" uri="{C3380CC4-5D6E-409C-BE32-E72D297353CC}">
              <c16:uniqueId val="{00000010-E7D8-4F3E-8377-BEDCA7EC82FE}"/>
            </c:ext>
          </c:extLst>
        </c:ser>
        <c:dLbls>
          <c:showLegendKey val="0"/>
          <c:showVal val="0"/>
          <c:showCatName val="0"/>
          <c:showSerName val="0"/>
          <c:showPercent val="0"/>
          <c:showBubbleSize val="0"/>
        </c:dLbls>
        <c:gapWidth val="150"/>
        <c:overlap val="100"/>
        <c:axId val="134519808"/>
        <c:axId val="134529792"/>
      </c:barChart>
      <c:catAx>
        <c:axId val="134519808"/>
        <c:scaling>
          <c:orientation val="minMax"/>
        </c:scaling>
        <c:delete val="0"/>
        <c:axPos val="b"/>
        <c:numFmt formatCode="General" sourceLinked="0"/>
        <c:majorTickMark val="out"/>
        <c:minorTickMark val="none"/>
        <c:tickLblPos val="low"/>
        <c:spPr>
          <a:ln w="22225" cmpd="sng"/>
        </c:spPr>
        <c:txPr>
          <a:bodyPr rot="0" vert="horz"/>
          <a:lstStyle/>
          <a:p>
            <a:pPr>
              <a:defRPr sz="1000" b="0" baseline="0"/>
            </a:pPr>
            <a:endParaRPr lang="fr-FR"/>
          </a:p>
        </c:txPr>
        <c:crossAx val="134529792"/>
        <c:crosses val="autoZero"/>
        <c:auto val="1"/>
        <c:lblAlgn val="ctr"/>
        <c:lblOffset val="100"/>
        <c:noMultiLvlLbl val="0"/>
      </c:catAx>
      <c:valAx>
        <c:axId val="134529792"/>
        <c:scaling>
          <c:orientation val="minMax"/>
          <c:max val="2000"/>
          <c:min val="-500"/>
        </c:scaling>
        <c:delete val="0"/>
        <c:axPos val="l"/>
        <c:majorGridlines>
          <c:spPr>
            <a:ln>
              <a:prstDash val="sysDot"/>
            </a:ln>
          </c:spPr>
        </c:majorGridlines>
        <c:numFmt formatCode="[Red][&lt;0]\-&quot;&quot;0&quot;&quot;;[Blue][&gt;0]\+&quot;&quot;0&quot;&quot;;0" sourceLinked="0"/>
        <c:majorTickMark val="out"/>
        <c:minorTickMark val="none"/>
        <c:tickLblPos val="nextTo"/>
        <c:crossAx val="134519808"/>
        <c:crosses val="autoZero"/>
        <c:crossBetween val="between"/>
        <c:majorUnit val="500"/>
      </c:valAx>
    </c:plotArea>
    <c:legend>
      <c:legendPos val="r"/>
      <c:legendEntry>
        <c:idx val="0"/>
        <c:delete val="1"/>
      </c:legendEntry>
      <c:layout>
        <c:manualLayout>
          <c:xMode val="edge"/>
          <c:yMode val="edge"/>
          <c:x val="0.29526088646944743"/>
          <c:y val="0.15810180484344899"/>
          <c:w val="0.4416481968830514"/>
          <c:h val="5.7485996694990923E-2"/>
        </c:manualLayout>
      </c:layout>
      <c:overlay val="0"/>
      <c:txPr>
        <a:bodyPr/>
        <a:lstStyle/>
        <a:p>
          <a:pPr>
            <a:defRPr sz="1200" baseline="0"/>
          </a:pPr>
          <a:endParaRPr lang="fr-FR"/>
        </a:p>
      </c:txPr>
    </c:legend>
    <c:plotVisOnly val="1"/>
    <c:dispBlanksAs val="gap"/>
    <c:showDLblsOverMax val="0"/>
  </c:chart>
  <c:spPr>
    <a:ln>
      <a:solidFill>
        <a:schemeClr val="tx1">
          <a:tint val="75000"/>
          <a:shade val="95000"/>
          <a:satMod val="105000"/>
        </a:schemeClr>
      </a:solidFill>
    </a:ln>
  </c:sp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cs typeface="Calibri"/>
              </a:rPr>
              <a:t>Stock de bénéficiaires des principaux contrats aidés, dans le Vaucluse</a:t>
            </a:r>
          </a:p>
          <a:p>
            <a:pPr>
              <a:defRPr sz="1000" b="0" i="0" u="none" strike="noStrike" baseline="0">
                <a:solidFill>
                  <a:srgbClr val="000000"/>
                </a:solidFill>
                <a:latin typeface="Calibri"/>
                <a:ea typeface="Calibri"/>
                <a:cs typeface="Calibri"/>
              </a:defRPr>
            </a:pPr>
            <a:r>
              <a:rPr lang="fr-FR" sz="1000" b="0" i="1" u="none" strike="noStrike" baseline="0">
                <a:solidFill>
                  <a:srgbClr val="000000"/>
                </a:solidFill>
                <a:latin typeface="Calibri"/>
                <a:cs typeface="Calibri"/>
              </a:rPr>
              <a:t>(données brutes, en nombre)</a:t>
            </a:r>
          </a:p>
        </c:rich>
      </c:tx>
      <c:layout>
        <c:manualLayout>
          <c:xMode val="edge"/>
          <c:yMode val="edge"/>
          <c:x val="0.18700457004807933"/>
          <c:y val="2.0459910253153839E-2"/>
        </c:manualLayout>
      </c:layout>
      <c:overlay val="0"/>
      <c:spPr>
        <a:noFill/>
        <a:ln w="25400">
          <a:noFill/>
        </a:ln>
      </c:spPr>
    </c:title>
    <c:autoTitleDeleted val="0"/>
    <c:plotArea>
      <c:layout>
        <c:manualLayout>
          <c:layoutTarget val="inner"/>
          <c:xMode val="edge"/>
          <c:yMode val="edge"/>
          <c:x val="5.2094879587940811E-2"/>
          <c:y val="0.17791309936205024"/>
          <c:w val="0.93016067977190131"/>
          <c:h val="0.50499133191202406"/>
        </c:manualLayout>
      </c:layout>
      <c:areaChart>
        <c:grouping val="stacked"/>
        <c:varyColors val="0"/>
        <c:ser>
          <c:idx val="1"/>
          <c:order val="0"/>
          <c:tx>
            <c:strRef>
              <c:f>'Données GRAPHIQUE_stocks_bénéf'!$BQ$2</c:f>
              <c:strCache>
                <c:ptCount val="1"/>
                <c:pt idx="0">
                  <c:v>CUI-CAE / PEC</c:v>
                </c:pt>
              </c:strCache>
            </c:strRef>
          </c:tx>
          <c:spPr>
            <a:solidFill>
              <a:srgbClr val="1F497D">
                <a:lumMod val="20000"/>
                <a:lumOff val="80000"/>
                <a:alpha val="70000"/>
              </a:srgbClr>
            </a:solidFill>
            <a:ln w="28575">
              <a:noFill/>
              <a:prstDash val="solid"/>
            </a:ln>
          </c:spPr>
          <c:cat>
            <c:multiLvlStrRef>
              <c:f>'Données GRAPHIQUE_stocks_bénéf'!$BO$3:$BP$54</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lvl>
              </c:multiLvlStrCache>
            </c:multiLvlStrRef>
          </c:cat>
          <c:val>
            <c:numRef>
              <c:f>'Données GRAPHIQUE_stocks_bénéf'!$BQ$3:$BQ$54</c:f>
              <c:numCache>
                <c:formatCode>#,##0</c:formatCode>
                <c:ptCount val="52"/>
                <c:pt idx="0">
                  <c:v>1268</c:v>
                </c:pt>
                <c:pt idx="1">
                  <c:v>2383</c:v>
                </c:pt>
                <c:pt idx="2">
                  <c:v>2491</c:v>
                </c:pt>
                <c:pt idx="3">
                  <c:v>2284</c:v>
                </c:pt>
                <c:pt idx="4">
                  <c:v>2154</c:v>
                </c:pt>
                <c:pt idx="5">
                  <c:v>1764</c:v>
                </c:pt>
                <c:pt idx="6">
                  <c:v>1744</c:v>
                </c:pt>
                <c:pt idx="7">
                  <c:v>2049</c:v>
                </c:pt>
                <c:pt idx="8">
                  <c:v>2326</c:v>
                </c:pt>
                <c:pt idx="9">
                  <c:v>2519</c:v>
                </c:pt>
                <c:pt idx="10">
                  <c:v>2324</c:v>
                </c:pt>
                <c:pt idx="11">
                  <c:v>2159</c:v>
                </c:pt>
                <c:pt idx="12">
                  <c:v>2023</c:v>
                </c:pt>
                <c:pt idx="13">
                  <c:v>1978</c:v>
                </c:pt>
                <c:pt idx="14">
                  <c:v>1854</c:v>
                </c:pt>
                <c:pt idx="15">
                  <c:v>2213</c:v>
                </c:pt>
                <c:pt idx="16">
                  <c:v>2279</c:v>
                </c:pt>
                <c:pt idx="17">
                  <c:v>2388</c:v>
                </c:pt>
                <c:pt idx="18">
                  <c:v>2119</c:v>
                </c:pt>
                <c:pt idx="19">
                  <c:v>1926</c:v>
                </c:pt>
                <c:pt idx="20">
                  <c:v>2046</c:v>
                </c:pt>
                <c:pt idx="21">
                  <c:v>2108</c:v>
                </c:pt>
                <c:pt idx="22">
                  <c:v>2077</c:v>
                </c:pt>
                <c:pt idx="23">
                  <c:v>2198</c:v>
                </c:pt>
                <c:pt idx="24">
                  <c:v>2356</c:v>
                </c:pt>
                <c:pt idx="25">
                  <c:v>2423</c:v>
                </c:pt>
                <c:pt idx="26">
                  <c:v>2438</c:v>
                </c:pt>
                <c:pt idx="27">
                  <c:v>2417</c:v>
                </c:pt>
                <c:pt idx="28">
                  <c:v>2500</c:v>
                </c:pt>
                <c:pt idx="29">
                  <c:v>2379</c:v>
                </c:pt>
                <c:pt idx="30">
                  <c:v>1669</c:v>
                </c:pt>
                <c:pt idx="31">
                  <c:v>1191</c:v>
                </c:pt>
                <c:pt idx="32">
                  <c:v>869</c:v>
                </c:pt>
                <c:pt idx="33">
                  <c:v>732</c:v>
                </c:pt>
                <c:pt idx="34">
                  <c:v>882</c:v>
                </c:pt>
                <c:pt idx="35">
                  <c:v>980</c:v>
                </c:pt>
                <c:pt idx="36">
                  <c:v>1069</c:v>
                </c:pt>
                <c:pt idx="37">
                  <c:v>1176</c:v>
                </c:pt>
                <c:pt idx="38">
                  <c:v>1166</c:v>
                </c:pt>
                <c:pt idx="39">
                  <c:v>1105</c:v>
                </c:pt>
                <c:pt idx="40">
                  <c:v>1041</c:v>
                </c:pt>
                <c:pt idx="41">
                  <c:v>869</c:v>
                </c:pt>
                <c:pt idx="42">
                  <c:v>870</c:v>
                </c:pt>
                <c:pt idx="43">
                  <c:v>872</c:v>
                </c:pt>
                <c:pt idx="44">
                  <c:v>887</c:v>
                </c:pt>
                <c:pt idx="45">
                  <c:v>892</c:v>
                </c:pt>
                <c:pt idx="46">
                  <c:v>857</c:v>
                </c:pt>
                <c:pt idx="47">
                  <c:v>865</c:v>
                </c:pt>
                <c:pt idx="48">
                  <c:v>882</c:v>
                </c:pt>
                <c:pt idx="49">
                  <c:v>849</c:v>
                </c:pt>
                <c:pt idx="50">
                  <c:v>729</c:v>
                </c:pt>
                <c:pt idx="51">
                  <c:v>509</c:v>
                </c:pt>
              </c:numCache>
            </c:numRef>
          </c:val>
          <c:extLst>
            <c:ext xmlns:c16="http://schemas.microsoft.com/office/drawing/2014/chart" uri="{C3380CC4-5D6E-409C-BE32-E72D297353CC}">
              <c16:uniqueId val="{00000000-300D-4DBA-A51E-2B89F43FA727}"/>
            </c:ext>
          </c:extLst>
        </c:ser>
        <c:ser>
          <c:idx val="3"/>
          <c:order val="1"/>
          <c:tx>
            <c:strRef>
              <c:f>'Données GRAPHIQUE_stocks_bénéf'!$BT$2</c:f>
              <c:strCache>
                <c:ptCount val="1"/>
                <c:pt idx="0">
                  <c:v>CUI-CIE</c:v>
                </c:pt>
              </c:strCache>
            </c:strRef>
          </c:tx>
          <c:spPr>
            <a:solidFill>
              <a:srgbClr val="1F497D">
                <a:alpha val="80000"/>
              </a:srgbClr>
            </a:solidFill>
            <a:ln w="25400">
              <a:noFill/>
            </a:ln>
          </c:spPr>
          <c:cat>
            <c:multiLvlStrRef>
              <c:f>'Données GRAPHIQUE_stocks_bénéf'!$BO$3:$BP$54</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lvl>
              </c:multiLvlStrCache>
            </c:multiLvlStrRef>
          </c:cat>
          <c:val>
            <c:numRef>
              <c:f>'Données GRAPHIQUE_stocks_bénéf'!$BT$3:$BT$54</c:f>
              <c:numCache>
                <c:formatCode>#,##0</c:formatCode>
                <c:ptCount val="52"/>
                <c:pt idx="0">
                  <c:v>414</c:v>
                </c:pt>
                <c:pt idx="1">
                  <c:v>841</c:v>
                </c:pt>
                <c:pt idx="2">
                  <c:v>736</c:v>
                </c:pt>
                <c:pt idx="3">
                  <c:v>698</c:v>
                </c:pt>
                <c:pt idx="4">
                  <c:v>498</c:v>
                </c:pt>
                <c:pt idx="5">
                  <c:v>231</c:v>
                </c:pt>
                <c:pt idx="6">
                  <c:v>180</c:v>
                </c:pt>
                <c:pt idx="7">
                  <c:v>253</c:v>
                </c:pt>
                <c:pt idx="8">
                  <c:v>352</c:v>
                </c:pt>
                <c:pt idx="9">
                  <c:v>247</c:v>
                </c:pt>
                <c:pt idx="10">
                  <c:v>154</c:v>
                </c:pt>
                <c:pt idx="11">
                  <c:v>161</c:v>
                </c:pt>
                <c:pt idx="12">
                  <c:v>196</c:v>
                </c:pt>
                <c:pt idx="13">
                  <c:v>195</c:v>
                </c:pt>
                <c:pt idx="14">
                  <c:v>153</c:v>
                </c:pt>
                <c:pt idx="15">
                  <c:v>183</c:v>
                </c:pt>
                <c:pt idx="16">
                  <c:v>255</c:v>
                </c:pt>
                <c:pt idx="17">
                  <c:v>233</c:v>
                </c:pt>
                <c:pt idx="18">
                  <c:v>204</c:v>
                </c:pt>
                <c:pt idx="19">
                  <c:v>204</c:v>
                </c:pt>
                <c:pt idx="20">
                  <c:v>234</c:v>
                </c:pt>
                <c:pt idx="21">
                  <c:v>326</c:v>
                </c:pt>
                <c:pt idx="22">
                  <c:v>415</c:v>
                </c:pt>
                <c:pt idx="23">
                  <c:v>484</c:v>
                </c:pt>
                <c:pt idx="24">
                  <c:v>641</c:v>
                </c:pt>
                <c:pt idx="25">
                  <c:v>603</c:v>
                </c:pt>
                <c:pt idx="26">
                  <c:v>388</c:v>
                </c:pt>
                <c:pt idx="27">
                  <c:v>271</c:v>
                </c:pt>
                <c:pt idx="28">
                  <c:v>204</c:v>
                </c:pt>
                <c:pt idx="29">
                  <c:v>208</c:v>
                </c:pt>
                <c:pt idx="30">
                  <c:v>175</c:v>
                </c:pt>
                <c:pt idx="31">
                  <c:v>114</c:v>
                </c:pt>
                <c:pt idx="32">
                  <c:v>57</c:v>
                </c:pt>
                <c:pt idx="33">
                  <c:v>3</c:v>
                </c:pt>
                <c:pt idx="34">
                  <c:v>0</c:v>
                </c:pt>
                <c:pt idx="35">
                  <c:v>0</c:v>
                </c:pt>
                <c:pt idx="36">
                  <c:v>0</c:v>
                </c:pt>
                <c:pt idx="37">
                  <c:v>0</c:v>
                </c:pt>
                <c:pt idx="38">
                  <c:v>0</c:v>
                </c:pt>
                <c:pt idx="39">
                  <c:v>0</c:v>
                </c:pt>
                <c:pt idx="40">
                  <c:v>0</c:v>
                </c:pt>
                <c:pt idx="41">
                  <c:v>0</c:v>
                </c:pt>
                <c:pt idx="42">
                  <c:v>0</c:v>
                </c:pt>
                <c:pt idx="43">
                  <c:v>16</c:v>
                </c:pt>
                <c:pt idx="44">
                  <c:v>88</c:v>
                </c:pt>
                <c:pt idx="45">
                  <c:v>220</c:v>
                </c:pt>
                <c:pt idx="46">
                  <c:v>320</c:v>
                </c:pt>
                <c:pt idx="47">
                  <c:v>472</c:v>
                </c:pt>
                <c:pt idx="48">
                  <c:v>543</c:v>
                </c:pt>
                <c:pt idx="49">
                  <c:v>520</c:v>
                </c:pt>
                <c:pt idx="50">
                  <c:v>343</c:v>
                </c:pt>
                <c:pt idx="51">
                  <c:v>187</c:v>
                </c:pt>
              </c:numCache>
            </c:numRef>
          </c:val>
          <c:extLst>
            <c:ext xmlns:c16="http://schemas.microsoft.com/office/drawing/2014/chart" uri="{C3380CC4-5D6E-409C-BE32-E72D297353CC}">
              <c16:uniqueId val="{00000001-300D-4DBA-A51E-2B89F43FA727}"/>
            </c:ext>
          </c:extLst>
        </c:ser>
        <c:ser>
          <c:idx val="2"/>
          <c:order val="2"/>
          <c:tx>
            <c:strRef>
              <c:f>'Données GRAPHIQUE_stocks_bénéf'!$BW$2</c:f>
              <c:strCache>
                <c:ptCount val="1"/>
                <c:pt idx="0">
                  <c:v>Emploi d'avenir</c:v>
                </c:pt>
              </c:strCache>
            </c:strRef>
          </c:tx>
          <c:spPr>
            <a:solidFill>
              <a:srgbClr val="F79646">
                <a:lumMod val="75000"/>
                <a:alpha val="70000"/>
              </a:srgbClr>
            </a:solidFill>
            <a:ln w="25400">
              <a:noFill/>
            </a:ln>
          </c:spPr>
          <c:cat>
            <c:multiLvlStrRef>
              <c:f>'Données GRAPHIQUE_stocks_bénéf'!$BO$3:$BP$54</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lvl>
              </c:multiLvlStrCache>
            </c:multiLvlStrRef>
          </c:cat>
          <c:val>
            <c:numRef>
              <c:f>'Données GRAPHIQUE_stocks_bénéf'!$BW$3:$BW$54</c:f>
              <c:numCache>
                <c:formatCode>General</c:formatCode>
                <c:ptCount val="52"/>
                <c:pt idx="0">
                  <c:v>0</c:v>
                </c:pt>
                <c:pt idx="1">
                  <c:v>0</c:v>
                </c:pt>
                <c:pt idx="2">
                  <c:v>0</c:v>
                </c:pt>
                <c:pt idx="3">
                  <c:v>0</c:v>
                </c:pt>
                <c:pt idx="4">
                  <c:v>0</c:v>
                </c:pt>
                <c:pt idx="5">
                  <c:v>0</c:v>
                </c:pt>
                <c:pt idx="6">
                  <c:v>0</c:v>
                </c:pt>
                <c:pt idx="7">
                  <c:v>0</c:v>
                </c:pt>
                <c:pt idx="8">
                  <c:v>0</c:v>
                </c:pt>
                <c:pt idx="9">
                  <c:v>0</c:v>
                </c:pt>
                <c:pt idx="10">
                  <c:v>0</c:v>
                </c:pt>
                <c:pt idx="11">
                  <c:v>0</c:v>
                </c:pt>
                <c:pt idx="12">
                  <c:v>145</c:v>
                </c:pt>
                <c:pt idx="13">
                  <c:v>272</c:v>
                </c:pt>
                <c:pt idx="14">
                  <c:v>507</c:v>
                </c:pt>
                <c:pt idx="15">
                  <c:v>706</c:v>
                </c:pt>
                <c:pt idx="16">
                  <c:v>850</c:v>
                </c:pt>
                <c:pt idx="17">
                  <c:v>948</c:v>
                </c:pt>
                <c:pt idx="18">
                  <c:v>1041</c:v>
                </c:pt>
                <c:pt idx="19">
                  <c:v>1091</c:v>
                </c:pt>
                <c:pt idx="20">
                  <c:v>1143</c:v>
                </c:pt>
                <c:pt idx="21">
                  <c:v>1210</c:v>
                </c:pt>
                <c:pt idx="22">
                  <c:v>1258</c:v>
                </c:pt>
                <c:pt idx="23">
                  <c:v>1337</c:v>
                </c:pt>
                <c:pt idx="24">
                  <c:v>1337</c:v>
                </c:pt>
                <c:pt idx="25">
                  <c:v>1336</c:v>
                </c:pt>
                <c:pt idx="26">
                  <c:v>1238</c:v>
                </c:pt>
                <c:pt idx="27">
                  <c:v>1157</c:v>
                </c:pt>
                <c:pt idx="28">
                  <c:v>1147</c:v>
                </c:pt>
                <c:pt idx="29">
                  <c:v>1036</c:v>
                </c:pt>
                <c:pt idx="30">
                  <c:v>834</c:v>
                </c:pt>
                <c:pt idx="31">
                  <c:v>709</c:v>
                </c:pt>
                <c:pt idx="32">
                  <c:v>583</c:v>
                </c:pt>
                <c:pt idx="33">
                  <c:v>473</c:v>
                </c:pt>
                <c:pt idx="34">
                  <c:v>368</c:v>
                </c:pt>
                <c:pt idx="35">
                  <c:v>278</c:v>
                </c:pt>
                <c:pt idx="36">
                  <c:v>210</c:v>
                </c:pt>
                <c:pt idx="37">
                  <c:v>157</c:v>
                </c:pt>
                <c:pt idx="38">
                  <c:v>94</c:v>
                </c:pt>
                <c:pt idx="39">
                  <c:v>60</c:v>
                </c:pt>
                <c:pt idx="40">
                  <c:v>22</c:v>
                </c:pt>
                <c:pt idx="41">
                  <c:v>0</c:v>
                </c:pt>
                <c:pt idx="42">
                  <c:v>0</c:v>
                </c:pt>
                <c:pt idx="43">
                  <c:v>0</c:v>
                </c:pt>
                <c:pt idx="44">
                  <c:v>0</c:v>
                </c:pt>
                <c:pt idx="45">
                  <c:v>0</c:v>
                </c:pt>
                <c:pt idx="46">
                  <c:v>0</c:v>
                </c:pt>
                <c:pt idx="47">
                  <c:v>0</c:v>
                </c:pt>
                <c:pt idx="48">
                  <c:v>0</c:v>
                </c:pt>
                <c:pt idx="49">
                  <c:v>0</c:v>
                </c:pt>
                <c:pt idx="50">
                  <c:v>0</c:v>
                </c:pt>
                <c:pt idx="51">
                  <c:v>0</c:v>
                </c:pt>
              </c:numCache>
            </c:numRef>
          </c:val>
          <c:extLst>
            <c:ext xmlns:c16="http://schemas.microsoft.com/office/drawing/2014/chart" uri="{C3380CC4-5D6E-409C-BE32-E72D297353CC}">
              <c16:uniqueId val="{00000002-300D-4DBA-A51E-2B89F43FA727}"/>
            </c:ext>
          </c:extLst>
        </c:ser>
        <c:ser>
          <c:idx val="0"/>
          <c:order val="3"/>
          <c:tx>
            <c:strRef>
              <c:f>'Données GRAPHIQUE_stocks_bénéf'!$BX$2</c:f>
              <c:strCache>
                <c:ptCount val="1"/>
                <c:pt idx="0">
                  <c:v>CDDI *</c:v>
                </c:pt>
              </c:strCache>
            </c:strRef>
          </c:tx>
          <c:spPr>
            <a:solidFill>
              <a:srgbClr val="FFFF00">
                <a:alpha val="70000"/>
              </a:srgbClr>
            </a:solidFill>
            <a:ln w="25400">
              <a:noFill/>
            </a:ln>
          </c:spPr>
          <c:cat>
            <c:multiLvlStrRef>
              <c:f>'Données GRAPHIQUE_stocks_bénéf'!$BO$3:$BP$54</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lvl>
              </c:multiLvlStrCache>
            </c:multiLvlStrRef>
          </c:cat>
          <c:val>
            <c:numRef>
              <c:f>'Données GRAPHIQUE_stocks_bénéf'!$BX$3:$BX$54</c:f>
              <c:numCache>
                <c:formatCode>General</c:formatCode>
                <c:ptCount val="52"/>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285</c:v>
                </c:pt>
                <c:pt idx="19">
                  <c:v>489</c:v>
                </c:pt>
                <c:pt idx="20">
                  <c:v>481</c:v>
                </c:pt>
                <c:pt idx="21">
                  <c:v>492</c:v>
                </c:pt>
                <c:pt idx="22">
                  <c:v>461</c:v>
                </c:pt>
                <c:pt idx="23">
                  <c:v>443</c:v>
                </c:pt>
                <c:pt idx="24">
                  <c:v>426</c:v>
                </c:pt>
                <c:pt idx="25">
                  <c:v>448</c:v>
                </c:pt>
                <c:pt idx="26">
                  <c:v>480</c:v>
                </c:pt>
                <c:pt idx="27">
                  <c:v>530</c:v>
                </c:pt>
                <c:pt idx="28">
                  <c:v>526</c:v>
                </c:pt>
                <c:pt idx="29">
                  <c:v>517</c:v>
                </c:pt>
                <c:pt idx="30">
                  <c:v>516</c:v>
                </c:pt>
                <c:pt idx="31">
                  <c:v>577</c:v>
                </c:pt>
                <c:pt idx="32">
                  <c:v>592</c:v>
                </c:pt>
                <c:pt idx="33">
                  <c:v>551</c:v>
                </c:pt>
                <c:pt idx="34">
                  <c:v>514</c:v>
                </c:pt>
                <c:pt idx="35">
                  <c:v>520</c:v>
                </c:pt>
                <c:pt idx="36">
                  <c:v>523</c:v>
                </c:pt>
                <c:pt idx="37">
                  <c:v>526</c:v>
                </c:pt>
                <c:pt idx="38">
                  <c:v>525</c:v>
                </c:pt>
                <c:pt idx="39">
                  <c:v>530</c:v>
                </c:pt>
                <c:pt idx="40">
                  <c:v>562</c:v>
                </c:pt>
                <c:pt idx="41">
                  <c:v>534</c:v>
                </c:pt>
                <c:pt idx="42">
                  <c:v>576</c:v>
                </c:pt>
                <c:pt idx="43">
                  <c:v>568</c:v>
                </c:pt>
                <c:pt idx="44">
                  <c:v>620</c:v>
                </c:pt>
                <c:pt idx="45">
                  <c:v>611</c:v>
                </c:pt>
                <c:pt idx="46">
                  <c:v>630</c:v>
                </c:pt>
                <c:pt idx="47">
                  <c:v>630</c:v>
                </c:pt>
                <c:pt idx="48">
                  <c:v>632</c:v>
                </c:pt>
                <c:pt idx="49">
                  <c:v>642</c:v>
                </c:pt>
                <c:pt idx="50">
                  <c:v>627</c:v>
                </c:pt>
                <c:pt idx="51">
                  <c:v>633</c:v>
                </c:pt>
              </c:numCache>
            </c:numRef>
          </c:val>
          <c:extLst>
            <c:ext xmlns:c16="http://schemas.microsoft.com/office/drawing/2014/chart" uri="{C3380CC4-5D6E-409C-BE32-E72D297353CC}">
              <c16:uniqueId val="{00000003-300D-4DBA-A51E-2B89F43FA727}"/>
            </c:ext>
          </c:extLst>
        </c:ser>
        <c:dLbls>
          <c:showLegendKey val="0"/>
          <c:showVal val="0"/>
          <c:showCatName val="0"/>
          <c:showSerName val="0"/>
          <c:showPercent val="0"/>
          <c:showBubbleSize val="0"/>
        </c:dLbls>
        <c:axId val="406972568"/>
        <c:axId val="1"/>
      </c:areaChart>
      <c:catAx>
        <c:axId val="406972568"/>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rot="0" vert="horz"/>
          <a:lstStyle/>
          <a:p>
            <a:pPr>
              <a:defRPr sz="1000" b="0" i="0" u="none" strike="noStrike" baseline="0">
                <a:solidFill>
                  <a:srgbClr val="000000"/>
                </a:solidFill>
                <a:latin typeface="Calibri"/>
                <a:ea typeface="Calibri"/>
                <a:cs typeface="Calibri"/>
              </a:defRPr>
            </a:pPr>
            <a:endParaRPr lang="fr-FR"/>
          </a:p>
        </c:txPr>
        <c:crossAx val="1"/>
        <c:crossesAt val="0"/>
        <c:auto val="0"/>
        <c:lblAlgn val="ctr"/>
        <c:lblOffset val="100"/>
        <c:tickLblSkip val="4"/>
        <c:noMultiLvlLbl val="0"/>
      </c:catAx>
      <c:valAx>
        <c:axId val="1"/>
        <c:scaling>
          <c:orientation val="minMax"/>
          <c:max val="5000"/>
          <c:min val="0"/>
        </c:scaling>
        <c:delete val="0"/>
        <c:axPos val="l"/>
        <c:majorGridlines>
          <c:spPr>
            <a:ln>
              <a:prstDash val="sysDash"/>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fr-FR"/>
          </a:p>
        </c:txPr>
        <c:crossAx val="406972568"/>
        <c:crosses val="autoZero"/>
        <c:crossBetween val="between"/>
        <c:majorUnit val="1000"/>
      </c:valAx>
    </c:plotArea>
    <c:legend>
      <c:legendPos val="t"/>
      <c:overlay val="0"/>
      <c:spPr>
        <a:noFill/>
      </c:spPr>
      <c:txPr>
        <a:bodyPr/>
        <a:lstStyle/>
        <a:p>
          <a:pPr>
            <a:defRPr sz="1100" b="0" i="0" u="none" strike="noStrike" baseline="0">
              <a:solidFill>
                <a:srgbClr val="000000"/>
              </a:solidFill>
              <a:latin typeface="Calibri"/>
              <a:ea typeface="Calibri"/>
              <a:cs typeface="Calibri"/>
            </a:defRPr>
          </a:pPr>
          <a:endParaRPr lang="fr-FR"/>
        </a:p>
      </c:txPr>
    </c:legend>
    <c:plotVisOnly val="1"/>
    <c:dispBlanksAs val="gap"/>
    <c:showDLblsOverMax val="0"/>
  </c:chart>
  <c:spPr>
    <a:solidFill>
      <a:sysClr val="window" lastClr="FFFFFF"/>
    </a:solidFill>
  </c:spPr>
  <c:txPr>
    <a:bodyPr/>
    <a:lstStyle/>
    <a:p>
      <a:pPr>
        <a:defRPr sz="1000" b="0" i="0" u="none" strike="noStrike" baseline="0">
          <a:solidFill>
            <a:srgbClr val="000000"/>
          </a:solidFill>
          <a:latin typeface="Calibri"/>
          <a:ea typeface="Calibri"/>
          <a:cs typeface="Calibri"/>
        </a:defRPr>
      </a:pPr>
      <a:endParaRPr lang="fr-FR"/>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Calibri"/>
                <a:ea typeface="Calibri"/>
                <a:cs typeface="Calibri"/>
              </a:defRPr>
            </a:pPr>
            <a:r>
              <a:rPr lang="fr-FR" sz="1800" b="1" i="0" baseline="0">
                <a:effectLst/>
              </a:rPr>
              <a:t>Stock de bénéficiaires de contrats d'apprentissage dans le Vaucluse</a:t>
            </a:r>
          </a:p>
          <a:p>
            <a:pPr>
              <a:defRPr sz="1000" b="0" i="0" u="none" strike="noStrike" baseline="0">
                <a:solidFill>
                  <a:srgbClr val="000000"/>
                </a:solidFill>
                <a:latin typeface="Calibri"/>
                <a:ea typeface="Calibri"/>
                <a:cs typeface="Calibri"/>
              </a:defRPr>
            </a:pPr>
            <a:r>
              <a:rPr lang="fr-FR" sz="1400" b="0" i="0" baseline="0">
                <a:effectLst/>
              </a:rPr>
              <a:t>(données brutes, en nombre)</a:t>
            </a:r>
            <a:endParaRPr lang="fr-FR" sz="1200" b="0">
              <a:effectLst/>
            </a:endParaRPr>
          </a:p>
        </c:rich>
      </c:tx>
      <c:layout>
        <c:manualLayout>
          <c:xMode val="edge"/>
          <c:yMode val="edge"/>
          <c:x val="0.12845913370277035"/>
          <c:y val="2.4996431671674296E-2"/>
        </c:manualLayout>
      </c:layout>
      <c:overlay val="0"/>
      <c:spPr>
        <a:noFill/>
        <a:ln w="25400">
          <a:noFill/>
        </a:ln>
      </c:spPr>
    </c:title>
    <c:autoTitleDeleted val="0"/>
    <c:plotArea>
      <c:layout>
        <c:manualLayout>
          <c:layoutTarget val="inner"/>
          <c:xMode val="edge"/>
          <c:yMode val="edge"/>
          <c:x val="5.2094879587940811E-2"/>
          <c:y val="0.17791309936205024"/>
          <c:w val="0.93016067977190131"/>
          <c:h val="0.50499133191202406"/>
        </c:manualLayout>
      </c:layout>
      <c:areaChart>
        <c:grouping val="stacked"/>
        <c:varyColors val="0"/>
        <c:ser>
          <c:idx val="0"/>
          <c:order val="0"/>
          <c:tx>
            <c:v>Secteur privé</c:v>
          </c:tx>
          <c:spPr>
            <a:ln w="25400">
              <a:noFill/>
            </a:ln>
          </c:spPr>
          <c:cat>
            <c:multiLvlStrRef>
              <c:f>'Graph à masquer'!$A$2:$B$21</c:f>
              <c:multiLvlStrCache>
                <c:ptCount val="2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lvl>
                <c:lvl>
                  <c:pt idx="0">
                    <c:v>2018</c:v>
                  </c:pt>
                  <c:pt idx="4">
                    <c:v>2019</c:v>
                  </c:pt>
                  <c:pt idx="8">
                    <c:v>2020</c:v>
                  </c:pt>
                  <c:pt idx="12">
                    <c:v>2021</c:v>
                  </c:pt>
                  <c:pt idx="16">
                    <c:v>2022</c:v>
                  </c:pt>
                </c:lvl>
              </c:multiLvlStrCache>
            </c:multiLvlStrRef>
          </c:cat>
          <c:val>
            <c:numRef>
              <c:f>'Graph à masquer'!$R$2:$R$21</c:f>
              <c:numCache>
                <c:formatCode>#,##0</c:formatCode>
                <c:ptCount val="20"/>
                <c:pt idx="0">
                  <c:v>3199</c:v>
                </c:pt>
                <c:pt idx="1">
                  <c:v>3076</c:v>
                </c:pt>
                <c:pt idx="2">
                  <c:v>3241</c:v>
                </c:pt>
                <c:pt idx="3">
                  <c:v>3469</c:v>
                </c:pt>
                <c:pt idx="4">
                  <c:v>3306</c:v>
                </c:pt>
                <c:pt idx="5">
                  <c:v>3182</c:v>
                </c:pt>
                <c:pt idx="6">
                  <c:v>3587</c:v>
                </c:pt>
                <c:pt idx="7">
                  <c:v>3824</c:v>
                </c:pt>
                <c:pt idx="8">
                  <c:v>3738</c:v>
                </c:pt>
                <c:pt idx="9">
                  <c:v>3612</c:v>
                </c:pt>
                <c:pt idx="10">
                  <c:v>4556</c:v>
                </c:pt>
                <c:pt idx="11">
                  <c:v>5214</c:v>
                </c:pt>
                <c:pt idx="12">
                  <c:v>5320</c:v>
                </c:pt>
                <c:pt idx="13">
                  <c:v>5122</c:v>
                </c:pt>
                <c:pt idx="14">
                  <c:v>6135</c:v>
                </c:pt>
                <c:pt idx="15">
                  <c:v>6583</c:v>
                </c:pt>
                <c:pt idx="16">
                  <c:v>6433</c:v>
                </c:pt>
                <c:pt idx="17">
                  <c:v>6149</c:v>
                </c:pt>
                <c:pt idx="18">
                  <c:v>6871</c:v>
                </c:pt>
                <c:pt idx="19">
                  <c:v>7198</c:v>
                </c:pt>
              </c:numCache>
            </c:numRef>
          </c:val>
          <c:extLst>
            <c:ext xmlns:c16="http://schemas.microsoft.com/office/drawing/2014/chart" uri="{C3380CC4-5D6E-409C-BE32-E72D297353CC}">
              <c16:uniqueId val="{00000000-0FED-404C-94EA-C578932CFD8D}"/>
            </c:ext>
          </c:extLst>
        </c:ser>
        <c:ser>
          <c:idx val="1"/>
          <c:order val="1"/>
          <c:tx>
            <c:v>Secteur public</c:v>
          </c:tx>
          <c:spPr>
            <a:ln w="25400">
              <a:noFill/>
            </a:ln>
          </c:spPr>
          <c:cat>
            <c:multiLvlStrRef>
              <c:f>'Graph à masquer'!$A$2:$B$21</c:f>
              <c:multiLvlStrCache>
                <c:ptCount val="2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lvl>
                <c:lvl>
                  <c:pt idx="0">
                    <c:v>2018</c:v>
                  </c:pt>
                  <c:pt idx="4">
                    <c:v>2019</c:v>
                  </c:pt>
                  <c:pt idx="8">
                    <c:v>2020</c:v>
                  </c:pt>
                  <c:pt idx="12">
                    <c:v>2021</c:v>
                  </c:pt>
                  <c:pt idx="16">
                    <c:v>2022</c:v>
                  </c:pt>
                </c:lvl>
              </c:multiLvlStrCache>
            </c:multiLvlStrRef>
          </c:cat>
          <c:val>
            <c:numRef>
              <c:f>'Graph à masquer'!$S$2:$S$21</c:f>
              <c:numCache>
                <c:formatCode>#,##0</c:formatCode>
                <c:ptCount val="20"/>
                <c:pt idx="0">
                  <c:v>52</c:v>
                </c:pt>
                <c:pt idx="1">
                  <c:v>51</c:v>
                </c:pt>
                <c:pt idx="2">
                  <c:v>60</c:v>
                </c:pt>
                <c:pt idx="3">
                  <c:v>72</c:v>
                </c:pt>
                <c:pt idx="4">
                  <c:v>72</c:v>
                </c:pt>
                <c:pt idx="5">
                  <c:v>70</c:v>
                </c:pt>
                <c:pt idx="6">
                  <c:v>58</c:v>
                </c:pt>
                <c:pt idx="7">
                  <c:v>67</c:v>
                </c:pt>
                <c:pt idx="8">
                  <c:v>69</c:v>
                </c:pt>
                <c:pt idx="9">
                  <c:v>69</c:v>
                </c:pt>
                <c:pt idx="10">
                  <c:v>65</c:v>
                </c:pt>
                <c:pt idx="11">
                  <c:v>79</c:v>
                </c:pt>
                <c:pt idx="12">
                  <c:v>81</c:v>
                </c:pt>
                <c:pt idx="13">
                  <c:v>79</c:v>
                </c:pt>
                <c:pt idx="14">
                  <c:v>88</c:v>
                </c:pt>
                <c:pt idx="15">
                  <c:v>100</c:v>
                </c:pt>
                <c:pt idx="16">
                  <c:v>100</c:v>
                </c:pt>
                <c:pt idx="17">
                  <c:v>100</c:v>
                </c:pt>
                <c:pt idx="18">
                  <c:v>120</c:v>
                </c:pt>
                <c:pt idx="19">
                  <c:v>152</c:v>
                </c:pt>
              </c:numCache>
            </c:numRef>
          </c:val>
          <c:extLst>
            <c:ext xmlns:c16="http://schemas.microsoft.com/office/drawing/2014/chart" uri="{C3380CC4-5D6E-409C-BE32-E72D297353CC}">
              <c16:uniqueId val="{00000001-0FED-404C-94EA-C578932CFD8D}"/>
            </c:ext>
          </c:extLst>
        </c:ser>
        <c:dLbls>
          <c:showLegendKey val="0"/>
          <c:showVal val="0"/>
          <c:showCatName val="0"/>
          <c:showSerName val="0"/>
          <c:showPercent val="0"/>
          <c:showBubbleSize val="0"/>
        </c:dLbls>
        <c:axId val="11531776"/>
        <c:axId val="11533312"/>
      </c:areaChart>
      <c:catAx>
        <c:axId val="11531776"/>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rot="0" vert="horz"/>
          <a:lstStyle/>
          <a:p>
            <a:pPr>
              <a:defRPr sz="1000" b="0" i="0" u="none" strike="noStrike" baseline="0">
                <a:solidFill>
                  <a:srgbClr val="000000"/>
                </a:solidFill>
                <a:latin typeface="Calibri"/>
                <a:ea typeface="Calibri"/>
                <a:cs typeface="Calibri"/>
              </a:defRPr>
            </a:pPr>
            <a:endParaRPr lang="fr-FR"/>
          </a:p>
        </c:txPr>
        <c:crossAx val="11533312"/>
        <c:crossesAt val="100"/>
        <c:auto val="0"/>
        <c:lblAlgn val="ctr"/>
        <c:lblOffset val="100"/>
        <c:noMultiLvlLbl val="0"/>
      </c:catAx>
      <c:valAx>
        <c:axId val="11533312"/>
        <c:scaling>
          <c:orientation val="minMax"/>
          <c:max val="8000"/>
          <c:min val="0"/>
        </c:scaling>
        <c:delete val="0"/>
        <c:axPos val="l"/>
        <c:majorGridlines>
          <c:spPr>
            <a:ln>
              <a:prstDash val="sysDash"/>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fr-FR"/>
          </a:p>
        </c:txPr>
        <c:crossAx val="11531776"/>
        <c:crosses val="autoZero"/>
        <c:crossBetween val="between"/>
        <c:majorUnit val="2000"/>
      </c:valAx>
    </c:plotArea>
    <c:legend>
      <c:legendPos val="t"/>
      <c:layout>
        <c:manualLayout>
          <c:xMode val="edge"/>
          <c:yMode val="edge"/>
          <c:x val="0.37109958621665617"/>
          <c:y val="0.12171222307303538"/>
          <c:w val="0.25891715477292859"/>
          <c:h val="3.98083325969091E-2"/>
        </c:manualLayout>
      </c:layout>
      <c:overlay val="0"/>
      <c:spPr>
        <a:noFill/>
      </c:spPr>
      <c:txPr>
        <a:bodyPr/>
        <a:lstStyle/>
        <a:p>
          <a:pPr>
            <a:defRPr sz="1100" b="0" i="0" u="none" strike="noStrike" baseline="0">
              <a:solidFill>
                <a:srgbClr val="000000"/>
              </a:solidFill>
              <a:latin typeface="Calibri"/>
              <a:ea typeface="Calibri"/>
              <a:cs typeface="Calibri"/>
            </a:defRPr>
          </a:pPr>
          <a:endParaRPr lang="fr-FR"/>
        </a:p>
      </c:txPr>
    </c:legend>
    <c:plotVisOnly val="1"/>
    <c:dispBlanksAs val="gap"/>
    <c:showDLblsOverMax val="0"/>
  </c:chart>
  <c:spPr>
    <a:solidFill>
      <a:sysClr val="window" lastClr="FFFFFF"/>
    </a:solidFill>
  </c:spPr>
  <c:txPr>
    <a:bodyPr/>
    <a:lstStyle/>
    <a:p>
      <a:pPr>
        <a:defRPr sz="1000" b="0" i="0" u="none" strike="noStrike" baseline="0">
          <a:solidFill>
            <a:srgbClr val="000000"/>
          </a:solidFill>
          <a:latin typeface="Calibri"/>
          <a:ea typeface="Calibri"/>
          <a:cs typeface="Calibri"/>
        </a:defRPr>
      </a:pPr>
      <a:endParaRPr lang="fr-FR"/>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Taux de chômage dans le Vaucluse </a:t>
            </a:r>
            <a:r>
              <a:rPr lang="fr-FR" sz="1500" b="0" i="1" u="none" strike="noStrike" baseline="0">
                <a:solidFill>
                  <a:srgbClr val="000000"/>
                </a:solidFill>
                <a:latin typeface="Calibri"/>
              </a:rPr>
              <a:t>(en %)</a:t>
            </a:r>
          </a:p>
        </c:rich>
      </c:tx>
      <c:layout>
        <c:manualLayout>
          <c:xMode val="edge"/>
          <c:yMode val="edge"/>
          <c:x val="0.27938931639226944"/>
          <c:y val="2.4256627684853017E-2"/>
        </c:manualLayout>
      </c:layout>
      <c:overlay val="0"/>
      <c:spPr>
        <a:noFill/>
        <a:ln w="25400">
          <a:noFill/>
        </a:ln>
      </c:spPr>
    </c:title>
    <c:autoTitleDeleted val="0"/>
    <c:plotArea>
      <c:layout>
        <c:manualLayout>
          <c:layoutTarget val="inner"/>
          <c:xMode val="edge"/>
          <c:yMode val="edge"/>
          <c:x val="8.7438260558339295E-2"/>
          <c:y val="0.18816505924925064"/>
          <c:w val="0.83764367816092833"/>
          <c:h val="0.53603068847163338"/>
        </c:manualLayout>
      </c:layout>
      <c:lineChart>
        <c:grouping val="standard"/>
        <c:varyColors val="0"/>
        <c:ser>
          <c:idx val="0"/>
          <c:order val="0"/>
          <c:tx>
            <c:v>Provence-Alpes-Côte d'Azur</c:v>
          </c:tx>
          <c:spPr>
            <a:ln w="25400">
              <a:solidFill>
                <a:srgbClr val="FF0000"/>
              </a:solidFill>
              <a:prstDash val="solid"/>
            </a:ln>
          </c:spPr>
          <c:marker>
            <c:symbol val="none"/>
          </c:marker>
          <c:cat>
            <c:multiLvlStrRef>
              <c:f>'dates trim'!$B$124:$C$300</c:f>
              <c:multiLvlStrCache>
                <c:ptCount val="61"/>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pt idx="52">
                    <c:v>T4</c:v>
                  </c:pt>
                  <c:pt idx="53">
                    <c:v>T1</c:v>
                  </c:pt>
                  <c:pt idx="54">
                    <c:v>T2</c:v>
                  </c:pt>
                  <c:pt idx="55">
                    <c:v>T3</c:v>
                  </c:pt>
                  <c:pt idx="56">
                    <c:v>T4</c:v>
                  </c:pt>
                  <c:pt idx="57">
                    <c:v>T1</c:v>
                  </c:pt>
                  <c:pt idx="58">
                    <c:v>T2</c:v>
                  </c:pt>
                  <c:pt idx="59">
                    <c:v>T3</c:v>
                  </c:pt>
                  <c:pt idx="60">
                    <c:v>T4</c:v>
                  </c:pt>
                </c:lvl>
                <c:lvl>
                  <c:pt idx="1">
                    <c:v>2013</c:v>
                  </c:pt>
                  <c:pt idx="5">
                    <c:v>2014</c:v>
                  </c:pt>
                  <c:pt idx="9">
                    <c:v>2015</c:v>
                  </c:pt>
                  <c:pt idx="13">
                    <c:v>2016</c:v>
                  </c:pt>
                  <c:pt idx="17">
                    <c:v>2017</c:v>
                  </c:pt>
                  <c:pt idx="21">
                    <c:v>2018</c:v>
                  </c:pt>
                  <c:pt idx="25">
                    <c:v>2019</c:v>
                  </c:pt>
                  <c:pt idx="29">
                    <c:v>2020</c:v>
                  </c:pt>
                  <c:pt idx="33">
                    <c:v>2021</c:v>
                  </c:pt>
                  <c:pt idx="37">
                    <c:v>2022</c:v>
                  </c:pt>
                  <c:pt idx="41">
                    <c:v>2023</c:v>
                  </c:pt>
                  <c:pt idx="45">
                    <c:v>2024</c:v>
                  </c:pt>
                  <c:pt idx="49">
                    <c:v>2025</c:v>
                  </c:pt>
                  <c:pt idx="53">
                    <c:v>2026</c:v>
                  </c:pt>
                  <c:pt idx="57">
                    <c:v>2027</c:v>
                  </c:pt>
                </c:lvl>
              </c:multiLvlStrCache>
            </c:multiLvlStrRef>
          </c:cat>
          <c:val>
            <c:numRef>
              <c:f>Données!$C$132:$C$172</c:f>
              <c:numCache>
                <c:formatCode>#\ ##0.0</c:formatCode>
                <c:ptCount val="41"/>
                <c:pt idx="0">
                  <c:v>11.2</c:v>
                </c:pt>
                <c:pt idx="1">
                  <c:v>11.3</c:v>
                </c:pt>
                <c:pt idx="2">
                  <c:v>11.5</c:v>
                </c:pt>
                <c:pt idx="3">
                  <c:v>11.3</c:v>
                </c:pt>
                <c:pt idx="4">
                  <c:v>11.2</c:v>
                </c:pt>
                <c:pt idx="5">
                  <c:v>11.2</c:v>
                </c:pt>
                <c:pt idx="6">
                  <c:v>11.2</c:v>
                </c:pt>
                <c:pt idx="7">
                  <c:v>11.4</c:v>
                </c:pt>
                <c:pt idx="8">
                  <c:v>11.6</c:v>
                </c:pt>
                <c:pt idx="9">
                  <c:v>11.4</c:v>
                </c:pt>
                <c:pt idx="10">
                  <c:v>11.7</c:v>
                </c:pt>
                <c:pt idx="11">
                  <c:v>11.5</c:v>
                </c:pt>
                <c:pt idx="12">
                  <c:v>11.4</c:v>
                </c:pt>
                <c:pt idx="13">
                  <c:v>11.3</c:v>
                </c:pt>
                <c:pt idx="14">
                  <c:v>11.1</c:v>
                </c:pt>
                <c:pt idx="15">
                  <c:v>11.1</c:v>
                </c:pt>
                <c:pt idx="16">
                  <c:v>11.4</c:v>
                </c:pt>
                <c:pt idx="17">
                  <c:v>10.9</c:v>
                </c:pt>
                <c:pt idx="18">
                  <c:v>10.8</c:v>
                </c:pt>
                <c:pt idx="19">
                  <c:v>10.8</c:v>
                </c:pt>
                <c:pt idx="20">
                  <c:v>10.4</c:v>
                </c:pt>
                <c:pt idx="21">
                  <c:v>10.6</c:v>
                </c:pt>
                <c:pt idx="22">
                  <c:v>10.4</c:v>
                </c:pt>
                <c:pt idx="23">
                  <c:v>10.199999999999999</c:v>
                </c:pt>
                <c:pt idx="24">
                  <c:v>10.1</c:v>
                </c:pt>
                <c:pt idx="25">
                  <c:v>10.1</c:v>
                </c:pt>
                <c:pt idx="26">
                  <c:v>9.6</c:v>
                </c:pt>
                <c:pt idx="27">
                  <c:v>9.5</c:v>
                </c:pt>
                <c:pt idx="28">
                  <c:v>9.3000000000000007</c:v>
                </c:pt>
                <c:pt idx="29">
                  <c:v>8.9</c:v>
                </c:pt>
                <c:pt idx="30">
                  <c:v>8.1999999999999993</c:v>
                </c:pt>
                <c:pt idx="31">
                  <c:v>10.1</c:v>
                </c:pt>
                <c:pt idx="32">
                  <c:v>9.1</c:v>
                </c:pt>
                <c:pt idx="33">
                  <c:v>9.3000000000000007</c:v>
                </c:pt>
                <c:pt idx="34">
                  <c:v>9</c:v>
                </c:pt>
                <c:pt idx="35">
                  <c:v>8.9</c:v>
                </c:pt>
                <c:pt idx="36">
                  <c:v>8.4</c:v>
                </c:pt>
                <c:pt idx="37">
                  <c:v>8.3000000000000007</c:v>
                </c:pt>
                <c:pt idx="38">
                  <c:v>8.1999999999999993</c:v>
                </c:pt>
                <c:pt idx="39">
                  <c:v>8.1999999999999993</c:v>
                </c:pt>
                <c:pt idx="40">
                  <c:v>8</c:v>
                </c:pt>
              </c:numCache>
            </c:numRef>
          </c:val>
          <c:smooth val="0"/>
          <c:extLst>
            <c:ext xmlns:c16="http://schemas.microsoft.com/office/drawing/2014/chart" uri="{C3380CC4-5D6E-409C-BE32-E72D297353CC}">
              <c16:uniqueId val="{00000000-A0AB-4464-97ED-4DF48660FB5B}"/>
            </c:ext>
          </c:extLst>
        </c:ser>
        <c:ser>
          <c:idx val="1"/>
          <c:order val="1"/>
          <c:tx>
            <c:v>France métropolitaine</c:v>
          </c:tx>
          <c:spPr>
            <a:ln w="25400">
              <a:solidFill>
                <a:srgbClr val="0000FF"/>
              </a:solidFill>
              <a:prstDash val="solid"/>
            </a:ln>
          </c:spPr>
          <c:marker>
            <c:symbol val="none"/>
          </c:marker>
          <c:cat>
            <c:multiLvlStrRef>
              <c:f>'dates trim'!$B$124:$C$300</c:f>
              <c:multiLvlStrCache>
                <c:ptCount val="61"/>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pt idx="52">
                    <c:v>T4</c:v>
                  </c:pt>
                  <c:pt idx="53">
                    <c:v>T1</c:v>
                  </c:pt>
                  <c:pt idx="54">
                    <c:v>T2</c:v>
                  </c:pt>
                  <c:pt idx="55">
                    <c:v>T3</c:v>
                  </c:pt>
                  <c:pt idx="56">
                    <c:v>T4</c:v>
                  </c:pt>
                  <c:pt idx="57">
                    <c:v>T1</c:v>
                  </c:pt>
                  <c:pt idx="58">
                    <c:v>T2</c:v>
                  </c:pt>
                  <c:pt idx="59">
                    <c:v>T3</c:v>
                  </c:pt>
                  <c:pt idx="60">
                    <c:v>T4</c:v>
                  </c:pt>
                </c:lvl>
                <c:lvl>
                  <c:pt idx="1">
                    <c:v>2013</c:v>
                  </c:pt>
                  <c:pt idx="5">
                    <c:v>2014</c:v>
                  </c:pt>
                  <c:pt idx="9">
                    <c:v>2015</c:v>
                  </c:pt>
                  <c:pt idx="13">
                    <c:v>2016</c:v>
                  </c:pt>
                  <c:pt idx="17">
                    <c:v>2017</c:v>
                  </c:pt>
                  <c:pt idx="21">
                    <c:v>2018</c:v>
                  </c:pt>
                  <c:pt idx="25">
                    <c:v>2019</c:v>
                  </c:pt>
                  <c:pt idx="29">
                    <c:v>2020</c:v>
                  </c:pt>
                  <c:pt idx="33">
                    <c:v>2021</c:v>
                  </c:pt>
                  <c:pt idx="37">
                    <c:v>2022</c:v>
                  </c:pt>
                  <c:pt idx="41">
                    <c:v>2023</c:v>
                  </c:pt>
                  <c:pt idx="45">
                    <c:v>2024</c:v>
                  </c:pt>
                  <c:pt idx="49">
                    <c:v>2025</c:v>
                  </c:pt>
                  <c:pt idx="53">
                    <c:v>2026</c:v>
                  </c:pt>
                  <c:pt idx="57">
                    <c:v>2027</c:v>
                  </c:pt>
                </c:lvl>
              </c:multiLvlStrCache>
            </c:multiLvlStrRef>
          </c:cat>
          <c:val>
            <c:numRef>
              <c:f>Données!$B$132:$B$172</c:f>
              <c:numCache>
                <c:formatCode>#\ ##0.0</c:formatCode>
                <c:ptCount val="41"/>
                <c:pt idx="0">
                  <c:v>9.8000000000000007</c:v>
                </c:pt>
                <c:pt idx="1">
                  <c:v>10</c:v>
                </c:pt>
                <c:pt idx="2">
                  <c:v>10.1</c:v>
                </c:pt>
                <c:pt idx="3">
                  <c:v>9.9</c:v>
                </c:pt>
                <c:pt idx="4">
                  <c:v>9.8000000000000007</c:v>
                </c:pt>
                <c:pt idx="5">
                  <c:v>9.8000000000000007</c:v>
                </c:pt>
                <c:pt idx="6">
                  <c:v>9.8000000000000007</c:v>
                </c:pt>
                <c:pt idx="7">
                  <c:v>9.9</c:v>
                </c:pt>
                <c:pt idx="8">
                  <c:v>10.1</c:v>
                </c:pt>
                <c:pt idx="9">
                  <c:v>10</c:v>
                </c:pt>
                <c:pt idx="10">
                  <c:v>10.199999999999999</c:v>
                </c:pt>
                <c:pt idx="11">
                  <c:v>10</c:v>
                </c:pt>
                <c:pt idx="12">
                  <c:v>9.9</c:v>
                </c:pt>
                <c:pt idx="13">
                  <c:v>9.9</c:v>
                </c:pt>
                <c:pt idx="14">
                  <c:v>9.6999999999999993</c:v>
                </c:pt>
                <c:pt idx="15">
                  <c:v>9.6</c:v>
                </c:pt>
                <c:pt idx="16">
                  <c:v>9.8000000000000007</c:v>
                </c:pt>
                <c:pt idx="17">
                  <c:v>9.3000000000000007</c:v>
                </c:pt>
                <c:pt idx="18">
                  <c:v>9.1999999999999993</c:v>
                </c:pt>
                <c:pt idx="19">
                  <c:v>9.1999999999999993</c:v>
                </c:pt>
                <c:pt idx="20">
                  <c:v>8.6999999999999993</c:v>
                </c:pt>
                <c:pt idx="21">
                  <c:v>8.9</c:v>
                </c:pt>
                <c:pt idx="22">
                  <c:v>8.8000000000000007</c:v>
                </c:pt>
                <c:pt idx="23">
                  <c:v>8.6</c:v>
                </c:pt>
                <c:pt idx="24">
                  <c:v>8.5</c:v>
                </c:pt>
                <c:pt idx="25">
                  <c:v>8.4</c:v>
                </c:pt>
                <c:pt idx="26">
                  <c:v>8.1</c:v>
                </c:pt>
                <c:pt idx="27">
                  <c:v>8.1</c:v>
                </c:pt>
                <c:pt idx="28">
                  <c:v>8</c:v>
                </c:pt>
                <c:pt idx="29">
                  <c:v>7.6</c:v>
                </c:pt>
                <c:pt idx="30">
                  <c:v>7</c:v>
                </c:pt>
                <c:pt idx="31">
                  <c:v>8.8000000000000007</c:v>
                </c:pt>
                <c:pt idx="32">
                  <c:v>7.9</c:v>
                </c:pt>
                <c:pt idx="33">
                  <c:v>8</c:v>
                </c:pt>
                <c:pt idx="34">
                  <c:v>7.7</c:v>
                </c:pt>
                <c:pt idx="35">
                  <c:v>7.8</c:v>
                </c:pt>
                <c:pt idx="36">
                  <c:v>7.3</c:v>
                </c:pt>
                <c:pt idx="37">
                  <c:v>7.1</c:v>
                </c:pt>
                <c:pt idx="38">
                  <c:v>7.2</c:v>
                </c:pt>
                <c:pt idx="39">
                  <c:v>7.1</c:v>
                </c:pt>
                <c:pt idx="40">
                  <c:v>7</c:v>
                </c:pt>
              </c:numCache>
            </c:numRef>
          </c:val>
          <c:smooth val="0"/>
          <c:extLst>
            <c:ext xmlns:c16="http://schemas.microsoft.com/office/drawing/2014/chart" uri="{C3380CC4-5D6E-409C-BE32-E72D297353CC}">
              <c16:uniqueId val="{00000001-A0AB-4464-97ED-4DF48660FB5B}"/>
            </c:ext>
          </c:extLst>
        </c:ser>
        <c:ser>
          <c:idx val="2"/>
          <c:order val="2"/>
          <c:tx>
            <c:strRef>
              <c:f>Données!$I$8</c:f>
              <c:strCache>
                <c:ptCount val="1"/>
                <c:pt idx="0">
                  <c:v>Vaucluse</c:v>
                </c:pt>
              </c:strCache>
            </c:strRef>
          </c:tx>
          <c:marker>
            <c:symbol val="none"/>
          </c:marker>
          <c:cat>
            <c:multiLvlStrRef>
              <c:f>'dates trim'!$B$124:$C$300</c:f>
              <c:multiLvlStrCache>
                <c:ptCount val="61"/>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pt idx="52">
                    <c:v>T4</c:v>
                  </c:pt>
                  <c:pt idx="53">
                    <c:v>T1</c:v>
                  </c:pt>
                  <c:pt idx="54">
                    <c:v>T2</c:v>
                  </c:pt>
                  <c:pt idx="55">
                    <c:v>T3</c:v>
                  </c:pt>
                  <c:pt idx="56">
                    <c:v>T4</c:v>
                  </c:pt>
                  <c:pt idx="57">
                    <c:v>T1</c:v>
                  </c:pt>
                  <c:pt idx="58">
                    <c:v>T2</c:v>
                  </c:pt>
                  <c:pt idx="59">
                    <c:v>T3</c:v>
                  </c:pt>
                  <c:pt idx="60">
                    <c:v>T4</c:v>
                  </c:pt>
                </c:lvl>
                <c:lvl>
                  <c:pt idx="1">
                    <c:v>2013</c:v>
                  </c:pt>
                  <c:pt idx="5">
                    <c:v>2014</c:v>
                  </c:pt>
                  <c:pt idx="9">
                    <c:v>2015</c:v>
                  </c:pt>
                  <c:pt idx="13">
                    <c:v>2016</c:v>
                  </c:pt>
                  <c:pt idx="17">
                    <c:v>2017</c:v>
                  </c:pt>
                  <c:pt idx="21">
                    <c:v>2018</c:v>
                  </c:pt>
                  <c:pt idx="25">
                    <c:v>2019</c:v>
                  </c:pt>
                  <c:pt idx="29">
                    <c:v>2020</c:v>
                  </c:pt>
                  <c:pt idx="33">
                    <c:v>2021</c:v>
                  </c:pt>
                  <c:pt idx="37">
                    <c:v>2022</c:v>
                  </c:pt>
                  <c:pt idx="41">
                    <c:v>2023</c:v>
                  </c:pt>
                  <c:pt idx="45">
                    <c:v>2024</c:v>
                  </c:pt>
                  <c:pt idx="49">
                    <c:v>2025</c:v>
                  </c:pt>
                  <c:pt idx="53">
                    <c:v>2026</c:v>
                  </c:pt>
                  <c:pt idx="57">
                    <c:v>2027</c:v>
                  </c:pt>
                </c:lvl>
              </c:multiLvlStrCache>
            </c:multiLvlStrRef>
          </c:cat>
          <c:val>
            <c:numRef>
              <c:f>Données!$I$132:$I$172</c:f>
              <c:numCache>
                <c:formatCode>#\ ##0.0</c:formatCode>
                <c:ptCount val="41"/>
                <c:pt idx="0">
                  <c:v>12.5</c:v>
                </c:pt>
                <c:pt idx="1">
                  <c:v>12.7</c:v>
                </c:pt>
                <c:pt idx="2">
                  <c:v>12.8</c:v>
                </c:pt>
                <c:pt idx="3">
                  <c:v>12.6</c:v>
                </c:pt>
                <c:pt idx="4">
                  <c:v>12.4</c:v>
                </c:pt>
                <c:pt idx="5">
                  <c:v>12.4</c:v>
                </c:pt>
                <c:pt idx="6">
                  <c:v>12.6</c:v>
                </c:pt>
                <c:pt idx="7">
                  <c:v>12.8</c:v>
                </c:pt>
                <c:pt idx="8">
                  <c:v>13</c:v>
                </c:pt>
                <c:pt idx="9">
                  <c:v>12.8</c:v>
                </c:pt>
                <c:pt idx="10">
                  <c:v>13.1</c:v>
                </c:pt>
                <c:pt idx="11">
                  <c:v>12.9</c:v>
                </c:pt>
                <c:pt idx="12">
                  <c:v>13</c:v>
                </c:pt>
                <c:pt idx="13">
                  <c:v>12.9</c:v>
                </c:pt>
                <c:pt idx="14">
                  <c:v>12.8</c:v>
                </c:pt>
                <c:pt idx="15">
                  <c:v>12.6</c:v>
                </c:pt>
                <c:pt idx="16">
                  <c:v>12.9</c:v>
                </c:pt>
                <c:pt idx="17">
                  <c:v>12.2</c:v>
                </c:pt>
                <c:pt idx="18">
                  <c:v>12</c:v>
                </c:pt>
                <c:pt idx="19">
                  <c:v>12</c:v>
                </c:pt>
                <c:pt idx="20">
                  <c:v>11.7</c:v>
                </c:pt>
                <c:pt idx="21">
                  <c:v>11.8</c:v>
                </c:pt>
                <c:pt idx="22">
                  <c:v>11.7</c:v>
                </c:pt>
                <c:pt idx="23">
                  <c:v>11.5</c:v>
                </c:pt>
                <c:pt idx="24">
                  <c:v>11.4</c:v>
                </c:pt>
                <c:pt idx="25">
                  <c:v>11.4</c:v>
                </c:pt>
                <c:pt idx="26">
                  <c:v>10.9</c:v>
                </c:pt>
                <c:pt idx="27">
                  <c:v>10.8</c:v>
                </c:pt>
                <c:pt idx="28">
                  <c:v>10.6</c:v>
                </c:pt>
                <c:pt idx="29">
                  <c:v>10.1</c:v>
                </c:pt>
                <c:pt idx="30">
                  <c:v>9.1999999999999993</c:v>
                </c:pt>
                <c:pt idx="31">
                  <c:v>11.4</c:v>
                </c:pt>
                <c:pt idx="32">
                  <c:v>10.3</c:v>
                </c:pt>
                <c:pt idx="33">
                  <c:v>10.3</c:v>
                </c:pt>
                <c:pt idx="34">
                  <c:v>10.199999999999999</c:v>
                </c:pt>
                <c:pt idx="35">
                  <c:v>10.199999999999999</c:v>
                </c:pt>
                <c:pt idx="36">
                  <c:v>9.6</c:v>
                </c:pt>
                <c:pt idx="37">
                  <c:v>9.4</c:v>
                </c:pt>
                <c:pt idx="38">
                  <c:v>9.4</c:v>
                </c:pt>
                <c:pt idx="39">
                  <c:v>9.5</c:v>
                </c:pt>
                <c:pt idx="40">
                  <c:v>9.5</c:v>
                </c:pt>
              </c:numCache>
            </c:numRef>
          </c:val>
          <c:smooth val="0"/>
          <c:extLst>
            <c:ext xmlns:c16="http://schemas.microsoft.com/office/drawing/2014/chart" uri="{C3380CC4-5D6E-409C-BE32-E72D297353CC}">
              <c16:uniqueId val="{00000002-A0AB-4464-97ED-4DF48660FB5B}"/>
            </c:ext>
          </c:extLst>
        </c:ser>
        <c:dLbls>
          <c:showLegendKey val="0"/>
          <c:showVal val="0"/>
          <c:showCatName val="0"/>
          <c:showSerName val="0"/>
          <c:showPercent val="0"/>
          <c:showBubbleSize val="0"/>
        </c:dLbls>
        <c:smooth val="0"/>
        <c:axId val="138919296"/>
        <c:axId val="138921088"/>
      </c:lineChart>
      <c:catAx>
        <c:axId val="138919296"/>
        <c:scaling>
          <c:orientation val="minMax"/>
        </c:scaling>
        <c:delete val="0"/>
        <c:axPos val="b"/>
        <c:majorGridlines>
          <c:spPr>
            <a:ln w="3175">
              <a:solidFill>
                <a:srgbClr val="969696"/>
              </a:solidFill>
              <a:prstDash val="sysDash"/>
            </a:ln>
          </c:spPr>
        </c:majorGridlines>
        <c:numFmt formatCode="General" sourceLinked="1"/>
        <c:majorTickMark val="cross"/>
        <c:minorTickMark val="none"/>
        <c:tickLblPos val="nextTo"/>
        <c:txPr>
          <a:bodyPr/>
          <a:lstStyle/>
          <a:p>
            <a:pPr>
              <a:defRPr sz="900"/>
            </a:pPr>
            <a:endParaRPr lang="fr-FR"/>
          </a:p>
        </c:txPr>
        <c:crossAx val="138921088"/>
        <c:crosses val="autoZero"/>
        <c:auto val="0"/>
        <c:lblAlgn val="ctr"/>
        <c:lblOffset val="100"/>
        <c:tickLblSkip val="4"/>
        <c:tickMarkSkip val="4"/>
        <c:noMultiLvlLbl val="0"/>
      </c:catAx>
      <c:valAx>
        <c:axId val="138921088"/>
        <c:scaling>
          <c:orientation val="minMax"/>
          <c:max val="14"/>
          <c:min val="7"/>
        </c:scaling>
        <c:delete val="0"/>
        <c:axPos val="l"/>
        <c:majorGridlines>
          <c:spPr>
            <a:ln>
              <a:prstDash val="sysDash"/>
            </a:ln>
          </c:spPr>
        </c:majorGridlines>
        <c:numFmt formatCode="#,##0" sourceLinked="0"/>
        <c:majorTickMark val="out"/>
        <c:minorTickMark val="none"/>
        <c:tickLblPos val="nextTo"/>
        <c:crossAx val="138919296"/>
        <c:crosses val="autoZero"/>
        <c:crossBetween val="midCat"/>
        <c:majorUnit val="1"/>
      </c:valAx>
    </c:plotArea>
    <c:legend>
      <c:legendPos val="r"/>
      <c:layout>
        <c:manualLayout>
          <c:xMode val="edge"/>
          <c:yMode val="edge"/>
          <c:x val="8.5245913863039841E-2"/>
          <c:y val="9.8718656477903358E-2"/>
          <c:w val="0.8415530303030303"/>
          <c:h val="8.382146018729921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906668268667008E-2"/>
          <c:y val="0.1861788714061014"/>
          <c:w val="0.87735585029537844"/>
          <c:h val="0.56139841674720237"/>
        </c:manualLayout>
      </c:layout>
      <c:barChart>
        <c:barDir val="col"/>
        <c:grouping val="clustered"/>
        <c:varyColors val="0"/>
        <c:ser>
          <c:idx val="0"/>
          <c:order val="0"/>
          <c:tx>
            <c:v>Taux de chômage, en % (échelle de gauche)</c:v>
          </c:tx>
          <c:spPr>
            <a:solidFill>
              <a:srgbClr val="00B0F0"/>
            </a:solidFill>
          </c:spPr>
          <c:invertIfNegative val="0"/>
          <c:dPt>
            <c:idx val="0"/>
            <c:invertIfNegative val="0"/>
            <c:bubble3D val="0"/>
            <c:spPr>
              <a:solidFill>
                <a:srgbClr val="92D050"/>
              </a:solidFill>
            </c:spPr>
            <c:extLst>
              <c:ext xmlns:c16="http://schemas.microsoft.com/office/drawing/2014/chart" uri="{C3380CC4-5D6E-409C-BE32-E72D297353CC}">
                <c16:uniqueId val="{00000001-A701-42B3-A4E7-7B71ADBA405E}"/>
              </c:ext>
            </c:extLst>
          </c:dPt>
          <c:dPt>
            <c:idx val="1"/>
            <c:invertIfNegative val="0"/>
            <c:bubble3D val="0"/>
            <c:spPr>
              <a:solidFill>
                <a:srgbClr val="FF0000"/>
              </a:solidFill>
            </c:spPr>
            <c:extLst>
              <c:ext xmlns:c16="http://schemas.microsoft.com/office/drawing/2014/chart" uri="{C3380CC4-5D6E-409C-BE32-E72D297353CC}">
                <c16:uniqueId val="{00000003-A701-42B3-A4E7-7B71ADBA405E}"/>
              </c:ext>
            </c:extLst>
          </c:dPt>
          <c:dPt>
            <c:idx val="3"/>
            <c:invertIfNegative val="0"/>
            <c:bubble3D val="0"/>
            <c:extLst>
              <c:ext xmlns:c16="http://schemas.microsoft.com/office/drawing/2014/chart" uri="{C3380CC4-5D6E-409C-BE32-E72D297353CC}">
                <c16:uniqueId val="{00000004-A701-42B3-A4E7-7B71ADBA405E}"/>
              </c:ext>
            </c:extLst>
          </c:dPt>
          <c:dPt>
            <c:idx val="4"/>
            <c:invertIfNegative val="0"/>
            <c:bubble3D val="0"/>
            <c:extLst>
              <c:ext xmlns:c16="http://schemas.microsoft.com/office/drawing/2014/chart" uri="{C3380CC4-5D6E-409C-BE32-E72D297353CC}">
                <c16:uniqueId val="{00000005-A701-42B3-A4E7-7B71ADBA405E}"/>
              </c:ext>
            </c:extLst>
          </c:dPt>
          <c:dPt>
            <c:idx val="5"/>
            <c:invertIfNegative val="0"/>
            <c:bubble3D val="0"/>
            <c:spPr>
              <a:solidFill>
                <a:srgbClr val="0070C0"/>
              </a:solidFill>
            </c:spPr>
            <c:extLst>
              <c:ext xmlns:c16="http://schemas.microsoft.com/office/drawing/2014/chart" uri="{C3380CC4-5D6E-409C-BE32-E72D297353CC}">
                <c16:uniqueId val="{00000007-A701-42B3-A4E7-7B71ADBA405E}"/>
              </c:ext>
            </c:extLst>
          </c:dPt>
          <c:dPt>
            <c:idx val="6"/>
            <c:invertIfNegative val="0"/>
            <c:bubble3D val="0"/>
            <c:extLst>
              <c:ext xmlns:c16="http://schemas.microsoft.com/office/drawing/2014/chart" uri="{C3380CC4-5D6E-409C-BE32-E72D297353CC}">
                <c16:uniqueId val="{00000008-A701-42B3-A4E7-7B71ADBA405E}"/>
              </c:ext>
            </c:extLst>
          </c:dPt>
          <c:dPt>
            <c:idx val="7"/>
            <c:invertIfNegative val="0"/>
            <c:bubble3D val="0"/>
            <c:extLst>
              <c:ext xmlns:c16="http://schemas.microsoft.com/office/drawing/2014/chart" uri="{C3380CC4-5D6E-409C-BE32-E72D297353CC}">
                <c16:uniqueId val="{00000009-A701-42B3-A4E7-7B71ADBA405E}"/>
              </c:ext>
            </c:extLst>
          </c:dPt>
          <c:dPt>
            <c:idx val="8"/>
            <c:invertIfNegative val="0"/>
            <c:bubble3D val="0"/>
            <c:extLst>
              <c:ext xmlns:c16="http://schemas.microsoft.com/office/drawing/2014/chart" uri="{C3380CC4-5D6E-409C-BE32-E72D297353CC}">
                <c16:uniqueId val="{0000000A-A701-42B3-A4E7-7B71ADBA405E}"/>
              </c:ext>
            </c:extLst>
          </c:dPt>
          <c:dLbls>
            <c:dLbl>
              <c:idx val="0"/>
              <c:layout>
                <c:manualLayout>
                  <c:x val="0"/>
                  <c:y val="1.341381623071764E-2"/>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701-42B3-A4E7-7B71ADBA405E}"/>
                </c:ext>
              </c:extLst>
            </c:dLbl>
            <c:dLbl>
              <c:idx val="1"/>
              <c:layout>
                <c:manualLayout>
                  <c:x val="0"/>
                  <c:y val="-2.1124120048374236E-7"/>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701-42B3-A4E7-7B71ADBA405E}"/>
                </c:ext>
              </c:extLst>
            </c:dLbl>
            <c:dLbl>
              <c:idx val="2"/>
              <c:layout>
                <c:manualLayout>
                  <c:x val="0"/>
                  <c:y val="-1.6096579476861168E-2"/>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701-42B3-A4E7-7B71ADBA405E}"/>
                </c:ext>
              </c:extLst>
            </c:dLbl>
            <c:dLbl>
              <c:idx val="3"/>
              <c:layout>
                <c:manualLayout>
                  <c:x val="0"/>
                  <c:y val="8.0482897384305842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701-42B3-A4E7-7B71ADBA405E}"/>
                </c:ext>
              </c:extLst>
            </c:dLbl>
            <c:dLbl>
              <c:idx val="4"/>
              <c:layout>
                <c:manualLayout>
                  <c:x val="-6.7246663173035446E-17"/>
                  <c:y val="8.0482897384305842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701-42B3-A4E7-7B71ADBA405E}"/>
                </c:ext>
              </c:extLst>
            </c:dLbl>
            <c:dLbl>
              <c:idx val="5"/>
              <c:layout>
                <c:manualLayout>
                  <c:x val="0"/>
                  <c:y val="1.0731052984574111E-2"/>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701-42B3-A4E7-7B71ADBA405E}"/>
                </c:ext>
              </c:extLst>
            </c:dLbl>
            <c:dLbl>
              <c:idx val="6"/>
              <c:layout>
                <c:manualLayout>
                  <c:x val="0"/>
                  <c:y val="5.3655264922870555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701-42B3-A4E7-7B71ADBA405E}"/>
                </c:ext>
              </c:extLst>
            </c:dLbl>
            <c:dLbl>
              <c:idx val="7"/>
              <c:layout>
                <c:manualLayout>
                  <c:x val="0"/>
                  <c:y val="8.0482897384305842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701-42B3-A4E7-7B71ADBA405E}"/>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graphiques_ann'!$G$76:$G$83</c:f>
              <c:strCache>
                <c:ptCount val="8"/>
                <c:pt idx="0">
                  <c:v>Vaucluse</c:v>
                </c:pt>
                <c:pt idx="1">
                  <c:v>Paca</c:v>
                </c:pt>
                <c:pt idx="2">
                  <c:v>Drome</c:v>
                </c:pt>
                <c:pt idx="3">
                  <c:v>Marne</c:v>
                </c:pt>
                <c:pt idx="4">
                  <c:v>Sarthe</c:v>
                </c:pt>
                <c:pt idx="5">
                  <c:v>France métro.</c:v>
                </c:pt>
                <c:pt idx="6">
                  <c:v>Charente Maritime</c:v>
                </c:pt>
                <c:pt idx="7">
                  <c:v>Côtes d'armor</c:v>
                </c:pt>
              </c:strCache>
            </c:strRef>
          </c:cat>
          <c:val>
            <c:numRef>
              <c:f>'données graphiques_ann'!$H$76:$H$83</c:f>
              <c:numCache>
                <c:formatCode>#\ ##0.0</c:formatCode>
                <c:ptCount val="8"/>
                <c:pt idx="0">
                  <c:v>9.5</c:v>
                </c:pt>
                <c:pt idx="1">
                  <c:v>8</c:v>
                </c:pt>
                <c:pt idx="2">
                  <c:v>7.7</c:v>
                </c:pt>
                <c:pt idx="3">
                  <c:v>7.1</c:v>
                </c:pt>
                <c:pt idx="4">
                  <c:v>7</c:v>
                </c:pt>
                <c:pt idx="5">
                  <c:v>7</c:v>
                </c:pt>
                <c:pt idx="6">
                  <c:v>6.7</c:v>
                </c:pt>
                <c:pt idx="7">
                  <c:v>6.2</c:v>
                </c:pt>
              </c:numCache>
            </c:numRef>
          </c:val>
          <c:extLst>
            <c:ext xmlns:c16="http://schemas.microsoft.com/office/drawing/2014/chart" uri="{C3380CC4-5D6E-409C-BE32-E72D297353CC}">
              <c16:uniqueId val="{0000000C-A701-42B3-A4E7-7B71ADBA405E}"/>
            </c:ext>
          </c:extLst>
        </c:ser>
        <c:dLbls>
          <c:showLegendKey val="0"/>
          <c:showVal val="0"/>
          <c:showCatName val="0"/>
          <c:showSerName val="0"/>
          <c:showPercent val="0"/>
          <c:showBubbleSize val="0"/>
        </c:dLbls>
        <c:gapWidth val="150"/>
        <c:axId val="810435824"/>
        <c:axId val="1"/>
      </c:barChart>
      <c:scatterChart>
        <c:scatterStyle val="lineMarker"/>
        <c:varyColors val="0"/>
        <c:ser>
          <c:idx val="1"/>
          <c:order val="1"/>
          <c:tx>
            <c:v>Variation annuelle, en point (échelle de droite)</c:v>
          </c:tx>
          <c:spPr>
            <a:ln w="28575">
              <a:noFill/>
            </a:ln>
          </c:spPr>
          <c:marker>
            <c:spPr>
              <a:solidFill>
                <a:schemeClr val="accent6">
                  <a:lumMod val="75000"/>
                </a:schemeClr>
              </a:solidFill>
            </c:spPr>
          </c:marker>
          <c:yVal>
            <c:numRef>
              <c:f>'données graphiques_ann'!$J$76:$J$83</c:f>
              <c:numCache>
                <c:formatCode>#\ ##0.0</c:formatCode>
                <c:ptCount val="8"/>
                <c:pt idx="0">
                  <c:v>-9.9999999999999645E-2</c:v>
                </c:pt>
                <c:pt idx="1">
                  <c:v>-0.40000000000000036</c:v>
                </c:pt>
                <c:pt idx="2">
                  <c:v>-0.39999999999999947</c:v>
                </c:pt>
                <c:pt idx="3">
                  <c:v>0</c:v>
                </c:pt>
                <c:pt idx="4">
                  <c:v>-0.40000000000000036</c:v>
                </c:pt>
                <c:pt idx="5">
                  <c:v>-0.29999999999999982</c:v>
                </c:pt>
                <c:pt idx="6">
                  <c:v>-0.5</c:v>
                </c:pt>
                <c:pt idx="7">
                  <c:v>-0.20000000000000018</c:v>
                </c:pt>
              </c:numCache>
            </c:numRef>
          </c:yVal>
          <c:smooth val="0"/>
          <c:extLst>
            <c:ext xmlns:c16="http://schemas.microsoft.com/office/drawing/2014/chart" uri="{C3380CC4-5D6E-409C-BE32-E72D297353CC}">
              <c16:uniqueId val="{0000000D-A701-42B3-A4E7-7B71ADBA405E}"/>
            </c:ext>
          </c:extLst>
        </c:ser>
        <c:dLbls>
          <c:showLegendKey val="0"/>
          <c:showVal val="0"/>
          <c:showCatName val="0"/>
          <c:showSerName val="0"/>
          <c:showPercent val="0"/>
          <c:showBubbleSize val="0"/>
        </c:dLbls>
        <c:axId val="3"/>
        <c:axId val="4"/>
      </c:scatterChart>
      <c:catAx>
        <c:axId val="810435824"/>
        <c:scaling>
          <c:orientation val="minMax"/>
        </c:scaling>
        <c:delete val="0"/>
        <c:axPos val="b"/>
        <c:numFmt formatCode="General" sourceLinked="1"/>
        <c:majorTickMark val="out"/>
        <c:minorTickMark val="none"/>
        <c:tickLblPos val="nextTo"/>
        <c:txPr>
          <a:bodyPr/>
          <a:lstStyle/>
          <a:p>
            <a:pPr>
              <a:defRPr sz="1000"/>
            </a:pPr>
            <a:endParaRPr lang="fr-FR"/>
          </a:p>
        </c:txPr>
        <c:crossAx val="1"/>
        <c:crosses val="autoZero"/>
        <c:auto val="1"/>
        <c:lblAlgn val="ctr"/>
        <c:lblOffset val="100"/>
        <c:noMultiLvlLbl val="0"/>
      </c:catAx>
      <c:valAx>
        <c:axId val="1"/>
        <c:scaling>
          <c:orientation val="minMax"/>
          <c:max val="10"/>
        </c:scaling>
        <c:delete val="0"/>
        <c:axPos val="l"/>
        <c:majorGridlines/>
        <c:numFmt formatCode="#,##0" sourceLinked="0"/>
        <c:majorTickMark val="out"/>
        <c:minorTickMark val="none"/>
        <c:tickLblPos val="nextTo"/>
        <c:crossAx val="810435824"/>
        <c:crosses val="autoZero"/>
        <c:crossBetween val="between"/>
        <c:majorUnit val="2"/>
      </c:valAx>
      <c:valAx>
        <c:axId val="3"/>
        <c:scaling>
          <c:orientation val="minMax"/>
        </c:scaling>
        <c:delete val="1"/>
        <c:axPos val="b"/>
        <c:majorTickMark val="out"/>
        <c:minorTickMark val="none"/>
        <c:tickLblPos val="nextTo"/>
        <c:crossAx val="4"/>
        <c:crosses val="autoZero"/>
        <c:crossBetween val="midCat"/>
      </c:valAx>
      <c:valAx>
        <c:axId val="4"/>
        <c:scaling>
          <c:orientation val="minMax"/>
          <c:max val="0"/>
          <c:min val="-0.5"/>
        </c:scaling>
        <c:delete val="0"/>
        <c:axPos val="r"/>
        <c:numFmt formatCode="[Blue][&lt;0]\-&quot;&quot;0.0&quot;&quot;;[Red][&gt;0]\+&quot;&quot;0.0&quot;&quot;;0" sourceLinked="0"/>
        <c:majorTickMark val="out"/>
        <c:minorTickMark val="none"/>
        <c:tickLblPos val="nextTo"/>
        <c:crossAx val="3"/>
        <c:crosses val="max"/>
        <c:crossBetween val="midCat"/>
        <c:majorUnit val="0.1"/>
        <c:minorUnit val="0.1"/>
      </c:valAx>
    </c:plotArea>
    <c:legend>
      <c:legendPos val="t"/>
      <c:layout>
        <c:manualLayout>
          <c:xMode val="edge"/>
          <c:yMode val="edge"/>
          <c:x val="4.2663951737807189E-2"/>
          <c:y val="0.1153588195841717"/>
          <c:w val="0.89999992779444526"/>
          <c:h val="5.1765712384543486E-2"/>
        </c:manualLayout>
      </c:layout>
      <c:overlay val="0"/>
      <c:txPr>
        <a:bodyPr/>
        <a:lstStyle/>
        <a:p>
          <a:pPr>
            <a:defRPr sz="1100"/>
          </a:pPr>
          <a:endParaRPr lang="fr-FR"/>
        </a:p>
      </c:txPr>
    </c:legend>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16829375369994917"/>
          <c:w val="0.86471641552420164"/>
          <c:h val="0.52314939674456862"/>
        </c:manualLayout>
      </c:layout>
      <c:barChart>
        <c:barDir val="col"/>
        <c:grouping val="stacked"/>
        <c:varyColors val="0"/>
        <c:ser>
          <c:idx val="1"/>
          <c:order val="0"/>
          <c:spPr>
            <a:solidFill>
              <a:srgbClr val="00B0F0"/>
            </a:solidFill>
            <a:ln w="28575">
              <a:noFill/>
              <a:prstDash val="solid"/>
            </a:ln>
          </c:spPr>
          <c:invertIfNegative val="0"/>
          <c:cat>
            <c:multiLvlStrRef>
              <c:f>'dates trim'!$A$17:$B$100</c:f>
              <c:multiLvlStrCache>
                <c:ptCount val="6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pt idx="56">
                    <c:v>T1</c:v>
                  </c:pt>
                  <c:pt idx="57">
                    <c:v>T2</c:v>
                  </c:pt>
                  <c:pt idx="58">
                    <c:v>T3</c:v>
                  </c:pt>
                  <c:pt idx="59">
                    <c:v>T4</c:v>
                  </c:pt>
                  <c:pt idx="60">
                    <c:v>T1</c:v>
                  </c:pt>
                  <c:pt idx="61">
                    <c:v>T2</c:v>
                  </c:pt>
                  <c:pt idx="62">
                    <c:v>T3</c:v>
                  </c:pt>
                  <c:pt idx="63">
                    <c:v>T4</c:v>
                  </c:pt>
                  <c:pt idx="64">
                    <c:v>T1</c:v>
                  </c:pt>
                  <c:pt idx="65">
                    <c:v>T2</c:v>
                  </c:pt>
                  <c:pt idx="66">
                    <c:v>T3</c:v>
                  </c:pt>
                  <c:pt idx="67">
                    <c:v>T4</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pt idx="48">
                    <c:v>2024</c:v>
                  </c:pt>
                  <c:pt idx="52">
                    <c:v>2025</c:v>
                  </c:pt>
                  <c:pt idx="56">
                    <c:v>2026</c:v>
                  </c:pt>
                  <c:pt idx="60">
                    <c:v>2027</c:v>
                  </c:pt>
                  <c:pt idx="64">
                    <c:v>2028</c:v>
                  </c:pt>
                </c:lvl>
              </c:multiLvlStrCache>
            </c:multiLvlStrRef>
          </c:cat>
          <c:val>
            <c:numRef>
              <c:f>dep84_trim!$BG$75:$BG$119</c:f>
              <c:numCache>
                <c:formatCode>#\ ##0.0</c:formatCode>
                <c:ptCount val="45"/>
                <c:pt idx="0">
                  <c:v>1.4279405270131162</c:v>
                </c:pt>
                <c:pt idx="1">
                  <c:v>1.2554426705370103</c:v>
                </c:pt>
                <c:pt idx="2">
                  <c:v>3.5117895793019382</c:v>
                </c:pt>
                <c:pt idx="3">
                  <c:v>2.0771307900020686</c:v>
                </c:pt>
                <c:pt idx="4">
                  <c:v>2.6860204842976243</c:v>
                </c:pt>
                <c:pt idx="5">
                  <c:v>1.9287931831692973</c:v>
                </c:pt>
                <c:pt idx="6">
                  <c:v>0.91374505864818545</c:v>
                </c:pt>
                <c:pt idx="7">
                  <c:v>0.86694066272796633</c:v>
                </c:pt>
                <c:pt idx="8">
                  <c:v>1.6807792703889879</c:v>
                </c:pt>
                <c:pt idx="9">
                  <c:v>1.627950660572286</c:v>
                </c:pt>
                <c:pt idx="10">
                  <c:v>1.2506931181073266</c:v>
                </c:pt>
                <c:pt idx="11">
                  <c:v>1.8011439698186749</c:v>
                </c:pt>
                <c:pt idx="12">
                  <c:v>2.0860729228930008</c:v>
                </c:pt>
                <c:pt idx="13">
                  <c:v>2.2893612038175526</c:v>
                </c:pt>
                <c:pt idx="14">
                  <c:v>0.51516886090441361</c:v>
                </c:pt>
                <c:pt idx="15">
                  <c:v>1.0478359908883794</c:v>
                </c:pt>
                <c:pt idx="16">
                  <c:v>0.92425608656447888</c:v>
                </c:pt>
                <c:pt idx="17">
                  <c:v>0.13401831583650381</c:v>
                </c:pt>
                <c:pt idx="18">
                  <c:v>0.84207004238232575</c:v>
                </c:pt>
                <c:pt idx="19">
                  <c:v>4.4240446828514024E-2</c:v>
                </c:pt>
                <c:pt idx="20">
                  <c:v>0.21004919573268666</c:v>
                </c:pt>
                <c:pt idx="21">
                  <c:v>0.78879143913066496</c:v>
                </c:pt>
                <c:pt idx="22">
                  <c:v>0.96869527145360124</c:v>
                </c:pt>
                <c:pt idx="23">
                  <c:v>1.3767683885305582</c:v>
                </c:pt>
                <c:pt idx="24">
                  <c:v>0.21921616852911274</c:v>
                </c:pt>
                <c:pt idx="25">
                  <c:v>0.54417413572342976</c:v>
                </c:pt>
                <c:pt idx="26">
                  <c:v>-0.20163429905549757</c:v>
                </c:pt>
                <c:pt idx="27">
                  <c:v>0.71777966822628159</c:v>
                </c:pt>
                <c:pt idx="28">
                  <c:v>0.45399355962625343</c:v>
                </c:pt>
                <c:pt idx="29">
                  <c:v>-1.1088338851227064</c:v>
                </c:pt>
                <c:pt idx="30">
                  <c:v>-0.94590285896480886</c:v>
                </c:pt>
                <c:pt idx="31">
                  <c:v>-0.76180257510729543</c:v>
                </c:pt>
                <c:pt idx="32">
                  <c:v>-0.34598334955130428</c:v>
                </c:pt>
                <c:pt idx="33">
                  <c:v>5.1589454269284962</c:v>
                </c:pt>
                <c:pt idx="34">
                  <c:v>-0.33015217952023779</c:v>
                </c:pt>
                <c:pt idx="35">
                  <c:v>-0.89539878888257318</c:v>
                </c:pt>
                <c:pt idx="36">
                  <c:v>4.7002297890119671E-2</c:v>
                </c:pt>
                <c:pt idx="37">
                  <c:v>-0.563762593307926</c:v>
                </c:pt>
                <c:pt idx="38">
                  <c:v>-1.7271247834531933</c:v>
                </c:pt>
                <c:pt idx="39">
                  <c:v>-2.6228632478632385</c:v>
                </c:pt>
                <c:pt idx="40">
                  <c:v>-2.5399089363102756</c:v>
                </c:pt>
                <c:pt idx="41">
                  <c:v>-2.3190363615895548</c:v>
                </c:pt>
                <c:pt idx="42">
                  <c:v>0.70300795205717748</c:v>
                </c:pt>
                <c:pt idx="43">
                  <c:v>0.48638132295719672</c:v>
                </c:pt>
                <c:pt idx="44">
                  <c:v>0.23916633449119207</c:v>
                </c:pt>
              </c:numCache>
            </c:numRef>
          </c:val>
          <c:extLst>
            <c:ext xmlns:c16="http://schemas.microsoft.com/office/drawing/2014/chart" uri="{C3380CC4-5D6E-409C-BE32-E72D297353CC}">
              <c16:uniqueId val="{00000000-15DC-4E0D-8CD7-E6568173F233}"/>
            </c:ext>
          </c:extLst>
        </c:ser>
        <c:dLbls>
          <c:showLegendKey val="0"/>
          <c:showVal val="0"/>
          <c:showCatName val="0"/>
          <c:showSerName val="0"/>
          <c:showPercent val="0"/>
          <c:showBubbleSize val="0"/>
        </c:dLbls>
        <c:gapWidth val="150"/>
        <c:overlap val="100"/>
        <c:axId val="171408768"/>
        <c:axId val="171410560"/>
      </c:barChart>
      <c:catAx>
        <c:axId val="171408768"/>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71410560"/>
        <c:crosses val="autoZero"/>
        <c:auto val="0"/>
        <c:lblAlgn val="ctr"/>
        <c:lblOffset val="100"/>
        <c:tickLblSkip val="4"/>
        <c:tickMarkSkip val="4"/>
        <c:noMultiLvlLbl val="0"/>
      </c:catAx>
      <c:valAx>
        <c:axId val="171410560"/>
        <c:scaling>
          <c:orientation val="minMax"/>
          <c:max val="6"/>
          <c:min val="-3"/>
        </c:scaling>
        <c:delete val="0"/>
        <c:axPos val="l"/>
        <c:majorGridlines>
          <c:spPr>
            <a:ln>
              <a:prstDash val="sysDash"/>
            </a:ln>
          </c:spPr>
        </c:majorGridlines>
        <c:numFmt formatCode="[Blue][&lt;0]\-&quot;&quot;0&quot;&quot;;[Red][&gt;0]\+&quot;&quot;0&quot;&quot;;0" sourceLinked="0"/>
        <c:majorTickMark val="out"/>
        <c:minorTickMark val="none"/>
        <c:tickLblPos val="nextTo"/>
        <c:crossAx val="171408768"/>
        <c:crosses val="autoZero"/>
        <c:crossBetween val="between"/>
        <c:majorUnit val="1"/>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0.02599</cdr:x>
      <cdr:y>0.86256</cdr:y>
    </cdr:from>
    <cdr:to>
      <cdr:x>1</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179317" y="2988945"/>
          <a:ext cx="6720593" cy="4762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0.02503</cdr:x>
      <cdr:y>0.86568</cdr:y>
    </cdr:from>
    <cdr:to>
      <cdr:x>0.99904</cdr:x>
      <cdr:y>0.99817</cdr:y>
    </cdr:to>
    <cdr:sp macro="" textlink="">
      <cdr:nvSpPr>
        <cdr:cNvPr id="3" name="Text Box 1"/>
        <cdr:cNvSpPr txBox="1">
          <a:spLocks xmlns:a="http://schemas.openxmlformats.org/drawingml/2006/main" noChangeArrowheads="1"/>
        </cdr:cNvSpPr>
      </cdr:nvSpPr>
      <cdr:spPr bwMode="auto">
        <a:xfrm xmlns:a="http://schemas.openxmlformats.org/drawingml/2006/main">
          <a:off x="172720" y="2999740"/>
          <a:ext cx="6720593" cy="45910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provisoires, corrigées des variations saisonnières  </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0.02828</cdr:x>
      <cdr:y>0</cdr:y>
    </cdr:from>
    <cdr:to>
      <cdr:x>0.98725</cdr:x>
      <cdr:y>0.18853</cdr:y>
    </cdr:to>
    <cdr:sp macro="" textlink="">
      <cdr:nvSpPr>
        <cdr:cNvPr id="5" name="ZoneTexte 1"/>
        <cdr:cNvSpPr txBox="1"/>
      </cdr:nvSpPr>
      <cdr:spPr>
        <a:xfrm xmlns:a="http://schemas.openxmlformats.org/drawingml/2006/main">
          <a:off x="212232"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0.01276</cdr:x>
      <cdr:y>0.85629</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95773" y="4086226"/>
          <a:ext cx="7393039" cy="68579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endParaRPr lang="fr-FR" sz="1000" b="0" dirty="0" smtClean="0">
            <a:effectLst/>
            <a:latin typeface="+mn-lt"/>
            <a:ea typeface="+mn-ea"/>
            <a:cs typeface="+mn-cs"/>
          </a:endParaRPr>
        </a:p>
        <a:p xmlns:a="http://schemas.openxmlformats.org/drawingml/2006/main">
          <a:pPr rtl="0"/>
          <a:r>
            <a:rPr lang="fr-FR" sz="1000" b="1" dirty="0" smtClean="0">
              <a:effectLst/>
              <a:latin typeface="+mn-lt"/>
              <a:ea typeface="+mn-ea"/>
              <a:cs typeface="+mn-cs"/>
            </a:rPr>
            <a:t>Note</a:t>
          </a:r>
          <a:r>
            <a:rPr lang="fr-FR" sz="1000" dirty="0" smtClean="0">
              <a:effectLst/>
              <a:latin typeface="+mn-lt"/>
              <a:ea typeface="+mn-ea"/>
              <a:cs typeface="+mn-cs"/>
            </a:rPr>
            <a:t> </a:t>
          </a:r>
          <a:r>
            <a:rPr lang="fr-FR" sz="1000" dirty="0">
              <a:effectLst/>
              <a:latin typeface="+mn-lt"/>
              <a:ea typeface="+mn-ea"/>
              <a:cs typeface="+mn-cs"/>
            </a:rPr>
            <a:t>: données corrigées des variations</a:t>
          </a:r>
          <a:r>
            <a:rPr lang="fr-FR" sz="1000" baseline="0" dirty="0">
              <a:effectLst/>
              <a:latin typeface="+mn-lt"/>
              <a:ea typeface="+mn-ea"/>
              <a:cs typeface="+mn-cs"/>
            </a:rPr>
            <a:t> saisonnières et des jours ouvrables</a:t>
          </a:r>
          <a:endParaRPr lang="fr-FR" sz="1000" dirty="0">
            <a:effectLst/>
          </a:endParaRPr>
        </a:p>
        <a:p xmlns:a="http://schemas.openxmlformats.org/drawingml/2006/main">
          <a:pPr rtl="0"/>
          <a:r>
            <a:rPr lang="fr-FR" sz="1000" b="1" i="1" dirty="0">
              <a:effectLst/>
              <a:latin typeface="+mn-lt"/>
              <a:ea typeface="+mn-ea"/>
              <a:cs typeface="+mn-cs"/>
            </a:rPr>
            <a:t>Source</a:t>
          </a:r>
          <a:r>
            <a:rPr lang="fr-FR" sz="1000" dirty="0">
              <a:effectLst/>
              <a:latin typeface="+mn-lt"/>
              <a:ea typeface="+mn-ea"/>
              <a:cs typeface="+mn-cs"/>
            </a:rPr>
            <a:t> : </a:t>
          </a:r>
          <a:r>
            <a:rPr lang="fr-FR" sz="1000" i="1" dirty="0">
              <a:effectLst/>
              <a:latin typeface="+mn-lt"/>
              <a:ea typeface="+mn-ea"/>
              <a:cs typeface="+mn-cs"/>
            </a:rPr>
            <a:t>Pôle emploi, </a:t>
          </a:r>
          <a:r>
            <a:rPr lang="fr-FR" sz="1000" i="1" dirty="0" err="1">
              <a:effectLst/>
              <a:latin typeface="+mn-lt"/>
              <a:ea typeface="+mn-ea"/>
              <a:cs typeface="+mn-cs"/>
            </a:rPr>
            <a:t>Dares</a:t>
          </a:r>
          <a:r>
            <a:rPr lang="fr-FR" sz="1000" i="1" dirty="0">
              <a:effectLst/>
              <a:latin typeface="+mn-lt"/>
              <a:ea typeface="+mn-ea"/>
              <a:cs typeface="+mn-cs"/>
            </a:rPr>
            <a:t> (STMT) - Calculs des CVS-CJO : </a:t>
          </a:r>
          <a:r>
            <a:rPr lang="fr-FR" sz="1000" i="1" dirty="0" err="1">
              <a:effectLst/>
              <a:latin typeface="+mn-lt"/>
              <a:ea typeface="+mn-ea"/>
              <a:cs typeface="+mn-cs"/>
            </a:rPr>
            <a:t>Dares</a:t>
          </a:r>
          <a:endParaRPr lang="fr-FR" sz="1000" i="1" dirty="0">
            <a:effectLst/>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9"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sexe,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0.90421</cdr:x>
      <cdr:y>0.30062</cdr:y>
    </cdr:from>
    <cdr:to>
      <cdr:x>0.96767</cdr:x>
      <cdr:y>0.30062</cdr:y>
    </cdr:to>
    <cdr:cxnSp macro="">
      <cdr:nvCxnSpPr>
        <cdr:cNvPr id="6" name="Connecteur droit avec flèche 5">
          <a:extLst xmlns:a="http://schemas.openxmlformats.org/drawingml/2006/main">
            <a:ext uri="{FF2B5EF4-FFF2-40B4-BE49-F238E27FC236}">
              <a16:creationId xmlns:a16="http://schemas.microsoft.com/office/drawing/2014/main" id="{8E917997-A25E-42D6-8FB6-D6C2304D4518}"/>
            </a:ext>
          </a:extLst>
        </cdr:cNvPr>
        <cdr:cNvCxnSpPr/>
      </cdr:nvCxnSpPr>
      <cdr:spPr>
        <a:xfrm xmlns:a="http://schemas.openxmlformats.org/drawingml/2006/main">
          <a:off x="6786743" y="1434586"/>
          <a:ext cx="476312" cy="0"/>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0.89753</cdr:x>
      <cdr:y>0.23759</cdr:y>
    </cdr:from>
    <cdr:to>
      <cdr:x>0.98974</cdr:x>
      <cdr:y>0.29631</cdr:y>
    </cdr:to>
    <cdr:sp macro="" textlink="">
      <cdr:nvSpPr>
        <cdr:cNvPr id="9" name="ZoneTexte 15"/>
        <cdr:cNvSpPr txBox="1"/>
      </cdr:nvSpPr>
      <cdr:spPr>
        <a:xfrm xmlns:a="http://schemas.openxmlformats.org/drawingml/2006/main">
          <a:off x="6736572" y="1133785"/>
          <a:ext cx="692101" cy="28021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a:solidFill>
                <a:schemeClr val="accent1">
                  <a:lumMod val="75000"/>
                </a:schemeClr>
              </a:solidFill>
            </a:rPr>
            <a:t>*acquis</a:t>
          </a:r>
        </a:p>
      </cdr:txBody>
    </cdr:sp>
  </cdr:relSizeAnchor>
  <cdr:relSizeAnchor xmlns:cdr="http://schemas.openxmlformats.org/drawingml/2006/chartDrawing">
    <cdr:from>
      <cdr:x>0.90722</cdr:x>
      <cdr:y>0.27967</cdr:y>
    </cdr:from>
    <cdr:to>
      <cdr:x>0.90765</cdr:x>
      <cdr:y>0.78</cdr:y>
    </cdr:to>
    <cdr:cxnSp macro="">
      <cdr:nvCxnSpPr>
        <cdr:cNvPr id="11" name="Connecteur droit 10">
          <a:extLst xmlns:a="http://schemas.openxmlformats.org/drawingml/2006/main">
            <a:ext uri="{FF2B5EF4-FFF2-40B4-BE49-F238E27FC236}">
              <a16:creationId xmlns:a16="http://schemas.microsoft.com/office/drawing/2014/main" id="{AE96B105-D005-4BD5-AC85-BFE01AD171AE}"/>
            </a:ext>
          </a:extLst>
        </cdr:cNvPr>
        <cdr:cNvCxnSpPr/>
      </cdr:nvCxnSpPr>
      <cdr:spPr>
        <a:xfrm xmlns:a="http://schemas.openxmlformats.org/drawingml/2006/main" flipH="1">
          <a:off x="6809325" y="1334604"/>
          <a:ext cx="3228" cy="2387588"/>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2.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9"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sexe,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0.01683</cdr:x>
      <cdr:y>0.84679</cdr:y>
    </cdr:from>
    <cdr:to>
      <cdr:x>0.99779</cdr:x>
      <cdr:y>0.94837</cdr:y>
    </cdr:to>
    <cdr:sp macro="" textlink="">
      <cdr:nvSpPr>
        <cdr:cNvPr id="2" name="Text Box 1"/>
        <cdr:cNvSpPr txBox="1">
          <a:spLocks xmlns:a="http://schemas.openxmlformats.org/drawingml/2006/main" noChangeArrowheads="1"/>
        </cdr:cNvSpPr>
      </cdr:nvSpPr>
      <cdr:spPr bwMode="auto">
        <a:xfrm xmlns:a="http://schemas.openxmlformats.org/drawingml/2006/main">
          <a:off x="126321" y="4040903"/>
          <a:ext cx="7362791" cy="48474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endParaRPr lang="fr-FR" sz="1000" b="0" dirty="0" smtClean="0">
            <a:effectLst/>
            <a:latin typeface="+mn-lt"/>
            <a:ea typeface="+mn-ea"/>
            <a:cs typeface="+mn-cs"/>
          </a:endParaRPr>
        </a:p>
        <a:p xmlns:a="http://schemas.openxmlformats.org/drawingml/2006/main">
          <a:pPr rtl="0"/>
          <a:r>
            <a:rPr lang="fr-FR" sz="1000" b="1" dirty="0" smtClean="0">
              <a:effectLst/>
              <a:latin typeface="+mn-lt"/>
              <a:ea typeface="+mn-ea"/>
              <a:cs typeface="+mn-cs"/>
            </a:rPr>
            <a:t>Note</a:t>
          </a:r>
          <a:r>
            <a:rPr lang="fr-FR" sz="1000" dirty="0" smtClean="0">
              <a:effectLst/>
              <a:latin typeface="+mn-lt"/>
              <a:ea typeface="+mn-ea"/>
              <a:cs typeface="+mn-cs"/>
            </a:rPr>
            <a:t> </a:t>
          </a:r>
          <a:r>
            <a:rPr lang="fr-FR" sz="1000" dirty="0">
              <a:effectLst/>
              <a:latin typeface="+mn-lt"/>
              <a:ea typeface="+mn-ea"/>
              <a:cs typeface="+mn-cs"/>
            </a:rPr>
            <a:t>: données corrigées des variations</a:t>
          </a:r>
          <a:r>
            <a:rPr lang="fr-FR" sz="1000" baseline="0" dirty="0">
              <a:effectLst/>
              <a:latin typeface="+mn-lt"/>
              <a:ea typeface="+mn-ea"/>
              <a:cs typeface="+mn-cs"/>
            </a:rPr>
            <a:t> saisonnières et des jours ouvrables</a:t>
          </a:r>
          <a:endParaRPr lang="fr-FR" sz="1000" dirty="0">
            <a:effectLst/>
          </a:endParaRPr>
        </a:p>
        <a:p xmlns:a="http://schemas.openxmlformats.org/drawingml/2006/main">
          <a:pPr rtl="0"/>
          <a:r>
            <a:rPr lang="fr-FR" sz="1000" b="1" i="1" dirty="0">
              <a:effectLst/>
              <a:latin typeface="+mn-lt"/>
              <a:ea typeface="+mn-ea"/>
              <a:cs typeface="+mn-cs"/>
            </a:rPr>
            <a:t>Source</a:t>
          </a:r>
          <a:r>
            <a:rPr lang="fr-FR" sz="1000" dirty="0">
              <a:effectLst/>
              <a:latin typeface="+mn-lt"/>
              <a:ea typeface="+mn-ea"/>
              <a:cs typeface="+mn-cs"/>
            </a:rPr>
            <a:t> : </a:t>
          </a:r>
          <a:r>
            <a:rPr lang="fr-FR" sz="1000" i="1" dirty="0">
              <a:effectLst/>
              <a:latin typeface="+mn-lt"/>
              <a:ea typeface="+mn-ea"/>
              <a:cs typeface="+mn-cs"/>
            </a:rPr>
            <a:t>Pôle emploi, </a:t>
          </a:r>
          <a:r>
            <a:rPr lang="fr-FR" sz="1000" i="1" dirty="0" err="1">
              <a:effectLst/>
              <a:latin typeface="+mn-lt"/>
              <a:ea typeface="+mn-ea"/>
              <a:cs typeface="+mn-cs"/>
            </a:rPr>
            <a:t>Dares</a:t>
          </a:r>
          <a:r>
            <a:rPr lang="fr-FR" sz="1000" i="1" dirty="0">
              <a:effectLst/>
              <a:latin typeface="+mn-lt"/>
              <a:ea typeface="+mn-ea"/>
              <a:cs typeface="+mn-cs"/>
            </a:rPr>
            <a:t> (STMT) - Calculs des CVS-CJO : </a:t>
          </a:r>
          <a:r>
            <a:rPr lang="fr-FR" sz="1000" i="1" dirty="0" err="1">
              <a:effectLst/>
              <a:latin typeface="+mn-lt"/>
              <a:ea typeface="+mn-ea"/>
              <a:cs typeface="+mn-cs"/>
            </a:rPr>
            <a:t>Dares</a:t>
          </a:r>
          <a:endParaRPr lang="fr-FR" sz="1000" i="1" dirty="0">
            <a:effectLst/>
          </a:endParaRPr>
        </a:p>
      </cdr:txBody>
    </cdr:sp>
  </cdr:relSizeAnchor>
</c:userShapes>
</file>

<file path=ppt/drawings/drawing13.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8" y="0"/>
          <a:ext cx="7197742"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âge,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0.90795</cdr:x>
      <cdr:y>0.23671</cdr:y>
    </cdr:from>
    <cdr:to>
      <cdr:x>0.9082</cdr:x>
      <cdr:y>0.77063</cdr:y>
    </cdr:to>
    <cdr:cxnSp macro="">
      <cdr:nvCxnSpPr>
        <cdr:cNvPr id="4" name="Connecteur droit 3">
          <a:extLst xmlns:a="http://schemas.openxmlformats.org/drawingml/2006/main">
            <a:ext uri="{FF2B5EF4-FFF2-40B4-BE49-F238E27FC236}">
              <a16:creationId xmlns:a16="http://schemas.microsoft.com/office/drawing/2014/main" id="{9CA15651-A770-4E3A-8665-7F4845262E79}"/>
            </a:ext>
          </a:extLst>
        </cdr:cNvPr>
        <cdr:cNvCxnSpPr/>
      </cdr:nvCxnSpPr>
      <cdr:spPr>
        <a:xfrm xmlns:a="http://schemas.openxmlformats.org/drawingml/2006/main">
          <a:off x="6814782" y="1129586"/>
          <a:ext cx="1876" cy="2547880"/>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0.90384</cdr:x>
      <cdr:y>0.33325</cdr:y>
    </cdr:from>
    <cdr:to>
      <cdr:x>0.95564</cdr:x>
      <cdr:y>0.33351</cdr:y>
    </cdr:to>
    <cdr:cxnSp macro="">
      <cdr:nvCxnSpPr>
        <cdr:cNvPr id="6" name="Connecteur droit avec flèche 5">
          <a:extLst xmlns:a="http://schemas.openxmlformats.org/drawingml/2006/main">
            <a:ext uri="{FF2B5EF4-FFF2-40B4-BE49-F238E27FC236}">
              <a16:creationId xmlns:a16="http://schemas.microsoft.com/office/drawing/2014/main" id="{C1D4CA76-7ADE-41C6-AC76-D9DE47ABC4D3}"/>
            </a:ext>
          </a:extLst>
        </cdr:cNvPr>
        <cdr:cNvCxnSpPr/>
      </cdr:nvCxnSpPr>
      <cdr:spPr>
        <a:xfrm xmlns:a="http://schemas.openxmlformats.org/drawingml/2006/main" flipV="1">
          <a:off x="6783918" y="1590277"/>
          <a:ext cx="388795" cy="1241"/>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0.89785</cdr:x>
      <cdr:y>0.27038</cdr:y>
    </cdr:from>
    <cdr:to>
      <cdr:x>0.98626</cdr:x>
      <cdr:y>0.3291</cdr:y>
    </cdr:to>
    <cdr:sp macro="" textlink="">
      <cdr:nvSpPr>
        <cdr:cNvPr id="8" name="ZoneTexte 15"/>
        <cdr:cNvSpPr txBox="1"/>
      </cdr:nvSpPr>
      <cdr:spPr>
        <a:xfrm xmlns:a="http://schemas.openxmlformats.org/drawingml/2006/main">
          <a:off x="6738987" y="1290281"/>
          <a:ext cx="663579" cy="28021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a:solidFill>
                <a:schemeClr val="accent1">
                  <a:lumMod val="75000"/>
                </a:schemeClr>
              </a:solidFill>
            </a:rPr>
            <a:t>*acquis</a:t>
          </a:r>
        </a:p>
      </cdr:txBody>
    </cdr:sp>
  </cdr:relSizeAnchor>
</c:userShapes>
</file>

<file path=ppt/drawings/drawing14.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8" y="0"/>
          <a:ext cx="7197742"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âge,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0.83117</cdr:y>
    </cdr:from>
    <cdr:to>
      <cdr:x>1</cdr:x>
      <cdr:y>0.965</cdr:y>
    </cdr:to>
    <cdr:sp macro="" textlink="">
      <cdr:nvSpPr>
        <cdr:cNvPr id="2" name="Text Box 1"/>
        <cdr:cNvSpPr txBox="1">
          <a:spLocks xmlns:a="http://schemas.openxmlformats.org/drawingml/2006/main" noChangeArrowheads="1"/>
        </cdr:cNvSpPr>
      </cdr:nvSpPr>
      <cdr:spPr bwMode="auto">
        <a:xfrm xmlns:a="http://schemas.openxmlformats.org/drawingml/2006/main">
          <a:off x="142909" y="3966364"/>
          <a:ext cx="7362791" cy="63863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endParaRPr lang="fr-FR" sz="1000" b="0" dirty="0">
            <a:effectLst/>
            <a:latin typeface="+mn-lt"/>
            <a:ea typeface="+mn-ea"/>
            <a:cs typeface="+mn-cs"/>
          </a:endParaRPr>
        </a:p>
        <a:p xmlns:a="http://schemas.openxmlformats.org/drawingml/2006/main">
          <a:pPr rtl="0"/>
          <a:endParaRPr lang="fr-FR" sz="1000" b="0" dirty="0" smtClean="0">
            <a:effectLst/>
            <a:latin typeface="+mn-lt"/>
            <a:ea typeface="+mn-ea"/>
            <a:cs typeface="+mn-cs"/>
          </a:endParaRPr>
        </a:p>
        <a:p xmlns:a="http://schemas.openxmlformats.org/drawingml/2006/main">
          <a:pPr rtl="0"/>
          <a:r>
            <a:rPr lang="fr-FR" sz="1000" b="1" dirty="0" smtClean="0">
              <a:effectLst/>
              <a:latin typeface="+mn-lt"/>
              <a:ea typeface="+mn-ea"/>
              <a:cs typeface="+mn-cs"/>
            </a:rPr>
            <a:t>Note</a:t>
          </a:r>
          <a:r>
            <a:rPr lang="fr-FR" sz="1000" dirty="0" smtClean="0">
              <a:effectLst/>
              <a:latin typeface="+mn-lt"/>
              <a:ea typeface="+mn-ea"/>
              <a:cs typeface="+mn-cs"/>
            </a:rPr>
            <a:t> </a:t>
          </a:r>
          <a:r>
            <a:rPr lang="fr-FR" sz="1000" dirty="0">
              <a:effectLst/>
              <a:latin typeface="+mn-lt"/>
              <a:ea typeface="+mn-ea"/>
              <a:cs typeface="+mn-cs"/>
            </a:rPr>
            <a:t>: données corrigées des variations</a:t>
          </a:r>
          <a:r>
            <a:rPr lang="fr-FR" sz="1000" baseline="0" dirty="0">
              <a:effectLst/>
              <a:latin typeface="+mn-lt"/>
              <a:ea typeface="+mn-ea"/>
              <a:cs typeface="+mn-cs"/>
            </a:rPr>
            <a:t> saisonnières et des jours ouvrables</a:t>
          </a:r>
          <a:endParaRPr lang="fr-FR" sz="1000" dirty="0">
            <a:effectLst/>
          </a:endParaRPr>
        </a:p>
        <a:p xmlns:a="http://schemas.openxmlformats.org/drawingml/2006/main">
          <a:pPr rtl="0"/>
          <a:r>
            <a:rPr lang="fr-FR" sz="1000" b="1" i="1" dirty="0">
              <a:effectLst/>
              <a:latin typeface="+mn-lt"/>
              <a:ea typeface="+mn-ea"/>
              <a:cs typeface="+mn-cs"/>
            </a:rPr>
            <a:t>Source</a:t>
          </a:r>
          <a:r>
            <a:rPr lang="fr-FR" sz="1000" dirty="0">
              <a:effectLst/>
              <a:latin typeface="+mn-lt"/>
              <a:ea typeface="+mn-ea"/>
              <a:cs typeface="+mn-cs"/>
            </a:rPr>
            <a:t> : </a:t>
          </a:r>
          <a:r>
            <a:rPr lang="fr-FR" sz="1000" i="1" dirty="0">
              <a:effectLst/>
              <a:latin typeface="+mn-lt"/>
              <a:ea typeface="+mn-ea"/>
              <a:cs typeface="+mn-cs"/>
            </a:rPr>
            <a:t>Pôle emploi, </a:t>
          </a:r>
          <a:r>
            <a:rPr lang="fr-FR" sz="1000" i="1" dirty="0" err="1">
              <a:effectLst/>
              <a:latin typeface="+mn-lt"/>
              <a:ea typeface="+mn-ea"/>
              <a:cs typeface="+mn-cs"/>
            </a:rPr>
            <a:t>Dares</a:t>
          </a:r>
          <a:r>
            <a:rPr lang="fr-FR" sz="1000" i="1" dirty="0">
              <a:effectLst/>
              <a:latin typeface="+mn-lt"/>
              <a:ea typeface="+mn-ea"/>
              <a:cs typeface="+mn-cs"/>
            </a:rPr>
            <a:t> (STMT) - Calculs des CVS-CJO : </a:t>
          </a:r>
          <a:r>
            <a:rPr lang="fr-FR" sz="1000" i="1" dirty="0" err="1">
              <a:effectLst/>
              <a:latin typeface="+mn-lt"/>
              <a:ea typeface="+mn-ea"/>
              <a:cs typeface="+mn-cs"/>
            </a:rPr>
            <a:t>Dares</a:t>
          </a:r>
          <a:endParaRPr lang="fr-FR" sz="1000" i="1" dirty="0">
            <a:effectLst/>
          </a:endParaRPr>
        </a:p>
      </cdr:txBody>
    </cdr:sp>
  </cdr:relSizeAnchor>
  <cdr:relSizeAnchor xmlns:cdr="http://schemas.openxmlformats.org/drawingml/2006/chartDrawing">
    <cdr:from>
      <cdr:x>0.04103</cdr:x>
      <cdr:y>0</cdr:y>
    </cdr:from>
    <cdr:to>
      <cdr:x>1</cdr:x>
      <cdr:y>0.18853</cdr:y>
    </cdr:to>
    <cdr:sp macro="" textlink="">
      <cdr:nvSpPr>
        <cdr:cNvPr id="3" name="ZoneTexte 1"/>
        <cdr:cNvSpPr txBox="1"/>
      </cdr:nvSpPr>
      <cdr:spPr>
        <a:xfrm xmlns:a="http://schemas.openxmlformats.org/drawingml/2006/main">
          <a:off x="307959"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userShapes>
</file>

<file path=ppt/drawings/drawing15.xml><?xml version="1.0" encoding="utf-8"?>
<c:userShapes xmlns:c="http://schemas.openxmlformats.org/drawingml/2006/chart">
  <cdr:relSizeAnchor xmlns:cdr="http://schemas.openxmlformats.org/drawingml/2006/chartDrawing">
    <cdr:from>
      <cdr:x>0.02067</cdr:x>
      <cdr:y>0</cdr:y>
    </cdr:from>
    <cdr:to>
      <cdr:x>0.97964</cdr:x>
      <cdr:y>0.18853</cdr:y>
    </cdr:to>
    <cdr:sp macro="" textlink="">
      <cdr:nvSpPr>
        <cdr:cNvPr id="5" name="ZoneTexte 1"/>
        <cdr:cNvSpPr txBox="1"/>
      </cdr:nvSpPr>
      <cdr:spPr>
        <a:xfrm xmlns:a="http://schemas.openxmlformats.org/drawingml/2006/main">
          <a:off x="155133"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ancienneté d'inscription,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0.90261</cdr:x>
      <cdr:y>0.27612</cdr:y>
    </cdr:from>
    <cdr:to>
      <cdr:x>0.99228</cdr:x>
      <cdr:y>0.33483</cdr:y>
    </cdr:to>
    <cdr:sp macro="" textlink="">
      <cdr:nvSpPr>
        <cdr:cNvPr id="9" name="ZoneTexte 15"/>
        <cdr:cNvSpPr txBox="1"/>
      </cdr:nvSpPr>
      <cdr:spPr>
        <a:xfrm xmlns:a="http://schemas.openxmlformats.org/drawingml/2006/main">
          <a:off x="6774691" y="1317652"/>
          <a:ext cx="673036" cy="2801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a:solidFill>
                <a:schemeClr val="accent1">
                  <a:lumMod val="75000"/>
                </a:schemeClr>
              </a:solidFill>
            </a:rPr>
            <a:t>*acquis</a:t>
          </a:r>
        </a:p>
      </cdr:txBody>
    </cdr:sp>
  </cdr:relSizeAnchor>
  <cdr:relSizeAnchor xmlns:cdr="http://schemas.openxmlformats.org/drawingml/2006/chartDrawing">
    <cdr:from>
      <cdr:x>0.91377</cdr:x>
      <cdr:y>0.33498</cdr:y>
    </cdr:from>
    <cdr:to>
      <cdr:x>0.97109</cdr:x>
      <cdr:y>0.33525</cdr:y>
    </cdr:to>
    <cdr:cxnSp macro="">
      <cdr:nvCxnSpPr>
        <cdr:cNvPr id="10" name="Connecteur droit avec flèche 5">
          <a:extLst xmlns:a="http://schemas.openxmlformats.org/drawingml/2006/main">
            <a:ext uri="{FF2B5EF4-FFF2-40B4-BE49-F238E27FC236}">
              <a16:creationId xmlns:a16="http://schemas.microsoft.com/office/drawing/2014/main" id="{394C4139-7CC2-4460-A6B7-5CA57C9883A3}"/>
            </a:ext>
          </a:extLst>
        </cdr:cNvPr>
        <cdr:cNvCxnSpPr/>
      </cdr:nvCxnSpPr>
      <cdr:spPr>
        <a:xfrm xmlns:a="http://schemas.openxmlformats.org/drawingml/2006/main" flipV="1">
          <a:off x="6858492" y="1598544"/>
          <a:ext cx="430204" cy="1299"/>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0.90943</cdr:x>
      <cdr:y>0.27273</cdr:y>
    </cdr:from>
    <cdr:to>
      <cdr:x>0.90986</cdr:x>
      <cdr:y>0.77306</cdr:y>
    </cdr:to>
    <cdr:cxnSp macro="">
      <cdr:nvCxnSpPr>
        <cdr:cNvPr id="14" name="Connecteur droit 10">
          <a:extLst xmlns:a="http://schemas.openxmlformats.org/drawingml/2006/main">
            <a:ext uri="{FF2B5EF4-FFF2-40B4-BE49-F238E27FC236}">
              <a16:creationId xmlns:a16="http://schemas.microsoft.com/office/drawing/2014/main" id="{D0EB41FE-420C-4524-A9C1-DCAE7E01C886}"/>
            </a:ext>
          </a:extLst>
        </cdr:cNvPr>
        <cdr:cNvCxnSpPr/>
      </cdr:nvCxnSpPr>
      <cdr:spPr>
        <a:xfrm xmlns:a="http://schemas.openxmlformats.org/drawingml/2006/main" flipH="1">
          <a:off x="6825886" y="1301460"/>
          <a:ext cx="3228" cy="2387587"/>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6.xml><?xml version="1.0" encoding="utf-8"?>
<c:userShapes xmlns:c="http://schemas.openxmlformats.org/drawingml/2006/chart">
  <cdr:relSizeAnchor xmlns:cdr="http://schemas.openxmlformats.org/drawingml/2006/chartDrawing">
    <cdr:from>
      <cdr:x>0.02067</cdr:x>
      <cdr:y>0</cdr:y>
    </cdr:from>
    <cdr:to>
      <cdr:x>0.97964</cdr:x>
      <cdr:y>0.18853</cdr:y>
    </cdr:to>
    <cdr:sp macro="" textlink="">
      <cdr:nvSpPr>
        <cdr:cNvPr id="5" name="ZoneTexte 1"/>
        <cdr:cNvSpPr txBox="1"/>
      </cdr:nvSpPr>
      <cdr:spPr>
        <a:xfrm xmlns:a="http://schemas.openxmlformats.org/drawingml/2006/main">
          <a:off x="155133"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ancienneté d'inscription,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0.83117</cdr:y>
    </cdr:from>
    <cdr:to>
      <cdr:x>1</cdr:x>
      <cdr:y>0.965</cdr:y>
    </cdr:to>
    <cdr:sp macro="" textlink="">
      <cdr:nvSpPr>
        <cdr:cNvPr id="2" name="Text Box 1"/>
        <cdr:cNvSpPr txBox="1">
          <a:spLocks xmlns:a="http://schemas.openxmlformats.org/drawingml/2006/main" noChangeArrowheads="1"/>
        </cdr:cNvSpPr>
      </cdr:nvSpPr>
      <cdr:spPr bwMode="auto">
        <a:xfrm xmlns:a="http://schemas.openxmlformats.org/drawingml/2006/main">
          <a:off x="142909" y="3966364"/>
          <a:ext cx="7362791" cy="63863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endParaRPr lang="fr-FR" sz="1000" b="0" dirty="0">
            <a:effectLst/>
            <a:latin typeface="+mn-lt"/>
            <a:ea typeface="+mn-ea"/>
            <a:cs typeface="+mn-cs"/>
          </a:endParaRPr>
        </a:p>
        <a:p xmlns:a="http://schemas.openxmlformats.org/drawingml/2006/main">
          <a:pPr rtl="0"/>
          <a:endParaRPr lang="fr-FR" sz="1000" b="0" dirty="0" smtClean="0">
            <a:effectLst/>
            <a:latin typeface="+mn-lt"/>
            <a:ea typeface="+mn-ea"/>
            <a:cs typeface="+mn-cs"/>
          </a:endParaRPr>
        </a:p>
        <a:p xmlns:a="http://schemas.openxmlformats.org/drawingml/2006/main">
          <a:pPr rtl="0"/>
          <a:r>
            <a:rPr lang="fr-FR" sz="1000" b="1" dirty="0" smtClean="0">
              <a:effectLst/>
              <a:latin typeface="+mn-lt"/>
              <a:ea typeface="+mn-ea"/>
              <a:cs typeface="+mn-cs"/>
            </a:rPr>
            <a:t>Note</a:t>
          </a:r>
          <a:r>
            <a:rPr lang="fr-FR" sz="1000" dirty="0" smtClean="0">
              <a:effectLst/>
              <a:latin typeface="+mn-lt"/>
              <a:ea typeface="+mn-ea"/>
              <a:cs typeface="+mn-cs"/>
            </a:rPr>
            <a:t> </a:t>
          </a:r>
          <a:r>
            <a:rPr lang="fr-FR" sz="1000" dirty="0">
              <a:effectLst/>
              <a:latin typeface="+mn-lt"/>
              <a:ea typeface="+mn-ea"/>
              <a:cs typeface="+mn-cs"/>
            </a:rPr>
            <a:t>: données corrigées des variations</a:t>
          </a:r>
          <a:r>
            <a:rPr lang="fr-FR" sz="1000" baseline="0" dirty="0">
              <a:effectLst/>
              <a:latin typeface="+mn-lt"/>
              <a:ea typeface="+mn-ea"/>
              <a:cs typeface="+mn-cs"/>
            </a:rPr>
            <a:t> saisonnières et des jours ouvrables</a:t>
          </a:r>
          <a:endParaRPr lang="fr-FR" sz="1000" dirty="0">
            <a:effectLst/>
          </a:endParaRPr>
        </a:p>
        <a:p xmlns:a="http://schemas.openxmlformats.org/drawingml/2006/main">
          <a:pPr rtl="0"/>
          <a:r>
            <a:rPr lang="fr-FR" sz="1000" b="1" i="1" dirty="0">
              <a:effectLst/>
              <a:latin typeface="+mn-lt"/>
              <a:ea typeface="+mn-ea"/>
              <a:cs typeface="+mn-cs"/>
            </a:rPr>
            <a:t>Source</a:t>
          </a:r>
          <a:r>
            <a:rPr lang="fr-FR" sz="1000" dirty="0">
              <a:effectLst/>
              <a:latin typeface="+mn-lt"/>
              <a:ea typeface="+mn-ea"/>
              <a:cs typeface="+mn-cs"/>
            </a:rPr>
            <a:t> : </a:t>
          </a:r>
          <a:r>
            <a:rPr lang="fr-FR" sz="1000" i="1" dirty="0">
              <a:effectLst/>
              <a:latin typeface="+mn-lt"/>
              <a:ea typeface="+mn-ea"/>
              <a:cs typeface="+mn-cs"/>
            </a:rPr>
            <a:t>Pôle emploi, </a:t>
          </a:r>
          <a:r>
            <a:rPr lang="fr-FR" sz="1000" i="1" dirty="0" err="1">
              <a:effectLst/>
              <a:latin typeface="+mn-lt"/>
              <a:ea typeface="+mn-ea"/>
              <a:cs typeface="+mn-cs"/>
            </a:rPr>
            <a:t>Dares</a:t>
          </a:r>
          <a:r>
            <a:rPr lang="fr-FR" sz="1000" i="1" dirty="0">
              <a:effectLst/>
              <a:latin typeface="+mn-lt"/>
              <a:ea typeface="+mn-ea"/>
              <a:cs typeface="+mn-cs"/>
            </a:rPr>
            <a:t> (STMT) - Calculs des CVS-CJO : </a:t>
          </a:r>
          <a:r>
            <a:rPr lang="fr-FR" sz="1000" i="1" dirty="0" err="1">
              <a:effectLst/>
              <a:latin typeface="+mn-lt"/>
              <a:ea typeface="+mn-ea"/>
              <a:cs typeface="+mn-cs"/>
            </a:rPr>
            <a:t>Dares</a:t>
          </a:r>
          <a:endParaRPr lang="fr-FR" sz="1000" i="1" dirty="0">
            <a:effectLst/>
          </a:endParaRPr>
        </a:p>
      </cdr:txBody>
    </cdr:sp>
  </cdr:relSizeAnchor>
</c:userShapes>
</file>

<file path=ppt/drawings/drawing17.xml><?xml version="1.0" encoding="utf-8"?>
<c:userShapes xmlns:c="http://schemas.openxmlformats.org/drawingml/2006/chart">
  <cdr:relSizeAnchor xmlns:cdr="http://schemas.openxmlformats.org/drawingml/2006/chartDrawing">
    <cdr:from>
      <cdr:x>0</cdr:x>
      <cdr:y>0.8198</cdr:y>
    </cdr:from>
    <cdr:to>
      <cdr:x>0.96154</cdr:x>
      <cdr:y>1</cdr:y>
    </cdr:to>
    <cdr:sp macro="" textlink="">
      <cdr:nvSpPr>
        <cdr:cNvPr id="3" name="ZoneTexte 1"/>
        <cdr:cNvSpPr txBox="1"/>
      </cdr:nvSpPr>
      <cdr:spPr>
        <a:xfrm xmlns:a="http://schemas.openxmlformats.org/drawingml/2006/main">
          <a:off x="0" y="3076586"/>
          <a:ext cx="5953135" cy="6762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000" b="0" i="0"/>
            <a:t>* Pour le RSA et la PA, la notion de bénéficiaires renvoie à celle de foyer et non d’individu. Pour l’AAH et l’ASS, elle renvoie à l’individu qui perçoit l’allocation.</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fr-FR" sz="1000" b="0" i="0">
              <a:effectLst/>
              <a:latin typeface="+mn-lt"/>
              <a:ea typeface="+mn-ea"/>
              <a:cs typeface="+mn-cs"/>
            </a:rPr>
            <a:t>** Données à fin novembre</a:t>
          </a:r>
          <a:r>
            <a:rPr lang="fr-FR" sz="1000"/>
            <a:t> </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fr-FR" sz="1000" b="1" i="0"/>
            <a:t>Note : </a:t>
          </a:r>
          <a:r>
            <a:rPr lang="fr-FR" sz="1000" i="0"/>
            <a:t>données provisoires</a:t>
          </a:r>
        </a:p>
        <a:p xmlns:a="http://schemas.openxmlformats.org/drawingml/2006/main">
          <a:r>
            <a:rPr lang="fr-FR" sz="1000" b="1" i="1"/>
            <a:t>Sources : </a:t>
          </a:r>
          <a:r>
            <a:rPr lang="fr-FR" sz="1000"/>
            <a:t>Cnaf, Allstat FR6 et FR2 ; MSA ;  Pôle emploi, FNA - </a:t>
          </a:r>
          <a:r>
            <a:rPr lang="fr-FR" sz="1000" b="1" i="1"/>
            <a:t>Traitements : </a:t>
          </a:r>
          <a:r>
            <a:rPr lang="fr-FR" sz="1000"/>
            <a:t>Drees</a:t>
          </a:r>
        </a:p>
      </cdr:txBody>
    </cdr:sp>
  </cdr:relSizeAnchor>
</c:userShapes>
</file>

<file path=ppt/drawings/drawing2.xml><?xml version="1.0" encoding="utf-8"?>
<c:userShapes xmlns:c="http://schemas.openxmlformats.org/drawingml/2006/chart">
  <cdr:relSizeAnchor xmlns:cdr="http://schemas.openxmlformats.org/drawingml/2006/chartDrawing">
    <cdr:from>
      <cdr:x>0.0149</cdr:x>
      <cdr:y>0</cdr:y>
    </cdr:from>
    <cdr:to>
      <cdr:x>0.97387</cdr:x>
      <cdr:y>0.18853</cdr:y>
    </cdr:to>
    <cdr:sp macro="" textlink="">
      <cdr:nvSpPr>
        <cdr:cNvPr id="5" name="ZoneTexte 1"/>
        <cdr:cNvSpPr txBox="1"/>
      </cdr:nvSpPr>
      <cdr:spPr>
        <a:xfrm xmlns:a="http://schemas.openxmlformats.org/drawingml/2006/main">
          <a:off x="102530" y="0"/>
          <a:ext cx="6600365" cy="774327"/>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Contribution de l'emploi hors intérim et de l'intérim </a:t>
          </a:r>
        </a:p>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à l'évolution de l'emploi salarié, dans le Vaucluse</a:t>
          </a: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(en nombre)</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0.01276</cdr:x>
      <cdr:y>0.8743</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85758" y="3590925"/>
          <a:ext cx="6619960" cy="51625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0.00758</cdr:x>
      <cdr:y>0.01282</cdr:y>
    </cdr:from>
    <cdr:to>
      <cdr:x>0.97841</cdr:x>
      <cdr:y>0.17355</cdr:y>
    </cdr:to>
    <cdr:sp macro="" textlink="">
      <cdr:nvSpPr>
        <cdr:cNvPr id="5" name="ZoneTexte 1"/>
        <cdr:cNvSpPr txBox="1"/>
      </cdr:nvSpPr>
      <cdr:spPr>
        <a:xfrm xmlns:a="http://schemas.openxmlformats.org/drawingml/2006/main">
          <a:off x="52171" y="56146"/>
          <a:ext cx="6682004" cy="703933"/>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u="none" strike="noStrike" kern="1200" baseline="0">
              <a:solidFill>
                <a:srgbClr val="000000"/>
              </a:solidFill>
              <a:latin typeface="+mn-lt"/>
              <a:ea typeface="Calibri"/>
              <a:cs typeface="Calibri"/>
            </a:rPr>
            <a:t>Evolution de l'emploi salarié par secteur d'activité y compris intérim, </a:t>
          </a:r>
        </a:p>
        <a:p xmlns:a="http://schemas.openxmlformats.org/drawingml/2006/main">
          <a:pPr algn="ctr" rtl="0"/>
          <a:r>
            <a:rPr lang="fr-FR" sz="1500" b="1" i="0" u="none" strike="noStrike" kern="1200" baseline="0">
              <a:solidFill>
                <a:srgbClr val="000000"/>
              </a:solidFill>
              <a:latin typeface="Calibri"/>
              <a:ea typeface="Calibri"/>
              <a:cs typeface="Calibri"/>
            </a:rPr>
            <a:t>dans le Vaucluse</a:t>
          </a:r>
        </a:p>
        <a:p xmlns:a="http://schemas.openxmlformats.org/drawingml/2006/main">
          <a:pPr algn="ctr" rtl="0"/>
          <a:r>
            <a:rPr lang="fr-FR" sz="1100" b="0" i="1" baseline="0">
              <a:effectLst/>
              <a:latin typeface="+mn-lt"/>
              <a:ea typeface="+mn-ea"/>
              <a:cs typeface="+mn-cs"/>
            </a:rPr>
            <a:t>(en indice base 100 au 1</a:t>
          </a:r>
          <a:r>
            <a:rPr lang="fr-FR" sz="1100" b="0" i="1" baseline="30000">
              <a:effectLst/>
              <a:latin typeface="+mn-lt"/>
              <a:ea typeface="+mn-ea"/>
              <a:cs typeface="+mn-cs"/>
            </a:rPr>
            <a:t>er</a:t>
          </a:r>
          <a:r>
            <a:rPr lang="fr-FR" sz="1100" b="0" i="1" baseline="0">
              <a:effectLst/>
              <a:latin typeface="+mn-lt"/>
              <a:ea typeface="+mn-ea"/>
              <a:cs typeface="+mn-cs"/>
            </a:rPr>
            <a:t> trimestre 2012)</a:t>
          </a:r>
          <a:endParaRPr lang="fr-FR">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cdr:x>
      <cdr:y>0.86827</cdr:y>
    </cdr:from>
    <cdr:to>
      <cdr:x>0.96651</cdr:x>
      <cdr:y>1</cdr:y>
    </cdr:to>
    <cdr:sp macro="" textlink="">
      <cdr:nvSpPr>
        <cdr:cNvPr id="7" name="Text Box 1"/>
        <cdr:cNvSpPr txBox="1">
          <a:spLocks xmlns:a="http://schemas.openxmlformats.org/drawingml/2006/main" noChangeArrowheads="1"/>
        </cdr:cNvSpPr>
      </cdr:nvSpPr>
      <cdr:spPr bwMode="auto">
        <a:xfrm xmlns:a="http://schemas.openxmlformats.org/drawingml/2006/main">
          <a:off x="0" y="3440430"/>
          <a:ext cx="6495759" cy="52197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endParaRPr lang="fr-FR" sz="900">
            <a:effectLst/>
          </a:endParaRPr>
        </a:p>
        <a:p xmlns:a="http://schemas.openxmlformats.org/drawingml/2006/main">
          <a:pPr rtl="0"/>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0.06366</cdr:x>
      <cdr:y>0</cdr:y>
    </cdr:from>
    <cdr:to>
      <cdr:x>0.90507</cdr:x>
      <cdr:y>0.17608</cdr:y>
    </cdr:to>
    <cdr:sp macro="" textlink="">
      <cdr:nvSpPr>
        <cdr:cNvPr id="2" name="ZoneTexte 1"/>
        <cdr:cNvSpPr txBox="1"/>
      </cdr:nvSpPr>
      <cdr:spPr>
        <a:xfrm xmlns:a="http://schemas.openxmlformats.org/drawingml/2006/main">
          <a:off x="438150" y="0"/>
          <a:ext cx="5791226" cy="7777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fr-FR" sz="1500" b="1" i="0" baseline="0"/>
            <a:t>Evolution de la contribution de l'intérim et de l'emploi hors intérim </a:t>
          </a:r>
        </a:p>
        <a:p xmlns:a="http://schemas.openxmlformats.org/drawingml/2006/main">
          <a:pPr algn="ctr"/>
          <a:r>
            <a:rPr lang="fr-FR" sz="1500" b="1" i="0" baseline="0"/>
            <a:t>à l'emploi salarié, dans le Vaucluse</a:t>
          </a:r>
        </a:p>
        <a:p xmlns:a="http://schemas.openxmlformats.org/drawingml/2006/main">
          <a:pPr marL="0" marR="0" indent="0" algn="ctr" defTabSz="91440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(en nombre, entre fin 2021 et fin 2022) </a:t>
          </a:r>
          <a:endParaRPr lang="fr-FR" sz="1400">
            <a:effectLst/>
          </a:endParaRPr>
        </a:p>
        <a:p xmlns:a="http://schemas.openxmlformats.org/drawingml/2006/main">
          <a:pPr algn="ctr"/>
          <a:endParaRPr lang="fr-FR" sz="1400" b="1" i="0" baseline="0"/>
        </a:p>
        <a:p xmlns:a="http://schemas.openxmlformats.org/drawingml/2006/main">
          <a:pPr algn="ctr"/>
          <a:endParaRPr lang="fr-FR" sz="1400" b="1" i="0" baseline="0"/>
        </a:p>
      </cdr:txBody>
    </cdr:sp>
  </cdr:relSizeAnchor>
  <cdr:relSizeAnchor xmlns:cdr="http://schemas.openxmlformats.org/drawingml/2006/chartDrawing">
    <cdr:from>
      <cdr:x>0</cdr:x>
      <cdr:y>0.82202</cdr:y>
    </cdr:from>
    <cdr:to>
      <cdr:x>0.98564</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0" y="3630911"/>
          <a:ext cx="6783928" cy="78614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arrondies provisoires, corrigées des variations saisonnières ; l'addition des quatre sous-secteurs d'activité ne correspond pas au total de l'emploi salarié , car le secteur </a:t>
          </a:r>
          <a:r>
            <a:rPr lang="fr-FR" sz="900" b="0" i="1" baseline="0">
              <a:effectLst/>
              <a:latin typeface="+mn-lt"/>
              <a:ea typeface="+mn-ea"/>
              <a:cs typeface="+mn-cs"/>
            </a:rPr>
            <a:t>Agriculture, sylviculture et pêche </a:t>
          </a:r>
          <a:r>
            <a:rPr lang="fr-FR" sz="900" b="0" i="0" baseline="0">
              <a:effectLst/>
              <a:latin typeface="+mn-lt"/>
              <a:ea typeface="+mn-ea"/>
              <a:cs typeface="+mn-cs"/>
            </a:rPr>
            <a:t>qui représente 1 % de l'emploi salarié total n'est pas représenté</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0.26617</cdr:x>
      <cdr:y>0.23533</cdr:y>
    </cdr:from>
    <cdr:to>
      <cdr:x>0.26781</cdr:x>
      <cdr:y>0.75328</cdr:y>
    </cdr:to>
    <cdr:cxnSp macro="">
      <cdr:nvCxnSpPr>
        <cdr:cNvPr id="5" name="Connecteur droit 4">
          <a:extLst xmlns:a="http://schemas.openxmlformats.org/drawingml/2006/main">
            <a:ext uri="{FF2B5EF4-FFF2-40B4-BE49-F238E27FC236}">
              <a16:creationId xmlns:a16="http://schemas.microsoft.com/office/drawing/2014/main" id="{8051DCE3-8CF4-4916-9F68-EFF91D716CF0}"/>
            </a:ext>
          </a:extLst>
        </cdr:cNvPr>
        <cdr:cNvCxnSpPr/>
      </cdr:nvCxnSpPr>
      <cdr:spPr>
        <a:xfrm xmlns:a="http://schemas.openxmlformats.org/drawingml/2006/main" flipH="1" flipV="1">
          <a:off x="1905000" y="998220"/>
          <a:ext cx="11739" cy="2197029"/>
        </a:xfrm>
        <a:prstGeom xmlns:a="http://schemas.openxmlformats.org/drawingml/2006/main" prst="line">
          <a:avLst/>
        </a:prstGeom>
        <a:ln xmlns:a="http://schemas.openxmlformats.org/drawingml/2006/main" w="12700">
          <a:solidFill>
            <a:sysClr val="windowText" lastClr="00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cdr:x>
      <cdr:y>0.81924</cdr:y>
    </cdr:from>
    <cdr:to>
      <cdr:x>0</cdr:x>
      <cdr:y>0.81974</cdr:y>
    </cdr:to>
    <cdr:sp macro="" textlink="">
      <cdr:nvSpPr>
        <cdr:cNvPr id="3" name="ZoneTexte 1"/>
        <cdr:cNvSpPr txBox="1"/>
      </cdr:nvSpPr>
      <cdr:spPr>
        <a:xfrm xmlns:a="http://schemas.openxmlformats.org/drawingml/2006/main">
          <a:off x="0" y="4923864"/>
          <a:ext cx="9791140" cy="11183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900" b="0">
              <a:effectLst/>
              <a:latin typeface="+mn-lt"/>
              <a:ea typeface="+mn-ea"/>
              <a:cs typeface="+mn-cs"/>
            </a:rPr>
            <a:t>* A</a:t>
          </a:r>
          <a:r>
            <a:rPr lang="fr-FR" sz="900" b="0" i="0" baseline="0">
              <a:effectLst/>
              <a:latin typeface="+mn-lt"/>
              <a:ea typeface="+mn-ea"/>
              <a:cs typeface="+mn-cs"/>
            </a:rPr>
            <a:t> partir de janvier 2018, les CUI-CAE sont transformés en Parcours emploi compétences (PEC). Il n'y a ainsi plus d'embauches en CUI-CAE.</a:t>
          </a:r>
          <a:endParaRPr lang="fr-FR" sz="900">
            <a:effectLst/>
          </a:endParaRPr>
        </a:p>
        <a:p xmlns:a="http://schemas.openxmlformats.org/drawingml/2006/main">
          <a:r>
            <a:rPr lang="fr-FR" sz="900">
              <a:effectLst/>
              <a:latin typeface="+mn-lt"/>
              <a:ea typeface="+mn-ea"/>
              <a:cs typeface="+mn-cs"/>
            </a:rPr>
            <a:t>** Depuis janvier 2018, l</a:t>
          </a:r>
          <a:r>
            <a:rPr lang="fr-FR" sz="900" b="0" i="0" baseline="0">
              <a:effectLst/>
              <a:latin typeface="+mn-lt"/>
              <a:ea typeface="+mn-ea"/>
              <a:cs typeface="+mn-cs"/>
            </a:rPr>
            <a:t>e recours aux CUI-CIE n'est plus autorisé, sauf pour les Drom et les  Conseils départementaux qui les financent entièrement.</a:t>
          </a:r>
          <a:endParaRPr lang="fr-FR" sz="900">
            <a:effectLst/>
          </a:endParaRPr>
        </a:p>
        <a:p xmlns:a="http://schemas.openxmlformats.org/drawingml/2006/main">
          <a:pPr rtl="0" eaLnBrk="1" fontAlgn="auto" latinLnBrk="0" hangingPunct="1"/>
          <a:r>
            <a:rPr lang="fr-FR" sz="900">
              <a:effectLst/>
              <a:latin typeface="+mn-lt"/>
              <a:ea typeface="+mn-ea"/>
              <a:cs typeface="+mn-cs"/>
            </a:rPr>
            <a:t>*** Marchands et non marchands . Les Emplois  d'avenir ont débuté en novembre 2012. A compter de janvier</a:t>
          </a:r>
          <a:r>
            <a:rPr lang="fr-FR" sz="900" baseline="0">
              <a:effectLst/>
              <a:latin typeface="+mn-lt"/>
              <a:ea typeface="+mn-ea"/>
              <a:cs typeface="+mn-cs"/>
            </a:rPr>
            <a:t> 2018, l</a:t>
          </a:r>
          <a:r>
            <a:rPr lang="fr-FR" sz="900">
              <a:effectLst/>
              <a:latin typeface="+mn-lt"/>
              <a:ea typeface="+mn-ea"/>
              <a:cs typeface="+mn-cs"/>
            </a:rPr>
            <a:t>e dispositif est mis en </a:t>
          </a:r>
          <a:r>
            <a:rPr lang="fr-FR" sz="900" baseline="0">
              <a:effectLst/>
              <a:latin typeface="+mn-lt"/>
              <a:ea typeface="+mn-ea"/>
              <a:cs typeface="+mn-cs"/>
            </a:rPr>
            <a:t> extinction. E</a:t>
          </a:r>
          <a:r>
            <a:rPr lang="fr-FR" sz="900">
              <a:effectLst/>
              <a:latin typeface="+mn-lt"/>
              <a:ea typeface="+mn-ea"/>
              <a:cs typeface="+mn-cs"/>
            </a:rPr>
            <a:t>xcepté quelques cas particuliers de reconduction de contrat pour terminer une formation, il n’y a plus de nouveaux bénéficiaires.</a:t>
          </a:r>
          <a:endParaRPr lang="fr-FR" sz="900">
            <a:effectLst/>
          </a:endParaRPr>
        </a:p>
        <a:p xmlns:a="http://schemas.openxmlformats.org/drawingml/2006/main">
          <a:pPr rtl="0" eaLnBrk="1" fontAlgn="auto" latinLnBrk="0" hangingPunct="1"/>
          <a:r>
            <a:rPr lang="fr-FR" sz="900" b="0" i="0" baseline="0">
              <a:effectLst/>
              <a:latin typeface="+mn-lt"/>
              <a:ea typeface="+mn-ea"/>
              <a:cs typeface="+mn-cs"/>
            </a:rPr>
            <a:t>**** M</a:t>
          </a:r>
          <a:r>
            <a:rPr lang="fr-FR" sz="900">
              <a:effectLst/>
              <a:latin typeface="+mn-lt"/>
              <a:ea typeface="+mn-ea"/>
              <a:cs typeface="+mn-cs"/>
            </a:rPr>
            <a:t>archands et non marchands . Depuis juillet 2014, les  Ateliers et chantiers d’insertion  (ACI)</a:t>
          </a:r>
          <a:r>
            <a:rPr lang="fr-FR" sz="900" baseline="0">
              <a:effectLst/>
              <a:latin typeface="+mn-lt"/>
              <a:ea typeface="+mn-ea"/>
              <a:cs typeface="+mn-cs"/>
            </a:rPr>
            <a:t> </a:t>
          </a:r>
          <a:r>
            <a:rPr lang="fr-FR" sz="900">
              <a:effectLst/>
              <a:latin typeface="+mn-lt"/>
              <a:ea typeface="+mn-ea"/>
              <a:cs typeface="+mn-cs"/>
            </a:rPr>
            <a:t>doivent recruter leurs salariés en CDDI.</a:t>
          </a:r>
          <a:endParaRPr lang="fr-FR" sz="900">
            <a:effectLst/>
          </a:endParaRPr>
        </a:p>
        <a:p xmlns:a="http://schemas.openxmlformats.org/drawingml/2006/main">
          <a:r>
            <a:rPr lang="fr-FR" sz="900" b="1">
              <a:effectLst/>
              <a:latin typeface="+mn-lt"/>
              <a:ea typeface="+mn-ea"/>
              <a:cs typeface="+mn-cs"/>
            </a:rPr>
            <a:t>Note : </a:t>
          </a:r>
          <a:r>
            <a:rPr lang="fr-FR" sz="900">
              <a:effectLst/>
              <a:latin typeface="+mn-lt"/>
              <a:ea typeface="+mn-ea"/>
              <a:cs typeface="+mn-cs"/>
            </a:rPr>
            <a:t>données arrondies en fin de trimestre, provisoires</a:t>
          </a:r>
          <a:endParaRPr lang="fr-FR" sz="900">
            <a:effectLst/>
          </a:endParaRPr>
        </a:p>
        <a:p xmlns:a="http://schemas.openxmlformats.org/drawingml/2006/main">
          <a:r>
            <a:rPr lang="fr-FR" sz="900" b="1" i="1">
              <a:effectLst/>
              <a:latin typeface="+mn-lt"/>
              <a:ea typeface="+mn-ea"/>
              <a:cs typeface="+mn-cs"/>
            </a:rPr>
            <a:t>Source </a:t>
          </a:r>
          <a:r>
            <a:rPr lang="fr-FR" sz="900" i="1">
              <a:effectLst/>
              <a:latin typeface="+mn-lt"/>
              <a:ea typeface="+mn-ea"/>
              <a:cs typeface="+mn-cs"/>
            </a:rPr>
            <a:t>: ASP - </a:t>
          </a:r>
          <a:r>
            <a:rPr lang="fr-FR" sz="900" b="1" i="1">
              <a:effectLst/>
              <a:latin typeface="+mn-lt"/>
              <a:ea typeface="+mn-ea"/>
              <a:cs typeface="+mn-cs"/>
            </a:rPr>
            <a:t>Traitements : </a:t>
          </a:r>
          <a:r>
            <a:rPr lang="fr-FR" sz="900" i="1">
              <a:effectLst/>
              <a:latin typeface="+mn-lt"/>
              <a:ea typeface="+mn-ea"/>
              <a:cs typeface="+mn-cs"/>
            </a:rPr>
            <a:t>Dares</a:t>
          </a:r>
          <a:endParaRPr lang="fr-FR" sz="900">
            <a:effectLst/>
          </a:endParaRPr>
        </a:p>
        <a:p xmlns:a="http://schemas.openxmlformats.org/drawingml/2006/main">
          <a:pPr marL="0" marR="0" indent="0" defTabSz="914400" rtl="0" eaLnBrk="1" fontAlgn="auto" latinLnBrk="0" hangingPunct="1">
            <a:lnSpc>
              <a:spcPts val="1200"/>
            </a:lnSpc>
            <a:spcBef>
              <a:spcPts val="0"/>
            </a:spcBef>
            <a:spcAft>
              <a:spcPts val="0"/>
            </a:spcAft>
            <a:buClrTx/>
            <a:buSzTx/>
            <a:buFontTx/>
            <a:buNone/>
            <a:tabLst/>
            <a:defRPr/>
          </a:pPr>
          <a:endParaRPr lang="fr-FR" sz="900" i="1"/>
        </a:p>
      </cdr:txBody>
    </cdr:sp>
  </cdr:relSizeAnchor>
</c:userShapes>
</file>

<file path=ppt/drawings/drawing6.xml><?xml version="1.0" encoding="utf-8"?>
<c:userShapes xmlns:c="http://schemas.openxmlformats.org/drawingml/2006/chart">
  <cdr:relSizeAnchor xmlns:cdr="http://schemas.openxmlformats.org/drawingml/2006/chartDrawing">
    <cdr:from>
      <cdr:x>0</cdr:x>
      <cdr:y>0.8518</cdr:y>
    </cdr:from>
    <cdr:to>
      <cdr:x>1</cdr:x>
      <cdr:y>0.95491</cdr:y>
    </cdr:to>
    <cdr:sp macro="" textlink="">
      <cdr:nvSpPr>
        <cdr:cNvPr id="3" name="ZoneTexte 1"/>
        <cdr:cNvSpPr txBox="1"/>
      </cdr:nvSpPr>
      <cdr:spPr>
        <a:xfrm xmlns:a="http://schemas.openxmlformats.org/drawingml/2006/main">
          <a:off x="0" y="5243542"/>
          <a:ext cx="11227254" cy="634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100" b="1" i="0" baseline="0">
              <a:effectLst/>
              <a:latin typeface="+mn-lt"/>
              <a:ea typeface="+mn-ea"/>
              <a:cs typeface="+mn-cs"/>
            </a:rPr>
            <a:t>Note</a:t>
          </a:r>
          <a:r>
            <a:rPr lang="fr-FR" sz="1100" b="0" i="0" baseline="0">
              <a:effectLst/>
              <a:latin typeface="+mn-lt"/>
              <a:ea typeface="+mn-ea"/>
              <a:cs typeface="+mn-cs"/>
            </a:rPr>
            <a:t> : données provisoires</a:t>
          </a:r>
          <a:endParaRPr lang="fr-FR" sz="900">
            <a:effectLst/>
          </a:endParaRPr>
        </a:p>
        <a:p xmlns:a="http://schemas.openxmlformats.org/drawingml/2006/main">
          <a:pPr rtl="0"/>
          <a:r>
            <a:rPr lang="fr-FR" sz="1100" b="1" i="1" baseline="0">
              <a:effectLst/>
              <a:latin typeface="+mn-lt"/>
              <a:ea typeface="+mn-ea"/>
              <a:cs typeface="+mn-cs"/>
            </a:rPr>
            <a:t>Source : </a:t>
          </a:r>
          <a:r>
            <a:rPr lang="fr-FR" sz="1100" b="0" i="1" baseline="0">
              <a:effectLst/>
              <a:latin typeface="+mn-lt"/>
              <a:ea typeface="+mn-ea"/>
              <a:cs typeface="+mn-cs"/>
            </a:rPr>
            <a:t>Système d’information sur l’apprentissage de la Dares - </a:t>
          </a:r>
          <a:r>
            <a:rPr lang="fr-FR" sz="1100" b="1" i="1" baseline="0">
              <a:effectLst/>
              <a:latin typeface="+mn-lt"/>
              <a:ea typeface="+mn-ea"/>
              <a:cs typeface="+mn-cs"/>
            </a:rPr>
            <a:t>Traitements</a:t>
          </a:r>
          <a:r>
            <a:rPr lang="fr-FR" sz="1100" b="0" i="1" baseline="0">
              <a:effectLst/>
              <a:latin typeface="+mn-lt"/>
              <a:ea typeface="+mn-ea"/>
              <a:cs typeface="+mn-cs"/>
            </a:rPr>
            <a:t> : Dares</a:t>
          </a:r>
          <a:endParaRPr lang="fr-FR" sz="900">
            <a:effectLst/>
          </a:endParaRPr>
        </a:p>
        <a:p xmlns:a="http://schemas.openxmlformats.org/drawingml/2006/main">
          <a:pPr marL="0" marR="0" indent="0" defTabSz="914400" rtl="0" eaLnBrk="1" fontAlgn="auto" latinLnBrk="0" hangingPunct="1">
            <a:lnSpc>
              <a:spcPts val="1200"/>
            </a:lnSpc>
            <a:spcBef>
              <a:spcPts val="0"/>
            </a:spcBef>
            <a:spcAft>
              <a:spcPts val="0"/>
            </a:spcAft>
            <a:buClrTx/>
            <a:buSzTx/>
            <a:buFontTx/>
            <a:buNone/>
            <a:tabLst/>
            <a:defRPr/>
          </a:pPr>
          <a:endParaRPr lang="fr-FR" sz="1100" i="1"/>
        </a:p>
      </cdr:txBody>
    </cdr:sp>
  </cdr:relSizeAnchor>
</c:userShapes>
</file>

<file path=ppt/drawings/drawing7.xml><?xml version="1.0" encoding="utf-8"?>
<c:userShapes xmlns:c="http://schemas.openxmlformats.org/drawingml/2006/chart">
  <cdr:relSizeAnchor xmlns:cdr="http://schemas.openxmlformats.org/drawingml/2006/chartDrawing">
    <cdr:from>
      <cdr:x>0.04877</cdr:x>
      <cdr:y>0.84911</cdr:y>
    </cdr:from>
    <cdr:to>
      <cdr:x>0.93183</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327025" y="2733677"/>
          <a:ext cx="5921432" cy="48577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a:t>
          </a:r>
        </a:p>
        <a:p xmlns:a="http://schemas.openxmlformats.org/drawingml/2006/main">
          <a:pPr algn="l" rtl="0">
            <a:defRPr sz="1000"/>
          </a:pPr>
          <a:r>
            <a:rPr lang="fr-FR" sz="1000" b="0" i="0" u="none" strike="noStrike" baseline="0">
              <a:solidFill>
                <a:srgbClr val="000000"/>
              </a:solidFill>
              <a:latin typeface="+mn-lt"/>
            </a:rPr>
            <a:t>niveau du taux de chômage national et de son évolution d’un trimestre à l’autre</a:t>
          </a:r>
        </a:p>
        <a:p xmlns:a="http://schemas.openxmlformats.org/drawingml/2006/main">
          <a:pPr marL="0" marR="0" indent="0" algn="l" defTabSz="914400" rtl="0" eaLnBrk="1" fontAlgn="auto" latinLnBrk="0" hangingPunct="1">
            <a:lnSpc>
              <a:spcPct val="100000"/>
            </a:lnSpc>
            <a:spcBef>
              <a:spcPts val="0"/>
            </a:spcBef>
            <a:spcAft>
              <a:spcPts val="0"/>
            </a:spcAft>
            <a:buClrTx/>
            <a:buSzTx/>
            <a:buFontTx/>
            <a:buNone/>
            <a:tabLst/>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a:t>
          </a:r>
          <a:r>
            <a:rPr lang="fr-FR" sz="1000" b="0" i="1" baseline="0">
              <a:effectLst/>
              <a:latin typeface="+mn-lt"/>
              <a:ea typeface="+mn-ea"/>
              <a:cs typeface="+mn-cs"/>
            </a:rPr>
            <a:t>localisés (régional et départementaux)</a:t>
          </a:r>
          <a:endParaRPr lang="fr-FR">
            <a:effectLst/>
          </a:endParaRPr>
        </a:p>
        <a:p xmlns:a="http://schemas.openxmlformats.org/drawingml/2006/main">
          <a:pPr algn="l" rtl="0">
            <a:defRPr sz="1000"/>
          </a:pPr>
          <a:endParaRPr lang="fr-FR" sz="1000" b="0" i="1" u="none" strike="noStrike" baseline="0">
            <a:solidFill>
              <a:srgbClr val="000000"/>
            </a:solidFill>
            <a:latin typeface="Calibri"/>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0.83501</cdr:y>
    </cdr:from>
    <cdr:to>
      <cdr:x>1</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3952875"/>
          <a:ext cx="6924675" cy="7810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0" i="0" u="none" strike="noStrike" baseline="0">
              <a:solidFill>
                <a:srgbClr val="000000"/>
              </a:solidFill>
              <a:latin typeface="+mn-lt"/>
            </a:rPr>
            <a:t>* Pour évaluer la comparabilité avec le Vaucluse, les critères retenus sont le nombre total d'emplois (salariés et non salariés) du département, ainsi que le poids des secteurs de l'agriculture et du tertiaire dans l'emploi total </a:t>
          </a:r>
        </a:p>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 niveau du taux de chômage national et de son évolution d’un trimestre à l’autre</a:t>
          </a:r>
        </a:p>
        <a:p xmlns:a="http://schemas.openxmlformats.org/drawingml/2006/main">
          <a:pPr algn="l" rtl="0">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localisés (régional</a:t>
          </a:r>
          <a:r>
            <a:rPr lang="fr-FR" sz="1000" b="0" i="1" baseline="0">
              <a:effectLst/>
              <a:latin typeface="+mn-lt"/>
              <a:ea typeface="+mn-ea"/>
              <a:cs typeface="+mn-cs"/>
            </a:rPr>
            <a:t> et départementaux</a:t>
          </a:r>
          <a:r>
            <a:rPr lang="fr-FR" sz="1000" b="0" i="1" u="none" strike="noStrike" baseline="0">
              <a:solidFill>
                <a:srgbClr val="000000"/>
              </a:solidFill>
              <a:latin typeface="Calibri"/>
            </a:rPr>
            <a:t>)</a:t>
          </a:r>
        </a:p>
      </cdr:txBody>
    </cdr:sp>
  </cdr:relSizeAnchor>
  <cdr:relSizeAnchor xmlns:cdr="http://schemas.openxmlformats.org/drawingml/2006/chartDrawing">
    <cdr:from>
      <cdr:x>0.0055</cdr:x>
      <cdr:y>0.01073</cdr:y>
    </cdr:from>
    <cdr:to>
      <cdr:x>1</cdr:x>
      <cdr:y>0.0892</cdr:y>
    </cdr:to>
    <cdr:sp macro="" textlink="">
      <cdr:nvSpPr>
        <cdr:cNvPr id="4" name="ZoneTexte 1"/>
        <cdr:cNvSpPr txBox="1"/>
      </cdr:nvSpPr>
      <cdr:spPr>
        <a:xfrm xmlns:a="http://schemas.openxmlformats.org/drawingml/2006/main">
          <a:off x="50800" y="50800"/>
          <a:ext cx="6886575" cy="3714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baseline="0">
              <a:effectLst/>
              <a:latin typeface="+mn-lt"/>
              <a:ea typeface="+mn-ea"/>
              <a:cs typeface="+mn-cs"/>
            </a:rPr>
            <a:t>Taux de chômage localisés dans les départements comparables* au T4 2022</a:t>
          </a:r>
          <a:endParaRPr lang="fr-FR" sz="1100"/>
        </a:p>
      </cdr:txBody>
    </cdr:sp>
  </cdr:relSizeAnchor>
</c:userShapes>
</file>

<file path=ppt/drawings/drawing9.xml><?xml version="1.0" encoding="utf-8"?>
<c:userShapes xmlns:c="http://schemas.openxmlformats.org/drawingml/2006/chart">
  <cdr:relSizeAnchor xmlns:cdr="http://schemas.openxmlformats.org/drawingml/2006/chartDrawing">
    <cdr:from>
      <cdr:x>0.02828</cdr:x>
      <cdr:y>0</cdr:y>
    </cdr:from>
    <cdr:to>
      <cdr:x>0.98725</cdr:x>
      <cdr:y>0.18853</cdr:y>
    </cdr:to>
    <cdr:sp macro="" textlink="">
      <cdr:nvSpPr>
        <cdr:cNvPr id="5" name="ZoneTexte 1"/>
        <cdr:cNvSpPr txBox="1"/>
      </cdr:nvSpPr>
      <cdr:spPr>
        <a:xfrm xmlns:a="http://schemas.openxmlformats.org/drawingml/2006/main">
          <a:off x="212232"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0.01276</cdr:x>
      <cdr:y>0.85629</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95773" y="4086226"/>
          <a:ext cx="7393039" cy="68579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b="0">
            <a:effectLst/>
            <a:latin typeface="+mn-lt"/>
            <a:ea typeface="+mn-ea"/>
            <a:cs typeface="+mn-cs"/>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0.93147</cdr:x>
      <cdr:y>0.24351</cdr:y>
    </cdr:from>
    <cdr:to>
      <cdr:x>0.96193</cdr:x>
      <cdr:y>0.24551</cdr:y>
    </cdr:to>
    <cdr:cxnSp macro="">
      <cdr:nvCxnSpPr>
        <cdr:cNvPr id="4" name="Connecteur droit avec flèche 3">
          <a:extLst xmlns:a="http://schemas.openxmlformats.org/drawingml/2006/main">
            <a:ext uri="{FF2B5EF4-FFF2-40B4-BE49-F238E27FC236}">
              <a16:creationId xmlns:a16="http://schemas.microsoft.com/office/drawing/2014/main" id="{6B854798-2E31-44F7-BF65-324F68FD5EAB}"/>
            </a:ext>
          </a:extLst>
        </cdr:cNvPr>
        <cdr:cNvCxnSpPr/>
      </cdr:nvCxnSpPr>
      <cdr:spPr>
        <a:xfrm xmlns:a="http://schemas.openxmlformats.org/drawingml/2006/main" flipV="1">
          <a:off x="6991350" y="1162050"/>
          <a:ext cx="228600" cy="9525"/>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0.92936</cdr:x>
      <cdr:y>0.16434</cdr:y>
    </cdr:from>
    <cdr:to>
      <cdr:x>0.93063</cdr:x>
      <cdr:y>0.73719</cdr:y>
    </cdr:to>
    <cdr:cxnSp macro="">
      <cdr:nvCxnSpPr>
        <cdr:cNvPr id="8" name="Connecteur droit 7">
          <a:extLst xmlns:a="http://schemas.openxmlformats.org/drawingml/2006/main">
            <a:ext uri="{FF2B5EF4-FFF2-40B4-BE49-F238E27FC236}">
              <a16:creationId xmlns:a16="http://schemas.microsoft.com/office/drawing/2014/main" id="{4B0C6705-45F1-4619-96FB-C99AAA899F31}"/>
            </a:ext>
          </a:extLst>
        </cdr:cNvPr>
        <cdr:cNvCxnSpPr/>
      </cdr:nvCxnSpPr>
      <cdr:spPr>
        <a:xfrm xmlns:a="http://schemas.openxmlformats.org/drawingml/2006/main">
          <a:off x="6975475" y="784225"/>
          <a:ext cx="9525" cy="2733675"/>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0.91751</cdr:x>
      <cdr:y>0.17432</cdr:y>
    </cdr:from>
    <cdr:to>
      <cdr:x>1</cdr:x>
      <cdr:y>0.22976</cdr:y>
    </cdr:to>
    <cdr:sp macro="" textlink="">
      <cdr:nvSpPr>
        <cdr:cNvPr id="9" name="ZoneTexte 15"/>
        <cdr:cNvSpPr txBox="1"/>
      </cdr:nvSpPr>
      <cdr:spPr>
        <a:xfrm xmlns:a="http://schemas.openxmlformats.org/drawingml/2006/main">
          <a:off x="6886575" y="831850"/>
          <a:ext cx="619125" cy="26456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100" dirty="0">
              <a:solidFill>
                <a:schemeClr val="accent1">
                  <a:lumMod val="75000"/>
                </a:schemeClr>
              </a:solidFill>
            </a:rPr>
            <a:t>*acquis</a:t>
          </a:r>
        </a:p>
      </cdr:txBody>
    </cdr:sp>
  </cdr:relSizeAnchor>
  <cdr:relSizeAnchor xmlns:cdr="http://schemas.openxmlformats.org/drawingml/2006/chartDrawing">
    <cdr:from>
      <cdr:x>0.32425</cdr:x>
      <cdr:y>0.17196</cdr:y>
    </cdr:from>
    <cdr:to>
      <cdr:x>0.68256</cdr:x>
      <cdr:y>0.33324</cdr:y>
    </cdr:to>
    <cdr:sp macro="" textlink="">
      <cdr:nvSpPr>
        <cdr:cNvPr id="7" name="ZoneTexte 17"/>
        <cdr:cNvSpPr txBox="1"/>
      </cdr:nvSpPr>
      <cdr:spPr>
        <a:xfrm xmlns:a="http://schemas.openxmlformats.org/drawingml/2006/main">
          <a:off x="2433751" y="820611"/>
          <a:ext cx="2689367" cy="769632"/>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fr-FR" sz="1400" b="1" dirty="0">
              <a:solidFill>
                <a:srgbClr val="FF0000"/>
              </a:solidFill>
            </a:rPr>
            <a:t>58 500 demandeurs d’emploi catégories A,B,C en moyenne </a:t>
          </a:r>
        </a:p>
        <a:p xmlns:a="http://schemas.openxmlformats.org/drawingml/2006/main">
          <a:pPr algn="ctr"/>
          <a:r>
            <a:rPr lang="fr-FR" sz="1400" b="1" dirty="0">
              <a:solidFill>
                <a:srgbClr val="FF0000"/>
              </a:solidFill>
            </a:rPr>
            <a:t>au T4 2022</a:t>
          </a:r>
        </a:p>
        <a:p xmlns:a="http://schemas.openxmlformats.org/drawingml/2006/main">
          <a:pPr algn="ctr"/>
          <a:endParaRPr lang="fr-FR" sz="1400" b="1" dirty="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481BDC1-2E55-4A3B-A51F-0A4221669760}" type="datetimeFigureOut">
              <a:rPr lang="fr-FR" smtClean="0"/>
              <a:t>02/05/2023</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C025E1C-9CFD-400D-8595-7A8158A95F2D}" type="slidenum">
              <a:rPr lang="fr-FR" smtClean="0"/>
              <a:t>‹N°›</a:t>
            </a:fld>
            <a:endParaRPr lang="fr-FR"/>
          </a:p>
        </p:txBody>
      </p:sp>
    </p:spTree>
    <p:extLst>
      <p:ext uri="{BB962C8B-B14F-4D97-AF65-F5344CB8AC3E}">
        <p14:creationId xmlns:p14="http://schemas.microsoft.com/office/powerpoint/2010/main" val="2110586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effectLst/>
              <a:latin typeface="+mn-lt"/>
              <a:ea typeface="+mn-ea"/>
              <a:cs typeface="+mn-cs"/>
            </a:endParaRPr>
          </a:p>
          <a:p>
            <a:endParaRPr lang="fr-FR" baseline="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a:t>
            </a:fld>
            <a:endParaRPr lang="fr-FR"/>
          </a:p>
        </p:txBody>
      </p:sp>
    </p:spTree>
    <p:extLst>
      <p:ext uri="{BB962C8B-B14F-4D97-AF65-F5344CB8AC3E}">
        <p14:creationId xmlns:p14="http://schemas.microsoft.com/office/powerpoint/2010/main" val="388086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10</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11</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12</a:t>
            </a:fld>
            <a:endParaRPr lang="fr-FR"/>
          </a:p>
        </p:txBody>
      </p:sp>
    </p:spTree>
    <p:extLst>
      <p:ext uri="{BB962C8B-B14F-4D97-AF65-F5344CB8AC3E}">
        <p14:creationId xmlns:p14="http://schemas.microsoft.com/office/powerpoint/2010/main" val="918542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14</a:t>
            </a:fld>
            <a:endParaRPr lang="fr-FR"/>
          </a:p>
        </p:txBody>
      </p:sp>
    </p:spTree>
    <p:extLst>
      <p:ext uri="{BB962C8B-B14F-4D97-AF65-F5344CB8AC3E}">
        <p14:creationId xmlns:p14="http://schemas.microsoft.com/office/powerpoint/2010/main" val="28931935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15</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16</a:t>
            </a:fld>
            <a:endParaRPr lang="fr-FR"/>
          </a:p>
        </p:txBody>
      </p:sp>
    </p:spTree>
    <p:extLst>
      <p:ext uri="{BB962C8B-B14F-4D97-AF65-F5344CB8AC3E}">
        <p14:creationId xmlns:p14="http://schemas.microsoft.com/office/powerpoint/2010/main" val="1267772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17</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18</a:t>
            </a:fld>
            <a:endParaRPr lang="fr-FR"/>
          </a:p>
        </p:txBody>
      </p:sp>
    </p:spTree>
    <p:extLst>
      <p:ext uri="{BB962C8B-B14F-4D97-AF65-F5344CB8AC3E}">
        <p14:creationId xmlns:p14="http://schemas.microsoft.com/office/powerpoint/2010/main" val="17565624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19</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3523062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20</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35230626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21</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4031257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4</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5</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6</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7</a:t>
            </a:fld>
            <a:endParaRPr lang="fr-FR"/>
          </a:p>
        </p:txBody>
      </p:sp>
      <p:sp>
        <p:nvSpPr>
          <p:cNvPr id="5" name="Espace réservé du pied de page 4"/>
          <p:cNvSpPr>
            <a:spLocks noGrp="1"/>
          </p:cNvSpPr>
          <p:nvPr>
            <p:ph type="ftr" sz="quarter" idx="11"/>
          </p:nvPr>
        </p:nvSpPr>
        <p:spPr/>
        <p:txBody>
          <a:bodyPr/>
          <a:lstStyle/>
          <a:p>
            <a:r>
              <a:rPr lang="fr-FR"/>
              <a:t>Edition avril 2019</a:t>
            </a:r>
          </a:p>
        </p:txBody>
      </p:sp>
    </p:spTree>
    <p:extLst>
      <p:ext uri="{BB962C8B-B14F-4D97-AF65-F5344CB8AC3E}">
        <p14:creationId xmlns:p14="http://schemas.microsoft.com/office/powerpoint/2010/main" val="3523062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8</a:t>
            </a:fld>
            <a:endParaRPr lang="fr-FR"/>
          </a:p>
        </p:txBody>
      </p:sp>
      <p:sp>
        <p:nvSpPr>
          <p:cNvPr id="5" name="Espace réservé du pied de page 4"/>
          <p:cNvSpPr>
            <a:spLocks noGrp="1"/>
          </p:cNvSpPr>
          <p:nvPr>
            <p:ph type="ftr" sz="quarter" idx="11"/>
          </p:nvPr>
        </p:nvSpPr>
        <p:spPr/>
        <p:txBody>
          <a:bodyPr/>
          <a:lstStyle/>
          <a:p>
            <a:r>
              <a:rPr lang="fr-FR"/>
              <a:t>Edition avril 2019</a:t>
            </a:r>
          </a:p>
        </p:txBody>
      </p:sp>
    </p:spTree>
    <p:extLst>
      <p:ext uri="{BB962C8B-B14F-4D97-AF65-F5344CB8AC3E}">
        <p14:creationId xmlns:p14="http://schemas.microsoft.com/office/powerpoint/2010/main" val="3523062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9</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3523062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a:xfrm>
            <a:off x="0" y="6568767"/>
            <a:ext cx="2133600" cy="365125"/>
          </a:xfrm>
        </p:spPr>
        <p:txBody>
          <a:bodyPr/>
          <a:lstStyle>
            <a:lvl1pPr>
              <a:defRPr baseline="0"/>
            </a:lvl1pPr>
          </a:lstStyle>
          <a:p>
            <a:r>
              <a:rPr lang="fr-FR" sz="1500"/>
              <a:t>Edition mars 2023</a:t>
            </a:r>
            <a:endParaRPr lang="fr-FR" sz="1500" dirty="0"/>
          </a:p>
        </p:txBody>
      </p:sp>
      <p:sp>
        <p:nvSpPr>
          <p:cNvPr id="5" name="Espace réservé du pied de page 4"/>
          <p:cNvSpPr>
            <a:spLocks noGrp="1"/>
          </p:cNvSpPr>
          <p:nvPr>
            <p:ph type="ftr" sz="quarter" idx="11"/>
          </p:nvPr>
        </p:nvSpPr>
        <p:spPr>
          <a:xfrm>
            <a:off x="3124200" y="6568767"/>
            <a:ext cx="2895600" cy="365125"/>
          </a:xfrm>
        </p:spPr>
        <p:txBody>
          <a:bodyPr/>
          <a:lstStyle>
            <a:lvl1pPr>
              <a:defRPr sz="1500" baseline="0"/>
            </a:lvl1pPr>
          </a:lstStyle>
          <a:p>
            <a:r>
              <a:rPr lang="fr-FR"/>
              <a:t>Les éclairages conjoncturels départementaux - Vaucluse</a:t>
            </a:r>
            <a:endParaRPr lang="fr-FR" dirty="0"/>
          </a:p>
        </p:txBody>
      </p:sp>
      <p:sp>
        <p:nvSpPr>
          <p:cNvPr id="6" name="Espace réservé du numéro de diapositive 5"/>
          <p:cNvSpPr>
            <a:spLocks noGrp="1"/>
          </p:cNvSpPr>
          <p:nvPr>
            <p:ph type="sldNum" sz="quarter" idx="12"/>
          </p:nvPr>
        </p:nvSpPr>
        <p:spPr>
          <a:xfrm>
            <a:off x="8739398" y="6568767"/>
            <a:ext cx="404601" cy="289233"/>
          </a:xfrm>
          <a:solidFill>
            <a:schemeClr val="accent6">
              <a:lumMod val="75000"/>
            </a:schemeClr>
          </a:solidFill>
        </p:spPr>
        <p:txBody>
          <a:bodyPr/>
          <a:lstStyle>
            <a:lvl1pPr>
              <a:defRPr sz="1700" baseline="0">
                <a:solidFill>
                  <a:schemeClr val="bg1"/>
                </a:solidFill>
              </a:defRPr>
            </a:lvl1pPr>
          </a:lstStyle>
          <a:p>
            <a:fld id="{3C7AC07C-28E4-BD4F-9FFB-37ABAC856C34}" type="slidenum">
              <a:rPr lang="fr-FR" smtClean="0"/>
              <a:pPr/>
              <a:t>‹N°›</a:t>
            </a:fld>
            <a:endParaRPr lang="fr-FR" dirty="0"/>
          </a:p>
        </p:txBody>
      </p:sp>
    </p:spTree>
    <p:extLst>
      <p:ext uri="{BB962C8B-B14F-4D97-AF65-F5344CB8AC3E}">
        <p14:creationId xmlns:p14="http://schemas.microsoft.com/office/powerpoint/2010/main" val="2640054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Edition mars 2023</a:t>
            </a:r>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11780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Edition mars 2023</a:t>
            </a:r>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9498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Edition mars 2023</a:t>
            </a:r>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848633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r>
              <a:rPr lang="fr-FR"/>
              <a:t>Edition mars 2023</a:t>
            </a:r>
            <a:endParaRPr lang="fr-FR" dirty="0"/>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333947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r>
              <a:rPr lang="fr-FR"/>
              <a:t>Edition mars 2023</a:t>
            </a:r>
          </a:p>
        </p:txBody>
      </p:sp>
      <p:sp>
        <p:nvSpPr>
          <p:cNvPr id="6" name="Espace réservé du pied de page 5"/>
          <p:cNvSpPr>
            <a:spLocks noGrp="1"/>
          </p:cNvSpPr>
          <p:nvPr>
            <p:ph type="ftr" sz="quarter" idx="11"/>
          </p:nvPr>
        </p:nvSpPr>
        <p:spPr/>
        <p:txBody>
          <a:bodyPr/>
          <a:lstStyle/>
          <a:p>
            <a:r>
              <a:rPr lang="fr-FR"/>
              <a:t>Les éclairages conjoncturels départementaux - Vaucluse</a:t>
            </a: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4094810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r>
              <a:rPr lang="fr-FR"/>
              <a:t>Edition mars 2023</a:t>
            </a:r>
          </a:p>
        </p:txBody>
      </p:sp>
      <p:sp>
        <p:nvSpPr>
          <p:cNvPr id="8" name="Espace réservé du pied de page 7"/>
          <p:cNvSpPr>
            <a:spLocks noGrp="1"/>
          </p:cNvSpPr>
          <p:nvPr>
            <p:ph type="ftr" sz="quarter" idx="11"/>
          </p:nvPr>
        </p:nvSpPr>
        <p:spPr/>
        <p:txBody>
          <a:bodyPr/>
          <a:lstStyle/>
          <a:p>
            <a:r>
              <a:rPr lang="fr-FR"/>
              <a:t>Les éclairages conjoncturels départementaux - Vaucluse</a:t>
            </a:r>
          </a:p>
        </p:txBody>
      </p:sp>
      <p:sp>
        <p:nvSpPr>
          <p:cNvPr id="9" name="Espace réservé du numéro de diapositive 8"/>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70695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r>
              <a:rPr lang="fr-FR"/>
              <a:t>Edition mars 2023</a:t>
            </a:r>
          </a:p>
        </p:txBody>
      </p:sp>
      <p:sp>
        <p:nvSpPr>
          <p:cNvPr id="4" name="Espace réservé du pied de page 3"/>
          <p:cNvSpPr>
            <a:spLocks noGrp="1"/>
          </p:cNvSpPr>
          <p:nvPr>
            <p:ph type="ftr" sz="quarter" idx="11"/>
          </p:nvPr>
        </p:nvSpPr>
        <p:spPr/>
        <p:txBody>
          <a:bodyPr/>
          <a:lstStyle/>
          <a:p>
            <a:r>
              <a:rPr lang="fr-FR"/>
              <a:t>Les éclairages conjoncturels départementaux - Vaucluse</a:t>
            </a:r>
          </a:p>
        </p:txBody>
      </p:sp>
      <p:sp>
        <p:nvSpPr>
          <p:cNvPr id="5" name="Espace réservé du numéro de diapositive 4"/>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57385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t>Edition mars 2023</a:t>
            </a:r>
          </a:p>
        </p:txBody>
      </p:sp>
      <p:sp>
        <p:nvSpPr>
          <p:cNvPr id="3" name="Espace réservé du pied de page 2"/>
          <p:cNvSpPr>
            <a:spLocks noGrp="1"/>
          </p:cNvSpPr>
          <p:nvPr>
            <p:ph type="ftr" sz="quarter" idx="11"/>
          </p:nvPr>
        </p:nvSpPr>
        <p:spPr/>
        <p:txBody>
          <a:bodyPr/>
          <a:lstStyle/>
          <a:p>
            <a:r>
              <a:rPr lang="fr-FR"/>
              <a:t>Les éclairages conjoncturels départementaux - Vaucluse</a:t>
            </a:r>
          </a:p>
        </p:txBody>
      </p:sp>
      <p:sp>
        <p:nvSpPr>
          <p:cNvPr id="4" name="Espace réservé du numéro de diapositive 3"/>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2725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r>
              <a:rPr lang="fr-FR"/>
              <a:t>Edition mars 2023</a:t>
            </a:r>
          </a:p>
        </p:txBody>
      </p:sp>
      <p:sp>
        <p:nvSpPr>
          <p:cNvPr id="6" name="Espace réservé du pied de page 5"/>
          <p:cNvSpPr>
            <a:spLocks noGrp="1"/>
          </p:cNvSpPr>
          <p:nvPr>
            <p:ph type="ftr" sz="quarter" idx="11"/>
          </p:nvPr>
        </p:nvSpPr>
        <p:spPr/>
        <p:txBody>
          <a:bodyPr/>
          <a:lstStyle/>
          <a:p>
            <a:r>
              <a:rPr lang="fr-FR"/>
              <a:t>Les éclairages conjoncturels départementaux - Vaucluse</a:t>
            </a: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154010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r>
              <a:rPr lang="fr-FR"/>
              <a:t>Edition mars 2023</a:t>
            </a:r>
          </a:p>
        </p:txBody>
      </p:sp>
      <p:sp>
        <p:nvSpPr>
          <p:cNvPr id="6" name="Espace réservé du pied de page 5"/>
          <p:cNvSpPr>
            <a:spLocks noGrp="1"/>
          </p:cNvSpPr>
          <p:nvPr>
            <p:ph type="ftr" sz="quarter" idx="11"/>
          </p:nvPr>
        </p:nvSpPr>
        <p:spPr/>
        <p:txBody>
          <a:bodyPr/>
          <a:lstStyle/>
          <a:p>
            <a:r>
              <a:rPr lang="fr-FR"/>
              <a:t>Les éclairages conjoncturels départementaux - Vaucluse</a:t>
            </a: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970357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a:t>Edition mars 2023</a:t>
            </a:r>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Les éclairages conjoncturels départementaux - Vaucluse</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AC07C-28E4-BD4F-9FFB-37ABAC856C34}" type="slidenum">
              <a:rPr lang="fr-FR" smtClean="0"/>
              <a:t>‹N°›</a:t>
            </a:fld>
            <a:endParaRPr lang="fr-FR"/>
          </a:p>
        </p:txBody>
      </p:sp>
    </p:spTree>
    <p:extLst>
      <p:ext uri="{BB962C8B-B14F-4D97-AF65-F5344CB8AC3E}">
        <p14:creationId xmlns:p14="http://schemas.microsoft.com/office/powerpoint/2010/main" val="2496495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www.google.com/url?sa=i&amp;rct=j&amp;q=&amp;esrc=s&amp;source=images&amp;cd=&amp;cad=rja&amp;uact=8&amp;ved=2ahUKEwimsOizzOjgAhVWAGMBHXMQAxYQjRx6BAgBEAU&amp;url=https://www.ania.net/economie-export/ega-point-de-conjoncture&amp;psig=AOvVaw0wwhQEom1VbtCAOZvqCiu4&amp;ust=1551792264050881" TargetMode="Externa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paca.dreets.gouv.fr/Les-publications-periodiques-9124"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paca.dreets.gouv.fr/Les-indicateurs-cles-de-la-Dreets-Paca" TargetMode="Externa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3C7AC07C-28E4-BD4F-9FFB-37ABAC856C34}" type="slidenum">
              <a:rPr lang="fr-FR" smtClean="0"/>
              <a:t>1</a:t>
            </a:fld>
            <a:endParaRPr lang="fr-FR"/>
          </a:p>
        </p:txBody>
      </p:sp>
      <p:sp>
        <p:nvSpPr>
          <p:cNvPr id="4" name="Espace réservé du pied de page 3"/>
          <p:cNvSpPr>
            <a:spLocks noGrp="1"/>
          </p:cNvSpPr>
          <p:nvPr>
            <p:ph type="ftr" sz="quarter" idx="11"/>
          </p:nvPr>
        </p:nvSpPr>
        <p:spPr>
          <a:xfrm>
            <a:off x="2388611" y="6520993"/>
            <a:ext cx="4507453" cy="365125"/>
          </a:xfrm>
        </p:spPr>
        <p:txBody>
          <a:bodyPr/>
          <a:lstStyle/>
          <a:p>
            <a:r>
              <a:rPr lang="fr-FR"/>
              <a:t>Les éclairages conjoncturels départementaux - Vaucluse</a:t>
            </a:r>
            <a:endParaRPr lang="fr-FR" dirty="0"/>
          </a:p>
        </p:txBody>
      </p:sp>
      <p:sp>
        <p:nvSpPr>
          <p:cNvPr id="5" name="Espace réservé de la date 4"/>
          <p:cNvSpPr>
            <a:spLocks noGrp="1"/>
          </p:cNvSpPr>
          <p:nvPr>
            <p:ph type="dt" sz="half" idx="10"/>
          </p:nvPr>
        </p:nvSpPr>
        <p:spPr/>
        <p:txBody>
          <a:bodyPr/>
          <a:lstStyle/>
          <a:p>
            <a:r>
              <a:rPr lang="fr-FR"/>
              <a:t>Edition mars 2023</a:t>
            </a:r>
            <a:endParaRPr lang="fr-FR" dirty="0"/>
          </a:p>
        </p:txBody>
      </p:sp>
      <p:sp>
        <p:nvSpPr>
          <p:cNvPr id="9" name="ZoneTexte 8"/>
          <p:cNvSpPr txBox="1"/>
          <p:nvPr/>
        </p:nvSpPr>
        <p:spPr>
          <a:xfrm>
            <a:off x="3671392" y="6044209"/>
            <a:ext cx="5472608" cy="307777"/>
          </a:xfrm>
          <a:prstGeom prst="rect">
            <a:avLst/>
          </a:prstGeom>
          <a:noFill/>
        </p:spPr>
        <p:txBody>
          <a:bodyPr wrap="square" rtlCol="0">
            <a:spAutoFit/>
          </a:bodyPr>
          <a:lstStyle/>
          <a:p>
            <a:pPr algn="r"/>
            <a:r>
              <a:rPr lang="fr-FR" sz="1400" b="1" i="1" dirty="0"/>
              <a:t>Services études, statistiques, évaluation</a:t>
            </a:r>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8916" y="4088186"/>
            <a:ext cx="2764133" cy="1956023"/>
          </a:xfrm>
          <a:prstGeom prst="rect">
            <a:avLst/>
          </a:prstGeom>
        </p:spPr>
      </p:pic>
      <p:pic>
        <p:nvPicPr>
          <p:cNvPr id="1031" name="Picture 7" descr="Résultat de recherche d'images pour &quot;conjoncture&quot;">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867" y="4231795"/>
            <a:ext cx="2409504" cy="1668804"/>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p:cNvSpPr txBox="1"/>
          <p:nvPr/>
        </p:nvSpPr>
        <p:spPr>
          <a:xfrm rot="5400000">
            <a:off x="8198848" y="5084074"/>
            <a:ext cx="1674047" cy="246223"/>
          </a:xfrm>
          <a:prstGeom prst="rect">
            <a:avLst/>
          </a:prstGeom>
          <a:noFill/>
        </p:spPr>
        <p:txBody>
          <a:bodyPr wrap="square" rtlCol="0">
            <a:spAutoFit/>
          </a:bodyPr>
          <a:lstStyle/>
          <a:p>
            <a:pPr algn="r"/>
            <a:r>
              <a:rPr lang="fr-FR" sz="1000" i="1" dirty="0"/>
              <a:t>Crédit photo : ©</a:t>
            </a:r>
            <a:r>
              <a:rPr lang="fr-FR" sz="1000" i="1" dirty="0" err="1"/>
              <a:t>Shutterstock</a:t>
            </a:r>
            <a:endParaRPr lang="fr-FR" sz="1000" i="1" dirty="0"/>
          </a:p>
        </p:txBody>
      </p:sp>
      <p:pic>
        <p:nvPicPr>
          <p:cNvPr id="7" name="Image 6"/>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5953049" y="4370162"/>
            <a:ext cx="2443081" cy="1628721"/>
          </a:xfrm>
          <a:prstGeom prst="rect">
            <a:avLst/>
          </a:prstGeom>
        </p:spPr>
      </p:pic>
      <p:sp>
        <p:nvSpPr>
          <p:cNvPr id="13" name="Rectangle 12"/>
          <p:cNvSpPr/>
          <p:nvPr/>
        </p:nvSpPr>
        <p:spPr>
          <a:xfrm>
            <a:off x="878435" y="1627346"/>
            <a:ext cx="7385099" cy="4893647"/>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0" h="0" prst="angle"/>
              <a:contourClr>
                <a:schemeClr val="accent3">
                  <a:tint val="100000"/>
                  <a:shade val="100000"/>
                  <a:satMod val="100000"/>
                  <a:hueMod val="100000"/>
                </a:schemeClr>
              </a:contourClr>
            </a:sp3d>
          </a:bodyPr>
          <a:lstStyle/>
          <a:p>
            <a:pPr algn="ctr"/>
            <a:r>
              <a:rPr lang="fr-FR" sz="5000" b="1" dirty="0">
                <a:ln/>
                <a:solidFill>
                  <a:schemeClr val="accent1">
                    <a:lumMod val="75000"/>
                  </a:schemeClr>
                </a:solidFill>
              </a:rPr>
              <a:t>La situation conjoncturelle </a:t>
            </a:r>
          </a:p>
          <a:p>
            <a:pPr algn="ctr"/>
            <a:r>
              <a:rPr lang="fr-FR" sz="5000" b="1" dirty="0">
                <a:ln/>
                <a:solidFill>
                  <a:schemeClr val="accent1">
                    <a:lumMod val="75000"/>
                  </a:schemeClr>
                </a:solidFill>
              </a:rPr>
              <a:t>au 4</a:t>
            </a:r>
            <a:r>
              <a:rPr lang="fr-FR" sz="5000" b="1" baseline="30000" dirty="0">
                <a:ln/>
                <a:solidFill>
                  <a:schemeClr val="accent1">
                    <a:lumMod val="75000"/>
                  </a:schemeClr>
                </a:solidFill>
              </a:rPr>
              <a:t>e</a:t>
            </a:r>
            <a:r>
              <a:rPr lang="fr-FR" sz="5000" b="1" dirty="0">
                <a:ln/>
                <a:solidFill>
                  <a:schemeClr val="accent1">
                    <a:lumMod val="75000"/>
                  </a:schemeClr>
                </a:solidFill>
              </a:rPr>
              <a:t> trimestre 2022</a:t>
            </a:r>
          </a:p>
          <a:p>
            <a:pPr algn="ctr"/>
            <a:r>
              <a:rPr lang="fr-FR" sz="5000" b="1" dirty="0">
                <a:ln/>
                <a:solidFill>
                  <a:schemeClr val="accent1">
                    <a:lumMod val="75000"/>
                  </a:schemeClr>
                </a:solidFill>
              </a:rPr>
              <a:t>dans le Vaucluse</a:t>
            </a:r>
          </a:p>
          <a:p>
            <a:pPr algn="ctr"/>
            <a:endParaRPr lang="fr-FR" sz="5400" b="1" dirty="0">
              <a:ln/>
              <a:solidFill>
                <a:schemeClr val="accent3"/>
              </a:solidFill>
            </a:endParaRPr>
          </a:p>
          <a:p>
            <a:pPr algn="ctr"/>
            <a:endParaRPr lang="fr-FR" sz="5400" b="1" dirty="0">
              <a:ln/>
              <a:solidFill>
                <a:schemeClr val="accent3"/>
              </a:solidFill>
            </a:endParaRPr>
          </a:p>
          <a:p>
            <a:pPr algn="ctr"/>
            <a:endParaRPr lang="fr-FR" sz="5400" b="1" dirty="0">
              <a:ln/>
              <a:solidFill>
                <a:schemeClr val="accent3"/>
              </a:solidFill>
            </a:endParaRPr>
          </a:p>
        </p:txBody>
      </p:sp>
      <p:pic>
        <p:nvPicPr>
          <p:cNvPr id="14" name="Picture 4" descr="http://intranet.direccte.gouv.fr/paca/Etudes%20et%20statistiques/Les%20logos/Cartouche%20Pr%C3%A9fet%20de%20r%C3%A9gion%20%E2%80%93%20DREETS.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3054197" cy="1275992"/>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p:cNvSpPr txBox="1"/>
          <p:nvPr/>
        </p:nvSpPr>
        <p:spPr>
          <a:xfrm>
            <a:off x="144447" y="1113942"/>
            <a:ext cx="9144000" cy="754053"/>
          </a:xfrm>
          <a:prstGeom prst="rect">
            <a:avLst/>
          </a:prstGeom>
          <a:noFill/>
        </p:spPr>
        <p:txBody>
          <a:bodyPr wrap="square" rtlCol="0">
            <a:spAutoFit/>
          </a:bodyPr>
          <a:lstStyle/>
          <a:p>
            <a:pPr algn="ctr"/>
            <a:r>
              <a:rPr lang="fr-FR" sz="2800" b="1" i="1" dirty="0">
                <a:solidFill>
                  <a:schemeClr val="bg1">
                    <a:lumMod val="65000"/>
                  </a:schemeClr>
                </a:solidFill>
              </a:rPr>
              <a:t>Les éclairages conjoncturels départementaux</a:t>
            </a:r>
          </a:p>
          <a:p>
            <a:pPr algn="ctr"/>
            <a:endParaRPr lang="fr-FR" sz="1500" i="1" dirty="0"/>
          </a:p>
        </p:txBody>
      </p:sp>
    </p:spTree>
    <p:extLst>
      <p:ext uri="{BB962C8B-B14F-4D97-AF65-F5344CB8AC3E}">
        <p14:creationId xmlns:p14="http://schemas.microsoft.com/office/powerpoint/2010/main" val="74073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16196" y="1"/>
            <a:ext cx="8830224" cy="954107"/>
          </a:xfrm>
          <a:prstGeom prst="rect">
            <a:avLst/>
          </a:prstGeom>
          <a:noFill/>
        </p:spPr>
        <p:txBody>
          <a:bodyPr wrap="square" rtlCol="0">
            <a:spAutoFit/>
          </a:bodyPr>
          <a:lstStyle/>
          <a:p>
            <a:r>
              <a:rPr lang="fr-FR" sz="2800" b="1" dirty="0">
                <a:solidFill>
                  <a:schemeClr val="accent1">
                    <a:lumMod val="75000"/>
                  </a:schemeClr>
                </a:solidFill>
              </a:rPr>
              <a:t>Un taux qui reste supérieur à celui des départements comparables</a:t>
            </a:r>
            <a:endParaRPr lang="fr-FR" sz="2800" dirty="0">
              <a:solidFill>
                <a:schemeClr val="accent1">
                  <a:lumMod val="75000"/>
                </a:schemeClr>
              </a:solidFill>
            </a:endParaRPr>
          </a:p>
        </p:txBody>
      </p:sp>
      <p:cxnSp>
        <p:nvCxnSpPr>
          <p:cNvPr id="6" name="Connecteur droit 5"/>
          <p:cNvCxnSpPr/>
          <p:nvPr/>
        </p:nvCxnSpPr>
        <p:spPr>
          <a:xfrm>
            <a:off x="316195" y="95410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10</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2023</a:t>
            </a:r>
            <a:endParaRPr lang="fr-FR" dirty="0"/>
          </a:p>
        </p:txBody>
      </p:sp>
      <p:graphicFrame>
        <p:nvGraphicFramePr>
          <p:cNvPr id="9" name="Graphique 8"/>
          <p:cNvGraphicFramePr>
            <a:graphicFrameLocks/>
          </p:cNvGraphicFramePr>
          <p:nvPr>
            <p:extLst>
              <p:ext uri="{D42A27DB-BD31-4B8C-83A1-F6EECF244321}">
                <p14:modId xmlns:p14="http://schemas.microsoft.com/office/powerpoint/2010/main" val="840119497"/>
              </p:ext>
            </p:extLst>
          </p:nvPr>
        </p:nvGraphicFramePr>
        <p:xfrm>
          <a:off x="1109662" y="1062037"/>
          <a:ext cx="6924675" cy="47339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0377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386448"/>
            <a:ext cx="9082473" cy="523220"/>
          </a:xfrm>
          <a:prstGeom prst="rect">
            <a:avLst/>
          </a:prstGeom>
          <a:noFill/>
        </p:spPr>
        <p:txBody>
          <a:bodyPr wrap="square" rtlCol="0">
            <a:spAutoFit/>
          </a:bodyPr>
          <a:lstStyle/>
          <a:p>
            <a:pPr lvl="0"/>
            <a:r>
              <a:rPr lang="fr-FR" sz="2800" b="1" dirty="0">
                <a:solidFill>
                  <a:srgbClr val="4F81BD">
                    <a:lumMod val="75000"/>
                  </a:srgbClr>
                </a:solidFill>
              </a:rPr>
              <a:t>La hausse trimestrielle de la demande d’emploi se prolonge</a:t>
            </a:r>
            <a:endParaRPr lang="fr-FR" sz="2500" dirty="0">
              <a:solidFill>
                <a:schemeClr val="accent1">
                  <a:lumMod val="75000"/>
                </a:schemeClr>
              </a:solidFill>
            </a:endParaRPr>
          </a:p>
        </p:txBody>
      </p:sp>
      <p:cxnSp>
        <p:nvCxnSpPr>
          <p:cNvPr id="6" name="Connecteur droit 5"/>
          <p:cNvCxnSpPr/>
          <p:nvPr/>
        </p:nvCxnSpPr>
        <p:spPr>
          <a:xfrm>
            <a:off x="183663" y="95410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11</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2023</a:t>
            </a:r>
            <a:endParaRPr lang="fr-FR" dirty="0"/>
          </a:p>
        </p:txBody>
      </p:sp>
      <p:graphicFrame>
        <p:nvGraphicFramePr>
          <p:cNvPr id="10" name="Graphique 9"/>
          <p:cNvGraphicFramePr>
            <a:graphicFrameLocks/>
          </p:cNvGraphicFramePr>
          <p:nvPr>
            <p:extLst>
              <p:ext uri="{D42A27DB-BD31-4B8C-83A1-F6EECF244321}">
                <p14:modId xmlns:p14="http://schemas.microsoft.com/office/powerpoint/2010/main" val="2773927615"/>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8447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05892" y="386448"/>
            <a:ext cx="8876581" cy="523220"/>
          </a:xfrm>
          <a:prstGeom prst="rect">
            <a:avLst/>
          </a:prstGeom>
          <a:noFill/>
        </p:spPr>
        <p:txBody>
          <a:bodyPr wrap="square" rtlCol="0">
            <a:spAutoFit/>
          </a:bodyPr>
          <a:lstStyle/>
          <a:p>
            <a:pPr lvl="0"/>
            <a:r>
              <a:rPr lang="fr-FR" sz="2800" b="1" dirty="0">
                <a:solidFill>
                  <a:srgbClr val="4F81BD">
                    <a:lumMod val="75000"/>
                  </a:srgbClr>
                </a:solidFill>
              </a:rPr>
              <a:t>La baisse annuelle est moins vive qu’en 2021</a:t>
            </a:r>
          </a:p>
        </p:txBody>
      </p:sp>
      <p:cxnSp>
        <p:nvCxnSpPr>
          <p:cNvPr id="6" name="Connecteur droit 5"/>
          <p:cNvCxnSpPr/>
          <p:nvPr/>
        </p:nvCxnSpPr>
        <p:spPr>
          <a:xfrm>
            <a:off x="183663" y="95410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12</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2023</a:t>
            </a:r>
            <a:endParaRPr lang="fr-FR" dirty="0"/>
          </a:p>
        </p:txBody>
      </p:sp>
      <p:graphicFrame>
        <p:nvGraphicFramePr>
          <p:cNvPr id="9" name="Graphique 8"/>
          <p:cNvGraphicFramePr>
            <a:graphicFrameLocks/>
          </p:cNvGraphicFramePr>
          <p:nvPr>
            <p:extLst>
              <p:ext uri="{D42A27DB-BD31-4B8C-83A1-F6EECF244321}">
                <p14:modId xmlns:p14="http://schemas.microsoft.com/office/powerpoint/2010/main" val="497958431"/>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6523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6191" y="0"/>
            <a:ext cx="8855507" cy="954107"/>
          </a:xfrm>
          <a:prstGeom prst="rect">
            <a:avLst/>
          </a:prstGeom>
          <a:noFill/>
        </p:spPr>
        <p:txBody>
          <a:bodyPr wrap="square" rtlCol="0">
            <a:spAutoFit/>
          </a:bodyPr>
          <a:lstStyle/>
          <a:p>
            <a:r>
              <a:rPr lang="fr-FR" sz="2800" b="1" dirty="0">
                <a:solidFill>
                  <a:schemeClr val="accent1">
                    <a:lumMod val="75000"/>
                  </a:schemeClr>
                </a:solidFill>
              </a:rPr>
              <a:t>La demande d’emploi des femmes s’élève au même </a:t>
            </a:r>
          </a:p>
          <a:p>
            <a:r>
              <a:rPr lang="fr-FR" sz="2800" b="1" dirty="0">
                <a:solidFill>
                  <a:schemeClr val="accent1">
                    <a:lumMod val="75000"/>
                  </a:schemeClr>
                </a:solidFill>
              </a:rPr>
              <a:t>rythme que celle des hommes sur un trimestre…</a:t>
            </a:r>
          </a:p>
        </p:txBody>
      </p:sp>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13</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2023</a:t>
            </a:r>
            <a:endParaRPr lang="fr-FR" dirty="0"/>
          </a:p>
        </p:txBody>
      </p:sp>
      <p:graphicFrame>
        <p:nvGraphicFramePr>
          <p:cNvPr id="10" name="Graphique 9"/>
          <p:cNvGraphicFramePr>
            <a:graphicFrameLocks/>
          </p:cNvGraphicFramePr>
          <p:nvPr>
            <p:extLst>
              <p:ext uri="{D42A27DB-BD31-4B8C-83A1-F6EECF244321}">
                <p14:modId xmlns:p14="http://schemas.microsoft.com/office/powerpoint/2010/main" val="2670126161"/>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3606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 y="374928"/>
            <a:ext cx="9143998" cy="523220"/>
          </a:xfrm>
          <a:prstGeom prst="rect">
            <a:avLst/>
          </a:prstGeom>
          <a:noFill/>
        </p:spPr>
        <p:txBody>
          <a:bodyPr wrap="square" rtlCol="0">
            <a:spAutoFit/>
          </a:bodyPr>
          <a:lstStyle/>
          <a:p>
            <a:r>
              <a:rPr lang="fr-FR" sz="2800" b="1" dirty="0">
                <a:solidFill>
                  <a:schemeClr val="accent1">
                    <a:lumMod val="75000"/>
                  </a:schemeClr>
                </a:solidFill>
              </a:rPr>
              <a:t>Sur un an, la baisse est plus vive pour les hommes</a:t>
            </a:r>
          </a:p>
        </p:txBody>
      </p:sp>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14</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2023</a:t>
            </a:r>
            <a:endParaRPr lang="fr-FR" dirty="0"/>
          </a:p>
        </p:txBody>
      </p:sp>
      <p:graphicFrame>
        <p:nvGraphicFramePr>
          <p:cNvPr id="9" name="Graphique 8"/>
          <p:cNvGraphicFramePr>
            <a:graphicFrameLocks/>
          </p:cNvGraphicFramePr>
          <p:nvPr>
            <p:extLst>
              <p:ext uri="{D42A27DB-BD31-4B8C-83A1-F6EECF244321}">
                <p14:modId xmlns:p14="http://schemas.microsoft.com/office/powerpoint/2010/main" val="2895889640"/>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59463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15</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2023</a:t>
            </a:r>
            <a:endParaRPr lang="fr-FR" dirty="0"/>
          </a:p>
        </p:txBody>
      </p:sp>
      <p:sp>
        <p:nvSpPr>
          <p:cNvPr id="12" name="ZoneTexte 11"/>
          <p:cNvSpPr txBox="1"/>
          <p:nvPr/>
        </p:nvSpPr>
        <p:spPr>
          <a:xfrm>
            <a:off x="119154" y="16461"/>
            <a:ext cx="8620244" cy="954107"/>
          </a:xfrm>
          <a:prstGeom prst="rect">
            <a:avLst/>
          </a:prstGeom>
          <a:noFill/>
        </p:spPr>
        <p:txBody>
          <a:bodyPr wrap="square" rtlCol="0">
            <a:spAutoFit/>
          </a:bodyPr>
          <a:lstStyle/>
          <a:p>
            <a:r>
              <a:rPr lang="fr-FR" sz="2800" b="1" dirty="0">
                <a:solidFill>
                  <a:schemeClr val="accent1">
                    <a:lumMod val="75000"/>
                  </a:schemeClr>
                </a:solidFill>
              </a:rPr>
              <a:t>La demande d’emploi des jeunes est celle qui progresse le plus sur un trimestre</a:t>
            </a:r>
          </a:p>
        </p:txBody>
      </p:sp>
      <p:graphicFrame>
        <p:nvGraphicFramePr>
          <p:cNvPr id="10" name="Graphique 9"/>
          <p:cNvGraphicFramePr>
            <a:graphicFrameLocks/>
          </p:cNvGraphicFramePr>
          <p:nvPr>
            <p:extLst>
              <p:ext uri="{D42A27DB-BD31-4B8C-83A1-F6EECF244321}">
                <p14:modId xmlns:p14="http://schemas.microsoft.com/office/powerpoint/2010/main" val="3609989591"/>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2806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16</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2023</a:t>
            </a:r>
            <a:endParaRPr lang="fr-FR" dirty="0"/>
          </a:p>
        </p:txBody>
      </p:sp>
      <p:sp>
        <p:nvSpPr>
          <p:cNvPr id="12" name="ZoneTexte 11"/>
          <p:cNvSpPr txBox="1"/>
          <p:nvPr/>
        </p:nvSpPr>
        <p:spPr>
          <a:xfrm>
            <a:off x="119154" y="-8295"/>
            <a:ext cx="8620244" cy="954107"/>
          </a:xfrm>
          <a:prstGeom prst="rect">
            <a:avLst/>
          </a:prstGeom>
          <a:noFill/>
        </p:spPr>
        <p:txBody>
          <a:bodyPr wrap="square" rtlCol="0">
            <a:spAutoFit/>
          </a:bodyPr>
          <a:lstStyle/>
          <a:p>
            <a:r>
              <a:rPr lang="fr-FR" sz="2800" b="1" dirty="0">
                <a:solidFill>
                  <a:schemeClr val="accent1">
                    <a:lumMod val="75000"/>
                  </a:schemeClr>
                </a:solidFill>
              </a:rPr>
              <a:t>La baisse annuelle concerne toutes les tranches d’âge, mais est beaucoup moins forte pour seniors</a:t>
            </a:r>
          </a:p>
        </p:txBody>
      </p:sp>
      <p:graphicFrame>
        <p:nvGraphicFramePr>
          <p:cNvPr id="9" name="Graphique 8"/>
          <p:cNvGraphicFramePr>
            <a:graphicFrameLocks/>
          </p:cNvGraphicFramePr>
          <p:nvPr>
            <p:extLst>
              <p:ext uri="{D42A27DB-BD31-4B8C-83A1-F6EECF244321}">
                <p14:modId xmlns:p14="http://schemas.microsoft.com/office/powerpoint/2010/main" val="839238191"/>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67106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6854" y="36982"/>
            <a:ext cx="8997146" cy="923330"/>
          </a:xfrm>
          <a:prstGeom prst="rect">
            <a:avLst/>
          </a:prstGeom>
          <a:noFill/>
        </p:spPr>
        <p:txBody>
          <a:bodyPr wrap="square" rtlCol="0">
            <a:spAutoFit/>
          </a:bodyPr>
          <a:lstStyle/>
          <a:p>
            <a:r>
              <a:rPr lang="fr-FR" sz="2700" b="1" dirty="0">
                <a:solidFill>
                  <a:schemeClr val="accent1">
                    <a:lumMod val="75000"/>
                  </a:schemeClr>
                </a:solidFill>
              </a:rPr>
              <a:t>Contrairement aux inscrits depuis moins d’un an, la demande d’emploi de longue durée se replie sur un trimestre…</a:t>
            </a:r>
            <a:endParaRPr lang="fr-FR" sz="2700" dirty="0">
              <a:solidFill>
                <a:schemeClr val="accent1">
                  <a:lumMod val="75000"/>
                </a:schemeClr>
              </a:solidFill>
            </a:endParaRPr>
          </a:p>
        </p:txBody>
      </p:sp>
      <p:cxnSp>
        <p:nvCxnSpPr>
          <p:cNvPr id="6" name="Connecteur droit 5"/>
          <p:cNvCxnSpPr/>
          <p:nvPr/>
        </p:nvCxnSpPr>
        <p:spPr>
          <a:xfrm>
            <a:off x="146855" y="94712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17</a:t>
            </a:fld>
            <a:endParaRPr lang="fr-FR" dirty="0"/>
          </a:p>
        </p:txBody>
      </p:sp>
      <p:sp>
        <p:nvSpPr>
          <p:cNvPr id="7" name="Espace réservé du pied de page 6"/>
          <p:cNvSpPr>
            <a:spLocks noGrp="1"/>
          </p:cNvSpPr>
          <p:nvPr>
            <p:ph type="ftr" sz="quarter" idx="11"/>
          </p:nvPr>
        </p:nvSpPr>
        <p:spPr>
          <a:xfrm>
            <a:off x="2291379" y="6568767"/>
            <a:ext cx="4518996"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2023</a:t>
            </a:r>
            <a:endParaRPr lang="fr-FR" dirty="0"/>
          </a:p>
        </p:txBody>
      </p:sp>
      <p:graphicFrame>
        <p:nvGraphicFramePr>
          <p:cNvPr id="9" name="Graphique 8"/>
          <p:cNvGraphicFramePr>
            <a:graphicFrameLocks/>
          </p:cNvGraphicFramePr>
          <p:nvPr>
            <p:extLst>
              <p:ext uri="{D42A27DB-BD31-4B8C-83A1-F6EECF244321}">
                <p14:modId xmlns:p14="http://schemas.microsoft.com/office/powerpoint/2010/main" val="3515186088"/>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9900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6854" y="375979"/>
            <a:ext cx="8896561" cy="523220"/>
          </a:xfrm>
          <a:prstGeom prst="rect">
            <a:avLst/>
          </a:prstGeom>
          <a:noFill/>
        </p:spPr>
        <p:txBody>
          <a:bodyPr wrap="square" rtlCol="0">
            <a:spAutoFit/>
          </a:bodyPr>
          <a:lstStyle/>
          <a:p>
            <a:r>
              <a:rPr lang="fr-FR" sz="2800" b="1" dirty="0">
                <a:solidFill>
                  <a:schemeClr val="accent1">
                    <a:lumMod val="75000"/>
                  </a:schemeClr>
                </a:solidFill>
              </a:rPr>
              <a:t>… comme sur un an</a:t>
            </a:r>
            <a:endParaRPr lang="fr-FR" sz="2800" dirty="0">
              <a:solidFill>
                <a:schemeClr val="accent1">
                  <a:lumMod val="75000"/>
                </a:schemeClr>
              </a:solidFill>
            </a:endParaRPr>
          </a:p>
        </p:txBody>
      </p:sp>
      <p:cxnSp>
        <p:nvCxnSpPr>
          <p:cNvPr id="6" name="Connecteur droit 5"/>
          <p:cNvCxnSpPr/>
          <p:nvPr/>
        </p:nvCxnSpPr>
        <p:spPr>
          <a:xfrm>
            <a:off x="146855" y="94712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18</a:t>
            </a:fld>
            <a:endParaRPr lang="fr-FR" dirty="0"/>
          </a:p>
        </p:txBody>
      </p:sp>
      <p:sp>
        <p:nvSpPr>
          <p:cNvPr id="7" name="Espace réservé du pied de page 6"/>
          <p:cNvSpPr>
            <a:spLocks noGrp="1"/>
          </p:cNvSpPr>
          <p:nvPr>
            <p:ph type="ftr" sz="quarter" idx="11"/>
          </p:nvPr>
        </p:nvSpPr>
        <p:spPr>
          <a:xfrm>
            <a:off x="2291379" y="6568767"/>
            <a:ext cx="4518996"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2023</a:t>
            </a:r>
            <a:endParaRPr lang="fr-FR" dirty="0"/>
          </a:p>
        </p:txBody>
      </p:sp>
      <p:graphicFrame>
        <p:nvGraphicFramePr>
          <p:cNvPr id="10" name="Graphique 9"/>
          <p:cNvGraphicFramePr>
            <a:graphicFrameLocks/>
          </p:cNvGraphicFramePr>
          <p:nvPr>
            <p:extLst>
              <p:ext uri="{D42A27DB-BD31-4B8C-83A1-F6EECF244321}">
                <p14:modId xmlns:p14="http://schemas.microsoft.com/office/powerpoint/2010/main" val="4049042153"/>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60523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19</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dirty="0"/>
              <a:t>Les éclairages conjoncturels départementaux </a:t>
            </a:r>
            <a:r>
              <a:rPr lang="fr-FR"/>
              <a:t>- Vaucluse</a:t>
            </a:r>
            <a:endParaRPr lang="fr-FR" dirty="0"/>
          </a:p>
        </p:txBody>
      </p:sp>
      <p:sp>
        <p:nvSpPr>
          <p:cNvPr id="3" name="Espace réservé de la date 2"/>
          <p:cNvSpPr>
            <a:spLocks noGrp="1"/>
          </p:cNvSpPr>
          <p:nvPr>
            <p:ph type="dt" sz="half" idx="10"/>
          </p:nvPr>
        </p:nvSpPr>
        <p:spPr/>
        <p:txBody>
          <a:bodyPr/>
          <a:lstStyle/>
          <a:p>
            <a:r>
              <a:rPr lang="fr-FR"/>
              <a:t>Edition mars 2023</a:t>
            </a:r>
            <a:endParaRPr lang="fr-FR" dirty="0"/>
          </a:p>
        </p:txBody>
      </p:sp>
      <p:sp>
        <p:nvSpPr>
          <p:cNvPr id="9" name="ZoneTexte 8"/>
          <p:cNvSpPr txBox="1"/>
          <p:nvPr/>
        </p:nvSpPr>
        <p:spPr>
          <a:xfrm>
            <a:off x="94625" y="374928"/>
            <a:ext cx="8995113" cy="523220"/>
          </a:xfrm>
          <a:prstGeom prst="rect">
            <a:avLst/>
          </a:prstGeom>
          <a:noFill/>
        </p:spPr>
        <p:txBody>
          <a:bodyPr wrap="square" rtlCol="0">
            <a:spAutoFit/>
          </a:bodyPr>
          <a:lstStyle/>
          <a:p>
            <a:r>
              <a:rPr lang="fr-FR" sz="2800" b="1" dirty="0">
                <a:solidFill>
                  <a:srgbClr val="376092"/>
                </a:solidFill>
              </a:rPr>
              <a:t>Forte baisse du nombre de foyers bénéficiaires du RSA … </a:t>
            </a:r>
          </a:p>
        </p:txBody>
      </p:sp>
      <p:pic>
        <p:nvPicPr>
          <p:cNvPr id="10" name="Image 9">
            <a:extLst>
              <a:ext uri="{FF2B5EF4-FFF2-40B4-BE49-F238E27FC236}">
                <a16:creationId xmlns:a16="http://schemas.microsoft.com/office/drawing/2014/main" id="{C8BE12D8-7ABE-4941-A49B-BEC03D4D6DC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303" y="1733558"/>
            <a:ext cx="8972118" cy="3381357"/>
          </a:xfrm>
          <a:prstGeom prst="rect">
            <a:avLst/>
          </a:prstGeom>
          <a:noFill/>
          <a:ln>
            <a:noFill/>
          </a:ln>
        </p:spPr>
      </p:pic>
    </p:spTree>
    <p:extLst>
      <p:ext uri="{BB962C8B-B14F-4D97-AF65-F5344CB8AC3E}">
        <p14:creationId xmlns:p14="http://schemas.microsoft.com/office/powerpoint/2010/main" val="2778568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957473" y="1120580"/>
            <a:ext cx="7781925" cy="5078313"/>
          </a:xfrm>
          <a:prstGeom prst="rect">
            <a:avLst/>
          </a:prstGeom>
          <a:noFill/>
        </p:spPr>
        <p:txBody>
          <a:bodyPr wrap="square" rtlCol="0">
            <a:normAutofit/>
          </a:bodyPr>
          <a:lstStyle/>
          <a:p>
            <a:endParaRPr lang="fr-FR" dirty="0">
              <a:sym typeface="Wingdings" panose="05000000000000000000" pitchFamily="2" charset="2"/>
            </a:endParaRPr>
          </a:p>
          <a:p>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p:txBody>
      </p:sp>
      <p:sp>
        <p:nvSpPr>
          <p:cNvPr id="4" name="ZoneTexte 3"/>
          <p:cNvSpPr txBox="1"/>
          <p:nvPr/>
        </p:nvSpPr>
        <p:spPr>
          <a:xfrm>
            <a:off x="163385" y="78246"/>
            <a:ext cx="8928324" cy="954107"/>
          </a:xfrm>
          <a:prstGeom prst="rect">
            <a:avLst/>
          </a:prstGeom>
          <a:noFill/>
        </p:spPr>
        <p:txBody>
          <a:bodyPr wrap="square" rtlCol="0">
            <a:spAutoFit/>
          </a:bodyPr>
          <a:lstStyle/>
          <a:p>
            <a:r>
              <a:rPr lang="fr-FR" sz="2800" b="1" dirty="0">
                <a:solidFill>
                  <a:schemeClr val="accent1">
                    <a:lumMod val="75000"/>
                  </a:schemeClr>
                </a:solidFill>
              </a:rPr>
              <a:t>L’emploi salarié rebondit en fin d’année, après un repli au 3</a:t>
            </a:r>
            <a:r>
              <a:rPr lang="fr-FR" sz="2800" b="1" baseline="30000" dirty="0">
                <a:solidFill>
                  <a:schemeClr val="accent1">
                    <a:lumMod val="75000"/>
                  </a:schemeClr>
                </a:solidFill>
              </a:rPr>
              <a:t>e</a:t>
            </a:r>
            <a:r>
              <a:rPr lang="fr-FR" sz="2800" b="1" dirty="0">
                <a:solidFill>
                  <a:schemeClr val="accent1">
                    <a:lumMod val="75000"/>
                  </a:schemeClr>
                </a:solidFill>
              </a:rPr>
              <a:t> trimestre</a:t>
            </a: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2</a:t>
            </a:fld>
            <a:endParaRPr lang="fr-FR" dirty="0"/>
          </a:p>
        </p:txBody>
      </p:sp>
      <p:sp>
        <p:nvSpPr>
          <p:cNvPr id="7" name="Espace réservé du pied de page 6"/>
          <p:cNvSpPr>
            <a:spLocks noGrp="1"/>
          </p:cNvSpPr>
          <p:nvPr>
            <p:ph type="ftr" sz="quarter" idx="11"/>
          </p:nvPr>
        </p:nvSpPr>
        <p:spPr>
          <a:xfrm>
            <a:off x="2391471" y="6568767"/>
            <a:ext cx="4889583" cy="365125"/>
          </a:xfrm>
        </p:spPr>
        <p:txBody>
          <a:bodyPr/>
          <a:lstStyle/>
          <a:p>
            <a:r>
              <a:rPr lang="fr-FR"/>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a:t>Edition mars 2023</a:t>
            </a:r>
          </a:p>
        </p:txBody>
      </p:sp>
      <p:sp>
        <p:nvSpPr>
          <p:cNvPr id="12" name="ZoneTexte 11"/>
          <p:cNvSpPr txBox="1"/>
          <p:nvPr/>
        </p:nvSpPr>
        <p:spPr>
          <a:xfrm>
            <a:off x="7908641" y="2161722"/>
            <a:ext cx="891727" cy="615553"/>
          </a:xfrm>
          <a:prstGeom prst="rect">
            <a:avLst/>
          </a:prstGeom>
          <a:noFill/>
        </p:spPr>
        <p:txBody>
          <a:bodyPr wrap="square" rtlCol="0">
            <a:spAutoFit/>
          </a:bodyPr>
          <a:lstStyle/>
          <a:p>
            <a:pPr algn="ctr"/>
            <a:r>
              <a:rPr lang="fr-FR" sz="1600" b="1" dirty="0">
                <a:solidFill>
                  <a:srgbClr val="FF0000"/>
                </a:solidFill>
              </a:rPr>
              <a:t>+0,2 % </a:t>
            </a:r>
          </a:p>
          <a:p>
            <a:pPr algn="ctr"/>
            <a:endParaRPr lang="fr-FR" b="1" dirty="0">
              <a:solidFill>
                <a:srgbClr val="FF0000"/>
              </a:solidFill>
            </a:endParaRPr>
          </a:p>
        </p:txBody>
      </p:sp>
      <p:sp>
        <p:nvSpPr>
          <p:cNvPr id="14" name="ZoneTexte 13"/>
          <p:cNvSpPr txBox="1"/>
          <p:nvPr/>
        </p:nvSpPr>
        <p:spPr>
          <a:xfrm>
            <a:off x="7908640" y="2766560"/>
            <a:ext cx="891727" cy="615553"/>
          </a:xfrm>
          <a:prstGeom prst="rect">
            <a:avLst/>
          </a:prstGeom>
          <a:noFill/>
        </p:spPr>
        <p:txBody>
          <a:bodyPr wrap="square" rtlCol="0">
            <a:spAutoFit/>
          </a:bodyPr>
          <a:lstStyle/>
          <a:p>
            <a:pPr algn="ctr"/>
            <a:r>
              <a:rPr lang="fr-FR" sz="1600" b="1" dirty="0">
                <a:solidFill>
                  <a:schemeClr val="accent1">
                    <a:lumMod val="75000"/>
                  </a:schemeClr>
                </a:solidFill>
              </a:rPr>
              <a:t>+0,2 % </a:t>
            </a:r>
          </a:p>
          <a:p>
            <a:pPr algn="ctr"/>
            <a:endParaRPr lang="fr-FR" b="1" dirty="0">
              <a:solidFill>
                <a:srgbClr val="FF0000"/>
              </a:solidFill>
            </a:endParaRPr>
          </a:p>
        </p:txBody>
      </p:sp>
      <p:sp>
        <p:nvSpPr>
          <p:cNvPr id="15" name="ZoneTexte 14"/>
          <p:cNvSpPr txBox="1"/>
          <p:nvPr/>
        </p:nvSpPr>
        <p:spPr>
          <a:xfrm>
            <a:off x="7908641" y="2483499"/>
            <a:ext cx="844083" cy="369332"/>
          </a:xfrm>
          <a:prstGeom prst="rect">
            <a:avLst/>
          </a:prstGeom>
          <a:noFill/>
        </p:spPr>
        <p:txBody>
          <a:bodyPr wrap="square" rtlCol="0">
            <a:spAutoFit/>
          </a:bodyPr>
          <a:lstStyle/>
          <a:p>
            <a:pPr algn="ctr"/>
            <a:r>
              <a:rPr lang="fr-FR" sz="1600" b="1" dirty="0">
                <a:solidFill>
                  <a:schemeClr val="accent3">
                    <a:lumMod val="75000"/>
                  </a:schemeClr>
                </a:solidFill>
              </a:rPr>
              <a:t>+0,3%</a:t>
            </a:r>
            <a:r>
              <a:rPr lang="fr-FR" b="1" dirty="0">
                <a:solidFill>
                  <a:schemeClr val="accent3">
                    <a:lumMod val="75000"/>
                  </a:schemeClr>
                </a:solidFill>
              </a:rPr>
              <a:t> </a:t>
            </a:r>
          </a:p>
        </p:txBody>
      </p:sp>
      <p:sp>
        <p:nvSpPr>
          <p:cNvPr id="16" name="ZoneTexte 15"/>
          <p:cNvSpPr txBox="1"/>
          <p:nvPr/>
        </p:nvSpPr>
        <p:spPr>
          <a:xfrm>
            <a:off x="7681415" y="1602551"/>
            <a:ext cx="1346180" cy="338554"/>
          </a:xfrm>
          <a:prstGeom prst="rect">
            <a:avLst/>
          </a:prstGeom>
          <a:noFill/>
        </p:spPr>
        <p:txBody>
          <a:bodyPr wrap="square" rtlCol="0">
            <a:spAutoFit/>
          </a:bodyPr>
          <a:lstStyle/>
          <a:p>
            <a:pPr algn="ctr"/>
            <a:r>
              <a:rPr lang="fr-FR" sz="1600" b="1" dirty="0"/>
              <a:t>Au T4 2022 :</a:t>
            </a:r>
            <a:endParaRPr lang="fr-FR" b="1" dirty="0"/>
          </a:p>
        </p:txBody>
      </p:sp>
      <p:graphicFrame>
        <p:nvGraphicFramePr>
          <p:cNvPr id="17" name="Graphique 16"/>
          <p:cNvGraphicFramePr>
            <a:graphicFrameLocks/>
          </p:cNvGraphicFramePr>
          <p:nvPr>
            <p:extLst>
              <p:ext uri="{D42A27DB-BD31-4B8C-83A1-F6EECF244321}">
                <p14:modId xmlns:p14="http://schemas.microsoft.com/office/powerpoint/2010/main" val="3923271296"/>
              </p:ext>
            </p:extLst>
          </p:nvPr>
        </p:nvGraphicFramePr>
        <p:xfrm>
          <a:off x="481124" y="1196863"/>
          <a:ext cx="8131091" cy="4370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23360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20</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dirty="0"/>
              <a:t>Les éclairages conjoncturels départementaux </a:t>
            </a:r>
            <a:r>
              <a:rPr lang="fr-FR"/>
              <a:t>- Vaucluse</a:t>
            </a:r>
            <a:endParaRPr lang="fr-FR" dirty="0"/>
          </a:p>
        </p:txBody>
      </p:sp>
      <p:sp>
        <p:nvSpPr>
          <p:cNvPr id="3" name="Espace réservé de la date 2"/>
          <p:cNvSpPr>
            <a:spLocks noGrp="1"/>
          </p:cNvSpPr>
          <p:nvPr>
            <p:ph type="dt" sz="half" idx="10"/>
          </p:nvPr>
        </p:nvSpPr>
        <p:spPr/>
        <p:txBody>
          <a:bodyPr/>
          <a:lstStyle/>
          <a:p>
            <a:r>
              <a:rPr lang="fr-FR"/>
              <a:t>Edition mars 2023</a:t>
            </a:r>
            <a:endParaRPr lang="fr-FR" dirty="0"/>
          </a:p>
        </p:txBody>
      </p:sp>
      <p:sp>
        <p:nvSpPr>
          <p:cNvPr id="10" name="ZoneTexte 9"/>
          <p:cNvSpPr txBox="1"/>
          <p:nvPr/>
        </p:nvSpPr>
        <p:spPr>
          <a:xfrm>
            <a:off x="142173" y="0"/>
            <a:ext cx="8995113" cy="954107"/>
          </a:xfrm>
          <a:prstGeom prst="rect">
            <a:avLst/>
          </a:prstGeom>
          <a:noFill/>
        </p:spPr>
        <p:txBody>
          <a:bodyPr wrap="square" rtlCol="0">
            <a:spAutoFit/>
          </a:bodyPr>
          <a:lstStyle/>
          <a:p>
            <a:r>
              <a:rPr lang="fr-FR" sz="2800" b="1" dirty="0">
                <a:solidFill>
                  <a:srgbClr val="376092"/>
                </a:solidFill>
              </a:rPr>
              <a:t>… qui se situe à nouveau en-dessous de son niveau d’avant-crise</a:t>
            </a:r>
          </a:p>
        </p:txBody>
      </p:sp>
      <p:graphicFrame>
        <p:nvGraphicFramePr>
          <p:cNvPr id="8" name="Graphique 7"/>
          <p:cNvGraphicFramePr>
            <a:graphicFrameLocks/>
          </p:cNvGraphicFramePr>
          <p:nvPr>
            <p:extLst>
              <p:ext uri="{D42A27DB-BD31-4B8C-83A1-F6EECF244321}">
                <p14:modId xmlns:p14="http://schemas.microsoft.com/office/powerpoint/2010/main" val="4277715062"/>
              </p:ext>
            </p:extLst>
          </p:nvPr>
        </p:nvGraphicFramePr>
        <p:xfrm>
          <a:off x="304800" y="1100138"/>
          <a:ext cx="8669861" cy="54686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87380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8282911" cy="5078313"/>
          </a:xfrm>
          <a:prstGeom prst="rect">
            <a:avLst/>
          </a:prstGeom>
          <a:noFill/>
        </p:spPr>
        <p:txBody>
          <a:bodyPr wrap="square" rtlCol="0">
            <a:normAutofit/>
          </a:bodyPr>
          <a:lstStyle/>
          <a:p>
            <a:pPr algn="ctr">
              <a:defRPr/>
            </a:pPr>
            <a:endParaRPr lang="fr-FR" dirty="0"/>
          </a:p>
          <a:p>
            <a:pPr algn="ctr">
              <a:defRPr/>
            </a:pPr>
            <a:endParaRPr lang="fr-FR" dirty="0"/>
          </a:p>
          <a:p>
            <a:pPr algn="ctr">
              <a:defRPr/>
            </a:pPr>
            <a:r>
              <a:rPr lang="fr-FR" sz="2000" dirty="0"/>
              <a:t>La </a:t>
            </a:r>
            <a:r>
              <a:rPr lang="fr-FR" sz="2000" b="1" dirty="0">
                <a:solidFill>
                  <a:schemeClr val="accent6">
                    <a:lumMod val="75000"/>
                  </a:schemeClr>
                </a:solidFill>
              </a:rPr>
              <a:t>Note de conjoncture </a:t>
            </a:r>
            <a:r>
              <a:rPr lang="fr-FR" sz="2000" dirty="0"/>
              <a:t>de la </a:t>
            </a:r>
            <a:r>
              <a:rPr lang="fr-FR" sz="2000" dirty="0" err="1"/>
              <a:t>Dreets</a:t>
            </a:r>
            <a:r>
              <a:rPr lang="fr-FR" sz="2000" dirty="0"/>
              <a:t> Provence-Alpes-Côte d’Azur:</a:t>
            </a:r>
          </a:p>
          <a:p>
            <a:pPr algn="ctr">
              <a:defRPr/>
            </a:pPr>
            <a:r>
              <a:rPr lang="fr-FR" dirty="0">
                <a:hlinkClick r:id="rId3"/>
              </a:rPr>
              <a:t/>
            </a:r>
            <a:br>
              <a:rPr lang="fr-FR" dirty="0">
                <a:hlinkClick r:id="rId3"/>
              </a:rPr>
            </a:br>
            <a:r>
              <a:rPr lang="fr-FR" sz="2000" dirty="0">
                <a:hlinkClick r:id="rId3"/>
              </a:rPr>
              <a:t>https://paca.dreets.gouv.fr/Les-publications-periodiques-9124</a:t>
            </a:r>
            <a:endParaRPr lang="fr-FR" sz="2000" dirty="0"/>
          </a:p>
          <a:p>
            <a:pPr algn="ctr">
              <a:defRPr/>
            </a:pPr>
            <a:endParaRPr lang="fr-FR" dirty="0"/>
          </a:p>
          <a:p>
            <a:pPr algn="ctr">
              <a:defRPr/>
            </a:pPr>
            <a:endParaRPr lang="fr-FR" sz="2000" dirty="0"/>
          </a:p>
          <a:p>
            <a:pPr algn="ctr">
              <a:defRPr/>
            </a:pPr>
            <a:r>
              <a:rPr lang="fr-FR" sz="2000" dirty="0"/>
              <a:t>Retrouvez tous nos indicateurs dans le </a:t>
            </a:r>
            <a:r>
              <a:rPr lang="fr-FR" sz="2000" b="1" dirty="0">
                <a:solidFill>
                  <a:schemeClr val="accent6">
                    <a:lumMod val="75000"/>
                  </a:schemeClr>
                </a:solidFill>
              </a:rPr>
              <a:t>Tableau de bord des indicateurs clés </a:t>
            </a:r>
          </a:p>
          <a:p>
            <a:pPr algn="ctr">
              <a:defRPr/>
            </a:pPr>
            <a:endParaRPr lang="fr-FR" sz="2000" dirty="0">
              <a:solidFill>
                <a:srgbClr val="FF0000"/>
              </a:solidFill>
            </a:endParaRPr>
          </a:p>
          <a:p>
            <a:pPr algn="ctr">
              <a:defRPr/>
            </a:pPr>
            <a:r>
              <a:rPr lang="fr-FR" sz="2000" dirty="0"/>
              <a:t>en téléchargement sur le site de la </a:t>
            </a:r>
            <a:r>
              <a:rPr lang="fr-FR" sz="2000" dirty="0" err="1"/>
              <a:t>Dreets</a:t>
            </a:r>
            <a:r>
              <a:rPr lang="fr-FR" sz="2000" dirty="0"/>
              <a:t> Provence-Alpes-Côte d’Azur : </a:t>
            </a:r>
          </a:p>
          <a:p>
            <a:pPr algn="ctr">
              <a:defRPr/>
            </a:pPr>
            <a:endParaRPr lang="fr-FR" sz="2400" dirty="0"/>
          </a:p>
          <a:p>
            <a:pPr algn="ctr"/>
            <a:r>
              <a:rPr lang="fr-FR" u="sng" dirty="0">
                <a:hlinkClick r:id="rId4"/>
              </a:rPr>
              <a:t>https://paca.dreets.gouv.fr/Les-indicateurs-cles-de-la-Dreets-Paca</a:t>
            </a:r>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p:txBody>
      </p:sp>
      <p:sp>
        <p:nvSpPr>
          <p:cNvPr id="4" name="ZoneTexte 3"/>
          <p:cNvSpPr txBox="1"/>
          <p:nvPr/>
        </p:nvSpPr>
        <p:spPr>
          <a:xfrm>
            <a:off x="264895" y="465363"/>
            <a:ext cx="8612177" cy="523220"/>
          </a:xfrm>
          <a:prstGeom prst="rect">
            <a:avLst/>
          </a:prstGeom>
          <a:noFill/>
        </p:spPr>
        <p:txBody>
          <a:bodyPr wrap="square" rtlCol="0">
            <a:spAutoFit/>
          </a:bodyPr>
          <a:lstStyle/>
          <a:p>
            <a:r>
              <a:rPr lang="fr-FR" sz="2800" b="1" dirty="0">
                <a:solidFill>
                  <a:schemeClr val="accent1">
                    <a:lumMod val="75000"/>
                  </a:schemeClr>
                </a:solidFill>
              </a:rPr>
              <a:t>Pour en savoir plus</a:t>
            </a:r>
            <a:endParaRPr lang="fr-FR" sz="2800" dirty="0">
              <a:solidFill>
                <a:schemeClr val="accent1">
                  <a:lumMod val="75000"/>
                </a:schemeClr>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21</a:t>
            </a:fld>
            <a:endParaRPr lang="fr-FR" dirty="0"/>
          </a:p>
        </p:txBody>
      </p:sp>
      <p:sp>
        <p:nvSpPr>
          <p:cNvPr id="7" name="Espace réservé du pied de page 6"/>
          <p:cNvSpPr>
            <a:spLocks noGrp="1"/>
          </p:cNvSpPr>
          <p:nvPr>
            <p:ph type="ftr" sz="quarter" idx="11"/>
          </p:nvPr>
        </p:nvSpPr>
        <p:spPr>
          <a:xfrm>
            <a:off x="1768415" y="6568767"/>
            <a:ext cx="5840083" cy="365125"/>
          </a:xfrm>
        </p:spPr>
        <p:txBody>
          <a:bodyPr/>
          <a:lstStyle/>
          <a:p>
            <a:r>
              <a:rPr lang="fr-FR"/>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a:t>Edition mars 2023</a:t>
            </a:r>
            <a:endParaRPr lang="fr-FR" dirty="0"/>
          </a:p>
        </p:txBody>
      </p:sp>
    </p:spTree>
    <p:extLst>
      <p:ext uri="{BB962C8B-B14F-4D97-AF65-F5344CB8AC3E}">
        <p14:creationId xmlns:p14="http://schemas.microsoft.com/office/powerpoint/2010/main" val="2538038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a:sym typeface="Wingdings" panose="05000000000000000000" pitchFamily="2" charset="2"/>
            </a:endParaRPr>
          </a:p>
          <a:p>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p:txBody>
      </p:sp>
      <p:sp>
        <p:nvSpPr>
          <p:cNvPr id="4" name="ZoneTexte 3"/>
          <p:cNvSpPr txBox="1"/>
          <p:nvPr/>
        </p:nvSpPr>
        <p:spPr>
          <a:xfrm>
            <a:off x="213644" y="65891"/>
            <a:ext cx="8827805" cy="954107"/>
          </a:xfrm>
          <a:prstGeom prst="rect">
            <a:avLst/>
          </a:prstGeom>
          <a:noFill/>
        </p:spPr>
        <p:txBody>
          <a:bodyPr wrap="square" rtlCol="0">
            <a:spAutoFit/>
          </a:bodyPr>
          <a:lstStyle/>
          <a:p>
            <a:r>
              <a:rPr lang="fr-FR" sz="2800" b="1" dirty="0">
                <a:solidFill>
                  <a:schemeClr val="accent1">
                    <a:lumMod val="75000"/>
                  </a:schemeClr>
                </a:solidFill>
              </a:rPr>
              <a:t>Une croissance essentiellement tirée par l’emploi hors intérim</a:t>
            </a:r>
            <a:endParaRPr lang="fr-FR" sz="2800" b="1" dirty="0">
              <a:solidFill>
                <a:srgbClr val="FF0000"/>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3</a:t>
            </a:fld>
            <a:endParaRPr lang="fr-FR" dirty="0"/>
          </a:p>
        </p:txBody>
      </p:sp>
      <p:sp>
        <p:nvSpPr>
          <p:cNvPr id="7" name="Espace réservé du pied de page 6"/>
          <p:cNvSpPr>
            <a:spLocks noGrp="1"/>
          </p:cNvSpPr>
          <p:nvPr>
            <p:ph type="ftr" sz="quarter" idx="11"/>
          </p:nvPr>
        </p:nvSpPr>
        <p:spPr>
          <a:xfrm>
            <a:off x="2291379" y="6568767"/>
            <a:ext cx="4496696" cy="365125"/>
          </a:xfrm>
        </p:spPr>
        <p:txBody>
          <a:bodyPr/>
          <a:lstStyle/>
          <a:p>
            <a:r>
              <a:rPr lang="fr-FR"/>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a:t>Edition mars 2023</a:t>
            </a:r>
            <a:endParaRPr lang="fr-FR" dirty="0"/>
          </a:p>
        </p:txBody>
      </p:sp>
      <p:sp>
        <p:nvSpPr>
          <p:cNvPr id="13" name="ZoneTexte 12"/>
          <p:cNvSpPr txBox="1"/>
          <p:nvPr/>
        </p:nvSpPr>
        <p:spPr>
          <a:xfrm>
            <a:off x="7871011" y="2911918"/>
            <a:ext cx="1383663" cy="3139321"/>
          </a:xfrm>
          <a:prstGeom prst="rect">
            <a:avLst/>
          </a:prstGeom>
          <a:noFill/>
        </p:spPr>
        <p:txBody>
          <a:bodyPr wrap="square" rtlCol="0">
            <a:spAutoFit/>
          </a:bodyPr>
          <a:lstStyle/>
          <a:p>
            <a:pPr algn="ctr"/>
            <a:r>
              <a:rPr lang="fr-FR" b="1" dirty="0">
                <a:solidFill>
                  <a:srgbClr val="00B0F0"/>
                </a:solidFill>
              </a:rPr>
              <a:t>+590</a:t>
            </a:r>
          </a:p>
          <a:p>
            <a:pPr algn="ctr"/>
            <a:r>
              <a:rPr lang="fr-FR" b="1" dirty="0">
                <a:solidFill>
                  <a:srgbClr val="00B0F0"/>
                </a:solidFill>
              </a:rPr>
              <a:t>emplois hors intérim</a:t>
            </a:r>
          </a:p>
          <a:p>
            <a:pPr algn="ctr"/>
            <a:endParaRPr lang="fr-FR" b="1" dirty="0">
              <a:solidFill>
                <a:schemeClr val="accent6">
                  <a:lumMod val="75000"/>
                </a:schemeClr>
              </a:solidFill>
            </a:endParaRPr>
          </a:p>
          <a:p>
            <a:pPr algn="ctr"/>
            <a:r>
              <a:rPr lang="fr-FR" b="1" dirty="0">
                <a:solidFill>
                  <a:schemeClr val="accent6">
                    <a:lumMod val="75000"/>
                  </a:schemeClr>
                </a:solidFill>
              </a:rPr>
              <a:t>+30</a:t>
            </a:r>
          </a:p>
          <a:p>
            <a:pPr algn="ctr"/>
            <a:r>
              <a:rPr lang="fr-FR" b="1" dirty="0">
                <a:solidFill>
                  <a:schemeClr val="accent6">
                    <a:lumMod val="75000"/>
                  </a:schemeClr>
                </a:solidFill>
              </a:rPr>
              <a:t>emplois intérimaires  </a:t>
            </a:r>
          </a:p>
          <a:p>
            <a:pPr algn="ctr"/>
            <a:endParaRPr lang="fr-FR" b="1" dirty="0">
              <a:solidFill>
                <a:srgbClr val="00B0F0"/>
              </a:solidFill>
            </a:endParaRPr>
          </a:p>
          <a:p>
            <a:pPr algn="ctr"/>
            <a:endParaRPr lang="fr-FR" b="1" dirty="0">
              <a:solidFill>
                <a:srgbClr val="00B0F0"/>
              </a:solidFill>
            </a:endParaRPr>
          </a:p>
          <a:p>
            <a:pPr algn="ctr"/>
            <a:endParaRPr lang="fr-FR" b="1" dirty="0">
              <a:solidFill>
                <a:srgbClr val="00B0F0"/>
              </a:solidFill>
            </a:endParaRPr>
          </a:p>
          <a:p>
            <a:pPr algn="ctr"/>
            <a:endParaRPr lang="fr-FR" b="1" dirty="0">
              <a:solidFill>
                <a:srgbClr val="00B0F0"/>
              </a:solidFill>
            </a:endParaRPr>
          </a:p>
        </p:txBody>
      </p:sp>
      <p:sp>
        <p:nvSpPr>
          <p:cNvPr id="11" name="ZoneTexte 10"/>
          <p:cNvSpPr txBox="1"/>
          <p:nvPr/>
        </p:nvSpPr>
        <p:spPr>
          <a:xfrm>
            <a:off x="7908494" y="2372200"/>
            <a:ext cx="1346180" cy="338554"/>
          </a:xfrm>
          <a:prstGeom prst="rect">
            <a:avLst/>
          </a:prstGeom>
          <a:noFill/>
        </p:spPr>
        <p:txBody>
          <a:bodyPr wrap="square" rtlCol="0">
            <a:spAutoFit/>
          </a:bodyPr>
          <a:lstStyle/>
          <a:p>
            <a:pPr algn="ctr"/>
            <a:r>
              <a:rPr lang="fr-FR" sz="1600" b="1" dirty="0"/>
              <a:t>Au T4 2022 :</a:t>
            </a:r>
            <a:endParaRPr lang="fr-FR" b="1" dirty="0"/>
          </a:p>
        </p:txBody>
      </p:sp>
      <p:graphicFrame>
        <p:nvGraphicFramePr>
          <p:cNvPr id="14" name="Graphique 13"/>
          <p:cNvGraphicFramePr>
            <a:graphicFrameLocks/>
          </p:cNvGraphicFramePr>
          <p:nvPr>
            <p:extLst>
              <p:ext uri="{D42A27DB-BD31-4B8C-83A1-F6EECF244321}">
                <p14:modId xmlns:p14="http://schemas.microsoft.com/office/powerpoint/2010/main" val="673620167"/>
              </p:ext>
            </p:extLst>
          </p:nvPr>
        </p:nvGraphicFramePr>
        <p:xfrm>
          <a:off x="456487" y="1274619"/>
          <a:ext cx="8077913" cy="49242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5084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3645" y="12122"/>
            <a:ext cx="8930356" cy="954107"/>
          </a:xfrm>
          <a:prstGeom prst="rect">
            <a:avLst/>
          </a:prstGeom>
          <a:noFill/>
        </p:spPr>
        <p:txBody>
          <a:bodyPr wrap="square" rtlCol="0">
            <a:spAutoFit/>
          </a:bodyPr>
          <a:lstStyle/>
          <a:p>
            <a:r>
              <a:rPr lang="fr-FR" sz="2800" b="1" dirty="0">
                <a:solidFill>
                  <a:schemeClr val="accent1">
                    <a:lumMod val="75000"/>
                  </a:schemeClr>
                </a:solidFill>
              </a:rPr>
              <a:t>L’emploi salarié progresse dans tous les secteurs, sauf dans la construction où les effectifs reculent fortement</a:t>
            </a:r>
            <a:endParaRPr lang="fr-FR" sz="2800" b="1" dirty="0">
              <a:solidFill>
                <a:srgbClr val="FF0000"/>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4</a:t>
            </a:fld>
            <a:endParaRPr lang="fr-FR" dirty="0"/>
          </a:p>
        </p:txBody>
      </p:sp>
      <p:sp>
        <p:nvSpPr>
          <p:cNvPr id="7" name="Espace réservé du pied de page 6"/>
          <p:cNvSpPr>
            <a:spLocks noGrp="1"/>
          </p:cNvSpPr>
          <p:nvPr>
            <p:ph type="ftr" sz="quarter" idx="11"/>
          </p:nvPr>
        </p:nvSpPr>
        <p:spPr>
          <a:xfrm>
            <a:off x="2133600" y="6555759"/>
            <a:ext cx="4797349"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2023</a:t>
            </a:r>
            <a:endParaRPr lang="fr-FR" dirty="0"/>
          </a:p>
        </p:txBody>
      </p:sp>
      <p:graphicFrame>
        <p:nvGraphicFramePr>
          <p:cNvPr id="10" name="Graphique 9"/>
          <p:cNvGraphicFramePr>
            <a:graphicFrameLocks/>
          </p:cNvGraphicFramePr>
          <p:nvPr>
            <p:extLst>
              <p:ext uri="{D42A27DB-BD31-4B8C-83A1-F6EECF244321}">
                <p14:modId xmlns:p14="http://schemas.microsoft.com/office/powerpoint/2010/main" val="595190557"/>
              </p:ext>
            </p:extLst>
          </p:nvPr>
        </p:nvGraphicFramePr>
        <p:xfrm>
          <a:off x="840509" y="1117600"/>
          <a:ext cx="7767782" cy="51354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4510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01864" y="950832"/>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5</a:t>
            </a:fld>
            <a:endParaRPr lang="fr-FR" dirty="0"/>
          </a:p>
        </p:txBody>
      </p:sp>
      <p:sp>
        <p:nvSpPr>
          <p:cNvPr id="7" name="Espace réservé du pied de page 6"/>
          <p:cNvSpPr>
            <a:spLocks noGrp="1"/>
          </p:cNvSpPr>
          <p:nvPr>
            <p:ph type="ftr" sz="quarter" idx="11"/>
          </p:nvPr>
        </p:nvSpPr>
        <p:spPr>
          <a:xfrm>
            <a:off x="2153353" y="6508442"/>
            <a:ext cx="4705349"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2023</a:t>
            </a:r>
            <a:endParaRPr lang="fr-FR" dirty="0"/>
          </a:p>
        </p:txBody>
      </p:sp>
      <p:sp>
        <p:nvSpPr>
          <p:cNvPr id="13" name="ZoneTexte 12"/>
          <p:cNvSpPr txBox="1"/>
          <p:nvPr/>
        </p:nvSpPr>
        <p:spPr>
          <a:xfrm>
            <a:off x="145509" y="-3275"/>
            <a:ext cx="8612177" cy="954107"/>
          </a:xfrm>
          <a:prstGeom prst="rect">
            <a:avLst/>
          </a:prstGeom>
          <a:noFill/>
        </p:spPr>
        <p:txBody>
          <a:bodyPr wrap="square" rtlCol="0">
            <a:spAutoFit/>
          </a:bodyPr>
          <a:lstStyle/>
          <a:p>
            <a:r>
              <a:rPr lang="fr-FR" sz="2800" b="1" dirty="0">
                <a:solidFill>
                  <a:schemeClr val="accent1">
                    <a:lumMod val="75000"/>
                  </a:schemeClr>
                </a:solidFill>
              </a:rPr>
              <a:t>Près de 1 500 emplois salariés créés en 2022, essentiellement dans le tertiaire marchand</a:t>
            </a:r>
            <a:endParaRPr lang="fr-FR" sz="2800" b="1" i="1" dirty="0">
              <a:solidFill>
                <a:schemeClr val="accent1">
                  <a:lumMod val="75000"/>
                </a:schemeClr>
              </a:solidFill>
            </a:endParaRPr>
          </a:p>
        </p:txBody>
      </p:sp>
      <p:graphicFrame>
        <p:nvGraphicFramePr>
          <p:cNvPr id="9" name="Graphique 8"/>
          <p:cNvGraphicFramePr>
            <a:graphicFrameLocks/>
          </p:cNvGraphicFramePr>
          <p:nvPr>
            <p:extLst>
              <p:ext uri="{D42A27DB-BD31-4B8C-83A1-F6EECF244321}">
                <p14:modId xmlns:p14="http://schemas.microsoft.com/office/powerpoint/2010/main" val="2907828222"/>
              </p:ext>
            </p:extLst>
          </p:nvPr>
        </p:nvGraphicFramePr>
        <p:xfrm>
          <a:off x="993458" y="1308100"/>
          <a:ext cx="7157084" cy="42417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5623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a:sym typeface="Wingdings" panose="05000000000000000000" pitchFamily="2" charset="2"/>
            </a:endParaRPr>
          </a:p>
          <a:p>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6</a:t>
            </a:fld>
            <a:endParaRPr lang="fr-FR" dirty="0"/>
          </a:p>
        </p:txBody>
      </p:sp>
      <p:sp>
        <p:nvSpPr>
          <p:cNvPr id="7" name="Espace réservé du pied de page 6"/>
          <p:cNvSpPr>
            <a:spLocks noGrp="1"/>
          </p:cNvSpPr>
          <p:nvPr>
            <p:ph type="ftr" sz="quarter" idx="11"/>
          </p:nvPr>
        </p:nvSpPr>
        <p:spPr>
          <a:xfrm>
            <a:off x="2291379" y="6540192"/>
            <a:ext cx="4566621"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2023</a:t>
            </a:r>
            <a:endParaRPr lang="fr-FR" dirty="0"/>
          </a:p>
        </p:txBody>
      </p:sp>
      <p:sp>
        <p:nvSpPr>
          <p:cNvPr id="13" name="ZoneTexte 12"/>
          <p:cNvSpPr txBox="1"/>
          <p:nvPr/>
        </p:nvSpPr>
        <p:spPr>
          <a:xfrm>
            <a:off x="191704" y="101728"/>
            <a:ext cx="8612177" cy="954107"/>
          </a:xfrm>
          <a:prstGeom prst="rect">
            <a:avLst/>
          </a:prstGeom>
          <a:noFill/>
        </p:spPr>
        <p:txBody>
          <a:bodyPr wrap="square" rtlCol="0">
            <a:spAutoFit/>
          </a:bodyPr>
          <a:lstStyle/>
          <a:p>
            <a:r>
              <a:rPr lang="fr-FR" sz="2800" b="1" dirty="0">
                <a:solidFill>
                  <a:schemeClr val="accent1">
                    <a:lumMod val="75000"/>
                  </a:schemeClr>
                </a:solidFill>
              </a:rPr>
              <a:t>Une croissance annuelle beaucoup moins rapide qu’aux niveaux régional et national</a:t>
            </a:r>
            <a:endParaRPr lang="fr-FR" sz="2800" b="1" dirty="0">
              <a:solidFill>
                <a:srgbClr val="FF0000"/>
              </a:solidFill>
            </a:endParaRPr>
          </a:p>
        </p:txBody>
      </p:sp>
      <p:pic>
        <p:nvPicPr>
          <p:cNvPr id="9" name="Image 8"/>
          <p:cNvPicPr>
            <a:picLocks noChangeAspect="1"/>
          </p:cNvPicPr>
          <p:nvPr/>
        </p:nvPicPr>
        <p:blipFill>
          <a:blip r:embed="rId3"/>
          <a:stretch>
            <a:fillRect/>
          </a:stretch>
        </p:blipFill>
        <p:spPr>
          <a:xfrm>
            <a:off x="256189" y="1360963"/>
            <a:ext cx="8483209" cy="3668169"/>
          </a:xfrm>
          <a:prstGeom prst="rect">
            <a:avLst/>
          </a:prstGeom>
        </p:spPr>
      </p:pic>
    </p:spTree>
    <p:extLst>
      <p:ext uri="{BB962C8B-B14F-4D97-AF65-F5344CB8AC3E}">
        <p14:creationId xmlns:p14="http://schemas.microsoft.com/office/powerpoint/2010/main" val="2876306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3C7AC07C-28E4-BD4F-9FFB-37ABAC856C34}" type="slidenum">
              <a:rPr lang="fr-FR" smtClean="0"/>
              <a:t>7</a:t>
            </a:fld>
            <a:endParaRPr lang="fr-FR" dirty="0"/>
          </a:p>
        </p:txBody>
      </p:sp>
      <p:sp>
        <p:nvSpPr>
          <p:cNvPr id="7" name="Espace réservé du pied de page 6"/>
          <p:cNvSpPr>
            <a:spLocks noGrp="1"/>
          </p:cNvSpPr>
          <p:nvPr>
            <p:ph type="ftr" sz="quarter" idx="11"/>
          </p:nvPr>
        </p:nvSpPr>
        <p:spPr>
          <a:xfrm>
            <a:off x="1664897" y="6568767"/>
            <a:ext cx="5840083" cy="365125"/>
          </a:xfrm>
        </p:spPr>
        <p:txBody>
          <a:bodyPr/>
          <a:lstStyle/>
          <a:p>
            <a:r>
              <a:rPr lang="fr-FR"/>
              <a:t>Les éclairages conjoncturels départementaux - Vaucluse</a:t>
            </a:r>
            <a:endParaRPr lang="fr-FR" dirty="0"/>
          </a:p>
        </p:txBody>
      </p:sp>
      <p:sp>
        <p:nvSpPr>
          <p:cNvPr id="12" name="ZoneTexte 11"/>
          <p:cNvSpPr txBox="1"/>
          <p:nvPr/>
        </p:nvSpPr>
        <p:spPr>
          <a:xfrm>
            <a:off x="177640" y="213648"/>
            <a:ext cx="8931970" cy="523220"/>
          </a:xfrm>
          <a:prstGeom prst="rect">
            <a:avLst/>
          </a:prstGeom>
          <a:noFill/>
        </p:spPr>
        <p:txBody>
          <a:bodyPr wrap="square" rtlCol="0">
            <a:spAutoFit/>
          </a:bodyPr>
          <a:lstStyle/>
          <a:p>
            <a:r>
              <a:rPr lang="fr-FR" sz="2800" b="1" dirty="0">
                <a:solidFill>
                  <a:schemeClr val="accent1">
                    <a:lumMod val="75000"/>
                  </a:schemeClr>
                </a:solidFill>
              </a:rPr>
              <a:t>Le recours aux contrats aidés diminue vivement en 2022</a:t>
            </a:r>
            <a:endParaRPr lang="fr-FR" sz="2800" b="1" dirty="0">
              <a:solidFill>
                <a:srgbClr val="376092"/>
              </a:solidFill>
            </a:endParaRPr>
          </a:p>
        </p:txBody>
      </p:sp>
      <p:sp>
        <p:nvSpPr>
          <p:cNvPr id="3" name="Espace réservé de la date 2"/>
          <p:cNvSpPr>
            <a:spLocks noGrp="1"/>
          </p:cNvSpPr>
          <p:nvPr>
            <p:ph type="dt" sz="half" idx="10"/>
          </p:nvPr>
        </p:nvSpPr>
        <p:spPr/>
        <p:txBody>
          <a:bodyPr/>
          <a:lstStyle/>
          <a:p>
            <a:r>
              <a:rPr lang="fr-FR"/>
              <a:t>Edition mars 2023</a:t>
            </a:r>
            <a:endParaRPr lang="fr-FR" dirty="0"/>
          </a:p>
        </p:txBody>
      </p:sp>
      <p:cxnSp>
        <p:nvCxnSpPr>
          <p:cNvPr id="6" name="Connecteur droit 5"/>
          <p:cNvCxnSpPr/>
          <p:nvPr/>
        </p:nvCxnSpPr>
        <p:spPr>
          <a:xfrm>
            <a:off x="177640" y="862373"/>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grpSp>
        <p:nvGrpSpPr>
          <p:cNvPr id="16" name="Groupe 15"/>
          <p:cNvGrpSpPr>
            <a:grpSpLocks/>
          </p:cNvGrpSpPr>
          <p:nvPr/>
        </p:nvGrpSpPr>
        <p:grpSpPr bwMode="auto">
          <a:xfrm>
            <a:off x="177640" y="1179248"/>
            <a:ext cx="8721189" cy="5352501"/>
            <a:chOff x="0" y="0"/>
            <a:chExt cx="9525897" cy="6042212"/>
          </a:xfrm>
        </p:grpSpPr>
        <p:graphicFrame>
          <p:nvGraphicFramePr>
            <p:cNvPr id="17" name="Graphique 16"/>
            <p:cNvGraphicFramePr>
              <a:graphicFrameLocks/>
            </p:cNvGraphicFramePr>
            <p:nvPr>
              <p:extLst>
                <p:ext uri="{D42A27DB-BD31-4B8C-83A1-F6EECF244321}">
                  <p14:modId xmlns:p14="http://schemas.microsoft.com/office/powerpoint/2010/main" val="4231776447"/>
                </p:ext>
              </p:extLst>
            </p:nvPr>
          </p:nvGraphicFramePr>
          <p:xfrm>
            <a:off x="0" y="0"/>
            <a:ext cx="9458325" cy="6042212"/>
          </p:xfrm>
          <a:graphic>
            <a:graphicData uri="http://schemas.openxmlformats.org/drawingml/2006/chart">
              <c:chart xmlns:c="http://schemas.openxmlformats.org/drawingml/2006/chart" xmlns:r="http://schemas.openxmlformats.org/officeDocument/2006/relationships" r:id="rId3"/>
            </a:graphicData>
          </a:graphic>
        </p:graphicFrame>
        <p:sp>
          <p:nvSpPr>
            <p:cNvPr id="18" name="ZoneTexte 26"/>
            <p:cNvSpPr txBox="1"/>
            <p:nvPr/>
          </p:nvSpPr>
          <p:spPr>
            <a:xfrm>
              <a:off x="8895453" y="2053181"/>
              <a:ext cx="630444" cy="263129"/>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sz="1100" b="1"/>
                <a:t>1 300</a:t>
              </a:r>
            </a:p>
          </p:txBody>
        </p:sp>
        <p:sp>
          <p:nvSpPr>
            <p:cNvPr id="19" name="Flèche vers le bas 18"/>
            <p:cNvSpPr/>
            <p:nvPr/>
          </p:nvSpPr>
          <p:spPr>
            <a:xfrm>
              <a:off x="9134476" y="2436375"/>
              <a:ext cx="152400" cy="584730"/>
            </a:xfrm>
            <a:prstGeom prst="downArrow">
              <a:avLst/>
            </a:prstGeom>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fr-FR"/>
            </a:p>
          </p:txBody>
        </p:sp>
      </p:grpSp>
      <p:sp>
        <p:nvSpPr>
          <p:cNvPr id="23" name="ZoneTexte 1"/>
          <p:cNvSpPr txBox="1"/>
          <p:nvPr/>
        </p:nvSpPr>
        <p:spPr>
          <a:xfrm>
            <a:off x="457199" y="5795250"/>
            <a:ext cx="8899814" cy="45664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eaLnBrk="1" fontAlgn="auto" latinLnBrk="0" hangingPunct="1"/>
            <a:r>
              <a:rPr lang="fr-FR" sz="900" b="0" i="0" baseline="0" dirty="0">
                <a:effectLst/>
                <a:latin typeface="+mn-lt"/>
                <a:ea typeface="+mn-ea"/>
                <a:cs typeface="+mn-cs"/>
              </a:rPr>
              <a:t>* M</a:t>
            </a:r>
            <a:r>
              <a:rPr lang="fr-FR" sz="900" dirty="0">
                <a:effectLst/>
                <a:latin typeface="+mn-lt"/>
                <a:ea typeface="+mn-ea"/>
                <a:cs typeface="+mn-cs"/>
              </a:rPr>
              <a:t>archands et non marchands . Depuis juillet 2014, les  Ateliers et chantiers d’insertion  (ACI)</a:t>
            </a:r>
            <a:r>
              <a:rPr lang="fr-FR" sz="900" baseline="0" dirty="0">
                <a:effectLst/>
                <a:latin typeface="+mn-lt"/>
                <a:ea typeface="+mn-ea"/>
                <a:cs typeface="+mn-cs"/>
              </a:rPr>
              <a:t> </a:t>
            </a:r>
            <a:r>
              <a:rPr lang="fr-FR" sz="900" dirty="0">
                <a:effectLst/>
                <a:latin typeface="+mn-lt"/>
                <a:ea typeface="+mn-ea"/>
                <a:cs typeface="+mn-cs"/>
              </a:rPr>
              <a:t>doivent recruter leurs salariés en CDDI.</a:t>
            </a:r>
            <a:endParaRPr lang="fr-FR" sz="900" dirty="0">
              <a:effectLst/>
            </a:endParaRPr>
          </a:p>
          <a:p>
            <a:r>
              <a:rPr lang="fr-FR" sz="900" b="1" dirty="0">
                <a:effectLst/>
                <a:latin typeface="+mn-lt"/>
                <a:ea typeface="+mn-ea"/>
                <a:cs typeface="+mn-cs"/>
              </a:rPr>
              <a:t>Note : </a:t>
            </a:r>
            <a:r>
              <a:rPr lang="fr-FR" sz="900" dirty="0">
                <a:effectLst/>
                <a:latin typeface="+mn-lt"/>
                <a:ea typeface="+mn-ea"/>
                <a:cs typeface="+mn-cs"/>
              </a:rPr>
              <a:t>données arrondies en fin de trimestre, provisoires</a:t>
            </a:r>
            <a:endParaRPr lang="fr-FR" sz="900" dirty="0">
              <a:effectLst/>
            </a:endParaRPr>
          </a:p>
          <a:p>
            <a:r>
              <a:rPr lang="fr-FR" sz="900" b="1" i="1" dirty="0">
                <a:effectLst/>
                <a:latin typeface="+mn-lt"/>
                <a:ea typeface="+mn-ea"/>
                <a:cs typeface="+mn-cs"/>
              </a:rPr>
              <a:t>Source </a:t>
            </a:r>
            <a:r>
              <a:rPr lang="fr-FR" sz="900" i="1" dirty="0">
                <a:effectLst/>
                <a:latin typeface="+mn-lt"/>
                <a:ea typeface="+mn-ea"/>
                <a:cs typeface="+mn-cs"/>
              </a:rPr>
              <a:t>: ASP - </a:t>
            </a:r>
            <a:r>
              <a:rPr lang="fr-FR" sz="900" b="1" i="1" dirty="0">
                <a:effectLst/>
                <a:latin typeface="+mn-lt"/>
                <a:ea typeface="+mn-ea"/>
                <a:cs typeface="+mn-cs"/>
              </a:rPr>
              <a:t>Traitements : </a:t>
            </a:r>
            <a:r>
              <a:rPr lang="fr-FR" sz="900" i="1" dirty="0">
                <a:effectLst/>
                <a:latin typeface="+mn-lt"/>
                <a:ea typeface="+mn-ea"/>
                <a:cs typeface="+mn-cs"/>
              </a:rPr>
              <a:t>Dares</a:t>
            </a:r>
            <a:endParaRPr lang="fr-FR" sz="900" dirty="0">
              <a:effectLst/>
            </a:endParaRPr>
          </a:p>
          <a:p>
            <a:pPr marL="0" marR="0" indent="0" defTabSz="914400" rtl="0" eaLnBrk="1" fontAlgn="auto" latinLnBrk="0" hangingPunct="1">
              <a:lnSpc>
                <a:spcPts val="1200"/>
              </a:lnSpc>
              <a:spcBef>
                <a:spcPts val="0"/>
              </a:spcBef>
              <a:spcAft>
                <a:spcPts val="0"/>
              </a:spcAft>
              <a:buClrTx/>
              <a:buSzTx/>
              <a:buFontTx/>
              <a:buNone/>
              <a:tabLst/>
              <a:defRPr/>
            </a:pPr>
            <a:endParaRPr lang="fr-FR" sz="1100" i="1" dirty="0"/>
          </a:p>
        </p:txBody>
      </p:sp>
    </p:spTree>
    <p:extLst>
      <p:ext uri="{BB962C8B-B14F-4D97-AF65-F5344CB8AC3E}">
        <p14:creationId xmlns:p14="http://schemas.microsoft.com/office/powerpoint/2010/main" val="262272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3C7AC07C-28E4-BD4F-9FFB-37ABAC856C34}" type="slidenum">
              <a:rPr lang="fr-FR" smtClean="0"/>
              <a:t>8</a:t>
            </a:fld>
            <a:endParaRPr lang="fr-FR" dirty="0"/>
          </a:p>
        </p:txBody>
      </p:sp>
      <p:sp>
        <p:nvSpPr>
          <p:cNvPr id="7" name="Espace réservé du pied de page 6"/>
          <p:cNvSpPr>
            <a:spLocks noGrp="1"/>
          </p:cNvSpPr>
          <p:nvPr>
            <p:ph type="ftr" sz="quarter" idx="11"/>
          </p:nvPr>
        </p:nvSpPr>
        <p:spPr>
          <a:xfrm>
            <a:off x="1664897" y="6568767"/>
            <a:ext cx="5840083" cy="365125"/>
          </a:xfrm>
        </p:spPr>
        <p:txBody>
          <a:bodyPr/>
          <a:lstStyle/>
          <a:p>
            <a:r>
              <a:rPr lang="fr-FR"/>
              <a:t>Les éclairages conjoncturels départementaux - Vaucluse</a:t>
            </a:r>
            <a:endParaRPr lang="fr-FR" dirty="0"/>
          </a:p>
        </p:txBody>
      </p:sp>
      <p:sp>
        <p:nvSpPr>
          <p:cNvPr id="12" name="ZoneTexte 11"/>
          <p:cNvSpPr txBox="1"/>
          <p:nvPr/>
        </p:nvSpPr>
        <p:spPr>
          <a:xfrm>
            <a:off x="212029" y="123594"/>
            <a:ext cx="8931970" cy="523220"/>
          </a:xfrm>
          <a:prstGeom prst="rect">
            <a:avLst/>
          </a:prstGeom>
          <a:noFill/>
        </p:spPr>
        <p:txBody>
          <a:bodyPr wrap="square" rtlCol="0">
            <a:spAutoFit/>
          </a:bodyPr>
          <a:lstStyle/>
          <a:p>
            <a:r>
              <a:rPr lang="fr-FR" sz="2800" b="1" dirty="0">
                <a:solidFill>
                  <a:schemeClr val="accent1">
                    <a:lumMod val="75000"/>
                  </a:schemeClr>
                </a:solidFill>
              </a:rPr>
              <a:t>L’apprentissage progresse moins vite en 2022</a:t>
            </a:r>
            <a:endParaRPr lang="fr-FR" sz="2800" b="1" dirty="0">
              <a:solidFill>
                <a:srgbClr val="376092"/>
              </a:solidFill>
            </a:endParaRPr>
          </a:p>
        </p:txBody>
      </p:sp>
      <p:sp>
        <p:nvSpPr>
          <p:cNvPr id="3" name="Espace réservé de la date 2"/>
          <p:cNvSpPr>
            <a:spLocks noGrp="1"/>
          </p:cNvSpPr>
          <p:nvPr>
            <p:ph type="dt" sz="half" idx="10"/>
          </p:nvPr>
        </p:nvSpPr>
        <p:spPr/>
        <p:txBody>
          <a:bodyPr/>
          <a:lstStyle/>
          <a:p>
            <a:r>
              <a:rPr lang="fr-FR"/>
              <a:t>Edition mars 2023</a:t>
            </a:r>
            <a:endParaRPr lang="fr-FR" dirty="0"/>
          </a:p>
        </p:txBody>
      </p:sp>
      <p:cxnSp>
        <p:nvCxnSpPr>
          <p:cNvPr id="6" name="Connecteur droit 5"/>
          <p:cNvCxnSpPr/>
          <p:nvPr/>
        </p:nvCxnSpPr>
        <p:spPr>
          <a:xfrm>
            <a:off x="113893" y="79195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graphicFrame>
        <p:nvGraphicFramePr>
          <p:cNvPr id="14" name="Graphique 13">
            <a:extLst>
              <a:ext uri="{FF2B5EF4-FFF2-40B4-BE49-F238E27FC236}">
                <a16:creationId xmlns:a16="http://schemas.microsoft.com/office/drawing/2014/main" id="{00000000-0008-0000-0C00-000007000000}"/>
              </a:ext>
            </a:extLst>
          </p:cNvPr>
          <p:cNvGraphicFramePr>
            <a:graphicFrameLocks/>
          </p:cNvGraphicFramePr>
          <p:nvPr>
            <p:extLst>
              <p:ext uri="{D42A27DB-BD31-4B8C-83A1-F6EECF244321}">
                <p14:modId xmlns:p14="http://schemas.microsoft.com/office/powerpoint/2010/main" val="4091866179"/>
              </p:ext>
            </p:extLst>
          </p:nvPr>
        </p:nvGraphicFramePr>
        <p:xfrm>
          <a:off x="76554" y="937100"/>
          <a:ext cx="8931969" cy="5569835"/>
        </p:xfrm>
        <a:graphic>
          <a:graphicData uri="http://schemas.openxmlformats.org/drawingml/2006/chart">
            <c:chart xmlns:c="http://schemas.openxmlformats.org/drawingml/2006/chart" xmlns:r="http://schemas.openxmlformats.org/officeDocument/2006/relationships" r:id="rId3"/>
          </a:graphicData>
        </a:graphic>
      </p:graphicFrame>
      <p:sp>
        <p:nvSpPr>
          <p:cNvPr id="11" name="ZoneTexte 11">
            <a:extLst>
              <a:ext uri="{FF2B5EF4-FFF2-40B4-BE49-F238E27FC236}">
                <a16:creationId xmlns:a16="http://schemas.microsoft.com/office/drawing/2014/main" id="{B0C16614-38D4-4B27-BCD2-1AA9E37288D3}"/>
              </a:ext>
            </a:extLst>
          </p:cNvPr>
          <p:cNvSpPr txBox="1"/>
          <p:nvPr/>
        </p:nvSpPr>
        <p:spPr>
          <a:xfrm>
            <a:off x="8243630" y="1367663"/>
            <a:ext cx="764894" cy="251363"/>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sz="1100" b="1" dirty="0"/>
              <a:t>7 400  </a:t>
            </a:r>
          </a:p>
        </p:txBody>
      </p:sp>
      <p:sp>
        <p:nvSpPr>
          <p:cNvPr id="10" name="Flèche vers le bas 7">
            <a:extLst>
              <a:ext uri="{FF2B5EF4-FFF2-40B4-BE49-F238E27FC236}">
                <a16:creationId xmlns:a16="http://schemas.microsoft.com/office/drawing/2014/main" id="{B8E1E1A8-885F-4657-9F70-95756A4F46AF}"/>
              </a:ext>
            </a:extLst>
          </p:cNvPr>
          <p:cNvSpPr/>
          <p:nvPr/>
        </p:nvSpPr>
        <p:spPr>
          <a:xfrm>
            <a:off x="8579017" y="1640486"/>
            <a:ext cx="138427" cy="461913"/>
          </a:xfrm>
          <a:prstGeom prst="downArrow">
            <a:avLst/>
          </a:prstGeom>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fr-FR"/>
          </a:p>
        </p:txBody>
      </p:sp>
    </p:spTree>
    <p:extLst>
      <p:ext uri="{BB962C8B-B14F-4D97-AF65-F5344CB8AC3E}">
        <p14:creationId xmlns:p14="http://schemas.microsoft.com/office/powerpoint/2010/main" val="3931244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25699" y="415121"/>
            <a:ext cx="8982634" cy="523220"/>
          </a:xfrm>
          <a:prstGeom prst="rect">
            <a:avLst/>
          </a:prstGeom>
          <a:noFill/>
        </p:spPr>
        <p:txBody>
          <a:bodyPr wrap="square" rtlCol="0">
            <a:spAutoFit/>
          </a:bodyPr>
          <a:lstStyle/>
          <a:p>
            <a:r>
              <a:rPr lang="fr-FR" sz="2800" b="1" dirty="0">
                <a:solidFill>
                  <a:schemeClr val="accent1">
                    <a:lumMod val="75000"/>
                  </a:schemeClr>
                </a:solidFill>
              </a:rPr>
              <a:t>Quasi-stabilité du taux de chômage sur un an</a:t>
            </a:r>
            <a:endParaRPr lang="fr-FR" sz="2800" dirty="0">
              <a:solidFill>
                <a:schemeClr val="accent1">
                  <a:lumMod val="75000"/>
                </a:schemeClr>
              </a:solidFill>
            </a:endParaRPr>
          </a:p>
        </p:txBody>
      </p:sp>
      <p:cxnSp>
        <p:nvCxnSpPr>
          <p:cNvPr id="6" name="Connecteur droit 5"/>
          <p:cNvCxnSpPr/>
          <p:nvPr/>
        </p:nvCxnSpPr>
        <p:spPr>
          <a:xfrm>
            <a:off x="125699" y="1043186"/>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9</a:t>
            </a:fld>
            <a:endParaRPr lang="fr-FR" dirty="0"/>
          </a:p>
        </p:txBody>
      </p:sp>
      <p:sp>
        <p:nvSpPr>
          <p:cNvPr id="7" name="Espace réservé du pied de page 6"/>
          <p:cNvSpPr>
            <a:spLocks noGrp="1"/>
          </p:cNvSpPr>
          <p:nvPr>
            <p:ph type="ftr" sz="quarter" idx="11"/>
          </p:nvPr>
        </p:nvSpPr>
        <p:spPr>
          <a:xfrm>
            <a:off x="1733909" y="6568767"/>
            <a:ext cx="6003985" cy="365125"/>
          </a:xfrm>
        </p:spPr>
        <p:txBody>
          <a:bodyPr/>
          <a:lstStyle/>
          <a:p>
            <a:r>
              <a:rPr lang="fr-FR" dirty="0"/>
              <a:t>Les éclairages conjoncturels départementaux - Vaucluse</a:t>
            </a:r>
          </a:p>
        </p:txBody>
      </p:sp>
      <p:sp>
        <p:nvSpPr>
          <p:cNvPr id="3" name="Espace réservé de la date 2"/>
          <p:cNvSpPr>
            <a:spLocks noGrp="1"/>
          </p:cNvSpPr>
          <p:nvPr>
            <p:ph type="dt" sz="half" idx="10"/>
          </p:nvPr>
        </p:nvSpPr>
        <p:spPr/>
        <p:txBody>
          <a:bodyPr/>
          <a:lstStyle/>
          <a:p>
            <a:r>
              <a:rPr lang="fr-FR"/>
              <a:t>Edition mars 2023</a:t>
            </a:r>
            <a:endParaRPr lang="fr-FR" dirty="0"/>
          </a:p>
        </p:txBody>
      </p:sp>
      <p:sp>
        <p:nvSpPr>
          <p:cNvPr id="12" name="ZoneTexte 11"/>
          <p:cNvSpPr txBox="1"/>
          <p:nvPr/>
        </p:nvSpPr>
        <p:spPr>
          <a:xfrm>
            <a:off x="7574121" y="4714414"/>
            <a:ext cx="1652756" cy="615553"/>
          </a:xfrm>
          <a:prstGeom prst="rect">
            <a:avLst/>
          </a:prstGeom>
          <a:noFill/>
        </p:spPr>
        <p:txBody>
          <a:bodyPr wrap="square" rtlCol="0">
            <a:spAutoFit/>
          </a:bodyPr>
          <a:lstStyle/>
          <a:p>
            <a:pPr algn="ctr"/>
            <a:r>
              <a:rPr lang="fr-FR" sz="1600" b="1" dirty="0">
                <a:solidFill>
                  <a:schemeClr val="accent1">
                    <a:lumMod val="75000"/>
                  </a:schemeClr>
                </a:solidFill>
              </a:rPr>
              <a:t>7,0 % (-0,3 pt) </a:t>
            </a:r>
          </a:p>
          <a:p>
            <a:pPr algn="ctr"/>
            <a:endParaRPr lang="fr-FR" b="1" dirty="0">
              <a:solidFill>
                <a:srgbClr val="FF0000"/>
              </a:solidFill>
            </a:endParaRPr>
          </a:p>
        </p:txBody>
      </p:sp>
      <p:sp>
        <p:nvSpPr>
          <p:cNvPr id="13" name="ZoneTexte 12"/>
          <p:cNvSpPr txBox="1"/>
          <p:nvPr/>
        </p:nvSpPr>
        <p:spPr>
          <a:xfrm>
            <a:off x="7506140" y="3701628"/>
            <a:ext cx="1720737" cy="646331"/>
          </a:xfrm>
          <a:prstGeom prst="rect">
            <a:avLst/>
          </a:prstGeom>
          <a:noFill/>
        </p:spPr>
        <p:txBody>
          <a:bodyPr wrap="square" rtlCol="0">
            <a:spAutoFit/>
          </a:bodyPr>
          <a:lstStyle/>
          <a:p>
            <a:pPr algn="ctr"/>
            <a:r>
              <a:rPr lang="fr-FR" sz="1600" b="1" dirty="0">
                <a:solidFill>
                  <a:schemeClr val="accent3">
                    <a:lumMod val="75000"/>
                  </a:schemeClr>
                </a:solidFill>
              </a:rPr>
              <a:t>9,5 % (-0,1 pt)</a:t>
            </a:r>
            <a:r>
              <a:rPr lang="fr-FR" b="1" dirty="0">
                <a:solidFill>
                  <a:schemeClr val="accent3">
                    <a:lumMod val="75000"/>
                  </a:schemeClr>
                </a:solidFill>
              </a:rPr>
              <a:t> </a:t>
            </a:r>
          </a:p>
          <a:p>
            <a:pPr algn="ctr"/>
            <a:endParaRPr lang="fr-FR" b="1" dirty="0">
              <a:solidFill>
                <a:srgbClr val="FF0000"/>
              </a:solidFill>
            </a:endParaRPr>
          </a:p>
        </p:txBody>
      </p:sp>
      <p:sp>
        <p:nvSpPr>
          <p:cNvPr id="11" name="ZoneTexte 10"/>
          <p:cNvSpPr txBox="1"/>
          <p:nvPr/>
        </p:nvSpPr>
        <p:spPr>
          <a:xfrm>
            <a:off x="7574122" y="4347959"/>
            <a:ext cx="1652755" cy="338554"/>
          </a:xfrm>
          <a:prstGeom prst="rect">
            <a:avLst/>
          </a:prstGeom>
          <a:noFill/>
        </p:spPr>
        <p:txBody>
          <a:bodyPr wrap="square" rtlCol="0">
            <a:spAutoFit/>
          </a:bodyPr>
          <a:lstStyle/>
          <a:p>
            <a:pPr algn="ctr"/>
            <a:r>
              <a:rPr lang="fr-FR" sz="1600" b="1" dirty="0">
                <a:solidFill>
                  <a:srgbClr val="FF0000"/>
                </a:solidFill>
              </a:rPr>
              <a:t>8,0 % (-0,4 pt) </a:t>
            </a:r>
          </a:p>
        </p:txBody>
      </p:sp>
      <p:graphicFrame>
        <p:nvGraphicFramePr>
          <p:cNvPr id="15" name="Graphique 14"/>
          <p:cNvGraphicFramePr>
            <a:graphicFrameLocks/>
          </p:cNvGraphicFramePr>
          <p:nvPr>
            <p:extLst>
              <p:ext uri="{D42A27DB-BD31-4B8C-83A1-F6EECF244321}">
                <p14:modId xmlns:p14="http://schemas.microsoft.com/office/powerpoint/2010/main" val="3570246512"/>
              </p:ext>
            </p:extLst>
          </p:nvPr>
        </p:nvGraphicFramePr>
        <p:xfrm>
          <a:off x="484632" y="1148032"/>
          <a:ext cx="7808976" cy="52161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263381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Jour xmlns="ab994d58-9349-46a1-8cee-b96a64c5dc7e">07</Jour>
    <Auteur xmlns="2ff91c20-40e6-4ab5-a5ac-9b5646c66526">
      <UserInfo>
        <DisplayName/>
        <AccountId xsi:nil="true"/>
        <AccountType/>
      </UserInfo>
    </Auteur>
    <DIRECCTE xmlns="2ff91c20-40e6-4ab5-a5ac-9b5646c66526" xsi:nil="true"/>
    <Mots_x0020_Clefs xmlns="2ff91c20-40e6-4ab5-a5ac-9b5646c66526" xsi:nil="true"/>
    <Resume xmlns="ab994d58-9349-46a1-8cee-b96a64c5dc7e" xsi:nil="true"/>
    <Année xmlns="ab994d58-9349-46a1-8cee-b96a64c5dc7e">2018</Année>
    <RubriqueNiv3 xmlns="2ff91c20-40e6-4ab5-a5ac-9b5646c66526" xsi:nil="true"/>
    <Rubrique xmlns="2ff91c20-40e6-4ab5-a5ac-9b5646c66526" xsi:nil="true"/>
    <RubriqueNiv2 xmlns="2ff91c20-40e6-4ab5-a5ac-9b5646c66526" xsi:nil="true"/>
    <Mois xmlns="ab994d58-9349-46a1-8cee-b96a64c5dc7e">06 - Juin</Mois>
    <_dlc_DocId xmlns="ab994d58-9349-46a1-8cee-b96a64c5dc7e">PACA-1195-1</_dlc_DocId>
    <_dlc_DocIdUrl xmlns="ab994d58-9349-46a1-8cee-b96a64c5dc7e">
      <Url>http://intranet.direccte.gouv.fr/paca/Etudes%20et%20statistiques/_layouts/15/DocIdRedir.aspx?ID=PACA-1195-1</Url>
      <Description>PACA-1195-1</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ireccte - Document" ma:contentTypeID="0x0101002B9C2962A44E47E49C985B3DB63656AE0096388B916A9B264DBD77EFB5256EEC22" ma:contentTypeVersion="8" ma:contentTypeDescription="Document pour les portails de type Direccte" ma:contentTypeScope="" ma:versionID="c11fc93c9e7ea15410097cfb7479afe7">
  <xsd:schema xmlns:xsd="http://www.w3.org/2001/XMLSchema" xmlns:xs="http://www.w3.org/2001/XMLSchema" xmlns:p="http://schemas.microsoft.com/office/2006/metadata/properties" xmlns:ns2="2ff91c20-40e6-4ab5-a5ac-9b5646c66526" xmlns:ns3="ab994d58-9349-46a1-8cee-b96a64c5dc7e" targetNamespace="http://schemas.microsoft.com/office/2006/metadata/properties" ma:root="true" ma:fieldsID="dcf6eb2dcc919f976b99dd89427cdf59" ns2:_="" ns3:_="">
    <xsd:import namespace="2ff91c20-40e6-4ab5-a5ac-9b5646c66526"/>
    <xsd:import namespace="ab994d58-9349-46a1-8cee-b96a64c5dc7e"/>
    <xsd:element name="properties">
      <xsd:complexType>
        <xsd:sequence>
          <xsd:element name="documentManagement">
            <xsd:complexType>
              <xsd:all>
                <xsd:element ref="ns2:DIRECCTE" minOccurs="0"/>
                <xsd:element ref="ns2:Rubrique" minOccurs="0"/>
                <xsd:element ref="ns2:RubriqueNiv2" minOccurs="0"/>
                <xsd:element ref="ns2:RubriqueNiv3" minOccurs="0"/>
                <xsd:element ref="ns2:Auteur" minOccurs="0"/>
                <xsd:element ref="ns2:Mots_x0020_Clefs" minOccurs="0"/>
                <xsd:element ref="ns3:_dlc_DocId" minOccurs="0"/>
                <xsd:element ref="ns3:_dlc_DocIdUrl" minOccurs="0"/>
                <xsd:element ref="ns3:_dlc_DocIdPersistId" minOccurs="0"/>
                <xsd:element ref="ns3:Resume" minOccurs="0"/>
                <xsd:element ref="ns3:Année" minOccurs="0"/>
                <xsd:element ref="ns3:Mois" minOccurs="0"/>
                <xsd:element ref="ns3:Jou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f91c20-40e6-4ab5-a5ac-9b5646c66526" elementFormDefault="qualified">
    <xsd:import namespace="http://schemas.microsoft.com/office/2006/documentManagement/types"/>
    <xsd:import namespace="http://schemas.microsoft.com/office/infopath/2007/PartnerControls"/>
    <xsd:element name="DIRECCTE" ma:index="8" nillable="true" ma:displayName="DIRECCTE" ma:internalName="DIRECCTE">
      <xsd:simpleType>
        <xsd:restriction base="dms:Text">
          <xsd:maxLength value="255"/>
        </xsd:restriction>
      </xsd:simpleType>
    </xsd:element>
    <xsd:element name="Rubrique" ma:index="9" nillable="true" ma:displayName="Rubrique" ma:internalName="Rubrique">
      <xsd:simpleType>
        <xsd:restriction base="dms:Text">
          <xsd:maxLength value="255"/>
        </xsd:restriction>
      </xsd:simpleType>
    </xsd:element>
    <xsd:element name="RubriqueNiv2" ma:index="10" nillable="true" ma:displayName="Rubrique Niveau 2" ma:internalName="RubriqueNiv2">
      <xsd:simpleType>
        <xsd:restriction base="dms:Text">
          <xsd:maxLength value="255"/>
        </xsd:restriction>
      </xsd:simpleType>
    </xsd:element>
    <xsd:element name="RubriqueNiv3" ma:index="11" nillable="true" ma:displayName="Rubrique Niveau 3" ma:internalName="RubriqueNiv3">
      <xsd:simpleType>
        <xsd:restriction base="dms:Text">
          <xsd:maxLength value="255"/>
        </xsd:restriction>
      </xsd:simpleType>
    </xsd:element>
    <xsd:element name="Auteur" ma:index="12" nillable="true" ma:displayName="Auteur" ma:list="UserInfo" ma:SharePointGroup="0" ma:internalName="Auteu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ots_x0020_Clefs" ma:index="13" nillable="true" ma:displayName="Mots Clefs" ma:internalName="Mots_x0020_Clef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994d58-9349-46a1-8cee-b96a64c5dc7e" elementFormDefault="qualified">
    <xsd:import namespace="http://schemas.microsoft.com/office/2006/documentManagement/types"/>
    <xsd:import namespace="http://schemas.microsoft.com/office/infopath/2007/PartnerControls"/>
    <xsd:element name="_dlc_DocId" ma:index="14" nillable="true" ma:displayName="Valeur d’ID de document" ma:description="Valeur de l’ID de document affecté à cet élément." ma:internalName="_dlc_DocId" ma:readOnly="true">
      <xsd:simpleType>
        <xsd:restriction base="dms:Text"/>
      </xsd:simpleType>
    </xsd:element>
    <xsd:element name="_dlc_DocIdUrl" ma:index="15"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element name="Resume" ma:index="17" nillable="true" ma:displayName="Résumé" ma:internalName="Resume">
      <xsd:simpleType>
        <xsd:restriction base="dms:Text">
          <xsd:maxLength value="255"/>
        </xsd:restriction>
      </xsd:simpleType>
    </xsd:element>
    <xsd:element name="Année" ma:index="18" nillable="true" ma:displayName="Année" ma:description="" ma:format="Dropdown" ma:internalName="Ann_x00e9_e">
      <xsd:simpleType>
        <xsd:union memberTypes="dms:Text">
          <xsd:simpleType>
            <xsd:restriction base="dms:Choice">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restriction>
          </xsd:simpleType>
        </xsd:union>
      </xsd:simpleType>
    </xsd:element>
    <xsd:element name="Mois" ma:index="19" nillable="true" ma:displayName="Mois" ma:format="Dropdown" ma:internalName="Mois">
      <xsd:simpleType>
        <xsd:restriction base="dms:Choice">
          <xsd:enumeration value="01 - Janvier"/>
          <xsd:enumeration value="02 - Février"/>
          <xsd:enumeration value="03 - Mars"/>
          <xsd:enumeration value="04 - Avril"/>
          <xsd:enumeration value="05 - Mai"/>
          <xsd:enumeration value="06 - Juin"/>
          <xsd:enumeration value="07 - Juillet"/>
          <xsd:enumeration value="08 - Août"/>
          <xsd:enumeration value="09 - Septembre"/>
          <xsd:enumeration value="10 - Octobre"/>
          <xsd:enumeration value="11 - Novembre"/>
          <xsd:enumeration value="12 - Décembre"/>
        </xsd:restriction>
      </xsd:simpleType>
    </xsd:element>
    <xsd:element name="Jour" ma:index="20" nillable="true" ma:displayName="Jour" ma:format="Dropdown" ma:internalName="Jour">
      <xsd:simpleType>
        <xsd:restriction base="dms:Choice">
          <xsd:enumeration value="01"/>
          <xsd:enumeration value="02"/>
          <xsd:enumeration value="03"/>
          <xsd:enumeration value="04"/>
          <xsd:enumeration value="05"/>
          <xsd:enumeration value="06"/>
          <xsd:enumeration value="07"/>
          <xsd:enumeration value="08"/>
          <xsd:enumeration value="0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enumeration value="31"/>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F75A013-2665-47DA-9765-AD20C70A5351}">
  <ds:schemaRefs>
    <ds:schemaRef ds:uri="http://purl.org/dc/dcmitype/"/>
    <ds:schemaRef ds:uri="http://schemas.microsoft.com/office/infopath/2007/PartnerControls"/>
    <ds:schemaRef ds:uri="http://purl.org/dc/elements/1.1/"/>
    <ds:schemaRef ds:uri="http://schemas.microsoft.com/office/2006/metadata/properties"/>
    <ds:schemaRef ds:uri="ab994d58-9349-46a1-8cee-b96a64c5dc7e"/>
    <ds:schemaRef ds:uri="http://schemas.microsoft.com/office/2006/documentManagement/types"/>
    <ds:schemaRef ds:uri="http://purl.org/dc/terms/"/>
    <ds:schemaRef ds:uri="http://schemas.openxmlformats.org/package/2006/metadata/core-properties"/>
    <ds:schemaRef ds:uri="2ff91c20-40e6-4ab5-a5ac-9b5646c66526"/>
    <ds:schemaRef ds:uri="http://www.w3.org/XML/1998/namespace"/>
  </ds:schemaRefs>
</ds:datastoreItem>
</file>

<file path=customXml/itemProps2.xml><?xml version="1.0" encoding="utf-8"?>
<ds:datastoreItem xmlns:ds="http://schemas.openxmlformats.org/officeDocument/2006/customXml" ds:itemID="{608BEFDB-FD80-49BF-933E-2ABC1EFC7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f91c20-40e6-4ab5-a5ac-9b5646c66526"/>
    <ds:schemaRef ds:uri="ab994d58-9349-46a1-8cee-b96a64c5dc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CD4B930-2EF4-44AA-B4F3-1B1D22FE6A52}">
  <ds:schemaRefs>
    <ds:schemaRef ds:uri="http://schemas.microsoft.com/sharepoint/v3/contenttype/forms"/>
  </ds:schemaRefs>
</ds:datastoreItem>
</file>

<file path=customXml/itemProps4.xml><?xml version="1.0" encoding="utf-8"?>
<ds:datastoreItem xmlns:ds="http://schemas.openxmlformats.org/officeDocument/2006/customXml" ds:itemID="{3B2AE89B-080E-49C5-92D1-0FC918E24C08}">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9588</TotalTime>
  <Words>1963</Words>
  <Application>Microsoft Office PowerPoint</Application>
  <PresentationFormat>Affichage à l'écran (4:3)</PresentationFormat>
  <Paragraphs>303</Paragraphs>
  <Slides>21</Slides>
  <Notes>21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21</vt:i4>
      </vt:variant>
    </vt:vector>
  </HeadingPairs>
  <TitlesOfParts>
    <vt:vector size="28" baseType="lpstr">
      <vt:lpstr>MS Gothic</vt:lpstr>
      <vt:lpstr>Arial</vt:lpstr>
      <vt:lpstr>Calibri</vt:lpstr>
      <vt:lpstr>Tahoma</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L'agence Mars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Pascale Lami</dc:creator>
  <cp:lastModifiedBy>DANGELO, Virginie (DREETS-PACA)</cp:lastModifiedBy>
  <cp:revision>833</cp:revision>
  <cp:lastPrinted>2018-10-09T12:30:48Z</cp:lastPrinted>
  <dcterms:created xsi:type="dcterms:W3CDTF">2018-05-30T13:27:07Z</dcterms:created>
  <dcterms:modified xsi:type="dcterms:W3CDTF">2023-05-02T14:59:34Z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0x0101002B9C2962A44E47E49C985B3DB63656AE0096388B916A9B264DBD77EFB5256EEC22</vt:lpwstr>
  </property>
  <property fmtid="{D5CDD505-2E9C-101B-9397-08002B2CF9AE}" pid="3" name="_dlc_DocIdItemGuid">
    <vt:lpwstr>e2e11c4f-34e3-4fd7-820e-3307ce29c67b</vt:lpwstr>
  </property>
</Properties>
</file>