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drawings/drawing5.xml" ContentType="application/vnd.openxmlformats-officedocument.drawingml.chartshapes+xml"/>
  <Override PartName="/ppt/notesSlides/notesSlide8.xml" ContentType="application/vnd.openxmlformats-officedocument.presentationml.notesSlide+xml"/>
  <Override PartName="/ppt/charts/chart6.xml" ContentType="application/vnd.openxmlformats-officedocument.drawingml.chart+xml"/>
  <Override PartName="/ppt/drawings/drawing6.xml" ContentType="application/vnd.openxmlformats-officedocument.drawingml.chartshapes+xml"/>
  <Override PartName="/ppt/notesSlides/notesSlide9.xml" ContentType="application/vnd.openxmlformats-officedocument.presentationml.notesSlide+xml"/>
  <Override PartName="/ppt/charts/chart7.xml" ContentType="application/vnd.openxmlformats-officedocument.drawingml.chart+xml"/>
  <Override PartName="/ppt/drawings/drawing7.xml" ContentType="application/vnd.openxmlformats-officedocument.drawingml.chartshapes+xml"/>
  <Override PartName="/ppt/notesSlides/notesSlide10.xml" ContentType="application/vnd.openxmlformats-officedocument.presentationml.notesSlide+xml"/>
  <Override PartName="/ppt/charts/chart8.xml" ContentType="application/vnd.openxmlformats-officedocument.drawingml.chart+xml"/>
  <Override PartName="/ppt/drawings/drawing8.xml" ContentType="application/vnd.openxmlformats-officedocument.drawingml.chartshapes+xml"/>
  <Override PartName="/ppt/notesSlides/notesSlide11.xml" ContentType="application/vnd.openxmlformats-officedocument.presentationml.notesSlide+xml"/>
  <Override PartName="/ppt/charts/chart9.xml" ContentType="application/vnd.openxmlformats-officedocument.drawingml.chart+xml"/>
  <Override PartName="/ppt/drawings/drawing9.xml" ContentType="application/vnd.openxmlformats-officedocument.drawingml.chartshapes+xml"/>
  <Override PartName="/ppt/notesSlides/notesSlide12.xml" ContentType="application/vnd.openxmlformats-officedocument.presentationml.notesSlide+xml"/>
  <Override PartName="/ppt/charts/chart10.xml" ContentType="application/vnd.openxmlformats-officedocument.drawingml.chart+xml"/>
  <Override PartName="/ppt/drawings/drawing10.xml" ContentType="application/vnd.openxmlformats-officedocument.drawingml.chartshapes+xml"/>
  <Override PartName="/ppt/notesSlides/notesSlide13.xml" ContentType="application/vnd.openxmlformats-officedocument.presentationml.notesSlide+xml"/>
  <Override PartName="/ppt/charts/chart11.xml" ContentType="application/vnd.openxmlformats-officedocument.drawingml.chart+xml"/>
  <Override PartName="/ppt/drawings/drawing11.xml" ContentType="application/vnd.openxmlformats-officedocument.drawingml.chartshapes+xml"/>
  <Override PartName="/ppt/notesSlides/notesSlide14.xml" ContentType="application/vnd.openxmlformats-officedocument.presentationml.notesSlide+xml"/>
  <Override PartName="/ppt/charts/chart12.xml" ContentType="application/vnd.openxmlformats-officedocument.drawingml.chart+xml"/>
  <Override PartName="/ppt/drawings/drawing12.xml" ContentType="application/vnd.openxmlformats-officedocument.drawingml.chartshapes+xml"/>
  <Override PartName="/ppt/notesSlides/notesSlide15.xml" ContentType="application/vnd.openxmlformats-officedocument.presentationml.notesSlide+xml"/>
  <Override PartName="/ppt/charts/chart13.xml" ContentType="application/vnd.openxmlformats-officedocument.drawingml.chart+xml"/>
  <Override PartName="/ppt/drawings/drawing13.xml" ContentType="application/vnd.openxmlformats-officedocument.drawingml.chartshapes+xml"/>
  <Override PartName="/ppt/notesSlides/notesSlide16.xml" ContentType="application/vnd.openxmlformats-officedocument.presentationml.notesSlide+xml"/>
  <Override PartName="/ppt/charts/chart14.xml" ContentType="application/vnd.openxmlformats-officedocument.drawingml.chart+xml"/>
  <Override PartName="/ppt/drawings/drawing14.xml" ContentType="application/vnd.openxmlformats-officedocument.drawingml.chartshapes+xml"/>
  <Override PartName="/ppt/notesSlides/notesSlide17.xml" ContentType="application/vnd.openxmlformats-officedocument.presentationml.notesSlide+xml"/>
  <Override PartName="/ppt/charts/chart15.xml" ContentType="application/vnd.openxmlformats-officedocument.drawingml.chart+xml"/>
  <Override PartName="/ppt/drawings/drawing15.xml" ContentType="application/vnd.openxmlformats-officedocument.drawingml.chartshapes+xml"/>
  <Override PartName="/ppt/notesSlides/notesSlide18.xml" ContentType="application/vnd.openxmlformats-officedocument.presentationml.notesSlide+xml"/>
  <Override PartName="/ppt/charts/chart16.xml" ContentType="application/vnd.openxmlformats-officedocument.drawingml.chart+xml"/>
  <Override PartName="/ppt/drawings/drawing16.xml" ContentType="application/vnd.openxmlformats-officedocument.drawingml.chartshape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7.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7.xml" ContentType="application/vnd.openxmlformats-officedocument.drawingml.chartshapes+xml"/>
  <Override PartName="/ppt/notesSlides/notesSlide21.xml" ContentType="application/vnd.openxmlformats-officedocument.presentationml.notesSlide+xml"/>
  <Override PartName="/ppt/charts/chart18.xml" ContentType="application/vnd.openxmlformats-officedocument.drawingml.chart+xml"/>
  <Override PartName="/ppt/drawings/drawing18.xml" ContentType="application/vnd.openxmlformats-officedocument.drawingml.chartshape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28"/>
  </p:notesMasterIdLst>
  <p:sldIdLst>
    <p:sldId id="300" r:id="rId6"/>
    <p:sldId id="299" r:id="rId7"/>
    <p:sldId id="264" r:id="rId8"/>
    <p:sldId id="290" r:id="rId9"/>
    <p:sldId id="292" r:id="rId10"/>
    <p:sldId id="293" r:id="rId11"/>
    <p:sldId id="316" r:id="rId12"/>
    <p:sldId id="306" r:id="rId13"/>
    <p:sldId id="302" r:id="rId14"/>
    <p:sldId id="296" r:id="rId15"/>
    <p:sldId id="321" r:id="rId16"/>
    <p:sldId id="305" r:id="rId17"/>
    <p:sldId id="322" r:id="rId18"/>
    <p:sldId id="271" r:id="rId19"/>
    <p:sldId id="323" r:id="rId20"/>
    <p:sldId id="272" r:id="rId21"/>
    <p:sldId id="324" r:id="rId22"/>
    <p:sldId id="319" r:id="rId23"/>
    <p:sldId id="320" r:id="rId24"/>
    <p:sldId id="326" r:id="rId25"/>
    <p:sldId id="327" r:id="rId26"/>
    <p:sldId id="317" r:id="rId27"/>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46" autoAdjust="0"/>
    <p:restoredTop sz="94306" autoAdjust="0"/>
  </p:normalViewPr>
  <p:slideViewPr>
    <p:cSldViewPr snapToGrid="0" snapToObjects="1">
      <p:cViewPr varScale="1">
        <p:scale>
          <a:sx n="79" d="100"/>
          <a:sy n="79" d="100"/>
        </p:scale>
        <p:origin x="1517"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polaris.social.gouv.fr\DREETS-PACA$\Users\Cab-SESE\10%20-%20Tableau%20de%20bord%20conjoncturel\01%20-%20Indicateurs\Emploi%20salari&#233;%20total%20yc%20int&#233;rim.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polaris.social.gouv.fr\DREETS-PACA$\Users\Cab-SESE\10%20-%20Notes%20de%20conjoncture\01%20-%20Notes\2024\2024-T4\01%20-%20Fichiers%20de%20travail\DEFM-Ch&#244;mage\2024_T4_Demandeurs%20d'emploi_ABC_note.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oleObject" Target="file:///\\polaris.social.gouv.fr\DREETS-PACA$\Users\Cab-SESE\10%20-%20Notes%20de%20conjoncture\01%20-%20Notes\2024\2024-T4\01%20-%20Fichiers%20de%20travail\DEFM-Ch&#244;mage\2024_T4_Demandeurs%20d'emploi_ABC_note.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oleObject" Target="file:///\\polaris.social.gouv.fr\DREETS-PACA$\Users\Cab-SESE\10%20-%20Notes%20de%20conjoncture\01%20-%20Notes\2024\2024-T4\01%20-%20Fichiers%20de%20travail\DEFM-Ch&#244;mage\2024_T4_Demandeurs%20d'emploi_ABC_note.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oleObject" Target="file:///\\polaris.social.gouv.fr\DREETS-PACA$\Users\Cab-SESE\10%20-%20Notes%20de%20conjoncture\01%20-%20Notes\2024\2024-T4\01%20-%20Fichiers%20de%20travail\DEFM-Ch&#244;mage\2024_T4_Demandeurs%20d'emploi_ABC_note.xlsx" TargetMode="External"/></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14.xml"/><Relationship Id="rId1" Type="http://schemas.openxmlformats.org/officeDocument/2006/relationships/oleObject" Target="file:///\\polaris.social.gouv.fr\DREETS-PACA$\Users\Cab-SESE\10%20-%20Notes%20de%20conjoncture\01%20-%20Notes\2024\2024-T4\01%20-%20Fichiers%20de%20travail\DEFM-Ch&#244;mage\2024_T4_Demandeurs%20d'emploi_ABC_note.xlsx"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15.xml"/><Relationship Id="rId1" Type="http://schemas.openxmlformats.org/officeDocument/2006/relationships/oleObject" Target="file:///\\polaris.social.gouv.fr\DREETS-PACA$\Users\Cab-SESE\10%20-%20Notes%20de%20conjoncture\01%20-%20Notes\2024\2024-T4\01%20-%20Fichiers%20de%20travail\DEFM-Ch&#244;mage\2024_T4_Demandeurs%20d'emploi_ABC_note.xlsx" TargetMode="Externa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16.xml"/><Relationship Id="rId1" Type="http://schemas.openxmlformats.org/officeDocument/2006/relationships/oleObject" Target="file:///\\polaris.social.gouv.fr\DREETS-PACA$\Users\Cab-SESE\10%20-%20Notes%20de%20conjoncture\01%20-%20Notes\2024\2024-T4\01%20-%20Fichiers%20de%20travail\Prestations%20sociales\2024-T4%20-%20Prestations%20sociales_V2.xlsx" TargetMode="External"/></Relationships>
</file>

<file path=ppt/charts/_rels/chart17.xml.rels><?xml version="1.0" encoding="UTF-8" standalone="yes"?>
<Relationships xmlns="http://schemas.openxmlformats.org/package/2006/relationships"><Relationship Id="rId3" Type="http://schemas.openxmlformats.org/officeDocument/2006/relationships/oleObject" Target="file:///\\polaris.social.gouv.fr\DREETS-PACA$\Users\Cab-SESE\10%20-%20Notes%20de%20conjoncture\01%20-%20Notes\2024\2024-T4\01%20-%20Fichiers%20de%20travail\Cr&#233;ations_entreprises\Copie%20de%202024-T4%20-%20Cr&#233;ations%20d'entreprise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7.xml"/></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18.xml"/><Relationship Id="rId1" Type="http://schemas.openxmlformats.org/officeDocument/2006/relationships/oleObject" Target="file:///\\polaris.social.gouv.fr\DREETS-PACA$\Users\Cab-SESE\10%20-%20Notes%20de%20conjoncture\01%20-%20Notes\2024\2024-T4\01%20-%20Fichiers%20de%20travail\D&#233;faillances_entreprises\2024-T4%20-%20D&#233;faillances%20d'entreprise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polaris.social.gouv.fr\DREETS-PACA$\Users\Cab-SESE\10%20-%20Tableau%20de%20bord%20conjoncturel\01%20-%20Indicateurs\Emploi%20salari&#233;%20total%20yc%20int&#233;rim.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polaris.social.gouv.fr\DREETS-PACA$\Users\Cab-SESE\10%20-%20Tableau%20de%20bord%20conjoncturel\01%20-%20Indicateurs\Emploi%20salari&#233;%20total%20yc%20int&#233;rim.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polaris.social.gouv.fr\DREETS-PACA$\Users\Cab-SESE\10%20-%20Tableau%20de%20bord%20conjoncturel\01%20-%20Indicateurs\Emploi%20salari&#233;%20total%20yc%20int&#233;rim.xlsx" TargetMode="Externa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polaris.social.gouv.fr\DREETS-PACA$\Users\Cab-SESE\10%20-%20Notes%20de%20conjoncture\01%20-%20Notes\2024\2024-T4\01%20-%20Fichiers%20de%20travail\Politiques%20emploi\2024_T4_Politiques%20de%20l'emploi_note.xls" TargetMode="External"/><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polaris.social.gouv.fr\DREETS-PACA$\Users\Cab-SESE\10%20-%20Tableau%20de%20bord%20conjoncturel\01%20-%20Indicateurs\Taux%20de%20ch&#244;mage.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polaris.social.gouv.fr\DREETS-PACA$\Users\Cab-SESE\10%20-%20Notes%20de%20conjoncture\01%20-%20Notes\2024\2024-T4\01%20-%20Fichiers%20de%20travail\DEFM-Ch&#244;mage\Tx%20ch&#244;mage%20-%20d&#233;p%20comparables\T201_&#233;clairages_d&#233;p.xls"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polaris.social.gouv.fr\DREETS-PACA$\Users\Cab-SESE\10%20-%20Notes%20de%20conjoncture\01%20-%20Notes\2024\2024-T4\01%20-%20Fichiers%20de%20travail\DEFM-Ch&#244;mage\2024_T4_Demandeurs%20d'emploi_ABC_note.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polaris.social.gouv.fr\DREETS-PACA$\Users\Cab-SESE\10%20-%20Notes%20de%20conjoncture\01%20-%20Notes\2024\2024-T4\01%20-%20Fichiers%20de%20travail\DEFM-Ch&#244;mage\2024_T4_Demandeurs%20d'emploi_ABC_not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0" i="0" u="none" strike="noStrike" baseline="0">
                <a:solidFill>
                  <a:srgbClr val="000000"/>
                </a:solidFill>
                <a:latin typeface="Calibri"/>
                <a:ea typeface="Calibri"/>
                <a:cs typeface="Calibri"/>
              </a:defRPr>
            </a:pPr>
            <a:r>
              <a:rPr lang="fr-FR" sz="1500" b="1" i="0" u="none" strike="noStrike" baseline="0">
                <a:solidFill>
                  <a:srgbClr val="000000"/>
                </a:solidFill>
                <a:latin typeface="Calibri"/>
              </a:rPr>
              <a:t>Evolution de l'emploi salarié dans le Vaucluse </a:t>
            </a:r>
          </a:p>
          <a:p>
            <a:pPr>
              <a:defRPr sz="1000" b="0" i="0" u="none" strike="noStrike" baseline="0">
                <a:solidFill>
                  <a:srgbClr val="000000"/>
                </a:solidFill>
                <a:latin typeface="Calibri"/>
                <a:ea typeface="Calibri"/>
                <a:cs typeface="Calibri"/>
              </a:defRPr>
            </a:pPr>
            <a:r>
              <a:rPr lang="fr-FR" sz="1100" b="0" i="1" u="none" strike="noStrike" baseline="0">
                <a:solidFill>
                  <a:srgbClr val="000000"/>
                </a:solidFill>
                <a:latin typeface="Calibri"/>
              </a:rPr>
              <a:t>(en indice base 100 au 1</a:t>
            </a:r>
            <a:r>
              <a:rPr lang="fr-FR" sz="1100" b="0" i="1" u="none" strike="noStrike" baseline="30000">
                <a:solidFill>
                  <a:srgbClr val="000000"/>
                </a:solidFill>
                <a:latin typeface="Calibri"/>
              </a:rPr>
              <a:t>er </a:t>
            </a:r>
            <a:r>
              <a:rPr lang="fr-FR" sz="1100" b="0" i="1" u="none" strike="noStrike" baseline="0">
                <a:solidFill>
                  <a:srgbClr val="000000"/>
                </a:solidFill>
                <a:latin typeface="Calibri"/>
              </a:rPr>
              <a:t>trimestre 2014)</a:t>
            </a:r>
          </a:p>
        </c:rich>
      </c:tx>
      <c:layout>
        <c:manualLayout>
          <c:xMode val="edge"/>
          <c:yMode val="edge"/>
          <c:x val="0.18746375911425131"/>
          <c:y val="1.0109929892715665E-2"/>
        </c:manualLayout>
      </c:layout>
      <c:overlay val="0"/>
      <c:spPr>
        <a:noFill/>
        <a:ln w="25400">
          <a:noFill/>
        </a:ln>
      </c:spPr>
    </c:title>
    <c:autoTitleDeleted val="0"/>
    <c:plotArea>
      <c:layout>
        <c:manualLayout>
          <c:layoutTarget val="inner"/>
          <c:xMode val="edge"/>
          <c:yMode val="edge"/>
          <c:x val="8.1896608162074974E-2"/>
          <c:y val="0.22450065094648314"/>
          <c:w val="0.83764367816093033"/>
          <c:h val="0.50651294582871997"/>
        </c:manualLayout>
      </c:layout>
      <c:lineChart>
        <c:grouping val="standard"/>
        <c:varyColors val="0"/>
        <c:ser>
          <c:idx val="0"/>
          <c:order val="0"/>
          <c:tx>
            <c:v>Provence-Alpes-Côte d'Azur</c:v>
          </c:tx>
          <c:spPr>
            <a:ln w="28575">
              <a:solidFill>
                <a:schemeClr val="accent6">
                  <a:lumMod val="75000"/>
                </a:schemeClr>
              </a:solidFill>
              <a:prstDash val="solid"/>
            </a:ln>
          </c:spPr>
          <c:marker>
            <c:symbol val="none"/>
          </c:marker>
          <c:cat>
            <c:multiLvlStrRef>
              <c:f>'Données graph 1 et 3'!$A$10:$B$53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3'!$E$10:$E$53</c:f>
              <c:numCache>
                <c:formatCode>#\ ##0.0</c:formatCode>
                <c:ptCount val="44"/>
                <c:pt idx="0">
                  <c:v>100</c:v>
                </c:pt>
                <c:pt idx="1">
                  <c:v>99.925352763897436</c:v>
                </c:pt>
                <c:pt idx="2">
                  <c:v>99.958442658110258</c:v>
                </c:pt>
                <c:pt idx="3">
                  <c:v>100.14483792079609</c:v>
                </c:pt>
                <c:pt idx="4">
                  <c:v>100.06974502955259</c:v>
                </c:pt>
                <c:pt idx="5">
                  <c:v>100.44214560667604</c:v>
                </c:pt>
                <c:pt idx="6">
                  <c:v>100.36933669802981</c:v>
                </c:pt>
                <c:pt idx="7">
                  <c:v>100.81605026990002</c:v>
                </c:pt>
                <c:pt idx="8">
                  <c:v>101.19463431210349</c:v>
                </c:pt>
                <c:pt idx="9">
                  <c:v>101.59065461169516</c:v>
                </c:pt>
                <c:pt idx="10">
                  <c:v>101.77710558127377</c:v>
                </c:pt>
                <c:pt idx="11">
                  <c:v>101.85019302438295</c:v>
                </c:pt>
                <c:pt idx="12">
                  <c:v>102.29473402744145</c:v>
                </c:pt>
                <c:pt idx="13">
                  <c:v>102.7226186696081</c:v>
                </c:pt>
                <c:pt idx="14">
                  <c:v>102.83119140331256</c:v>
                </c:pt>
                <c:pt idx="15">
                  <c:v>103.17908094768578</c:v>
                </c:pt>
                <c:pt idx="16">
                  <c:v>103.70974480672498</c:v>
                </c:pt>
                <c:pt idx="17">
                  <c:v>103.61721565809347</c:v>
                </c:pt>
                <c:pt idx="18">
                  <c:v>103.82277409183847</c:v>
                </c:pt>
                <c:pt idx="19">
                  <c:v>103.97568951206341</c:v>
                </c:pt>
                <c:pt idx="20">
                  <c:v>104.63520341371853</c:v>
                </c:pt>
                <c:pt idx="21">
                  <c:v>104.90761011859995</c:v>
                </c:pt>
                <c:pt idx="22">
                  <c:v>105.29805972893035</c:v>
                </c:pt>
                <c:pt idx="23">
                  <c:v>105.77346235049671</c:v>
                </c:pt>
                <c:pt idx="24">
                  <c:v>103.6696358440431</c:v>
                </c:pt>
                <c:pt idx="25">
                  <c:v>102.55449526769966</c:v>
                </c:pt>
                <c:pt idx="26">
                  <c:v>105.22396956175403</c:v>
                </c:pt>
                <c:pt idx="27">
                  <c:v>105.64477942855885</c:v>
                </c:pt>
                <c:pt idx="28">
                  <c:v>106.3616714296061</c:v>
                </c:pt>
                <c:pt idx="29">
                  <c:v>107.76125139963585</c:v>
                </c:pt>
                <c:pt idx="30">
                  <c:v>108.78419706870339</c:v>
                </c:pt>
                <c:pt idx="31">
                  <c:v>109.80034649687227</c:v>
                </c:pt>
                <c:pt idx="32">
                  <c:v>110.37251199090869</c:v>
                </c:pt>
                <c:pt idx="33">
                  <c:v>110.75755803265557</c:v>
                </c:pt>
                <c:pt idx="34">
                  <c:v>110.86384678376284</c:v>
                </c:pt>
                <c:pt idx="35">
                  <c:v>111.42743341633665</c:v>
                </c:pt>
                <c:pt idx="36">
                  <c:v>111.7169421372507</c:v>
                </c:pt>
                <c:pt idx="37">
                  <c:v>112.00672939262788</c:v>
                </c:pt>
                <c:pt idx="38">
                  <c:v>112.16722095024822</c:v>
                </c:pt>
                <c:pt idx="39">
                  <c:v>112.42815203525147</c:v>
                </c:pt>
                <c:pt idx="40">
                  <c:v>112.77927257939633</c:v>
                </c:pt>
                <c:pt idx="41">
                  <c:v>112.855479608492</c:v>
                </c:pt>
                <c:pt idx="42">
                  <c:v>113.19144787784592</c:v>
                </c:pt>
                <c:pt idx="43">
                  <c:v>112.87792948621541</c:v>
                </c:pt>
              </c:numCache>
            </c:numRef>
          </c:val>
          <c:smooth val="0"/>
          <c:extLst>
            <c:ext xmlns:c16="http://schemas.microsoft.com/office/drawing/2014/chart" uri="{C3380CC4-5D6E-409C-BE32-E72D297353CC}">
              <c16:uniqueId val="{00000000-85F5-412D-8802-C3F7B96BADD9}"/>
            </c:ext>
          </c:extLst>
        </c:ser>
        <c:ser>
          <c:idx val="1"/>
          <c:order val="1"/>
          <c:tx>
            <c:v>France métropolitaine</c:v>
          </c:tx>
          <c:spPr>
            <a:ln w="28575">
              <a:solidFill>
                <a:srgbClr val="0000FF"/>
              </a:solidFill>
              <a:prstDash val="solid"/>
            </a:ln>
          </c:spPr>
          <c:marker>
            <c:symbol val="none"/>
          </c:marker>
          <c:cat>
            <c:multiLvlStrRef>
              <c:f>'Données graph 1 et 3'!$A$10:$B$53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3'!$C$10:$C$53</c:f>
              <c:numCache>
                <c:formatCode>#\ ##0.0</c:formatCode>
                <c:ptCount val="44"/>
                <c:pt idx="0">
                  <c:v>100</c:v>
                </c:pt>
                <c:pt idx="1">
                  <c:v>100.05257038581796</c:v>
                </c:pt>
                <c:pt idx="2">
                  <c:v>99.919934478990086</c:v>
                </c:pt>
                <c:pt idx="3">
                  <c:v>100.0167892501286</c:v>
                </c:pt>
                <c:pt idx="4">
                  <c:v>99.940724987039602</c:v>
                </c:pt>
                <c:pt idx="5">
                  <c:v>100.16716674756148</c:v>
                </c:pt>
                <c:pt idx="6">
                  <c:v>100.25967921789685</c:v>
                </c:pt>
                <c:pt idx="7">
                  <c:v>100.40712344734963</c:v>
                </c:pt>
                <c:pt idx="8">
                  <c:v>100.58924159721079</c:v>
                </c:pt>
                <c:pt idx="9">
                  <c:v>100.80593966695896</c:v>
                </c:pt>
                <c:pt idx="10">
                  <c:v>101.13865227268374</c:v>
                </c:pt>
                <c:pt idx="11">
                  <c:v>101.17899706444746</c:v>
                </c:pt>
                <c:pt idx="12">
                  <c:v>101.61602834010051</c:v>
                </c:pt>
                <c:pt idx="13">
                  <c:v>102.06031046387658</c:v>
                </c:pt>
                <c:pt idx="14">
                  <c:v>102.11120635279734</c:v>
                </c:pt>
                <c:pt idx="15">
                  <c:v>102.5098784241596</c:v>
                </c:pt>
                <c:pt idx="16">
                  <c:v>102.74319228330384</c:v>
                </c:pt>
                <c:pt idx="17">
                  <c:v>102.7718771813708</c:v>
                </c:pt>
                <c:pt idx="18">
                  <c:v>102.8714491985863</c:v>
                </c:pt>
                <c:pt idx="19">
                  <c:v>103.13937400350764</c:v>
                </c:pt>
                <c:pt idx="20">
                  <c:v>103.78958609942627</c:v>
                </c:pt>
                <c:pt idx="21">
                  <c:v>103.95178870584144</c:v>
                </c:pt>
                <c:pt idx="22">
                  <c:v>104.20804931642036</c:v>
                </c:pt>
                <c:pt idx="23">
                  <c:v>104.62627546600967</c:v>
                </c:pt>
                <c:pt idx="24">
                  <c:v>102.67005476549578</c:v>
                </c:pt>
                <c:pt idx="25">
                  <c:v>102.10282425497988</c:v>
                </c:pt>
                <c:pt idx="26">
                  <c:v>104.24772001512015</c:v>
                </c:pt>
                <c:pt idx="27">
                  <c:v>104.31453684341045</c:v>
                </c:pt>
                <c:pt idx="28">
                  <c:v>104.99112557457178</c:v>
                </c:pt>
                <c:pt idx="29">
                  <c:v>106.07454674372165</c:v>
                </c:pt>
                <c:pt idx="30">
                  <c:v>107.00401964694348</c:v>
                </c:pt>
                <c:pt idx="31">
                  <c:v>107.60179438362501</c:v>
                </c:pt>
                <c:pt idx="32">
                  <c:v>108.06079048628894</c:v>
                </c:pt>
                <c:pt idx="33">
                  <c:v>108.24196337452052</c:v>
                </c:pt>
                <c:pt idx="34">
                  <c:v>108.5130826802926</c:v>
                </c:pt>
                <c:pt idx="35">
                  <c:v>108.94539316629397</c:v>
                </c:pt>
                <c:pt idx="36">
                  <c:v>109.09765751217462</c:v>
                </c:pt>
                <c:pt idx="37">
                  <c:v>109.33373921600327</c:v>
                </c:pt>
                <c:pt idx="38">
                  <c:v>109.40806839975217</c:v>
                </c:pt>
                <c:pt idx="39">
                  <c:v>109.60754652533518</c:v>
                </c:pt>
                <c:pt idx="40">
                  <c:v>109.89424998967317</c:v>
                </c:pt>
                <c:pt idx="41">
                  <c:v>109.85468851766169</c:v>
                </c:pt>
                <c:pt idx="42">
                  <c:v>110.00088488957611</c:v>
                </c:pt>
                <c:pt idx="43">
                  <c:v>109.6268761562274</c:v>
                </c:pt>
              </c:numCache>
            </c:numRef>
          </c:val>
          <c:smooth val="0"/>
          <c:extLst>
            <c:ext xmlns:c16="http://schemas.microsoft.com/office/drawing/2014/chart" uri="{C3380CC4-5D6E-409C-BE32-E72D297353CC}">
              <c16:uniqueId val="{00000001-85F5-412D-8802-C3F7B96BADD9}"/>
            </c:ext>
          </c:extLst>
        </c:ser>
        <c:ser>
          <c:idx val="2"/>
          <c:order val="2"/>
          <c:tx>
            <c:strRef>
              <c:f>'Données graph 1 et 3'!$L$8:$L$9</c:f>
              <c:strCache>
                <c:ptCount val="2"/>
                <c:pt idx="0">
                  <c:v>Vaucluse</c:v>
                </c:pt>
              </c:strCache>
            </c:strRef>
          </c:tx>
          <c:spPr>
            <a:ln w="28575"/>
          </c:spPr>
          <c:marker>
            <c:symbol val="none"/>
          </c:marker>
          <c:cat>
            <c:multiLvlStrRef>
              <c:f>'Données graph 1 et 3'!$A$10:$B$53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3'!$L$10:$L$53</c:f>
              <c:numCache>
                <c:formatCode>#\ ##0.0</c:formatCode>
                <c:ptCount val="44"/>
                <c:pt idx="0">
                  <c:v>100</c:v>
                </c:pt>
                <c:pt idx="1">
                  <c:v>99.657852524516699</c:v>
                </c:pt>
                <c:pt idx="2">
                  <c:v>99.665931721345359</c:v>
                </c:pt>
                <c:pt idx="3">
                  <c:v>99.630272620352159</c:v>
                </c:pt>
                <c:pt idx="4">
                  <c:v>99.616156346466838</c:v>
                </c:pt>
                <c:pt idx="5">
                  <c:v>99.655427623789691</c:v>
                </c:pt>
                <c:pt idx="6">
                  <c:v>99.490514558439642</c:v>
                </c:pt>
                <c:pt idx="7">
                  <c:v>99.95508969662913</c:v>
                </c:pt>
                <c:pt idx="8">
                  <c:v>100.17407395114863</c:v>
                </c:pt>
                <c:pt idx="9">
                  <c:v>100.97767905411754</c:v>
                </c:pt>
                <c:pt idx="10">
                  <c:v>100.99001090563276</c:v>
                </c:pt>
                <c:pt idx="11">
                  <c:v>100.82294086056804</c:v>
                </c:pt>
                <c:pt idx="12">
                  <c:v>102.04483264145368</c:v>
                </c:pt>
                <c:pt idx="13">
                  <c:v>102.42684371102445</c:v>
                </c:pt>
                <c:pt idx="14">
                  <c:v>102.18614088314155</c:v>
                </c:pt>
                <c:pt idx="15">
                  <c:v>102.84385022313936</c:v>
                </c:pt>
                <c:pt idx="16">
                  <c:v>103.54573752397798</c:v>
                </c:pt>
                <c:pt idx="17">
                  <c:v>103.45318891205461</c:v>
                </c:pt>
                <c:pt idx="18">
                  <c:v>103.77185869238777</c:v>
                </c:pt>
                <c:pt idx="19">
                  <c:v>103.59867067256378</c:v>
                </c:pt>
                <c:pt idx="20">
                  <c:v>104.3292475145002</c:v>
                </c:pt>
                <c:pt idx="21">
                  <c:v>104.8215721268097</c:v>
                </c:pt>
                <c:pt idx="22">
                  <c:v>105.14448447204576</c:v>
                </c:pt>
                <c:pt idx="23">
                  <c:v>105.00767215836339</c:v>
                </c:pt>
                <c:pt idx="24">
                  <c:v>102.93816429720594</c:v>
                </c:pt>
                <c:pt idx="25">
                  <c:v>101.5707186556406</c:v>
                </c:pt>
                <c:pt idx="26">
                  <c:v>104.43329280929147</c:v>
                </c:pt>
                <c:pt idx="27">
                  <c:v>105.51918749883345</c:v>
                </c:pt>
                <c:pt idx="28">
                  <c:v>106.20918647510497</c:v>
                </c:pt>
                <c:pt idx="29">
                  <c:v>107.20240504359954</c:v>
                </c:pt>
                <c:pt idx="30">
                  <c:v>108.39026482630159</c:v>
                </c:pt>
                <c:pt idx="31">
                  <c:v>109.42854170432665</c:v>
                </c:pt>
                <c:pt idx="32">
                  <c:v>109.89390776606196</c:v>
                </c:pt>
                <c:pt idx="33">
                  <c:v>109.73644193375553</c:v>
                </c:pt>
                <c:pt idx="34">
                  <c:v>109.11589546853986</c:v>
                </c:pt>
                <c:pt idx="35">
                  <c:v>109.76470862156435</c:v>
                </c:pt>
                <c:pt idx="36">
                  <c:v>109.65104172859743</c:v>
                </c:pt>
                <c:pt idx="37">
                  <c:v>109.72134884748475</c:v>
                </c:pt>
                <c:pt idx="38">
                  <c:v>109.90669471240035</c:v>
                </c:pt>
                <c:pt idx="39">
                  <c:v>109.96620900595839</c:v>
                </c:pt>
                <c:pt idx="40">
                  <c:v>110.06897049284214</c:v>
                </c:pt>
                <c:pt idx="41">
                  <c:v>110.06266900083712</c:v>
                </c:pt>
                <c:pt idx="42">
                  <c:v>110.2407005782763</c:v>
                </c:pt>
                <c:pt idx="43">
                  <c:v>109.96796570286249</c:v>
                </c:pt>
              </c:numCache>
            </c:numRef>
          </c:val>
          <c:smooth val="0"/>
          <c:extLst>
            <c:ext xmlns:c16="http://schemas.microsoft.com/office/drawing/2014/chart" uri="{C3380CC4-5D6E-409C-BE32-E72D297353CC}">
              <c16:uniqueId val="{00000002-85F5-412D-8802-C3F7B96BADD9}"/>
            </c:ext>
          </c:extLst>
        </c:ser>
        <c:dLbls>
          <c:showLegendKey val="0"/>
          <c:showVal val="0"/>
          <c:showCatName val="0"/>
          <c:showSerName val="0"/>
          <c:showPercent val="0"/>
          <c:showBubbleSize val="0"/>
        </c:dLbls>
        <c:smooth val="0"/>
        <c:axId val="212072704"/>
        <c:axId val="212140032"/>
      </c:lineChart>
      <c:catAx>
        <c:axId val="212072704"/>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212140032"/>
        <c:crossesAt val="100"/>
        <c:auto val="0"/>
        <c:lblAlgn val="ctr"/>
        <c:lblOffset val="100"/>
        <c:tickLblSkip val="1"/>
        <c:tickMarkSkip val="1"/>
        <c:noMultiLvlLbl val="0"/>
      </c:catAx>
      <c:valAx>
        <c:axId val="212140032"/>
        <c:scaling>
          <c:orientation val="minMax"/>
          <c:max val="114"/>
          <c:min val="98"/>
        </c:scaling>
        <c:delete val="0"/>
        <c:axPos val="l"/>
        <c:majorGridlines>
          <c:spPr>
            <a:ln>
              <a:prstDash val="sysDash"/>
            </a:ln>
          </c:spPr>
        </c:majorGridlines>
        <c:numFmt formatCode="#,##0" sourceLinked="0"/>
        <c:majorTickMark val="out"/>
        <c:minorTickMark val="none"/>
        <c:tickLblPos val="nextTo"/>
        <c:txPr>
          <a:bodyPr/>
          <a:lstStyle/>
          <a:p>
            <a:pPr>
              <a:defRPr sz="1000"/>
            </a:pPr>
            <a:endParaRPr lang="fr-FR"/>
          </a:p>
        </c:txPr>
        <c:crossAx val="212072704"/>
        <c:crosses val="autoZero"/>
        <c:crossBetween val="midCat"/>
        <c:majorUnit val="2"/>
      </c:valAx>
    </c:plotArea>
    <c:legend>
      <c:legendPos val="r"/>
      <c:layout>
        <c:manualLayout>
          <c:xMode val="edge"/>
          <c:yMode val="edge"/>
          <c:x val="2.7935606060606088E-2"/>
          <c:y val="0.14765694076038904"/>
          <c:w val="0.91903409090909094"/>
          <c:h val="5.3050397877984094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052226974166298E-2"/>
          <c:y val="0.27474751284831911"/>
          <c:w val="0.86471641552420164"/>
          <c:h val="0.44330907738329117"/>
        </c:manualLayout>
      </c:layout>
      <c:barChart>
        <c:barDir val="col"/>
        <c:grouping val="clustered"/>
        <c:varyColors val="0"/>
        <c:ser>
          <c:idx val="1"/>
          <c:order val="0"/>
          <c:tx>
            <c:v>Hommes</c:v>
          </c:tx>
          <c:spPr>
            <a:solidFill>
              <a:srgbClr val="00B0F0"/>
            </a:solidFill>
            <a:ln w="28575">
              <a:noFill/>
              <a:prstDash val="solid"/>
            </a:ln>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dep84_trim!$BH$107:$BH$126</c:f>
              <c:numCache>
                <c:formatCode>#\ ##0.0</c:formatCode>
                <c:ptCount val="20"/>
                <c:pt idx="0">
                  <c:v>3.3726812816192719E-2</c:v>
                </c:pt>
                <c:pt idx="1">
                  <c:v>7.091481231737462</c:v>
                </c:pt>
                <c:pt idx="2">
                  <c:v>-0.94448525553573193</c:v>
                </c:pt>
                <c:pt idx="3">
                  <c:v>-1.1759720309354793</c:v>
                </c:pt>
                <c:pt idx="4">
                  <c:v>0.20368782161235277</c:v>
                </c:pt>
                <c:pt idx="5">
                  <c:v>-8.5588959024285316E-2</c:v>
                </c:pt>
                <c:pt idx="6">
                  <c:v>-2.1201413427561877</c:v>
                </c:pt>
                <c:pt idx="7">
                  <c:v>-3.4022535827590072</c:v>
                </c:pt>
                <c:pt idx="8">
                  <c:v>-2.7406568516421204</c:v>
                </c:pt>
                <c:pt idx="9">
                  <c:v>-2.084303679552868</c:v>
                </c:pt>
                <c:pt idx="10">
                  <c:v>0.36865263408252247</c:v>
                </c:pt>
                <c:pt idx="11">
                  <c:v>-0.35545023696682554</c:v>
                </c:pt>
                <c:pt idx="12">
                  <c:v>0.2259215219976296</c:v>
                </c:pt>
                <c:pt idx="13">
                  <c:v>-0.21354846363744739</c:v>
                </c:pt>
                <c:pt idx="14">
                  <c:v>0.4280109380573105</c:v>
                </c:pt>
                <c:pt idx="15">
                  <c:v>1.7994554279625818</c:v>
                </c:pt>
                <c:pt idx="16">
                  <c:v>0.24421444353994737</c:v>
                </c:pt>
                <c:pt idx="17">
                  <c:v>-4.6403712296982924E-2</c:v>
                </c:pt>
                <c:pt idx="18">
                  <c:v>0.27855153203342198</c:v>
                </c:pt>
                <c:pt idx="19">
                  <c:v>0.59027777777778123</c:v>
                </c:pt>
              </c:numCache>
            </c:numRef>
          </c:val>
          <c:extLst>
            <c:ext xmlns:c16="http://schemas.microsoft.com/office/drawing/2014/chart" uri="{C3380CC4-5D6E-409C-BE32-E72D297353CC}">
              <c16:uniqueId val="{00000000-40D2-4CF3-9174-53BA08E47FFC}"/>
            </c:ext>
          </c:extLst>
        </c:ser>
        <c:ser>
          <c:idx val="0"/>
          <c:order val="1"/>
          <c:tx>
            <c:v>Femmes</c:v>
          </c:tx>
          <c:spPr>
            <a:solidFill>
              <a:schemeClr val="accent6">
                <a:lumMod val="75000"/>
              </a:schemeClr>
            </a:solidFill>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dep84_trim!$BI$107:$BI$126</c:f>
              <c:numCache>
                <c:formatCode>#\ ##0.0</c:formatCode>
                <c:ptCount val="20"/>
                <c:pt idx="0">
                  <c:v>-0.31393888656341407</c:v>
                </c:pt>
                <c:pt idx="1">
                  <c:v>4.4509762754566307</c:v>
                </c:pt>
                <c:pt idx="2">
                  <c:v>-0.71356783919597211</c:v>
                </c:pt>
                <c:pt idx="3">
                  <c:v>-1.3159226642372679</c:v>
                </c:pt>
                <c:pt idx="4">
                  <c:v>0.36926864293773676</c:v>
                </c:pt>
                <c:pt idx="5">
                  <c:v>0.31681144609094769</c:v>
                </c:pt>
                <c:pt idx="6">
                  <c:v>-2.2921760391198087</c:v>
                </c:pt>
                <c:pt idx="7">
                  <c:v>-2.9923886977374692</c:v>
                </c:pt>
                <c:pt idx="8">
                  <c:v>-1.6981943250214848</c:v>
                </c:pt>
                <c:pt idx="9">
                  <c:v>-0.85283183905532356</c:v>
                </c:pt>
                <c:pt idx="10">
                  <c:v>-9.9250110277904202E-2</c:v>
                </c:pt>
                <c:pt idx="11">
                  <c:v>-0.25389115796445871</c:v>
                </c:pt>
                <c:pt idx="12">
                  <c:v>0.48694112439133796</c:v>
                </c:pt>
                <c:pt idx="13">
                  <c:v>7.7092511013221454E-2</c:v>
                </c:pt>
                <c:pt idx="14">
                  <c:v>0.53923186970397108</c:v>
                </c:pt>
                <c:pt idx="15">
                  <c:v>0.84281961471104339</c:v>
                </c:pt>
                <c:pt idx="16">
                  <c:v>0.3581895148160319</c:v>
                </c:pt>
                <c:pt idx="17">
                  <c:v>-0.17304780445597245</c:v>
                </c:pt>
                <c:pt idx="18">
                  <c:v>0.70422535211267512</c:v>
                </c:pt>
                <c:pt idx="19">
                  <c:v>1.6137708445400856</c:v>
                </c:pt>
              </c:numCache>
            </c:numRef>
          </c:val>
          <c:extLst>
            <c:ext xmlns:c16="http://schemas.microsoft.com/office/drawing/2014/chart" uri="{C3380CC4-5D6E-409C-BE32-E72D297353CC}">
              <c16:uniqueId val="{00000001-40D2-4CF3-9174-53BA08E47FFC}"/>
            </c:ext>
          </c:extLst>
        </c:ser>
        <c:dLbls>
          <c:showLegendKey val="0"/>
          <c:showVal val="0"/>
          <c:showCatName val="0"/>
          <c:showSerName val="0"/>
          <c:showPercent val="0"/>
          <c:showBubbleSize val="0"/>
        </c:dLbls>
        <c:gapWidth val="150"/>
        <c:axId val="172605824"/>
        <c:axId val="172607360"/>
      </c:barChart>
      <c:catAx>
        <c:axId val="172605824"/>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172607360"/>
        <c:crosses val="autoZero"/>
        <c:auto val="0"/>
        <c:lblAlgn val="ctr"/>
        <c:lblOffset val="100"/>
        <c:tickLblSkip val="1"/>
        <c:tickMarkSkip val="1"/>
        <c:noMultiLvlLbl val="0"/>
      </c:catAx>
      <c:valAx>
        <c:axId val="172607360"/>
        <c:scaling>
          <c:orientation val="minMax"/>
          <c:max val="8"/>
          <c:min val="-4"/>
        </c:scaling>
        <c:delete val="0"/>
        <c:axPos val="l"/>
        <c:majorGridlines>
          <c:spPr>
            <a:ln>
              <a:prstDash val="sysDash"/>
            </a:ln>
          </c:spPr>
        </c:majorGridlines>
        <c:numFmt formatCode="[Blue][&lt;0]\-&quot;&quot;0&quot;&quot;;[Red][&gt;0]\+&quot;&quot;0&quot;&quot;;0" sourceLinked="0"/>
        <c:majorTickMark val="out"/>
        <c:minorTickMark val="none"/>
        <c:tickLblPos val="nextTo"/>
        <c:crossAx val="172605824"/>
        <c:crosses val="autoZero"/>
        <c:crossBetween val="between"/>
        <c:majorUnit val="2"/>
      </c:valAx>
    </c:plotArea>
    <c:legend>
      <c:legendPos val="t"/>
      <c:layout>
        <c:manualLayout>
          <c:xMode val="edge"/>
          <c:yMode val="edge"/>
          <c:x val="0.36531382815726715"/>
          <c:y val="0.21556886227544911"/>
          <c:w val="0.33028591603714508"/>
          <c:h val="5.4566981522519258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280653370105389E-2"/>
          <c:y val="0.27474751284831911"/>
          <c:w val="0.86471641552420164"/>
          <c:h val="0.51516536480844088"/>
        </c:manualLayout>
      </c:layout>
      <c:barChart>
        <c:barDir val="col"/>
        <c:grouping val="clustered"/>
        <c:varyColors val="0"/>
        <c:ser>
          <c:idx val="1"/>
          <c:order val="0"/>
          <c:tx>
            <c:v>Hommes</c:v>
          </c:tx>
          <c:spPr>
            <a:solidFill>
              <a:srgbClr val="00B0F0"/>
            </a:solidFill>
            <a:ln w="28575">
              <a:noFill/>
              <a:prstDash val="solid"/>
            </a:ln>
          </c:spPr>
          <c:invertIfNegative val="0"/>
          <c:cat>
            <c:strRef>
              <c:f>'GRAPHIQUES ANN (données)'!$B$3:$B$13</c:f>
              <c:strCache>
                <c:ptCount val="11"/>
                <c:pt idx="0">
                  <c:v>T4 2014</c:v>
                </c:pt>
                <c:pt idx="1">
                  <c:v>T4 2015</c:v>
                </c:pt>
                <c:pt idx="2">
                  <c:v>T4 2016</c:v>
                </c:pt>
                <c:pt idx="3">
                  <c:v>T4 2017</c:v>
                </c:pt>
                <c:pt idx="4">
                  <c:v>T4 2018</c:v>
                </c:pt>
                <c:pt idx="5">
                  <c:v>T4 2019</c:v>
                </c:pt>
                <c:pt idx="6">
                  <c:v>T4 2020</c:v>
                </c:pt>
                <c:pt idx="7">
                  <c:v>T4 2021</c:v>
                </c:pt>
                <c:pt idx="8">
                  <c:v>T4 2022</c:v>
                </c:pt>
                <c:pt idx="9">
                  <c:v>T4 2023</c:v>
                </c:pt>
                <c:pt idx="10">
                  <c:v>T4 2024</c:v>
                </c:pt>
              </c:strCache>
            </c:strRef>
          </c:cat>
          <c:val>
            <c:numRef>
              <c:f>'GRAPHIQUES ANN (données)'!$P$3:$P$13</c:f>
              <c:numCache>
                <c:formatCode>0.0</c:formatCode>
                <c:ptCount val="11"/>
                <c:pt idx="0">
                  <c:v>7.1857051691129437</c:v>
                </c:pt>
                <c:pt idx="1">
                  <c:v>5.2631578947368585</c:v>
                </c:pt>
                <c:pt idx="2">
                  <c:v>1.662895927601804</c:v>
                </c:pt>
                <c:pt idx="3">
                  <c:v>1.1238455546900949</c:v>
                </c:pt>
                <c:pt idx="4">
                  <c:v>0.72623239436619969</c:v>
                </c:pt>
                <c:pt idx="5">
                  <c:v>-2.82936421236617</c:v>
                </c:pt>
                <c:pt idx="6">
                  <c:v>4.8679033164699126</c:v>
                </c:pt>
                <c:pt idx="7">
                  <c:v>-5.3387650085763294</c:v>
                </c:pt>
                <c:pt idx="8">
                  <c:v>-4.7565118912797244</c:v>
                </c:pt>
                <c:pt idx="9">
                  <c:v>2.2473246135553016</c:v>
                </c:pt>
                <c:pt idx="10">
                  <c:v>1.0698918478893038</c:v>
                </c:pt>
              </c:numCache>
            </c:numRef>
          </c:val>
          <c:extLst>
            <c:ext xmlns:c16="http://schemas.microsoft.com/office/drawing/2014/chart" uri="{C3380CC4-5D6E-409C-BE32-E72D297353CC}">
              <c16:uniqueId val="{00000000-ABA6-4D45-86A9-4C6FF58A9073}"/>
            </c:ext>
          </c:extLst>
        </c:ser>
        <c:ser>
          <c:idx val="0"/>
          <c:order val="1"/>
          <c:tx>
            <c:v>Femmes</c:v>
          </c:tx>
          <c:spPr>
            <a:solidFill>
              <a:schemeClr val="accent6">
                <a:lumMod val="75000"/>
              </a:schemeClr>
            </a:solidFill>
          </c:spPr>
          <c:invertIfNegative val="0"/>
          <c:cat>
            <c:strRef>
              <c:f>'GRAPHIQUES ANN (données)'!$B$3:$B$13</c:f>
              <c:strCache>
                <c:ptCount val="11"/>
                <c:pt idx="0">
                  <c:v>T4 2014</c:v>
                </c:pt>
                <c:pt idx="1">
                  <c:v>T4 2015</c:v>
                </c:pt>
                <c:pt idx="2">
                  <c:v>T4 2016</c:v>
                </c:pt>
                <c:pt idx="3">
                  <c:v>T4 2017</c:v>
                </c:pt>
                <c:pt idx="4">
                  <c:v>T4 2018</c:v>
                </c:pt>
                <c:pt idx="5">
                  <c:v>T4 2019</c:v>
                </c:pt>
                <c:pt idx="6">
                  <c:v>T4 2020</c:v>
                </c:pt>
                <c:pt idx="7">
                  <c:v>T4 2021</c:v>
                </c:pt>
                <c:pt idx="8">
                  <c:v>T4 2022</c:v>
                </c:pt>
                <c:pt idx="9">
                  <c:v>T4 2023</c:v>
                </c:pt>
                <c:pt idx="10">
                  <c:v>T4 2024</c:v>
                </c:pt>
              </c:strCache>
            </c:strRef>
          </c:cat>
          <c:val>
            <c:numRef>
              <c:f>'GRAPHIQUES ANN (données)'!$W$3:$W$13</c:f>
              <c:numCache>
                <c:formatCode>0.0</c:formatCode>
                <c:ptCount val="11"/>
                <c:pt idx="0">
                  <c:v>5.98475222363406</c:v>
                </c:pt>
                <c:pt idx="1">
                  <c:v>6.7138232825800337</c:v>
                </c:pt>
                <c:pt idx="2">
                  <c:v>2.2469385462307701</c:v>
                </c:pt>
                <c:pt idx="3">
                  <c:v>5.5268651796505752</c:v>
                </c:pt>
                <c:pt idx="4">
                  <c:v>1.6867971678467208</c:v>
                </c:pt>
                <c:pt idx="5">
                  <c:v>-2.1503174278107773</c:v>
                </c:pt>
                <c:pt idx="6">
                  <c:v>2.0196735035579838</c:v>
                </c:pt>
                <c:pt idx="7">
                  <c:v>-4.5645707252025876</c:v>
                </c:pt>
                <c:pt idx="8">
                  <c:v>-2.8804815133275929</c:v>
                </c:pt>
                <c:pt idx="9">
                  <c:v>1.9588313413014591</c:v>
                </c:pt>
                <c:pt idx="10">
                  <c:v>2.5181808314338472</c:v>
                </c:pt>
              </c:numCache>
            </c:numRef>
          </c:val>
          <c:extLst>
            <c:ext xmlns:c16="http://schemas.microsoft.com/office/drawing/2014/chart" uri="{C3380CC4-5D6E-409C-BE32-E72D297353CC}">
              <c16:uniqueId val="{00000001-ABA6-4D45-86A9-4C6FF58A9073}"/>
            </c:ext>
          </c:extLst>
        </c:ser>
        <c:dLbls>
          <c:showLegendKey val="0"/>
          <c:showVal val="0"/>
          <c:showCatName val="0"/>
          <c:showSerName val="0"/>
          <c:showPercent val="0"/>
          <c:showBubbleSize val="0"/>
        </c:dLbls>
        <c:gapWidth val="150"/>
        <c:axId val="177168768"/>
        <c:axId val="177170304"/>
      </c:barChart>
      <c:catAx>
        <c:axId val="177168768"/>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177170304"/>
        <c:crosses val="autoZero"/>
        <c:auto val="0"/>
        <c:lblAlgn val="ctr"/>
        <c:lblOffset val="100"/>
        <c:tickLblSkip val="1"/>
        <c:tickMarkSkip val="1"/>
        <c:noMultiLvlLbl val="0"/>
      </c:catAx>
      <c:valAx>
        <c:axId val="177170304"/>
        <c:scaling>
          <c:orientation val="minMax"/>
          <c:max val="9"/>
          <c:min val="-6"/>
        </c:scaling>
        <c:delete val="0"/>
        <c:axPos val="l"/>
        <c:majorGridlines>
          <c:spPr>
            <a:ln>
              <a:prstDash val="sysDash"/>
            </a:ln>
          </c:spPr>
        </c:majorGridlines>
        <c:numFmt formatCode="[Blue][&lt;0]\-&quot;&quot;0&quot;&quot;;[Red][&gt;0]\+&quot;&quot;0&quot;&quot;;0" sourceLinked="0"/>
        <c:majorTickMark val="out"/>
        <c:minorTickMark val="none"/>
        <c:tickLblPos val="nextTo"/>
        <c:crossAx val="177168768"/>
        <c:crosses val="autoZero"/>
        <c:crossBetween val="between"/>
        <c:majorUnit val="3"/>
      </c:valAx>
    </c:plotArea>
    <c:legend>
      <c:legendPos val="t"/>
      <c:layout>
        <c:manualLayout>
          <c:xMode val="edge"/>
          <c:yMode val="edge"/>
          <c:x val="0.36531382815726715"/>
          <c:y val="0.21556886227544911"/>
          <c:w val="0.33028591603714508"/>
          <c:h val="5.4566981522519258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976084842186616E-2"/>
          <c:y val="0.23748869714638965"/>
          <c:w val="0.86471641552420164"/>
          <c:h val="0.48056789308522063"/>
        </c:manualLayout>
      </c:layout>
      <c:barChart>
        <c:barDir val="col"/>
        <c:grouping val="clustered"/>
        <c:varyColors val="0"/>
        <c:ser>
          <c:idx val="1"/>
          <c:order val="0"/>
          <c:tx>
            <c:v>Moins de 25 ans</c:v>
          </c:tx>
          <c:spPr>
            <a:solidFill>
              <a:srgbClr val="00B0F0"/>
            </a:solidFill>
            <a:ln w="28575">
              <a:noFill/>
              <a:prstDash val="solid"/>
            </a:ln>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dep84_trim!$BJ$107:$BJ$126</c:f>
              <c:numCache>
                <c:formatCode>#\ ##0.0</c:formatCode>
                <c:ptCount val="20"/>
                <c:pt idx="0">
                  <c:v>-1.5585509688289756</c:v>
                </c:pt>
                <c:pt idx="1">
                  <c:v>11.852802738553713</c:v>
                </c:pt>
                <c:pt idx="2">
                  <c:v>-3.7490436113236547</c:v>
                </c:pt>
                <c:pt idx="3">
                  <c:v>-4.0540540540540455</c:v>
                </c:pt>
                <c:pt idx="4">
                  <c:v>-0.53852526926264632</c:v>
                </c:pt>
                <c:pt idx="5">
                  <c:v>-0.33319450229070124</c:v>
                </c:pt>
                <c:pt idx="6">
                  <c:v>-5.8086084412870997</c:v>
                </c:pt>
                <c:pt idx="7">
                  <c:v>-5.9893522626441875</c:v>
                </c:pt>
                <c:pt idx="8">
                  <c:v>-2.0764511562057497</c:v>
                </c:pt>
                <c:pt idx="9">
                  <c:v>-1.7349397590361471</c:v>
                </c:pt>
                <c:pt idx="10">
                  <c:v>-0.39234919077979491</c:v>
                </c:pt>
                <c:pt idx="11">
                  <c:v>-0.2461841457410241</c:v>
                </c:pt>
                <c:pt idx="12">
                  <c:v>1.4313919052319823</c:v>
                </c:pt>
                <c:pt idx="13">
                  <c:v>0.82725060827251173</c:v>
                </c:pt>
                <c:pt idx="14">
                  <c:v>1.8339768339768359</c:v>
                </c:pt>
                <c:pt idx="15">
                  <c:v>2.4170616113744048</c:v>
                </c:pt>
                <c:pt idx="16">
                  <c:v>-0.18509949097639256</c:v>
                </c:pt>
                <c:pt idx="17">
                  <c:v>-1.2053778395920256</c:v>
                </c:pt>
                <c:pt idx="18">
                  <c:v>-9.3852651337389403E-2</c:v>
                </c:pt>
                <c:pt idx="19">
                  <c:v>0.9863785814936632</c:v>
                </c:pt>
              </c:numCache>
            </c:numRef>
          </c:val>
          <c:extLst>
            <c:ext xmlns:c16="http://schemas.microsoft.com/office/drawing/2014/chart" uri="{C3380CC4-5D6E-409C-BE32-E72D297353CC}">
              <c16:uniqueId val="{00000000-C8C1-4BE9-B17F-E48AFFC7B300}"/>
            </c:ext>
          </c:extLst>
        </c:ser>
        <c:ser>
          <c:idx val="0"/>
          <c:order val="1"/>
          <c:tx>
            <c:v>25 à 49 ans</c:v>
          </c:tx>
          <c:spPr>
            <a:solidFill>
              <a:schemeClr val="accent6">
                <a:lumMod val="75000"/>
              </a:schemeClr>
            </a:solidFill>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dep84_trim!$BK$107:$BK$126</c:f>
              <c:numCache>
                <c:formatCode>#\ ##0.0</c:formatCode>
                <c:ptCount val="20"/>
                <c:pt idx="0">
                  <c:v>-0.12638801119437826</c:v>
                </c:pt>
                <c:pt idx="1">
                  <c:v>5.5138750790924673</c:v>
                </c:pt>
                <c:pt idx="2">
                  <c:v>-0.7538764670607434</c:v>
                </c:pt>
                <c:pt idx="3">
                  <c:v>-1.2170910660336598</c:v>
                </c:pt>
                <c:pt idx="4">
                  <c:v>0.36700454386577874</c:v>
                </c:pt>
                <c:pt idx="5">
                  <c:v>-8.7062510882640609E-3</c:v>
                </c:pt>
                <c:pt idx="6">
                  <c:v>-2.2289943404440682</c:v>
                </c:pt>
                <c:pt idx="7">
                  <c:v>-3.2059845044082325</c:v>
                </c:pt>
                <c:pt idx="8">
                  <c:v>-2.5485325236912382</c:v>
                </c:pt>
                <c:pt idx="9">
                  <c:v>-1.8693353474320218</c:v>
                </c:pt>
                <c:pt idx="10">
                  <c:v>-0.14431402732345555</c:v>
                </c:pt>
                <c:pt idx="11">
                  <c:v>-0.21196647075825137</c:v>
                </c:pt>
                <c:pt idx="12">
                  <c:v>0.19310611180842763</c:v>
                </c:pt>
                <c:pt idx="13">
                  <c:v>-0.32764768237448783</c:v>
                </c:pt>
                <c:pt idx="14">
                  <c:v>0.4060717393406188</c:v>
                </c:pt>
                <c:pt idx="15">
                  <c:v>1.0303322099181722</c:v>
                </c:pt>
                <c:pt idx="16">
                  <c:v>0.25733892489516741</c:v>
                </c:pt>
                <c:pt idx="17">
                  <c:v>-9.5066070919358481E-3</c:v>
                </c:pt>
                <c:pt idx="18">
                  <c:v>-0.16162768587183463</c:v>
                </c:pt>
                <c:pt idx="19">
                  <c:v>0.96181316065135913</c:v>
                </c:pt>
              </c:numCache>
            </c:numRef>
          </c:val>
          <c:extLst>
            <c:ext xmlns:c16="http://schemas.microsoft.com/office/drawing/2014/chart" uri="{C3380CC4-5D6E-409C-BE32-E72D297353CC}">
              <c16:uniqueId val="{00000001-C8C1-4BE9-B17F-E48AFFC7B300}"/>
            </c:ext>
          </c:extLst>
        </c:ser>
        <c:ser>
          <c:idx val="2"/>
          <c:order val="2"/>
          <c:tx>
            <c:v>50 ans ou plus</c:v>
          </c:tx>
          <c:spPr>
            <a:solidFill>
              <a:srgbClr val="92D050"/>
            </a:solidFill>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dep84_trim!$BL$107:$BL$126</c:f>
              <c:numCache>
                <c:formatCode>#\ ##0.0</c:formatCode>
                <c:ptCount val="20"/>
                <c:pt idx="0">
                  <c:v>0.47999999999999154</c:v>
                </c:pt>
                <c:pt idx="1">
                  <c:v>3.3439490445859921</c:v>
                </c:pt>
                <c:pt idx="2">
                  <c:v>0.48151001540830407</c:v>
                </c:pt>
                <c:pt idx="3">
                  <c:v>3.8336208548983564E-2</c:v>
                </c:pt>
                <c:pt idx="4">
                  <c:v>0.49817972791721399</c:v>
                </c:pt>
                <c:pt idx="5">
                  <c:v>0.61010486177313084</c:v>
                </c:pt>
                <c:pt idx="6">
                  <c:v>-0.53060451013833276</c:v>
                </c:pt>
                <c:pt idx="7">
                  <c:v>-1.9622785292436773</c:v>
                </c:pt>
                <c:pt idx="8">
                  <c:v>-1.535172949863961</c:v>
                </c:pt>
                <c:pt idx="9">
                  <c:v>-0.45391750542728149</c:v>
                </c:pt>
                <c:pt idx="10">
                  <c:v>0.89214908802537352</c:v>
                </c:pt>
                <c:pt idx="11">
                  <c:v>-0.5109058754175555</c:v>
                </c:pt>
                <c:pt idx="12">
                  <c:v>0.2765158996642203</c:v>
                </c:pt>
                <c:pt idx="13">
                  <c:v>0.11818002757533197</c:v>
                </c:pt>
                <c:pt idx="14">
                  <c:v>9.8367106039742858E-2</c:v>
                </c:pt>
                <c:pt idx="15">
                  <c:v>1.3954402515723441</c:v>
                </c:pt>
                <c:pt idx="16">
                  <c:v>0.60089164566776709</c:v>
                </c:pt>
                <c:pt idx="17">
                  <c:v>0.13487475915221481</c:v>
                </c:pt>
                <c:pt idx="18">
                  <c:v>2.0781219934577599</c:v>
                </c:pt>
                <c:pt idx="19">
                  <c:v>1.4891611687087858</c:v>
                </c:pt>
              </c:numCache>
            </c:numRef>
          </c:val>
          <c:extLst>
            <c:ext xmlns:c16="http://schemas.microsoft.com/office/drawing/2014/chart" uri="{C3380CC4-5D6E-409C-BE32-E72D297353CC}">
              <c16:uniqueId val="{00000002-C8C1-4BE9-B17F-E48AFFC7B300}"/>
            </c:ext>
          </c:extLst>
        </c:ser>
        <c:dLbls>
          <c:showLegendKey val="0"/>
          <c:showVal val="0"/>
          <c:showCatName val="0"/>
          <c:showSerName val="0"/>
          <c:showPercent val="0"/>
          <c:showBubbleSize val="0"/>
        </c:dLbls>
        <c:gapWidth val="150"/>
        <c:axId val="171361792"/>
        <c:axId val="171363328"/>
      </c:barChart>
      <c:catAx>
        <c:axId val="171361792"/>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crossAx val="171363328"/>
        <c:crosses val="autoZero"/>
        <c:auto val="0"/>
        <c:lblAlgn val="ctr"/>
        <c:lblOffset val="100"/>
        <c:tickLblSkip val="1"/>
        <c:tickMarkSkip val="1"/>
        <c:noMultiLvlLbl val="0"/>
      </c:catAx>
      <c:valAx>
        <c:axId val="171363328"/>
        <c:scaling>
          <c:orientation val="minMax"/>
          <c:max val="12"/>
          <c:min val="-8"/>
        </c:scaling>
        <c:delete val="0"/>
        <c:axPos val="l"/>
        <c:majorGridlines>
          <c:spPr>
            <a:ln>
              <a:prstDash val="sysDash"/>
            </a:ln>
          </c:spPr>
        </c:majorGridlines>
        <c:numFmt formatCode="[Blue][&lt;0]\-&quot;&quot;0&quot;&quot;;[Red][&gt;0]\+&quot;&quot;0&quot;&quot;;0" sourceLinked="0"/>
        <c:majorTickMark val="out"/>
        <c:minorTickMark val="none"/>
        <c:tickLblPos val="nextTo"/>
        <c:crossAx val="171361792"/>
        <c:crosses val="autoZero"/>
        <c:crossBetween val="between"/>
        <c:majorUnit val="2"/>
      </c:valAx>
    </c:plotArea>
    <c:legend>
      <c:legendPos val="t"/>
      <c:layout>
        <c:manualLayout>
          <c:xMode val="edge"/>
          <c:yMode val="edge"/>
          <c:x val="0.27433563824826468"/>
          <c:y val="0.17564870259481039"/>
          <c:w val="0.49532195531396139"/>
          <c:h val="5.4566981522519258E-2"/>
        </c:manualLayout>
      </c:layout>
      <c:overlay val="0"/>
      <c:txPr>
        <a:bodyPr/>
        <a:lstStyle/>
        <a:p>
          <a:pPr>
            <a:defRPr sz="1200"/>
          </a:pPr>
          <a:endParaRPr lang="fr-FR"/>
        </a:p>
      </c:txPr>
    </c:legend>
    <c:plotVisOnly val="1"/>
    <c:dispBlanksAs val="gap"/>
    <c:showDLblsOverMax val="0"/>
  </c:chart>
  <c:txPr>
    <a:bodyPr/>
    <a:lstStyle/>
    <a:p>
      <a:pPr>
        <a:defRPr sz="1000"/>
      </a:pPr>
      <a:endParaRPr lang="fr-FR"/>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280653370105389E-2"/>
          <c:y val="0.23748869714638965"/>
          <c:w val="0.86471641552420164"/>
          <c:h val="0.54976283653166114"/>
        </c:manualLayout>
      </c:layout>
      <c:barChart>
        <c:barDir val="col"/>
        <c:grouping val="clustered"/>
        <c:varyColors val="0"/>
        <c:ser>
          <c:idx val="1"/>
          <c:order val="0"/>
          <c:tx>
            <c:v>Moins de 25 ans</c:v>
          </c:tx>
          <c:spPr>
            <a:solidFill>
              <a:srgbClr val="00B0F0"/>
            </a:solidFill>
            <a:ln w="28575">
              <a:noFill/>
              <a:prstDash val="solid"/>
            </a:ln>
          </c:spPr>
          <c:invertIfNegative val="0"/>
          <c:cat>
            <c:strRef>
              <c:f>'GRAPHIQUES ANN (données)'!$B$3:$B$13</c:f>
              <c:strCache>
                <c:ptCount val="11"/>
                <c:pt idx="0">
                  <c:v>T4 2014</c:v>
                </c:pt>
                <c:pt idx="1">
                  <c:v>T4 2015</c:v>
                </c:pt>
                <c:pt idx="2">
                  <c:v>T4 2016</c:v>
                </c:pt>
                <c:pt idx="3">
                  <c:v>T4 2017</c:v>
                </c:pt>
                <c:pt idx="4">
                  <c:v>T4 2018</c:v>
                </c:pt>
                <c:pt idx="5">
                  <c:v>T4 2019</c:v>
                </c:pt>
                <c:pt idx="6">
                  <c:v>T4 2020</c:v>
                </c:pt>
                <c:pt idx="7">
                  <c:v>T4 2021</c:v>
                </c:pt>
                <c:pt idx="8">
                  <c:v>T4 2022</c:v>
                </c:pt>
                <c:pt idx="9">
                  <c:v>T4 2023</c:v>
                </c:pt>
                <c:pt idx="10">
                  <c:v>T4 2024</c:v>
                </c:pt>
              </c:strCache>
            </c:strRef>
          </c:cat>
          <c:val>
            <c:numRef>
              <c:f>'GRAPHIQUES ANN (données)'!$AD$3:$AD$13</c:f>
              <c:numCache>
                <c:formatCode>0.0</c:formatCode>
                <c:ptCount val="11"/>
                <c:pt idx="0">
                  <c:v>1.857085183689966</c:v>
                </c:pt>
                <c:pt idx="1">
                  <c:v>-2.100673801030517</c:v>
                </c:pt>
                <c:pt idx="2">
                  <c:v>-2.8340080971659964</c:v>
                </c:pt>
                <c:pt idx="3">
                  <c:v>3.2916666666666705</c:v>
                </c:pt>
                <c:pt idx="4">
                  <c:v>1.4925373134328179</c:v>
                </c:pt>
                <c:pt idx="5">
                  <c:v>-5.6438791732909337</c:v>
                </c:pt>
                <c:pt idx="6">
                  <c:v>1.6849199663016012</c:v>
                </c:pt>
                <c:pt idx="7">
                  <c:v>-12.220381110190559</c:v>
                </c:pt>
                <c:pt idx="8">
                  <c:v>-4.3888626710712586</c:v>
                </c:pt>
                <c:pt idx="9">
                  <c:v>6.663376110562691</c:v>
                </c:pt>
                <c:pt idx="10">
                  <c:v>-0.50902360018508785</c:v>
                </c:pt>
              </c:numCache>
            </c:numRef>
          </c:val>
          <c:extLst>
            <c:ext xmlns:c16="http://schemas.microsoft.com/office/drawing/2014/chart" uri="{C3380CC4-5D6E-409C-BE32-E72D297353CC}">
              <c16:uniqueId val="{00000000-1131-4370-B9C5-229B44F5A4B5}"/>
            </c:ext>
          </c:extLst>
        </c:ser>
        <c:ser>
          <c:idx val="0"/>
          <c:order val="1"/>
          <c:tx>
            <c:v>25 à 49 ans</c:v>
          </c:tx>
          <c:spPr>
            <a:solidFill>
              <a:schemeClr val="accent6">
                <a:lumMod val="75000"/>
              </a:schemeClr>
            </a:solidFill>
          </c:spPr>
          <c:invertIfNegative val="0"/>
          <c:cat>
            <c:strRef>
              <c:f>'GRAPHIQUES ANN (données)'!$B$3:$B$13</c:f>
              <c:strCache>
                <c:ptCount val="11"/>
                <c:pt idx="0">
                  <c:v>T4 2014</c:v>
                </c:pt>
                <c:pt idx="1">
                  <c:v>T4 2015</c:v>
                </c:pt>
                <c:pt idx="2">
                  <c:v>T4 2016</c:v>
                </c:pt>
                <c:pt idx="3">
                  <c:v>T4 2017</c:v>
                </c:pt>
                <c:pt idx="4">
                  <c:v>T4 2018</c:v>
                </c:pt>
                <c:pt idx="5">
                  <c:v>T4 2019</c:v>
                </c:pt>
                <c:pt idx="6">
                  <c:v>T4 2020</c:v>
                </c:pt>
                <c:pt idx="7">
                  <c:v>T4 2021</c:v>
                </c:pt>
                <c:pt idx="8">
                  <c:v>T4 2022</c:v>
                </c:pt>
                <c:pt idx="9">
                  <c:v>T4 2023</c:v>
                </c:pt>
                <c:pt idx="10">
                  <c:v>T4 2024</c:v>
                </c:pt>
              </c:strCache>
            </c:strRef>
          </c:cat>
          <c:val>
            <c:numRef>
              <c:f>'GRAPHIQUES ANN (données)'!$AK$3:$AK$13</c:f>
              <c:numCache>
                <c:formatCode>0.0</c:formatCode>
                <c:ptCount val="11"/>
                <c:pt idx="0">
                  <c:v>5.4724849964398414</c:v>
                </c:pt>
                <c:pt idx="1">
                  <c:v>6.6351625036165318</c:v>
                </c:pt>
                <c:pt idx="2">
                  <c:v>1.4108709414850429</c:v>
                </c:pt>
                <c:pt idx="3">
                  <c:v>1.7568893248907758</c:v>
                </c:pt>
                <c:pt idx="4">
                  <c:v>0.1665205959684446</c:v>
                </c:pt>
                <c:pt idx="5">
                  <c:v>-3.0798845043310763</c:v>
                </c:pt>
                <c:pt idx="6">
                  <c:v>3.3131714363094478</c:v>
                </c:pt>
                <c:pt idx="7">
                  <c:v>-5.024466969591046</c:v>
                </c:pt>
                <c:pt idx="8">
                  <c:v>-4.7106449535375798</c:v>
                </c:pt>
                <c:pt idx="9">
                  <c:v>1.3034662547069642</c:v>
                </c:pt>
                <c:pt idx="10">
                  <c:v>1.04841784216545</c:v>
                </c:pt>
              </c:numCache>
            </c:numRef>
          </c:val>
          <c:extLst>
            <c:ext xmlns:c16="http://schemas.microsoft.com/office/drawing/2014/chart" uri="{C3380CC4-5D6E-409C-BE32-E72D297353CC}">
              <c16:uniqueId val="{00000001-1131-4370-B9C5-229B44F5A4B5}"/>
            </c:ext>
          </c:extLst>
        </c:ser>
        <c:ser>
          <c:idx val="2"/>
          <c:order val="2"/>
          <c:tx>
            <c:v>50 ans ou plus</c:v>
          </c:tx>
          <c:spPr>
            <a:solidFill>
              <a:srgbClr val="92D050"/>
            </a:solidFill>
          </c:spPr>
          <c:invertIfNegative val="0"/>
          <c:cat>
            <c:strRef>
              <c:f>'GRAPHIQUES ANN (données)'!$B$3:$B$13</c:f>
              <c:strCache>
                <c:ptCount val="11"/>
                <c:pt idx="0">
                  <c:v>T4 2014</c:v>
                </c:pt>
                <c:pt idx="1">
                  <c:v>T4 2015</c:v>
                </c:pt>
                <c:pt idx="2">
                  <c:v>T4 2016</c:v>
                </c:pt>
                <c:pt idx="3">
                  <c:v>T4 2017</c:v>
                </c:pt>
                <c:pt idx="4">
                  <c:v>T4 2018</c:v>
                </c:pt>
                <c:pt idx="5">
                  <c:v>T4 2019</c:v>
                </c:pt>
                <c:pt idx="6">
                  <c:v>T4 2020</c:v>
                </c:pt>
                <c:pt idx="7">
                  <c:v>T4 2021</c:v>
                </c:pt>
                <c:pt idx="8">
                  <c:v>T4 2022</c:v>
                </c:pt>
                <c:pt idx="9">
                  <c:v>T4 2023</c:v>
                </c:pt>
                <c:pt idx="10">
                  <c:v>T4 2024</c:v>
                </c:pt>
              </c:strCache>
            </c:strRef>
          </c:cat>
          <c:val>
            <c:numRef>
              <c:f>'GRAPHIQUES ANN (données)'!$AR$3:$AR$13</c:f>
              <c:numCache>
                <c:formatCode>0.0</c:formatCode>
                <c:ptCount val="11"/>
                <c:pt idx="0">
                  <c:v>13.246982631733871</c:v>
                </c:pt>
                <c:pt idx="1">
                  <c:v>9.5399012217312062</c:v>
                </c:pt>
                <c:pt idx="2">
                  <c:v>6.1936402467963836</c:v>
                </c:pt>
                <c:pt idx="3">
                  <c:v>7.3296089385474827</c:v>
                </c:pt>
                <c:pt idx="4">
                  <c:v>3.5810951488652876</c:v>
                </c:pt>
                <c:pt idx="5">
                  <c:v>0.50251256281408363</c:v>
                </c:pt>
                <c:pt idx="6">
                  <c:v>4.3800000000000061</c:v>
                </c:pt>
                <c:pt idx="7">
                  <c:v>-1.3987353899214572</c:v>
                </c:pt>
                <c:pt idx="8">
                  <c:v>-1.6129032258064391</c:v>
                </c:pt>
                <c:pt idx="9">
                  <c:v>1.8961090262689995</c:v>
                </c:pt>
                <c:pt idx="10">
                  <c:v>4.3613103314595891</c:v>
                </c:pt>
              </c:numCache>
            </c:numRef>
          </c:val>
          <c:extLst>
            <c:ext xmlns:c16="http://schemas.microsoft.com/office/drawing/2014/chart" uri="{C3380CC4-5D6E-409C-BE32-E72D297353CC}">
              <c16:uniqueId val="{00000002-1131-4370-B9C5-229B44F5A4B5}"/>
            </c:ext>
          </c:extLst>
        </c:ser>
        <c:dLbls>
          <c:showLegendKey val="0"/>
          <c:showVal val="0"/>
          <c:showCatName val="0"/>
          <c:showSerName val="0"/>
          <c:showPercent val="0"/>
          <c:showBubbleSize val="0"/>
        </c:dLbls>
        <c:gapWidth val="150"/>
        <c:axId val="173566976"/>
        <c:axId val="173589248"/>
      </c:barChart>
      <c:catAx>
        <c:axId val="173566976"/>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crossAx val="173589248"/>
        <c:crosses val="autoZero"/>
        <c:auto val="0"/>
        <c:lblAlgn val="ctr"/>
        <c:lblOffset val="100"/>
        <c:tickLblSkip val="1"/>
        <c:tickMarkSkip val="1"/>
        <c:noMultiLvlLbl val="0"/>
      </c:catAx>
      <c:valAx>
        <c:axId val="173589248"/>
        <c:scaling>
          <c:orientation val="minMax"/>
          <c:max val="15"/>
          <c:min val="-12"/>
        </c:scaling>
        <c:delete val="0"/>
        <c:axPos val="l"/>
        <c:majorGridlines>
          <c:spPr>
            <a:ln>
              <a:prstDash val="sysDash"/>
            </a:ln>
          </c:spPr>
        </c:majorGridlines>
        <c:numFmt formatCode="[Blue][&lt;0]\-&quot;&quot;0&quot;&quot;;[Red][&gt;0]\+&quot;&quot;0&quot;&quot;;0" sourceLinked="0"/>
        <c:majorTickMark val="out"/>
        <c:minorTickMark val="none"/>
        <c:tickLblPos val="nextTo"/>
        <c:crossAx val="173566976"/>
        <c:crosses val="autoZero"/>
        <c:crossBetween val="between"/>
        <c:majorUnit val="3"/>
      </c:valAx>
    </c:plotArea>
    <c:legend>
      <c:legendPos val="t"/>
      <c:layout>
        <c:manualLayout>
          <c:xMode val="edge"/>
          <c:yMode val="edge"/>
          <c:x val="0.27433563824826468"/>
          <c:y val="0.17564870259481039"/>
          <c:w val="0.49532195531396139"/>
          <c:h val="5.4566981522519258E-2"/>
        </c:manualLayout>
      </c:layout>
      <c:overlay val="0"/>
      <c:txPr>
        <a:bodyPr/>
        <a:lstStyle/>
        <a:p>
          <a:pPr>
            <a:defRPr sz="1200"/>
          </a:pPr>
          <a:endParaRPr lang="fr-FR"/>
        </a:p>
      </c:txPr>
    </c:legend>
    <c:plotVisOnly val="1"/>
    <c:dispBlanksAs val="gap"/>
    <c:showDLblsOverMax val="0"/>
  </c:chart>
  <c:txPr>
    <a:bodyPr/>
    <a:lstStyle/>
    <a:p>
      <a:pPr>
        <a:defRPr sz="1000"/>
      </a:pPr>
      <a:endParaRPr lang="fr-FR"/>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439705823574093E-2"/>
          <c:y val="0.27208616886960985"/>
          <c:w val="0.86471641552420164"/>
          <c:h val="0.44330907738329117"/>
        </c:manualLayout>
      </c:layout>
      <c:barChart>
        <c:barDir val="col"/>
        <c:grouping val="clustered"/>
        <c:varyColors val="0"/>
        <c:ser>
          <c:idx val="1"/>
          <c:order val="0"/>
          <c:tx>
            <c:v>Moins d'un an</c:v>
          </c:tx>
          <c:spPr>
            <a:solidFill>
              <a:srgbClr val="00B0F0"/>
            </a:solidFill>
            <a:ln w="28575">
              <a:noFill/>
              <a:prstDash val="solid"/>
            </a:ln>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dep84_trim!$BS$107:$BS$126</c:f>
              <c:numCache>
                <c:formatCode>#\ ##0.0</c:formatCode>
                <c:ptCount val="20"/>
                <c:pt idx="0">
                  <c:v>0.60752068712686125</c:v>
                </c:pt>
                <c:pt idx="1">
                  <c:v>6.2051015096304063</c:v>
                </c:pt>
                <c:pt idx="2">
                  <c:v>-3.4506420939123705</c:v>
                </c:pt>
                <c:pt idx="3">
                  <c:v>-3.2592141334145563</c:v>
                </c:pt>
                <c:pt idx="4">
                  <c:v>-0.74517212426532531</c:v>
                </c:pt>
                <c:pt idx="5">
                  <c:v>2.0831130379612928</c:v>
                </c:pt>
                <c:pt idx="6">
                  <c:v>-0.98404806297908154</c:v>
                </c:pt>
                <c:pt idx="7">
                  <c:v>-2.9187153467935989</c:v>
                </c:pt>
                <c:pt idx="8">
                  <c:v>-1.0775862068956865E-2</c:v>
                </c:pt>
                <c:pt idx="9">
                  <c:v>0.48496605237633439</c:v>
                </c:pt>
                <c:pt idx="10">
                  <c:v>2.0163020163020295</c:v>
                </c:pt>
                <c:pt idx="11">
                  <c:v>1.3036164844407061</c:v>
                </c:pt>
                <c:pt idx="12">
                  <c:v>1.8161062681610662</c:v>
                </c:pt>
                <c:pt idx="13">
                  <c:v>0.37712771379063703</c:v>
                </c:pt>
                <c:pt idx="14">
                  <c:v>-7.1080422420777278E-2</c:v>
                </c:pt>
                <c:pt idx="15">
                  <c:v>0.61985570572093973</c:v>
                </c:pt>
                <c:pt idx="16">
                  <c:v>-0.44435467582305543</c:v>
                </c:pt>
                <c:pt idx="17">
                  <c:v>0.17244877257049929</c:v>
                </c:pt>
                <c:pt idx="18">
                  <c:v>0.75949367088608</c:v>
                </c:pt>
                <c:pt idx="19">
                  <c:v>1.5778894472361804</c:v>
                </c:pt>
              </c:numCache>
            </c:numRef>
          </c:val>
          <c:extLst>
            <c:ext xmlns:c16="http://schemas.microsoft.com/office/drawing/2014/chart" uri="{C3380CC4-5D6E-409C-BE32-E72D297353CC}">
              <c16:uniqueId val="{00000000-B4EA-4F8F-854B-6A4BA7A3F7F9}"/>
            </c:ext>
          </c:extLst>
        </c:ser>
        <c:ser>
          <c:idx val="0"/>
          <c:order val="1"/>
          <c:tx>
            <c:v>Un an ou plus</c:v>
          </c:tx>
          <c:spPr>
            <a:solidFill>
              <a:schemeClr val="accent6">
                <a:lumMod val="75000"/>
              </a:schemeClr>
            </a:solidFill>
          </c:spPr>
          <c:invertIfNegative val="0"/>
          <c:cat>
            <c:multiLvlStrRef>
              <c:f>'dates trim'!$A$49:$B$100</c:f>
              <c:multiLvlStrCache>
                <c:ptCount val="52"/>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lvl>
                <c:lvl>
                  <c:pt idx="0">
                    <c:v>2020</c:v>
                  </c:pt>
                  <c:pt idx="4">
                    <c:v>2021</c:v>
                  </c:pt>
                  <c:pt idx="8">
                    <c:v>2022</c:v>
                  </c:pt>
                  <c:pt idx="12">
                    <c:v>2023</c:v>
                  </c:pt>
                  <c:pt idx="16">
                    <c:v>2024</c:v>
                  </c:pt>
                  <c:pt idx="20">
                    <c:v>2025</c:v>
                  </c:pt>
                  <c:pt idx="24">
                    <c:v>2026</c:v>
                  </c:pt>
                  <c:pt idx="28">
                    <c:v>2027</c:v>
                  </c:pt>
                  <c:pt idx="32">
                    <c:v>2028</c:v>
                  </c:pt>
                  <c:pt idx="36">
                    <c:v>2029</c:v>
                  </c:pt>
                  <c:pt idx="40">
                    <c:v>2030</c:v>
                  </c:pt>
                  <c:pt idx="44">
                    <c:v>2031</c:v>
                  </c:pt>
                  <c:pt idx="48">
                    <c:v>2032</c:v>
                  </c:pt>
                </c:lvl>
              </c:multiLvlStrCache>
            </c:multiLvlStrRef>
          </c:cat>
          <c:val>
            <c:numRef>
              <c:f>dep84_trim!$BT$107:$BT$126</c:f>
              <c:numCache>
                <c:formatCode>#\ ##0.0</c:formatCode>
                <c:ptCount val="20"/>
                <c:pt idx="0">
                  <c:v>-0.95462713387240994</c:v>
                </c:pt>
                <c:pt idx="1">
                  <c:v>5.2046717314888413</c:v>
                </c:pt>
                <c:pt idx="2">
                  <c:v>2.0586333261478629</c:v>
                </c:pt>
                <c:pt idx="3">
                  <c:v>0.84486218185659823</c:v>
                </c:pt>
                <c:pt idx="4">
                  <c:v>1.3195098963242113</c:v>
                </c:pt>
                <c:pt idx="5">
                  <c:v>-1.7984496124030969</c:v>
                </c:pt>
                <c:pt idx="6">
                  <c:v>-3.4522681822965917</c:v>
                </c:pt>
                <c:pt idx="7">
                  <c:v>-3.4775972964133928</c:v>
                </c:pt>
                <c:pt idx="8">
                  <c:v>-4.506437768240346</c:v>
                </c:pt>
                <c:pt idx="9">
                  <c:v>-3.5718509757539874</c:v>
                </c:pt>
                <c:pt idx="10">
                  <c:v>-2.0360603458849602</c:v>
                </c:pt>
                <c:pt idx="11">
                  <c:v>-2.2161011643921369</c:v>
                </c:pt>
                <c:pt idx="12">
                  <c:v>-1.4340588988476233</c:v>
                </c:pt>
                <c:pt idx="13">
                  <c:v>-0.62353858144972296</c:v>
                </c:pt>
                <c:pt idx="14">
                  <c:v>1.2026143790849764</c:v>
                </c:pt>
                <c:pt idx="15">
                  <c:v>2.1699819168173651</c:v>
                </c:pt>
                <c:pt idx="16">
                  <c:v>1.2389380530973382</c:v>
                </c:pt>
                <c:pt idx="17">
                  <c:v>-0.46203796203795333</c:v>
                </c:pt>
                <c:pt idx="18">
                  <c:v>0.17563668297579937</c:v>
                </c:pt>
                <c:pt idx="19">
                  <c:v>0.55103318722604655</c:v>
                </c:pt>
              </c:numCache>
            </c:numRef>
          </c:val>
          <c:extLst>
            <c:ext xmlns:c16="http://schemas.microsoft.com/office/drawing/2014/chart" uri="{C3380CC4-5D6E-409C-BE32-E72D297353CC}">
              <c16:uniqueId val="{00000001-B4EA-4F8F-854B-6A4BA7A3F7F9}"/>
            </c:ext>
          </c:extLst>
        </c:ser>
        <c:dLbls>
          <c:showLegendKey val="0"/>
          <c:showVal val="0"/>
          <c:showCatName val="0"/>
          <c:showSerName val="0"/>
          <c:showPercent val="0"/>
          <c:showBubbleSize val="0"/>
        </c:dLbls>
        <c:gapWidth val="150"/>
        <c:axId val="171748736"/>
        <c:axId val="171750528"/>
      </c:barChart>
      <c:catAx>
        <c:axId val="171748736"/>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crossAx val="171750528"/>
        <c:crosses val="autoZero"/>
        <c:auto val="0"/>
        <c:lblAlgn val="ctr"/>
        <c:lblOffset val="100"/>
        <c:tickLblSkip val="1"/>
        <c:tickMarkSkip val="1"/>
        <c:noMultiLvlLbl val="0"/>
      </c:catAx>
      <c:valAx>
        <c:axId val="171750528"/>
        <c:scaling>
          <c:orientation val="minMax"/>
          <c:max val="8"/>
          <c:min val="-6"/>
        </c:scaling>
        <c:delete val="0"/>
        <c:axPos val="l"/>
        <c:majorGridlines>
          <c:spPr>
            <a:ln>
              <a:prstDash val="sysDash"/>
            </a:ln>
          </c:spPr>
        </c:majorGridlines>
        <c:numFmt formatCode="[Blue][&lt;0]\-&quot;&quot;0&quot;&quot;;[Red][&gt;0]\+&quot;&quot;0&quot;&quot;;0" sourceLinked="0"/>
        <c:majorTickMark val="out"/>
        <c:minorTickMark val="none"/>
        <c:tickLblPos val="nextTo"/>
        <c:crossAx val="171748736"/>
        <c:crosses val="autoZero"/>
        <c:crossBetween val="between"/>
        <c:majorUnit val="2"/>
      </c:valAx>
    </c:plotArea>
    <c:legend>
      <c:legendPos val="t"/>
      <c:layout>
        <c:manualLayout>
          <c:xMode val="edge"/>
          <c:yMode val="edge"/>
          <c:x val="0.334856975365389"/>
          <c:y val="0.20758483033932135"/>
          <c:w val="0.33028591603714508"/>
          <c:h val="5.4566981522519258E-2"/>
        </c:manualLayout>
      </c:layout>
      <c:overlay val="0"/>
      <c:txPr>
        <a:bodyPr/>
        <a:lstStyle/>
        <a:p>
          <a:pPr>
            <a:defRPr sz="1200"/>
          </a:pPr>
          <a:endParaRPr lang="fr-FR"/>
        </a:p>
      </c:txPr>
    </c:legend>
    <c:plotVisOnly val="1"/>
    <c:dispBlanksAs val="gap"/>
    <c:showDLblsOverMax val="0"/>
  </c:chart>
  <c:txPr>
    <a:bodyPr/>
    <a:lstStyle/>
    <a:p>
      <a:pPr>
        <a:defRPr sz="1000"/>
      </a:pPr>
      <a:endParaRPr lang="fr-FR"/>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97270074743195E-2"/>
          <c:y val="0.27208616886960985"/>
          <c:w val="0.86471641552420164"/>
          <c:h val="0.52048805276585941"/>
        </c:manualLayout>
      </c:layout>
      <c:barChart>
        <c:barDir val="col"/>
        <c:grouping val="clustered"/>
        <c:varyColors val="0"/>
        <c:ser>
          <c:idx val="1"/>
          <c:order val="0"/>
          <c:tx>
            <c:v>Moins d'un an</c:v>
          </c:tx>
          <c:spPr>
            <a:solidFill>
              <a:srgbClr val="00B0F0"/>
            </a:solidFill>
            <a:ln w="28575">
              <a:noFill/>
              <a:prstDash val="solid"/>
            </a:ln>
          </c:spPr>
          <c:invertIfNegative val="0"/>
          <c:cat>
            <c:strRef>
              <c:f>'GRAPHIQUES ANN (données)'!$B$3:$B$13</c:f>
              <c:strCache>
                <c:ptCount val="11"/>
                <c:pt idx="0">
                  <c:v>T4 2014</c:v>
                </c:pt>
                <c:pt idx="1">
                  <c:v>T4 2015</c:v>
                </c:pt>
                <c:pt idx="2">
                  <c:v>T4 2016</c:v>
                </c:pt>
                <c:pt idx="3">
                  <c:v>T4 2017</c:v>
                </c:pt>
                <c:pt idx="4">
                  <c:v>T4 2018</c:v>
                </c:pt>
                <c:pt idx="5">
                  <c:v>T4 2019</c:v>
                </c:pt>
                <c:pt idx="6">
                  <c:v>T4 2020</c:v>
                </c:pt>
                <c:pt idx="7">
                  <c:v>T4 2021</c:v>
                </c:pt>
                <c:pt idx="8">
                  <c:v>T4 2022</c:v>
                </c:pt>
                <c:pt idx="9">
                  <c:v>T4 2023</c:v>
                </c:pt>
                <c:pt idx="10">
                  <c:v>T4 2024</c:v>
                </c:pt>
              </c:strCache>
            </c:strRef>
          </c:cat>
          <c:val>
            <c:numRef>
              <c:f>'GRAPHIQUES ANN (données)'!$AY$3:$AY$13</c:f>
              <c:numCache>
                <c:formatCode>0.0</c:formatCode>
                <c:ptCount val="11"/>
                <c:pt idx="0">
                  <c:v>4.2288290222174396</c:v>
                </c:pt>
                <c:pt idx="1">
                  <c:v>0.63845124086088223</c:v>
                </c:pt>
                <c:pt idx="2">
                  <c:v>3.1515399570244629</c:v>
                </c:pt>
                <c:pt idx="3">
                  <c:v>1.9343319115167068</c:v>
                </c:pt>
                <c:pt idx="4">
                  <c:v>-2.8610354223433276</c:v>
                </c:pt>
                <c:pt idx="5">
                  <c:v>-4.3578441194149553</c:v>
                </c:pt>
                <c:pt idx="6">
                  <c:v>-0.19901539750706299</c:v>
                </c:pt>
                <c:pt idx="7">
                  <c:v>-2.6028547439126859</c:v>
                </c:pt>
                <c:pt idx="8">
                  <c:v>3.8362068965517304</c:v>
                </c:pt>
                <c:pt idx="9">
                  <c:v>2.7604815276047967</c:v>
                </c:pt>
                <c:pt idx="10">
                  <c:v>2.0702888305393019</c:v>
                </c:pt>
              </c:numCache>
            </c:numRef>
          </c:val>
          <c:extLst>
            <c:ext xmlns:c16="http://schemas.microsoft.com/office/drawing/2014/chart" uri="{C3380CC4-5D6E-409C-BE32-E72D297353CC}">
              <c16:uniqueId val="{00000000-AFEA-478D-9FCE-00578A430F55}"/>
            </c:ext>
          </c:extLst>
        </c:ser>
        <c:ser>
          <c:idx val="0"/>
          <c:order val="1"/>
          <c:tx>
            <c:v>Un an ou plus</c:v>
          </c:tx>
          <c:spPr>
            <a:solidFill>
              <a:schemeClr val="accent6">
                <a:lumMod val="75000"/>
              </a:schemeClr>
            </a:solidFill>
          </c:spPr>
          <c:invertIfNegative val="0"/>
          <c:cat>
            <c:strRef>
              <c:f>'GRAPHIQUES ANN (données)'!$B$3:$B$13</c:f>
              <c:strCache>
                <c:ptCount val="11"/>
                <c:pt idx="0">
                  <c:v>T4 2014</c:v>
                </c:pt>
                <c:pt idx="1">
                  <c:v>T4 2015</c:v>
                </c:pt>
                <c:pt idx="2">
                  <c:v>T4 2016</c:v>
                </c:pt>
                <c:pt idx="3">
                  <c:v>T4 2017</c:v>
                </c:pt>
                <c:pt idx="4">
                  <c:v>T4 2018</c:v>
                </c:pt>
                <c:pt idx="5">
                  <c:v>T4 2019</c:v>
                </c:pt>
                <c:pt idx="6">
                  <c:v>T4 2020</c:v>
                </c:pt>
                <c:pt idx="7">
                  <c:v>T4 2021</c:v>
                </c:pt>
                <c:pt idx="8">
                  <c:v>T4 2022</c:v>
                </c:pt>
                <c:pt idx="9">
                  <c:v>T4 2023</c:v>
                </c:pt>
                <c:pt idx="10">
                  <c:v>T4 2024</c:v>
                </c:pt>
              </c:strCache>
            </c:strRef>
          </c:cat>
          <c:val>
            <c:numRef>
              <c:f>'GRAPHIQUES ANN (données)'!$BF$3:$BF$13</c:f>
              <c:numCache>
                <c:formatCode>0.0</c:formatCode>
                <c:ptCount val="11"/>
                <c:pt idx="0">
                  <c:v>10.018785222291804</c:v>
                </c:pt>
                <c:pt idx="1">
                  <c:v>13.375071143995431</c:v>
                </c:pt>
                <c:pt idx="2">
                  <c:v>0.48945783132530174</c:v>
                </c:pt>
                <c:pt idx="3">
                  <c:v>5.1080304733358339</c:v>
                </c:pt>
                <c:pt idx="4">
                  <c:v>6.2024714828897265</c:v>
                </c:pt>
                <c:pt idx="5">
                  <c:v>-0.38039829939583436</c:v>
                </c:pt>
                <c:pt idx="6">
                  <c:v>7.2439353099730486</c:v>
                </c:pt>
                <c:pt idx="7">
                  <c:v>-7.2782490313121784</c:v>
                </c:pt>
                <c:pt idx="8">
                  <c:v>-11.791280777049916</c:v>
                </c:pt>
                <c:pt idx="9">
                  <c:v>1.2804097311139628</c:v>
                </c:pt>
                <c:pt idx="10">
                  <c:v>1.5044247787610487</c:v>
                </c:pt>
              </c:numCache>
            </c:numRef>
          </c:val>
          <c:extLst>
            <c:ext xmlns:c16="http://schemas.microsoft.com/office/drawing/2014/chart" uri="{C3380CC4-5D6E-409C-BE32-E72D297353CC}">
              <c16:uniqueId val="{00000001-AFEA-478D-9FCE-00578A430F55}"/>
            </c:ext>
          </c:extLst>
        </c:ser>
        <c:dLbls>
          <c:showLegendKey val="0"/>
          <c:showVal val="0"/>
          <c:showCatName val="0"/>
          <c:showSerName val="0"/>
          <c:showPercent val="0"/>
          <c:showBubbleSize val="0"/>
        </c:dLbls>
        <c:gapWidth val="150"/>
        <c:axId val="176740224"/>
        <c:axId val="176741760"/>
      </c:barChart>
      <c:catAx>
        <c:axId val="176740224"/>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crossAx val="176741760"/>
        <c:crosses val="autoZero"/>
        <c:auto val="0"/>
        <c:lblAlgn val="ctr"/>
        <c:lblOffset val="100"/>
        <c:tickLblSkip val="1"/>
        <c:tickMarkSkip val="1"/>
        <c:noMultiLvlLbl val="0"/>
      </c:catAx>
      <c:valAx>
        <c:axId val="176741760"/>
        <c:scaling>
          <c:orientation val="minMax"/>
          <c:max val="15"/>
          <c:min val="-12"/>
        </c:scaling>
        <c:delete val="0"/>
        <c:axPos val="l"/>
        <c:majorGridlines>
          <c:spPr>
            <a:ln>
              <a:prstDash val="sysDash"/>
            </a:ln>
          </c:spPr>
        </c:majorGridlines>
        <c:numFmt formatCode="[Blue][&lt;0]\-&quot;&quot;0&quot;&quot;;[Red][&gt;0]\+&quot;&quot;0&quot;&quot;;0" sourceLinked="0"/>
        <c:majorTickMark val="out"/>
        <c:minorTickMark val="none"/>
        <c:tickLblPos val="nextTo"/>
        <c:crossAx val="176740224"/>
        <c:crosses val="autoZero"/>
        <c:crossBetween val="between"/>
        <c:majorUnit val="3"/>
      </c:valAx>
    </c:plotArea>
    <c:legend>
      <c:legendPos val="t"/>
      <c:layout>
        <c:manualLayout>
          <c:xMode val="edge"/>
          <c:yMode val="edge"/>
          <c:x val="0.334856975365389"/>
          <c:y val="0.20758483033932135"/>
          <c:w val="0.33028591603714508"/>
          <c:h val="5.4566981522519258E-2"/>
        </c:manualLayout>
      </c:layout>
      <c:overlay val="0"/>
      <c:txPr>
        <a:bodyPr/>
        <a:lstStyle/>
        <a:p>
          <a:pPr>
            <a:defRPr sz="1200"/>
          </a:pPr>
          <a:endParaRPr lang="fr-FR"/>
        </a:p>
      </c:txPr>
    </c:legend>
    <c:plotVisOnly val="1"/>
    <c:dispBlanksAs val="gap"/>
    <c:showDLblsOverMax val="0"/>
  </c:chart>
  <c:txPr>
    <a:bodyPr/>
    <a:lstStyle/>
    <a:p>
      <a:pPr>
        <a:defRPr sz="1000"/>
      </a:pPr>
      <a:endParaRPr lang="fr-FR"/>
    </a:p>
  </c:txPr>
  <c:externalData r:id="rId1">
    <c:autoUpdate val="0"/>
  </c:externalData>
  <c:userShapes r:id="rId2"/>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sz="1500" b="1" i="0" u="none" strike="noStrike" baseline="0">
                <a:effectLst/>
              </a:rPr>
              <a:t>Evolution du nombre de bénéficiaires* des principales prestations sociales </a:t>
            </a:r>
            <a:r>
              <a:rPr lang="fr-FR" sz="1500" baseline="0"/>
              <a:t>en Vaucluse</a:t>
            </a:r>
          </a:p>
          <a:p>
            <a:pPr>
              <a:defRPr/>
            </a:pPr>
            <a:r>
              <a:rPr lang="fr-FR" sz="1100" b="0" i="1"/>
              <a:t>(données brutes, base 100 à</a:t>
            </a:r>
            <a:r>
              <a:rPr lang="fr-FR" sz="1100" b="0" i="1" baseline="0"/>
              <a:t> fin </a:t>
            </a:r>
            <a:r>
              <a:rPr lang="fr-FR" sz="1100" b="0" i="1"/>
              <a:t>février 2020)</a:t>
            </a:r>
          </a:p>
        </c:rich>
      </c:tx>
      <c:overlay val="0"/>
    </c:title>
    <c:autoTitleDeleted val="0"/>
    <c:plotArea>
      <c:layout>
        <c:manualLayout>
          <c:layoutTarget val="inner"/>
          <c:xMode val="edge"/>
          <c:yMode val="edge"/>
          <c:x val="8.0097557036139702E-2"/>
          <c:y val="0.17568576934018218"/>
          <c:w val="0.88312922262587745"/>
          <c:h val="0.508974660376042"/>
        </c:manualLayout>
      </c:layout>
      <c:lineChart>
        <c:grouping val="standard"/>
        <c:varyColors val="0"/>
        <c:ser>
          <c:idx val="1"/>
          <c:order val="0"/>
          <c:tx>
            <c:v>RSA</c:v>
          </c:tx>
          <c:spPr>
            <a:ln>
              <a:solidFill>
                <a:schemeClr val="accent2">
                  <a:lumMod val="75000"/>
                </a:schemeClr>
              </a:solidFill>
            </a:ln>
          </c:spPr>
          <c:marker>
            <c:symbol val="none"/>
          </c:marker>
          <c:cat>
            <c:numRef>
              <c:f>RSA!$A$40:$A$98</c:f>
              <c:numCache>
                <c:formatCode>mmm\-yy</c:formatCode>
                <c:ptCount val="59"/>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pt idx="31">
                  <c:v>44805</c:v>
                </c:pt>
                <c:pt idx="32">
                  <c:v>44835</c:v>
                </c:pt>
                <c:pt idx="33">
                  <c:v>44866</c:v>
                </c:pt>
                <c:pt idx="34">
                  <c:v>44896</c:v>
                </c:pt>
                <c:pt idx="35">
                  <c:v>44927</c:v>
                </c:pt>
                <c:pt idx="36">
                  <c:v>44958</c:v>
                </c:pt>
                <c:pt idx="37">
                  <c:v>44986</c:v>
                </c:pt>
                <c:pt idx="38">
                  <c:v>45017</c:v>
                </c:pt>
                <c:pt idx="39">
                  <c:v>45047</c:v>
                </c:pt>
                <c:pt idx="40">
                  <c:v>45078</c:v>
                </c:pt>
                <c:pt idx="41">
                  <c:v>45108</c:v>
                </c:pt>
                <c:pt idx="42">
                  <c:v>45139</c:v>
                </c:pt>
                <c:pt idx="43">
                  <c:v>45170</c:v>
                </c:pt>
                <c:pt idx="44">
                  <c:v>45200</c:v>
                </c:pt>
                <c:pt idx="45">
                  <c:v>45231</c:v>
                </c:pt>
                <c:pt idx="46">
                  <c:v>45261</c:v>
                </c:pt>
                <c:pt idx="47">
                  <c:v>45292</c:v>
                </c:pt>
                <c:pt idx="48">
                  <c:v>45323</c:v>
                </c:pt>
                <c:pt idx="49">
                  <c:v>45352</c:v>
                </c:pt>
                <c:pt idx="50">
                  <c:v>45383</c:v>
                </c:pt>
                <c:pt idx="51">
                  <c:v>45413</c:v>
                </c:pt>
                <c:pt idx="52">
                  <c:v>45444</c:v>
                </c:pt>
                <c:pt idx="53">
                  <c:v>45474</c:v>
                </c:pt>
                <c:pt idx="54">
                  <c:v>45505</c:v>
                </c:pt>
                <c:pt idx="55">
                  <c:v>45536</c:v>
                </c:pt>
                <c:pt idx="56">
                  <c:v>45566</c:v>
                </c:pt>
                <c:pt idx="57">
                  <c:v>45597</c:v>
                </c:pt>
                <c:pt idx="58">
                  <c:v>45627</c:v>
                </c:pt>
              </c:numCache>
            </c:numRef>
          </c:cat>
          <c:val>
            <c:numRef>
              <c:f>RSA!$AW$40:$AW$98</c:f>
              <c:numCache>
                <c:formatCode>0.0</c:formatCode>
                <c:ptCount val="59"/>
                <c:pt idx="0">
                  <c:v>100</c:v>
                </c:pt>
                <c:pt idx="1">
                  <c:v>101.06323447118075</c:v>
                </c:pt>
                <c:pt idx="2">
                  <c:v>102.57414661443759</c:v>
                </c:pt>
                <c:pt idx="3">
                  <c:v>103.91717963066591</c:v>
                </c:pt>
                <c:pt idx="4">
                  <c:v>105.9317291550084</c:v>
                </c:pt>
                <c:pt idx="5">
                  <c:v>106.60324566312256</c:v>
                </c:pt>
                <c:pt idx="6">
                  <c:v>106.77112479015109</c:v>
                </c:pt>
                <c:pt idx="7">
                  <c:v>106.54728595411305</c:v>
                </c:pt>
                <c:pt idx="8">
                  <c:v>107.10688304420816</c:v>
                </c:pt>
                <c:pt idx="9">
                  <c:v>107.83435926133184</c:v>
                </c:pt>
                <c:pt idx="10">
                  <c:v>107.77839955232234</c:v>
                </c:pt>
                <c:pt idx="11">
                  <c:v>107.10688304420816</c:v>
                </c:pt>
                <c:pt idx="12">
                  <c:v>106.26748740906547</c:v>
                </c:pt>
                <c:pt idx="13">
                  <c:v>105.37213206491327</c:v>
                </c:pt>
                <c:pt idx="14">
                  <c:v>103.97313933967543</c:v>
                </c:pt>
                <c:pt idx="15">
                  <c:v>102.29434806939004</c:v>
                </c:pt>
                <c:pt idx="16">
                  <c:v>100.61555679910465</c:v>
                </c:pt>
                <c:pt idx="17">
                  <c:v>101.67879127028539</c:v>
                </c:pt>
                <c:pt idx="18">
                  <c:v>101.17515388919978</c:v>
                </c:pt>
                <c:pt idx="19">
                  <c:v>100.50363738108561</c:v>
                </c:pt>
                <c:pt idx="20">
                  <c:v>99.664241745942917</c:v>
                </c:pt>
                <c:pt idx="21">
                  <c:v>100.27979854504756</c:v>
                </c:pt>
                <c:pt idx="22">
                  <c:v>99.776161163961945</c:v>
                </c:pt>
                <c:pt idx="23">
                  <c:v>98.768886401790709</c:v>
                </c:pt>
                <c:pt idx="24">
                  <c:v>97.369893676552877</c:v>
                </c:pt>
                <c:pt idx="25">
                  <c:v>97.537772803581419</c:v>
                </c:pt>
                <c:pt idx="26">
                  <c:v>95.467263570229434</c:v>
                </c:pt>
                <c:pt idx="27">
                  <c:v>94.068270844991602</c:v>
                </c:pt>
                <c:pt idx="28">
                  <c:v>92.613318410744256</c:v>
                </c:pt>
                <c:pt idx="29">
                  <c:v>91.438164521544479</c:v>
                </c:pt>
                <c:pt idx="30">
                  <c:v>90.822607722439841</c:v>
                </c:pt>
                <c:pt idx="31">
                  <c:v>91.214325685506438</c:v>
                </c:pt>
                <c:pt idx="32">
                  <c:v>92.165640738668159</c:v>
                </c:pt>
                <c:pt idx="33">
                  <c:v>93.060996082820367</c:v>
                </c:pt>
                <c:pt idx="34">
                  <c:v>91.88584219362059</c:v>
                </c:pt>
                <c:pt idx="35">
                  <c:v>91.494124230553993</c:v>
                </c:pt>
                <c:pt idx="36">
                  <c:v>90.430889759373258</c:v>
                </c:pt>
                <c:pt idx="37">
                  <c:v>90.598768886401785</c:v>
                </c:pt>
                <c:pt idx="38">
                  <c:v>90.318970341354216</c:v>
                </c:pt>
                <c:pt idx="39">
                  <c:v>89.87129266927812</c:v>
                </c:pt>
                <c:pt idx="40">
                  <c:v>89.423614997202023</c:v>
                </c:pt>
                <c:pt idx="41">
                  <c:v>87.800783435926135</c:v>
                </c:pt>
                <c:pt idx="42">
                  <c:v>86.233911583659761</c:v>
                </c:pt>
                <c:pt idx="43">
                  <c:v>86.233911583659761</c:v>
                </c:pt>
                <c:pt idx="44">
                  <c:v>86.681589255735872</c:v>
                </c:pt>
                <c:pt idx="45">
                  <c:v>87.57694459988808</c:v>
                </c:pt>
                <c:pt idx="46">
                  <c:v>87.856743144935649</c:v>
                </c:pt>
                <c:pt idx="47">
                  <c:v>86.569669837716845</c:v>
                </c:pt>
                <c:pt idx="48">
                  <c:v>85.338556239507554</c:v>
                </c:pt>
                <c:pt idx="49">
                  <c:v>83.379966424174583</c:v>
                </c:pt>
                <c:pt idx="50">
                  <c:v>82.372691662003362</c:v>
                </c:pt>
                <c:pt idx="51">
                  <c:v>80.581980973698947</c:v>
                </c:pt>
                <c:pt idx="52">
                  <c:v>79.742585338556239</c:v>
                </c:pt>
                <c:pt idx="53">
                  <c:v>78.119753777280351</c:v>
                </c:pt>
                <c:pt idx="54">
                  <c:v>76.832680470061547</c:v>
                </c:pt>
                <c:pt idx="55">
                  <c:v>75.769445998880798</c:v>
                </c:pt>
                <c:pt idx="56">
                  <c:v>77.839955232232796</c:v>
                </c:pt>
                <c:pt idx="57">
                  <c:v>76.552881925013992</c:v>
                </c:pt>
                <c:pt idx="58">
                  <c:v>75.60156687185227</c:v>
                </c:pt>
              </c:numCache>
            </c:numRef>
          </c:val>
          <c:smooth val="0"/>
          <c:extLst>
            <c:ext xmlns:c16="http://schemas.microsoft.com/office/drawing/2014/chart" uri="{C3380CC4-5D6E-409C-BE32-E72D297353CC}">
              <c16:uniqueId val="{00000000-924B-4251-BBA9-572F69EA8FF6}"/>
            </c:ext>
          </c:extLst>
        </c:ser>
        <c:ser>
          <c:idx val="0"/>
          <c:order val="1"/>
          <c:tx>
            <c:v>ASS**</c:v>
          </c:tx>
          <c:marker>
            <c:symbol val="none"/>
          </c:marker>
          <c:cat>
            <c:numRef>
              <c:f>RSA!$A$40:$A$98</c:f>
              <c:numCache>
                <c:formatCode>mmm\-yy</c:formatCode>
                <c:ptCount val="59"/>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pt idx="31">
                  <c:v>44805</c:v>
                </c:pt>
                <c:pt idx="32">
                  <c:v>44835</c:v>
                </c:pt>
                <c:pt idx="33">
                  <c:v>44866</c:v>
                </c:pt>
                <c:pt idx="34">
                  <c:v>44896</c:v>
                </c:pt>
                <c:pt idx="35">
                  <c:v>44927</c:v>
                </c:pt>
                <c:pt idx="36">
                  <c:v>44958</c:v>
                </c:pt>
                <c:pt idx="37">
                  <c:v>44986</c:v>
                </c:pt>
                <c:pt idx="38">
                  <c:v>45017</c:v>
                </c:pt>
                <c:pt idx="39">
                  <c:v>45047</c:v>
                </c:pt>
                <c:pt idx="40">
                  <c:v>45078</c:v>
                </c:pt>
                <c:pt idx="41">
                  <c:v>45108</c:v>
                </c:pt>
                <c:pt idx="42">
                  <c:v>45139</c:v>
                </c:pt>
                <c:pt idx="43">
                  <c:v>45170</c:v>
                </c:pt>
                <c:pt idx="44">
                  <c:v>45200</c:v>
                </c:pt>
                <c:pt idx="45">
                  <c:v>45231</c:v>
                </c:pt>
                <c:pt idx="46">
                  <c:v>45261</c:v>
                </c:pt>
                <c:pt idx="47">
                  <c:v>45292</c:v>
                </c:pt>
                <c:pt idx="48">
                  <c:v>45323</c:v>
                </c:pt>
                <c:pt idx="49">
                  <c:v>45352</c:v>
                </c:pt>
                <c:pt idx="50">
                  <c:v>45383</c:v>
                </c:pt>
                <c:pt idx="51">
                  <c:v>45413</c:v>
                </c:pt>
                <c:pt idx="52">
                  <c:v>45444</c:v>
                </c:pt>
                <c:pt idx="53">
                  <c:v>45474</c:v>
                </c:pt>
                <c:pt idx="54">
                  <c:v>45505</c:v>
                </c:pt>
                <c:pt idx="55">
                  <c:v>45536</c:v>
                </c:pt>
                <c:pt idx="56">
                  <c:v>45566</c:v>
                </c:pt>
                <c:pt idx="57">
                  <c:v>45597</c:v>
                </c:pt>
                <c:pt idx="58">
                  <c:v>45627</c:v>
                </c:pt>
              </c:numCache>
            </c:numRef>
          </c:cat>
          <c:val>
            <c:numRef>
              <c:f>ASS!$AW$40:$AW$97</c:f>
              <c:numCache>
                <c:formatCode>0.0</c:formatCode>
                <c:ptCount val="58"/>
                <c:pt idx="0">
                  <c:v>100</c:v>
                </c:pt>
                <c:pt idx="1">
                  <c:v>99.742930591259636</c:v>
                </c:pt>
                <c:pt idx="2">
                  <c:v>99.742930591259636</c:v>
                </c:pt>
                <c:pt idx="3">
                  <c:v>97.429305912596391</c:v>
                </c:pt>
                <c:pt idx="4">
                  <c:v>105.1413881748072</c:v>
                </c:pt>
                <c:pt idx="5">
                  <c:v>107.7120822622108</c:v>
                </c:pt>
                <c:pt idx="6">
                  <c:v>108.74035989717224</c:v>
                </c:pt>
                <c:pt idx="7">
                  <c:v>109.51156812339332</c:v>
                </c:pt>
                <c:pt idx="8">
                  <c:v>107.45501285347044</c:v>
                </c:pt>
                <c:pt idx="9">
                  <c:v>104.37017994858613</c:v>
                </c:pt>
                <c:pt idx="10">
                  <c:v>100.25706940874035</c:v>
                </c:pt>
                <c:pt idx="11">
                  <c:v>97.686375321336754</c:v>
                </c:pt>
                <c:pt idx="12">
                  <c:v>94.85861182519281</c:v>
                </c:pt>
                <c:pt idx="13">
                  <c:v>93.059125964010278</c:v>
                </c:pt>
                <c:pt idx="14">
                  <c:v>89.717223650385606</c:v>
                </c:pt>
                <c:pt idx="15">
                  <c:v>87.146529562981996</c:v>
                </c:pt>
                <c:pt idx="16">
                  <c:v>84.575835475578415</c:v>
                </c:pt>
                <c:pt idx="17">
                  <c:v>102.05655526992288</c:v>
                </c:pt>
                <c:pt idx="18">
                  <c:v>101.02827763496146</c:v>
                </c:pt>
                <c:pt idx="19">
                  <c:v>99.485861182519272</c:v>
                </c:pt>
                <c:pt idx="20">
                  <c:v>94.087403598971719</c:v>
                </c:pt>
                <c:pt idx="21">
                  <c:v>92.287917737789201</c:v>
                </c:pt>
                <c:pt idx="22">
                  <c:v>88.431876606683801</c:v>
                </c:pt>
                <c:pt idx="23">
                  <c:v>87.146529562981996</c:v>
                </c:pt>
                <c:pt idx="24">
                  <c:v>86.118251928020555</c:v>
                </c:pt>
                <c:pt idx="25">
                  <c:v>85.604113110539842</c:v>
                </c:pt>
                <c:pt idx="26">
                  <c:v>84.575835475578415</c:v>
                </c:pt>
                <c:pt idx="27">
                  <c:v>83.033419023136247</c:v>
                </c:pt>
                <c:pt idx="28">
                  <c:v>81.748071979434442</c:v>
                </c:pt>
                <c:pt idx="29">
                  <c:v>82.005141388174806</c:v>
                </c:pt>
                <c:pt idx="30">
                  <c:v>81.491002570694079</c:v>
                </c:pt>
                <c:pt idx="31">
                  <c:v>78.920308483290498</c:v>
                </c:pt>
                <c:pt idx="32">
                  <c:v>77.892030848329057</c:v>
                </c:pt>
                <c:pt idx="33">
                  <c:v>77.892030848329057</c:v>
                </c:pt>
                <c:pt idx="34">
                  <c:v>77.377892030848329</c:v>
                </c:pt>
                <c:pt idx="35">
                  <c:v>75.835475578406175</c:v>
                </c:pt>
                <c:pt idx="36">
                  <c:v>75.321336760925448</c:v>
                </c:pt>
                <c:pt idx="37">
                  <c:v>74.293059125964007</c:v>
                </c:pt>
                <c:pt idx="38">
                  <c:v>73.52185089974293</c:v>
                </c:pt>
                <c:pt idx="39">
                  <c:v>71.722365038560412</c:v>
                </c:pt>
                <c:pt idx="40">
                  <c:v>70.694087403598971</c:v>
                </c:pt>
                <c:pt idx="41">
                  <c:v>71.465295629820048</c:v>
                </c:pt>
                <c:pt idx="42">
                  <c:v>71.722365038560412</c:v>
                </c:pt>
                <c:pt idx="43">
                  <c:v>70.179948586118257</c:v>
                </c:pt>
                <c:pt idx="44">
                  <c:v>71.208226221079698</c:v>
                </c:pt>
                <c:pt idx="45">
                  <c:v>71.722365038560412</c:v>
                </c:pt>
                <c:pt idx="46">
                  <c:v>71.722365038560412</c:v>
                </c:pt>
                <c:pt idx="47">
                  <c:v>71.208226221079698</c:v>
                </c:pt>
                <c:pt idx="48">
                  <c:v>70.951156812339335</c:v>
                </c:pt>
                <c:pt idx="49">
                  <c:v>70.951156812339335</c:v>
                </c:pt>
                <c:pt idx="50">
                  <c:v>69.922879177377894</c:v>
                </c:pt>
                <c:pt idx="51">
                  <c:v>68.894601542416453</c:v>
                </c:pt>
                <c:pt idx="52">
                  <c:v>68.380462724935725</c:v>
                </c:pt>
                <c:pt idx="53">
                  <c:v>69.66580976863753</c:v>
                </c:pt>
                <c:pt idx="54">
                  <c:v>70.437017994858607</c:v>
                </c:pt>
                <c:pt idx="55">
                  <c:v>69.66580976863753</c:v>
                </c:pt>
                <c:pt idx="56">
                  <c:v>71.465295629820048</c:v>
                </c:pt>
                <c:pt idx="57">
                  <c:v>72.493573264781489</c:v>
                </c:pt>
              </c:numCache>
            </c:numRef>
          </c:val>
          <c:smooth val="0"/>
          <c:extLst>
            <c:ext xmlns:c16="http://schemas.microsoft.com/office/drawing/2014/chart" uri="{C3380CC4-5D6E-409C-BE32-E72D297353CC}">
              <c16:uniqueId val="{00000001-924B-4251-BBA9-572F69EA8FF6}"/>
            </c:ext>
          </c:extLst>
        </c:ser>
        <c:ser>
          <c:idx val="3"/>
          <c:order val="2"/>
          <c:tx>
            <c:v>PA</c:v>
          </c:tx>
          <c:marker>
            <c:symbol val="none"/>
          </c:marker>
          <c:cat>
            <c:numRef>
              <c:f>RSA!$A$40:$A$98</c:f>
              <c:numCache>
                <c:formatCode>mmm\-yy</c:formatCode>
                <c:ptCount val="59"/>
                <c:pt idx="0">
                  <c:v>43862</c:v>
                </c:pt>
                <c:pt idx="1">
                  <c:v>43891</c:v>
                </c:pt>
                <c:pt idx="2">
                  <c:v>43922</c:v>
                </c:pt>
                <c:pt idx="3">
                  <c:v>43952</c:v>
                </c:pt>
                <c:pt idx="4">
                  <c:v>43983</c:v>
                </c:pt>
                <c:pt idx="5">
                  <c:v>44013</c:v>
                </c:pt>
                <c:pt idx="6">
                  <c:v>44044</c:v>
                </c:pt>
                <c:pt idx="7">
                  <c:v>44075</c:v>
                </c:pt>
                <c:pt idx="8">
                  <c:v>44105</c:v>
                </c:pt>
                <c:pt idx="9">
                  <c:v>44136</c:v>
                </c:pt>
                <c:pt idx="10">
                  <c:v>44166</c:v>
                </c:pt>
                <c:pt idx="11">
                  <c:v>44197</c:v>
                </c:pt>
                <c:pt idx="12">
                  <c:v>44228</c:v>
                </c:pt>
                <c:pt idx="13">
                  <c:v>44256</c:v>
                </c:pt>
                <c:pt idx="14">
                  <c:v>44287</c:v>
                </c:pt>
                <c:pt idx="15">
                  <c:v>44317</c:v>
                </c:pt>
                <c:pt idx="16">
                  <c:v>44348</c:v>
                </c:pt>
                <c:pt idx="17">
                  <c:v>44378</c:v>
                </c:pt>
                <c:pt idx="18">
                  <c:v>44409</c:v>
                </c:pt>
                <c:pt idx="19">
                  <c:v>44440</c:v>
                </c:pt>
                <c:pt idx="20">
                  <c:v>44470</c:v>
                </c:pt>
                <c:pt idx="21">
                  <c:v>44501</c:v>
                </c:pt>
                <c:pt idx="22">
                  <c:v>44531</c:v>
                </c:pt>
                <c:pt idx="23">
                  <c:v>44562</c:v>
                </c:pt>
                <c:pt idx="24">
                  <c:v>44593</c:v>
                </c:pt>
                <c:pt idx="25">
                  <c:v>44621</c:v>
                </c:pt>
                <c:pt idx="26">
                  <c:v>44652</c:v>
                </c:pt>
                <c:pt idx="27">
                  <c:v>44682</c:v>
                </c:pt>
                <c:pt idx="28">
                  <c:v>44713</c:v>
                </c:pt>
                <c:pt idx="29">
                  <c:v>44743</c:v>
                </c:pt>
                <c:pt idx="30">
                  <c:v>44774</c:v>
                </c:pt>
                <c:pt idx="31">
                  <c:v>44805</c:v>
                </c:pt>
                <c:pt idx="32">
                  <c:v>44835</c:v>
                </c:pt>
                <c:pt idx="33">
                  <c:v>44866</c:v>
                </c:pt>
                <c:pt idx="34">
                  <c:v>44896</c:v>
                </c:pt>
                <c:pt idx="35">
                  <c:v>44927</c:v>
                </c:pt>
                <c:pt idx="36">
                  <c:v>44958</c:v>
                </c:pt>
                <c:pt idx="37">
                  <c:v>44986</c:v>
                </c:pt>
                <c:pt idx="38">
                  <c:v>45017</c:v>
                </c:pt>
                <c:pt idx="39">
                  <c:v>45047</c:v>
                </c:pt>
                <c:pt idx="40">
                  <c:v>45078</c:v>
                </c:pt>
                <c:pt idx="41">
                  <c:v>45108</c:v>
                </c:pt>
                <c:pt idx="42">
                  <c:v>45139</c:v>
                </c:pt>
                <c:pt idx="43">
                  <c:v>45170</c:v>
                </c:pt>
                <c:pt idx="44">
                  <c:v>45200</c:v>
                </c:pt>
                <c:pt idx="45">
                  <c:v>45231</c:v>
                </c:pt>
                <c:pt idx="46">
                  <c:v>45261</c:v>
                </c:pt>
                <c:pt idx="47">
                  <c:v>45292</c:v>
                </c:pt>
                <c:pt idx="48">
                  <c:v>45323</c:v>
                </c:pt>
                <c:pt idx="49">
                  <c:v>45352</c:v>
                </c:pt>
                <c:pt idx="50">
                  <c:v>45383</c:v>
                </c:pt>
                <c:pt idx="51">
                  <c:v>45413</c:v>
                </c:pt>
                <c:pt idx="52">
                  <c:v>45444</c:v>
                </c:pt>
                <c:pt idx="53">
                  <c:v>45474</c:v>
                </c:pt>
                <c:pt idx="54">
                  <c:v>45505</c:v>
                </c:pt>
                <c:pt idx="55">
                  <c:v>45536</c:v>
                </c:pt>
                <c:pt idx="56">
                  <c:v>45566</c:v>
                </c:pt>
                <c:pt idx="57">
                  <c:v>45597</c:v>
                </c:pt>
                <c:pt idx="58">
                  <c:v>45627</c:v>
                </c:pt>
              </c:numCache>
            </c:numRef>
          </c:cat>
          <c:val>
            <c:numRef>
              <c:f>PA!$AW$40:$AW$98</c:f>
              <c:numCache>
                <c:formatCode>0.0</c:formatCode>
                <c:ptCount val="59"/>
                <c:pt idx="0">
                  <c:v>100</c:v>
                </c:pt>
                <c:pt idx="1">
                  <c:v>100.30884623869403</c:v>
                </c:pt>
                <c:pt idx="2">
                  <c:v>100.44120891242004</c:v>
                </c:pt>
                <c:pt idx="3">
                  <c:v>101.03684094418708</c:v>
                </c:pt>
                <c:pt idx="4">
                  <c:v>101.34568718288108</c:v>
                </c:pt>
                <c:pt idx="5">
                  <c:v>99.426428413853955</c:v>
                </c:pt>
                <c:pt idx="6">
                  <c:v>99.139642620780947</c:v>
                </c:pt>
                <c:pt idx="7">
                  <c:v>99.889697771894987</c:v>
                </c:pt>
                <c:pt idx="8">
                  <c:v>101.47804985660711</c:v>
                </c:pt>
                <c:pt idx="9">
                  <c:v>103.48555040811824</c:v>
                </c:pt>
                <c:pt idx="10">
                  <c:v>104.2356055592323</c:v>
                </c:pt>
                <c:pt idx="11">
                  <c:v>103.24288550628722</c:v>
                </c:pt>
                <c:pt idx="12">
                  <c:v>102.13986322523716</c:v>
                </c:pt>
                <c:pt idx="13">
                  <c:v>101.4339289653651</c:v>
                </c:pt>
                <c:pt idx="14">
                  <c:v>100.198544010589</c:v>
                </c:pt>
                <c:pt idx="15">
                  <c:v>100.02206044562101</c:v>
                </c:pt>
                <c:pt idx="16">
                  <c:v>100.41914846679903</c:v>
                </c:pt>
                <c:pt idx="17">
                  <c:v>99.867637326273993</c:v>
                </c:pt>
                <c:pt idx="18">
                  <c:v>100.92653871608206</c:v>
                </c:pt>
                <c:pt idx="19">
                  <c:v>102.00750055151113</c:v>
                </c:pt>
                <c:pt idx="20">
                  <c:v>103.17670416942421</c:v>
                </c:pt>
                <c:pt idx="21">
                  <c:v>104.19148466799028</c:v>
                </c:pt>
                <c:pt idx="22">
                  <c:v>104.56651224354732</c:v>
                </c:pt>
                <c:pt idx="23">
                  <c:v>103.22082506066623</c:v>
                </c:pt>
                <c:pt idx="24">
                  <c:v>102.22810500772115</c:v>
                </c:pt>
                <c:pt idx="25">
                  <c:v>102.00750055151113</c:v>
                </c:pt>
                <c:pt idx="26">
                  <c:v>101.50011030222809</c:v>
                </c:pt>
                <c:pt idx="27">
                  <c:v>101.96337966026914</c:v>
                </c:pt>
                <c:pt idx="28">
                  <c:v>102.6472534745202</c:v>
                </c:pt>
                <c:pt idx="29">
                  <c:v>102.82373703948819</c:v>
                </c:pt>
                <c:pt idx="30">
                  <c:v>104.25766600485329</c:v>
                </c:pt>
                <c:pt idx="31">
                  <c:v>105.6695345245974</c:v>
                </c:pt>
                <c:pt idx="32">
                  <c:v>106.48577101257446</c:v>
                </c:pt>
                <c:pt idx="33">
                  <c:v>107.14758438120451</c:v>
                </c:pt>
                <c:pt idx="34">
                  <c:v>106.94904037061548</c:v>
                </c:pt>
                <c:pt idx="35">
                  <c:v>105.82395764394441</c:v>
                </c:pt>
                <c:pt idx="36">
                  <c:v>104.69887491727332</c:v>
                </c:pt>
                <c:pt idx="37">
                  <c:v>104.3679682329583</c:v>
                </c:pt>
                <c:pt idx="38">
                  <c:v>103.11052283256122</c:v>
                </c:pt>
                <c:pt idx="39">
                  <c:v>103.30906684315022</c:v>
                </c:pt>
                <c:pt idx="40">
                  <c:v>103.35318773439224</c:v>
                </c:pt>
                <c:pt idx="41">
                  <c:v>102.86785793073021</c:v>
                </c:pt>
                <c:pt idx="42">
                  <c:v>102.91197882197221</c:v>
                </c:pt>
                <c:pt idx="43">
                  <c:v>103.50761085373925</c:v>
                </c:pt>
                <c:pt idx="44">
                  <c:v>103.13258327818222</c:v>
                </c:pt>
                <c:pt idx="45">
                  <c:v>102.97816015883521</c:v>
                </c:pt>
                <c:pt idx="46">
                  <c:v>102.47076990955217</c:v>
                </c:pt>
                <c:pt idx="47">
                  <c:v>100.59563203176705</c:v>
                </c:pt>
                <c:pt idx="48">
                  <c:v>99.448488859474963</c:v>
                </c:pt>
                <c:pt idx="49">
                  <c:v>98.477829252150897</c:v>
                </c:pt>
                <c:pt idx="50">
                  <c:v>97.882197220383844</c:v>
                </c:pt>
                <c:pt idx="51">
                  <c:v>98.323406132803882</c:v>
                </c:pt>
                <c:pt idx="52">
                  <c:v>99.095521729538945</c:v>
                </c:pt>
                <c:pt idx="53">
                  <c:v>100.77211559673505</c:v>
                </c:pt>
                <c:pt idx="54">
                  <c:v>101.34568718288108</c:v>
                </c:pt>
                <c:pt idx="55">
                  <c:v>102.22810500772115</c:v>
                </c:pt>
                <c:pt idx="56">
                  <c:v>103.26494595190823</c:v>
                </c:pt>
                <c:pt idx="57">
                  <c:v>103.33112728877123</c:v>
                </c:pt>
                <c:pt idx="58">
                  <c:v>103.48555040811824</c:v>
                </c:pt>
              </c:numCache>
            </c:numRef>
          </c:val>
          <c:smooth val="0"/>
          <c:extLst>
            <c:ext xmlns:c16="http://schemas.microsoft.com/office/drawing/2014/chart" uri="{C3380CC4-5D6E-409C-BE32-E72D297353CC}">
              <c16:uniqueId val="{00000002-924B-4251-BBA9-572F69EA8FF6}"/>
            </c:ext>
          </c:extLst>
        </c:ser>
        <c:dLbls>
          <c:showLegendKey val="0"/>
          <c:showVal val="0"/>
          <c:showCatName val="0"/>
          <c:showSerName val="0"/>
          <c:showPercent val="0"/>
          <c:showBubbleSize val="0"/>
        </c:dLbls>
        <c:smooth val="0"/>
        <c:axId val="231201408"/>
        <c:axId val="231211392"/>
      </c:lineChart>
      <c:dateAx>
        <c:axId val="231201408"/>
        <c:scaling>
          <c:orientation val="minMax"/>
          <c:max val="45627"/>
        </c:scaling>
        <c:delete val="0"/>
        <c:axPos val="b"/>
        <c:numFmt formatCode="mmm\-yy" sourceLinked="1"/>
        <c:majorTickMark val="out"/>
        <c:minorTickMark val="none"/>
        <c:tickLblPos val="low"/>
        <c:spPr>
          <a:ln w="19050"/>
        </c:spPr>
        <c:txPr>
          <a:bodyPr/>
          <a:lstStyle/>
          <a:p>
            <a:pPr>
              <a:defRPr sz="570" baseline="0"/>
            </a:pPr>
            <a:endParaRPr lang="fr-FR"/>
          </a:p>
        </c:txPr>
        <c:crossAx val="231211392"/>
        <c:crossesAt val="100"/>
        <c:auto val="1"/>
        <c:lblOffset val="100"/>
        <c:baseTimeUnit val="months"/>
      </c:dateAx>
      <c:valAx>
        <c:axId val="231211392"/>
        <c:scaling>
          <c:orientation val="minMax"/>
          <c:max val="110"/>
          <c:min val="66"/>
        </c:scaling>
        <c:delete val="0"/>
        <c:axPos val="l"/>
        <c:majorGridlines/>
        <c:numFmt formatCode="0" sourceLinked="0"/>
        <c:majorTickMark val="out"/>
        <c:minorTickMark val="none"/>
        <c:tickLblPos val="nextTo"/>
        <c:crossAx val="231201408"/>
        <c:crossesAt val="43862"/>
        <c:crossBetween val="midCat"/>
        <c:majorUnit val="4"/>
      </c:valAx>
    </c:plotArea>
    <c:legend>
      <c:legendPos val="b"/>
      <c:layout>
        <c:manualLayout>
          <c:xMode val="edge"/>
          <c:yMode val="edge"/>
          <c:x val="0.30065624873813851"/>
          <c:y val="0.74277485252993691"/>
          <c:w val="0.38285612759943466"/>
          <c:h val="6.4813309626619256E-2"/>
        </c:manualLayout>
      </c:layout>
      <c:overlay val="0"/>
    </c:legend>
    <c:plotVisOnly val="1"/>
    <c:dispBlanksAs val="gap"/>
    <c:showDLblsOverMax val="0"/>
  </c:chart>
  <c:externalData r:id="rId1">
    <c:autoUpdate val="0"/>
  </c:externalData>
  <c:userShapes r:id="rId2"/>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400" b="1" i="0" u="none" strike="noStrike" baseline="0">
                <a:solidFill>
                  <a:srgbClr val="000000"/>
                </a:solidFill>
                <a:latin typeface="Calibri"/>
              </a:rPr>
              <a:t>Evolution du cumul annuel glissant des créations d'entreprises </a:t>
            </a:r>
          </a:p>
          <a:p>
            <a:pPr>
              <a:defRPr/>
            </a:pPr>
            <a:r>
              <a:rPr lang="fr-FR" sz="1400" b="0" i="1" u="none" strike="noStrike" baseline="0">
                <a:solidFill>
                  <a:srgbClr val="000000"/>
                </a:solidFill>
                <a:latin typeface="Calibri"/>
              </a:rPr>
              <a:t>(données brutes, en </a:t>
            </a:r>
            <a:r>
              <a:rPr lang="fr-FR" sz="1400" b="0" i="1" u="none" strike="noStrike" kern="1200" spc="0" baseline="0">
                <a:solidFill>
                  <a:srgbClr val="000000"/>
                </a:solidFill>
                <a:latin typeface="Calibri"/>
              </a:rPr>
              <a:t>base 100 au 1</a:t>
            </a:r>
            <a:r>
              <a:rPr lang="fr-FR" sz="1400" b="0" i="1" u="none" strike="noStrike" kern="1200" spc="0" baseline="30000">
                <a:solidFill>
                  <a:srgbClr val="000000"/>
                </a:solidFill>
                <a:latin typeface="Calibri"/>
              </a:rPr>
              <a:t>e </a:t>
            </a:r>
            <a:r>
              <a:rPr lang="fr-FR" sz="1400" b="0" i="1" u="none" strike="noStrike" kern="1200" spc="0" baseline="0">
                <a:solidFill>
                  <a:srgbClr val="000000"/>
                </a:solidFill>
                <a:latin typeface="Calibri"/>
              </a:rPr>
              <a:t>trimestre 2014 </a:t>
            </a:r>
            <a:r>
              <a:rPr lang="fr-FR" sz="1400" b="0" i="1" u="none" strike="noStrike" baseline="0">
                <a:solidFill>
                  <a:srgbClr val="000000"/>
                </a:solidFill>
                <a:latin typeface="Calibri"/>
              </a:rPr>
              <a:t>)</a:t>
            </a:r>
          </a:p>
        </c:rich>
      </c:tx>
      <c:layout>
        <c:manualLayout>
          <c:xMode val="edge"/>
          <c:yMode val="edge"/>
          <c:x val="0.21786639343918568"/>
          <c:y val="2.023310976868051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5.0918923802737791E-2"/>
          <c:y val="0.24729020639798646"/>
          <c:w val="0.92942066234906906"/>
          <c:h val="0.52392569192019056"/>
        </c:manualLayout>
      </c:layout>
      <c:lineChart>
        <c:grouping val="standard"/>
        <c:varyColors val="0"/>
        <c:ser>
          <c:idx val="3"/>
          <c:order val="0"/>
          <c:tx>
            <c:v>Total Vaucluse</c:v>
          </c:tx>
          <c:spPr>
            <a:ln w="28575" cap="rnd">
              <a:solidFill>
                <a:schemeClr val="tx2">
                  <a:lumMod val="75000"/>
                  <a:lumOff val="25000"/>
                </a:schemeClr>
              </a:solidFill>
              <a:round/>
            </a:ln>
            <a:effectLst/>
          </c:spPr>
          <c:marker>
            <c:symbol val="none"/>
          </c:marker>
          <c:cat>
            <c:multiLvlStrRef>
              <c:f>Feuil1!$A$10:$B$53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Feuil1!$AF$10:$AF$53</c:f>
              <c:numCache>
                <c:formatCode>0.0</c:formatCode>
                <c:ptCount val="44"/>
                <c:pt idx="0" formatCode="General">
                  <c:v>100</c:v>
                </c:pt>
                <c:pt idx="1">
                  <c:v>100.55688146380271</c:v>
                </c:pt>
                <c:pt idx="2">
                  <c:v>101.92521877486078</c:v>
                </c:pt>
                <c:pt idx="3">
                  <c:v>102.16388225934764</c:v>
                </c:pt>
                <c:pt idx="4">
                  <c:v>96.849642004773273</c:v>
                </c:pt>
                <c:pt idx="5">
                  <c:v>93.969769291964994</c:v>
                </c:pt>
                <c:pt idx="6">
                  <c:v>92.4582338902148</c:v>
                </c:pt>
                <c:pt idx="7">
                  <c:v>91.153540175019884</c:v>
                </c:pt>
                <c:pt idx="8">
                  <c:v>92.362768496420045</c:v>
                </c:pt>
                <c:pt idx="9">
                  <c:v>94.765314240254568</c:v>
                </c:pt>
                <c:pt idx="10">
                  <c:v>93.82657120127287</c:v>
                </c:pt>
                <c:pt idx="11">
                  <c:v>93.285600636435959</c:v>
                </c:pt>
                <c:pt idx="12">
                  <c:v>95.322195704057279</c:v>
                </c:pt>
                <c:pt idx="13">
                  <c:v>95.529037390612572</c:v>
                </c:pt>
                <c:pt idx="14">
                  <c:v>98.217979315831343</c:v>
                </c:pt>
                <c:pt idx="15">
                  <c:v>99.920445505171045</c:v>
                </c:pt>
                <c:pt idx="16">
                  <c:v>103.24582338902148</c:v>
                </c:pt>
                <c:pt idx="17">
                  <c:v>107.12808273667463</c:v>
                </c:pt>
                <c:pt idx="18">
                  <c:v>108.59188544152745</c:v>
                </c:pt>
                <c:pt idx="19">
                  <c:v>114.62211614956246</c:v>
                </c:pt>
                <c:pt idx="20">
                  <c:v>118.64757358790771</c:v>
                </c:pt>
                <c:pt idx="21">
                  <c:v>121.19331742243438</c:v>
                </c:pt>
                <c:pt idx="22">
                  <c:v>126.17342879872713</c:v>
                </c:pt>
                <c:pt idx="23">
                  <c:v>131.20127287191727</c:v>
                </c:pt>
                <c:pt idx="24">
                  <c:v>128.00318217979316</c:v>
                </c:pt>
                <c:pt idx="25">
                  <c:v>120.87509944311854</c:v>
                </c:pt>
                <c:pt idx="26">
                  <c:v>128.95783611774064</c:v>
                </c:pt>
                <c:pt idx="27">
                  <c:v>130.35799522673031</c:v>
                </c:pt>
                <c:pt idx="28">
                  <c:v>139.20445505171043</c:v>
                </c:pt>
                <c:pt idx="29">
                  <c:v>156.72235481304693</c:v>
                </c:pt>
                <c:pt idx="30">
                  <c:v>155.46539379474939</c:v>
                </c:pt>
                <c:pt idx="31">
                  <c:v>159.6022275258552</c:v>
                </c:pt>
                <c:pt idx="32">
                  <c:v>161.909307875895</c:v>
                </c:pt>
                <c:pt idx="33">
                  <c:v>157.56563245823389</c:v>
                </c:pt>
                <c:pt idx="34">
                  <c:v>159.18854415274464</c:v>
                </c:pt>
                <c:pt idx="35">
                  <c:v>158.04295942720762</c:v>
                </c:pt>
                <c:pt idx="36">
                  <c:v>157.51789976133651</c:v>
                </c:pt>
                <c:pt idx="37">
                  <c:v>156.96101829753383</c:v>
                </c:pt>
                <c:pt idx="38">
                  <c:v>157.24741447891805</c:v>
                </c:pt>
                <c:pt idx="39">
                  <c:v>156.0540970564837</c:v>
                </c:pt>
                <c:pt idx="40">
                  <c:v>162.80031821797931</c:v>
                </c:pt>
                <c:pt idx="41">
                  <c:v>166.26889419252188</c:v>
                </c:pt>
                <c:pt idx="42">
                  <c:v>165.34606205250597</c:v>
                </c:pt>
                <c:pt idx="43">
                  <c:v>170.50119331742243</c:v>
                </c:pt>
              </c:numCache>
            </c:numRef>
          </c:val>
          <c:smooth val="0"/>
          <c:extLst>
            <c:ext xmlns:c16="http://schemas.microsoft.com/office/drawing/2014/chart" uri="{C3380CC4-5D6E-409C-BE32-E72D297353CC}">
              <c16:uniqueId val="{00000000-ED11-41F7-B673-BE391A3DB200}"/>
            </c:ext>
          </c:extLst>
        </c:ser>
        <c:ser>
          <c:idx val="1"/>
          <c:order val="1"/>
          <c:tx>
            <c:v>Vaucluse hors micro-entrepreneurs</c:v>
          </c:tx>
          <c:spPr>
            <a:ln w="28575" cap="rnd">
              <a:solidFill>
                <a:schemeClr val="tx2">
                  <a:lumMod val="75000"/>
                  <a:lumOff val="25000"/>
                </a:schemeClr>
              </a:solidFill>
              <a:prstDash val="dash"/>
              <a:round/>
            </a:ln>
            <a:effectLst/>
          </c:spPr>
          <c:marker>
            <c:symbol val="none"/>
          </c:marker>
          <c:cat>
            <c:multiLvlStrRef>
              <c:f>Feuil1!$A$10:$B$53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Feuil1!$AE$10:$AE$53</c:f>
              <c:numCache>
                <c:formatCode>0.0</c:formatCode>
                <c:ptCount val="44"/>
                <c:pt idx="0" formatCode="General">
                  <c:v>100</c:v>
                </c:pt>
                <c:pt idx="1">
                  <c:v>101.63178432068109</c:v>
                </c:pt>
                <c:pt idx="2">
                  <c:v>101.41894288754878</c:v>
                </c:pt>
                <c:pt idx="3">
                  <c:v>101.09968073785029</c:v>
                </c:pt>
                <c:pt idx="4">
                  <c:v>95.246541326711593</c:v>
                </c:pt>
                <c:pt idx="5">
                  <c:v>92.01844625753813</c:v>
                </c:pt>
                <c:pt idx="6">
                  <c:v>94.466122738559775</c:v>
                </c:pt>
                <c:pt idx="7">
                  <c:v>95.423909187655198</c:v>
                </c:pt>
                <c:pt idx="8">
                  <c:v>101.17062788222775</c:v>
                </c:pt>
                <c:pt idx="9">
                  <c:v>105.60482440581767</c:v>
                </c:pt>
                <c:pt idx="10">
                  <c:v>105.32103582830791</c:v>
                </c:pt>
                <c:pt idx="11">
                  <c:v>106.95282014898902</c:v>
                </c:pt>
                <c:pt idx="12">
                  <c:v>108.65555161404754</c:v>
                </c:pt>
                <c:pt idx="13">
                  <c:v>111.06775452288045</c:v>
                </c:pt>
                <c:pt idx="14">
                  <c:v>113.30258957076977</c:v>
                </c:pt>
                <c:pt idx="15">
                  <c:v>115.11174175239447</c:v>
                </c:pt>
                <c:pt idx="16">
                  <c:v>115.64384533522525</c:v>
                </c:pt>
                <c:pt idx="17">
                  <c:v>120.21993614757005</c:v>
                </c:pt>
                <c:pt idx="18">
                  <c:v>120.32635686413622</c:v>
                </c:pt>
                <c:pt idx="19">
                  <c:v>120.78751330258956</c:v>
                </c:pt>
                <c:pt idx="20">
                  <c:v>129.33664420007094</c:v>
                </c:pt>
                <c:pt idx="21">
                  <c:v>130.08158921603405</c:v>
                </c:pt>
                <c:pt idx="22">
                  <c:v>128.62717275629655</c:v>
                </c:pt>
                <c:pt idx="23">
                  <c:v>125.9666548421426</c:v>
                </c:pt>
                <c:pt idx="24">
                  <c:v>110.74849237318199</c:v>
                </c:pt>
                <c:pt idx="25">
                  <c:v>94.678964171692087</c:v>
                </c:pt>
                <c:pt idx="26">
                  <c:v>98.581057112451219</c:v>
                </c:pt>
                <c:pt idx="27">
                  <c:v>100.74494501596311</c:v>
                </c:pt>
                <c:pt idx="28">
                  <c:v>107.1301880099326</c:v>
                </c:pt>
                <c:pt idx="29">
                  <c:v>119.40404398722953</c:v>
                </c:pt>
                <c:pt idx="30">
                  <c:v>118.87194040439873</c:v>
                </c:pt>
                <c:pt idx="31">
                  <c:v>119.90067399787159</c:v>
                </c:pt>
                <c:pt idx="32">
                  <c:v>119.15572898190847</c:v>
                </c:pt>
                <c:pt idx="33">
                  <c:v>117.13373536715149</c:v>
                </c:pt>
                <c:pt idx="34">
                  <c:v>115.82121319616886</c:v>
                </c:pt>
                <c:pt idx="35">
                  <c:v>113.72827243703441</c:v>
                </c:pt>
                <c:pt idx="36">
                  <c:v>111.3160695282015</c:v>
                </c:pt>
                <c:pt idx="37">
                  <c:v>107.62681802057467</c:v>
                </c:pt>
                <c:pt idx="38">
                  <c:v>106.73997871585668</c:v>
                </c:pt>
                <c:pt idx="39">
                  <c:v>105.53387726144024</c:v>
                </c:pt>
                <c:pt idx="40">
                  <c:v>109.82617949627527</c:v>
                </c:pt>
                <c:pt idx="41">
                  <c:v>112.80595956012772</c:v>
                </c:pt>
                <c:pt idx="42">
                  <c:v>112.02554097197589</c:v>
                </c:pt>
                <c:pt idx="43">
                  <c:v>115.3600567577155</c:v>
                </c:pt>
              </c:numCache>
            </c:numRef>
          </c:val>
          <c:smooth val="0"/>
          <c:extLst>
            <c:ext xmlns:c16="http://schemas.microsoft.com/office/drawing/2014/chart" uri="{C3380CC4-5D6E-409C-BE32-E72D297353CC}">
              <c16:uniqueId val="{00000001-ED11-41F7-B673-BE391A3DB200}"/>
            </c:ext>
          </c:extLst>
        </c:ser>
        <c:ser>
          <c:idx val="2"/>
          <c:order val="2"/>
          <c:tx>
            <c:v>Total Provence-Alpes-Côte d'Azur</c:v>
          </c:tx>
          <c:spPr>
            <a:ln w="28575" cap="rnd">
              <a:solidFill>
                <a:schemeClr val="accent6"/>
              </a:solidFill>
              <a:round/>
            </a:ln>
            <a:effectLst/>
          </c:spPr>
          <c:marker>
            <c:symbol val="none"/>
          </c:marker>
          <c:cat>
            <c:multiLvlStrRef>
              <c:f>Feuil1!$A$10:$B$53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Feuil1!$T$10:$T$53</c:f>
              <c:numCache>
                <c:formatCode>0.0</c:formatCode>
                <c:ptCount val="44"/>
                <c:pt idx="0" formatCode="General">
                  <c:v>100</c:v>
                </c:pt>
                <c:pt idx="1">
                  <c:v>100.04844718421624</c:v>
                </c:pt>
                <c:pt idx="2">
                  <c:v>100.33913028951369</c:v>
                </c:pt>
                <c:pt idx="3">
                  <c:v>99.98830585208573</c:v>
                </c:pt>
                <c:pt idx="4">
                  <c:v>98.332748625937612</c:v>
                </c:pt>
                <c:pt idx="5">
                  <c:v>97.290298869008836</c:v>
                </c:pt>
                <c:pt idx="6">
                  <c:v>96.860956581299391</c:v>
                </c:pt>
                <c:pt idx="7">
                  <c:v>96.316343407006471</c:v>
                </c:pt>
                <c:pt idx="8">
                  <c:v>97.900065153109807</c:v>
                </c:pt>
                <c:pt idx="9">
                  <c:v>99.787834744984053</c:v>
                </c:pt>
                <c:pt idx="10">
                  <c:v>99.72936400541272</c:v>
                </c:pt>
                <c:pt idx="11">
                  <c:v>100.17040044103645</c:v>
                </c:pt>
                <c:pt idx="12">
                  <c:v>100.90044938939842</c:v>
                </c:pt>
                <c:pt idx="13">
                  <c:v>100.96727309176565</c:v>
                </c:pt>
                <c:pt idx="14">
                  <c:v>103.29273793414524</c:v>
                </c:pt>
                <c:pt idx="15">
                  <c:v>106.90790023221237</c:v>
                </c:pt>
                <c:pt idx="16">
                  <c:v>112.03996057401559</c:v>
                </c:pt>
                <c:pt idx="17">
                  <c:v>117.26557409913296</c:v>
                </c:pt>
                <c:pt idx="18">
                  <c:v>120.47812359043752</c:v>
                </c:pt>
                <c:pt idx="19">
                  <c:v>123.01408309527389</c:v>
                </c:pt>
                <c:pt idx="20">
                  <c:v>127.72849529728194</c:v>
                </c:pt>
                <c:pt idx="21">
                  <c:v>130.89760938204782</c:v>
                </c:pt>
                <c:pt idx="22">
                  <c:v>134.57124241968626</c:v>
                </c:pt>
                <c:pt idx="23">
                  <c:v>140.49516363454117</c:v>
                </c:pt>
                <c:pt idx="24">
                  <c:v>139.23052506724133</c:v>
                </c:pt>
                <c:pt idx="25">
                  <c:v>131.89328254731953</c:v>
                </c:pt>
                <c:pt idx="26">
                  <c:v>139.29400758449023</c:v>
                </c:pt>
                <c:pt idx="27">
                  <c:v>144.62988021851351</c:v>
                </c:pt>
                <c:pt idx="28">
                  <c:v>155.22143704371939</c:v>
                </c:pt>
                <c:pt idx="29">
                  <c:v>176.45800965602498</c:v>
                </c:pt>
                <c:pt idx="30">
                  <c:v>174.87261731736248</c:v>
                </c:pt>
                <c:pt idx="31">
                  <c:v>178.53455620708664</c:v>
                </c:pt>
                <c:pt idx="32">
                  <c:v>180.75811490335622</c:v>
                </c:pt>
                <c:pt idx="33">
                  <c:v>177.60904792930052</c:v>
                </c:pt>
                <c:pt idx="34">
                  <c:v>183.14706226298466</c:v>
                </c:pt>
                <c:pt idx="35">
                  <c:v>184.5587129754924</c:v>
                </c:pt>
                <c:pt idx="36">
                  <c:v>180.99700963931906</c:v>
                </c:pt>
                <c:pt idx="37">
                  <c:v>177.44700045105998</c:v>
                </c:pt>
                <c:pt idx="38">
                  <c:v>175.69287826392022</c:v>
                </c:pt>
                <c:pt idx="39">
                  <c:v>172.31661070181593</c:v>
                </c:pt>
                <c:pt idx="40">
                  <c:v>176.68186905895521</c:v>
                </c:pt>
                <c:pt idx="41">
                  <c:v>177.3166942314439</c:v>
                </c:pt>
                <c:pt idx="42">
                  <c:v>176.52483335839221</c:v>
                </c:pt>
                <c:pt idx="43">
                  <c:v>177.39354148916621</c:v>
                </c:pt>
              </c:numCache>
            </c:numRef>
          </c:val>
          <c:smooth val="0"/>
          <c:extLst>
            <c:ext xmlns:c16="http://schemas.microsoft.com/office/drawing/2014/chart" uri="{C3380CC4-5D6E-409C-BE32-E72D297353CC}">
              <c16:uniqueId val="{00000002-ED11-41F7-B673-BE391A3DB200}"/>
            </c:ext>
          </c:extLst>
        </c:ser>
        <c:ser>
          <c:idx val="0"/>
          <c:order val="3"/>
          <c:tx>
            <c:v>Provence-Alpes-Côte d'Azur hors micro-entrepreneurs</c:v>
          </c:tx>
          <c:spPr>
            <a:ln w="28575" cap="rnd">
              <a:solidFill>
                <a:schemeClr val="accent6"/>
              </a:solidFill>
              <a:prstDash val="dash"/>
              <a:round/>
            </a:ln>
            <a:effectLst/>
          </c:spPr>
          <c:marker>
            <c:symbol val="none"/>
          </c:marker>
          <c:cat>
            <c:multiLvlStrRef>
              <c:f>Feuil1!$A$10:$B$53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Feuil1!$S$10:$S$53</c:f>
              <c:numCache>
                <c:formatCode>0.0</c:formatCode>
                <c:ptCount val="44"/>
                <c:pt idx="0" formatCode="General">
                  <c:v>100</c:v>
                </c:pt>
                <c:pt idx="1">
                  <c:v>100.13609608383518</c:v>
                </c:pt>
                <c:pt idx="2">
                  <c:v>99.35354360178286</c:v>
                </c:pt>
                <c:pt idx="3">
                  <c:v>99.125582661358919</c:v>
                </c:pt>
                <c:pt idx="4">
                  <c:v>97.482222449049033</c:v>
                </c:pt>
                <c:pt idx="5">
                  <c:v>96.213126467285903</c:v>
                </c:pt>
                <c:pt idx="6">
                  <c:v>96.461501820285122</c:v>
                </c:pt>
                <c:pt idx="7">
                  <c:v>96.73369398795549</c:v>
                </c:pt>
                <c:pt idx="8">
                  <c:v>100.22115613623217</c:v>
                </c:pt>
                <c:pt idx="9">
                  <c:v>103.92977442074105</c:v>
                </c:pt>
                <c:pt idx="10">
                  <c:v>105.13422476268246</c:v>
                </c:pt>
                <c:pt idx="11">
                  <c:v>107.37981014596305</c:v>
                </c:pt>
                <c:pt idx="12">
                  <c:v>108.82583103671193</c:v>
                </c:pt>
                <c:pt idx="13">
                  <c:v>109.04018236875234</c:v>
                </c:pt>
                <c:pt idx="14">
                  <c:v>111.18709809125242</c:v>
                </c:pt>
                <c:pt idx="15">
                  <c:v>113.24214895716376</c:v>
                </c:pt>
                <c:pt idx="16">
                  <c:v>114.3411248341329</c:v>
                </c:pt>
                <c:pt idx="17">
                  <c:v>117.85240379708073</c:v>
                </c:pt>
                <c:pt idx="18">
                  <c:v>119.00922050967984</c:v>
                </c:pt>
                <c:pt idx="19">
                  <c:v>118.19264400666871</c:v>
                </c:pt>
                <c:pt idx="20">
                  <c:v>121.69711816542478</c:v>
                </c:pt>
                <c:pt idx="21">
                  <c:v>122.6327787417917</c:v>
                </c:pt>
                <c:pt idx="22">
                  <c:v>122.50688986424416</c:v>
                </c:pt>
                <c:pt idx="23">
                  <c:v>120.9077608791807</c:v>
                </c:pt>
                <c:pt idx="24">
                  <c:v>113.4871219080671</c:v>
                </c:pt>
                <c:pt idx="25">
                  <c:v>100.42530026198494</c:v>
                </c:pt>
                <c:pt idx="26">
                  <c:v>101.51747133476235</c:v>
                </c:pt>
                <c:pt idx="27">
                  <c:v>105.47786737436631</c:v>
                </c:pt>
                <c:pt idx="28">
                  <c:v>110.75159062297983</c:v>
                </c:pt>
                <c:pt idx="29">
                  <c:v>125.32748120172843</c:v>
                </c:pt>
                <c:pt idx="30">
                  <c:v>126.31077540743765</c:v>
                </c:pt>
                <c:pt idx="31">
                  <c:v>126.5013099248069</c:v>
                </c:pt>
                <c:pt idx="32">
                  <c:v>126.70545405055968</c:v>
                </c:pt>
                <c:pt idx="33">
                  <c:v>125.12333707597566</c:v>
                </c:pt>
                <c:pt idx="34">
                  <c:v>125.76979347419277</c:v>
                </c:pt>
                <c:pt idx="35">
                  <c:v>127.60028580177605</c:v>
                </c:pt>
                <c:pt idx="36">
                  <c:v>125.0961178592086</c:v>
                </c:pt>
                <c:pt idx="37">
                  <c:v>122.41842740975129</c:v>
                </c:pt>
                <c:pt idx="38">
                  <c:v>121.67670375284952</c:v>
                </c:pt>
                <c:pt idx="39">
                  <c:v>120.33275492497704</c:v>
                </c:pt>
                <c:pt idx="40">
                  <c:v>124.82732809363411</c:v>
                </c:pt>
                <c:pt idx="41">
                  <c:v>125.22200673675614</c:v>
                </c:pt>
                <c:pt idx="42">
                  <c:v>123.75557143343201</c:v>
                </c:pt>
                <c:pt idx="43">
                  <c:v>122.71783879418869</c:v>
                </c:pt>
              </c:numCache>
            </c:numRef>
          </c:val>
          <c:smooth val="0"/>
          <c:extLst>
            <c:ext xmlns:c16="http://schemas.microsoft.com/office/drawing/2014/chart" uri="{C3380CC4-5D6E-409C-BE32-E72D297353CC}">
              <c16:uniqueId val="{00000003-ED11-41F7-B673-BE391A3DB200}"/>
            </c:ext>
          </c:extLst>
        </c:ser>
        <c:dLbls>
          <c:showLegendKey val="0"/>
          <c:showVal val="0"/>
          <c:showCatName val="0"/>
          <c:showSerName val="0"/>
          <c:showPercent val="0"/>
          <c:showBubbleSize val="0"/>
        </c:dLbls>
        <c:smooth val="0"/>
        <c:axId val="1705317920"/>
        <c:axId val="1705316960"/>
      </c:lineChart>
      <c:catAx>
        <c:axId val="170531792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25400"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fr-FR"/>
          </a:p>
        </c:txPr>
        <c:crossAx val="1705316960"/>
        <c:crossesAt val="100"/>
        <c:auto val="1"/>
        <c:lblAlgn val="ctr"/>
        <c:lblOffset val="100"/>
        <c:tickLblSkip val="4"/>
        <c:tickMarkSkip val="4"/>
        <c:noMultiLvlLbl val="1"/>
      </c:catAx>
      <c:valAx>
        <c:axId val="1705316960"/>
        <c:scaling>
          <c:orientation val="minMax"/>
          <c:max val="200"/>
          <c:min val="8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solidFill>
              <a:schemeClr val="bg1"/>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705317920"/>
        <c:crosses val="autoZero"/>
        <c:crossBetween val="midCat"/>
        <c:majorUnit val="20"/>
        <c:minorUnit val="1"/>
      </c:valAx>
      <c:spPr>
        <a:noFill/>
        <a:ln>
          <a:noFill/>
        </a:ln>
        <a:effectLst/>
      </c:spPr>
    </c:plotArea>
    <c:legend>
      <c:legendPos val="b"/>
      <c:layout>
        <c:manualLayout>
          <c:xMode val="edge"/>
          <c:yMode val="edge"/>
          <c:x val="3.6633682742078191E-2"/>
          <c:y val="0.10190922057280717"/>
          <c:w val="0.92431118858147676"/>
          <c:h val="0.13133060524629087"/>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userShapes r:id="rId4"/>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400" b="1" i="0" u="none" strike="noStrike" baseline="0">
                <a:solidFill>
                  <a:srgbClr val="000000"/>
                </a:solidFill>
                <a:latin typeface="Calibri"/>
              </a:rPr>
              <a:t>Evolution des défaillances d'entreprises</a:t>
            </a:r>
          </a:p>
          <a:p>
            <a:pPr>
              <a:defRPr sz="1400" b="0" i="0" u="none" strike="noStrike" kern="1200" spc="0" baseline="0">
                <a:solidFill>
                  <a:schemeClr val="tx1">
                    <a:lumMod val="65000"/>
                    <a:lumOff val="35000"/>
                  </a:schemeClr>
                </a:solidFill>
                <a:latin typeface="+mn-lt"/>
                <a:ea typeface="+mn-ea"/>
                <a:cs typeface="+mn-cs"/>
              </a:defRPr>
            </a:pPr>
            <a:r>
              <a:rPr lang="fr-FR" sz="1400" b="0" i="1" u="none" strike="noStrike" baseline="0">
                <a:solidFill>
                  <a:srgbClr val="000000"/>
                </a:solidFill>
                <a:latin typeface="Calibri"/>
              </a:rPr>
              <a:t>(données brutes, base 100 au 1</a:t>
            </a:r>
            <a:r>
              <a:rPr lang="fr-FR" sz="1400" b="0" i="1" u="none" strike="noStrike" baseline="30000">
                <a:solidFill>
                  <a:srgbClr val="000000"/>
                </a:solidFill>
                <a:latin typeface="Calibri"/>
              </a:rPr>
              <a:t>er</a:t>
            </a:r>
            <a:r>
              <a:rPr lang="fr-FR" sz="1400" b="0" i="1" u="none" strike="noStrike" baseline="0">
                <a:solidFill>
                  <a:srgbClr val="000000"/>
                </a:solidFill>
                <a:latin typeface="Calibri"/>
              </a:rPr>
              <a:t> trimestre 2014)</a:t>
            </a:r>
          </a:p>
        </c:rich>
      </c:tx>
      <c:layout>
        <c:manualLayout>
          <c:xMode val="edge"/>
          <c:yMode val="edge"/>
          <c:x val="0.25170558745617655"/>
          <c:y val="3.4428794992175271E-2"/>
        </c:manualLayout>
      </c:layout>
      <c:overlay val="0"/>
      <c:spPr>
        <a:noFill/>
        <a:ln>
          <a:noFill/>
        </a:ln>
        <a:effectLst/>
      </c:spPr>
    </c:title>
    <c:autoTitleDeleted val="0"/>
    <c:plotArea>
      <c:layout>
        <c:manualLayout>
          <c:layoutTarget val="inner"/>
          <c:xMode val="edge"/>
          <c:yMode val="edge"/>
          <c:x val="5.9075436405720168E-2"/>
          <c:y val="0.2225039123630673"/>
          <c:w val="0.91033142539173328"/>
          <c:h val="0.53890946730250266"/>
        </c:manualLayout>
      </c:layout>
      <c:lineChart>
        <c:grouping val="standard"/>
        <c:varyColors val="0"/>
        <c:ser>
          <c:idx val="0"/>
          <c:order val="0"/>
          <c:tx>
            <c:strRef>
              <c:f>Graphique!$D$8:$D$9</c:f>
              <c:strCache>
                <c:ptCount val="2"/>
                <c:pt idx="0">
                  <c:v>Provence-Alpes-Côte d'Azur</c:v>
                </c:pt>
              </c:strCache>
            </c:strRef>
          </c:tx>
          <c:spPr>
            <a:ln w="31750">
              <a:solidFill>
                <a:schemeClr val="accent6"/>
              </a:solidFill>
            </a:ln>
          </c:spPr>
          <c:marker>
            <c:symbol val="none"/>
          </c:marker>
          <c:cat>
            <c:multiLvlStrRef>
              <c:f>Graphique!$A$10:$B$53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Graphique!$D$10:$D$53</c:f>
              <c:numCache>
                <c:formatCode>#\ ##0.0</c:formatCode>
                <c:ptCount val="44"/>
                <c:pt idx="0">
                  <c:v>100</c:v>
                </c:pt>
                <c:pt idx="1">
                  <c:v>99.131378935939196</c:v>
                </c:pt>
                <c:pt idx="2">
                  <c:v>100.07755545214829</c:v>
                </c:pt>
                <c:pt idx="3">
                  <c:v>98.83666821777571</c:v>
                </c:pt>
                <c:pt idx="4">
                  <c:v>102.43524119745618</c:v>
                </c:pt>
                <c:pt idx="5">
                  <c:v>102.171552660152</c:v>
                </c:pt>
                <c:pt idx="6">
                  <c:v>101.00822087792771</c:v>
                </c:pt>
                <c:pt idx="7">
                  <c:v>101.02373196835737</c:v>
                </c:pt>
                <c:pt idx="8">
                  <c:v>96.959826275787179</c:v>
                </c:pt>
                <c:pt idx="9">
                  <c:v>96.199782844733988</c:v>
                </c:pt>
                <c:pt idx="10">
                  <c:v>93.3302311152474</c:v>
                </c:pt>
                <c:pt idx="11">
                  <c:v>92.802854040639062</c:v>
                </c:pt>
                <c:pt idx="12">
                  <c:v>92.430587870327287</c:v>
                </c:pt>
                <c:pt idx="13">
                  <c:v>93.144098030091513</c:v>
                </c:pt>
                <c:pt idx="14">
                  <c:v>93.283697843958436</c:v>
                </c:pt>
                <c:pt idx="15">
                  <c:v>92.849387311928027</c:v>
                </c:pt>
                <c:pt idx="16">
                  <c:v>89.545525050411044</c:v>
                </c:pt>
                <c:pt idx="17">
                  <c:v>85.202419730107025</c:v>
                </c:pt>
                <c:pt idx="18">
                  <c:v>83.449666511555762</c:v>
                </c:pt>
                <c:pt idx="19">
                  <c:v>81.200558399255456</c:v>
                </c:pt>
                <c:pt idx="20">
                  <c:v>79.695982627578715</c:v>
                </c:pt>
                <c:pt idx="21">
                  <c:v>79.664960446719405</c:v>
                </c:pt>
                <c:pt idx="22">
                  <c:v>80.580114782069174</c:v>
                </c:pt>
                <c:pt idx="23">
                  <c:v>81.154025127966506</c:v>
                </c:pt>
                <c:pt idx="24">
                  <c:v>75.818210020164429</c:v>
                </c:pt>
                <c:pt idx="25">
                  <c:v>65.146579804560261</c:v>
                </c:pt>
                <c:pt idx="26">
                  <c:v>60.617341399100354</c:v>
                </c:pt>
                <c:pt idx="27">
                  <c:v>52.737707460834493</c:v>
                </c:pt>
                <c:pt idx="28">
                  <c:v>48.348068869241509</c:v>
                </c:pt>
                <c:pt idx="29">
                  <c:v>51.605397859469527</c:v>
                </c:pt>
                <c:pt idx="30">
                  <c:v>49.573445013184426</c:v>
                </c:pt>
                <c:pt idx="31">
                  <c:v>48.797890491701565</c:v>
                </c:pt>
                <c:pt idx="32">
                  <c:v>53.373662168450444</c:v>
                </c:pt>
                <c:pt idx="33">
                  <c:v>57.949433845199316</c:v>
                </c:pt>
                <c:pt idx="34">
                  <c:v>62.230494803784708</c:v>
                </c:pt>
                <c:pt idx="35">
                  <c:v>67.55079882115713</c:v>
                </c:pt>
                <c:pt idx="36">
                  <c:v>74.23607879633937</c:v>
                </c:pt>
                <c:pt idx="37">
                  <c:v>79.060027919962778</c:v>
                </c:pt>
                <c:pt idx="38">
                  <c:v>82.81371180393981</c:v>
                </c:pt>
                <c:pt idx="39">
                  <c:v>90.724367923065003</c:v>
                </c:pt>
                <c:pt idx="40">
                  <c:v>96.292849387311932</c:v>
                </c:pt>
                <c:pt idx="41">
                  <c:v>100.44982162246005</c:v>
                </c:pt>
                <c:pt idx="42">
                  <c:v>104.03288351171088</c:v>
                </c:pt>
                <c:pt idx="43">
                  <c:v>104.28106095858539</c:v>
                </c:pt>
              </c:numCache>
            </c:numRef>
          </c:val>
          <c:smooth val="0"/>
          <c:extLst>
            <c:ext xmlns:c16="http://schemas.microsoft.com/office/drawing/2014/chart" uri="{C3380CC4-5D6E-409C-BE32-E72D297353CC}">
              <c16:uniqueId val="{00000000-EBBE-48C5-8991-7FC32CEFD74A}"/>
            </c:ext>
          </c:extLst>
        </c:ser>
        <c:ser>
          <c:idx val="2"/>
          <c:order val="1"/>
          <c:tx>
            <c:v>France métro.</c:v>
          </c:tx>
          <c:spPr>
            <a:ln>
              <a:solidFill>
                <a:schemeClr val="accent1">
                  <a:lumMod val="75000"/>
                </a:schemeClr>
              </a:solidFill>
            </a:ln>
          </c:spPr>
          <c:marker>
            <c:symbol val="none"/>
          </c:marker>
          <c:val>
            <c:numRef>
              <c:f>Graphique!$C$10:$C$53</c:f>
              <c:numCache>
                <c:formatCode>#\ ##0.0</c:formatCode>
                <c:ptCount val="44"/>
                <c:pt idx="0">
                  <c:v>100</c:v>
                </c:pt>
                <c:pt idx="1">
                  <c:v>99.931971687264138</c:v>
                </c:pt>
                <c:pt idx="2">
                  <c:v>100.32880351155671</c:v>
                </c:pt>
                <c:pt idx="3">
                  <c:v>99.055702230356829</c:v>
                </c:pt>
                <c:pt idx="4">
                  <c:v>101.26662239427266</c:v>
                </c:pt>
                <c:pt idx="5">
                  <c:v>100.62845203194091</c:v>
                </c:pt>
                <c:pt idx="6">
                  <c:v>99.922253356873298</c:v>
                </c:pt>
                <c:pt idx="7">
                  <c:v>100.01943666078168</c:v>
                </c:pt>
                <c:pt idx="8">
                  <c:v>96.974359804985497</c:v>
                </c:pt>
                <c:pt idx="9">
                  <c:v>96.979218970180924</c:v>
                </c:pt>
                <c:pt idx="10">
                  <c:v>94.212734252255459</c:v>
                </c:pt>
                <c:pt idx="11">
                  <c:v>91.818785532645492</c:v>
                </c:pt>
                <c:pt idx="12">
                  <c:v>90.391810686923989</c:v>
                </c:pt>
                <c:pt idx="13">
                  <c:v>87.99462252385041</c:v>
                </c:pt>
                <c:pt idx="14">
                  <c:v>86.838141207340584</c:v>
                </c:pt>
                <c:pt idx="15">
                  <c:v>86.018562011046512</c:v>
                </c:pt>
                <c:pt idx="16">
                  <c:v>83.678064108586142</c:v>
                </c:pt>
                <c:pt idx="17">
                  <c:v>83.083626233013163</c:v>
                </c:pt>
                <c:pt idx="18">
                  <c:v>83.582500526409561</c:v>
                </c:pt>
                <c:pt idx="19">
                  <c:v>84.377783896726541</c:v>
                </c:pt>
                <c:pt idx="20">
                  <c:v>84.533277182979958</c:v>
                </c:pt>
                <c:pt idx="21">
                  <c:v>83.676444386854342</c:v>
                </c:pt>
                <c:pt idx="22">
                  <c:v>82.586371661348579</c:v>
                </c:pt>
                <c:pt idx="23">
                  <c:v>80.47263480134113</c:v>
                </c:pt>
                <c:pt idx="24">
                  <c:v>74.405157193994071</c:v>
                </c:pt>
                <c:pt idx="25">
                  <c:v>63.319781661510554</c:v>
                </c:pt>
                <c:pt idx="26">
                  <c:v>57.51469897471614</c:v>
                </c:pt>
                <c:pt idx="27">
                  <c:v>49.127779847422218</c:v>
                </c:pt>
                <c:pt idx="28">
                  <c:v>43.900937818882717</c:v>
                </c:pt>
                <c:pt idx="29">
                  <c:v>45.193475760864281</c:v>
                </c:pt>
                <c:pt idx="30">
                  <c:v>42.984175318680251</c:v>
                </c:pt>
                <c:pt idx="31">
                  <c:v>42.99389364907109</c:v>
                </c:pt>
                <c:pt idx="32">
                  <c:v>47.150099612886507</c:v>
                </c:pt>
                <c:pt idx="33">
                  <c:v>52.466026336675363</c:v>
                </c:pt>
                <c:pt idx="34">
                  <c:v>58.468715074750158</c:v>
                </c:pt>
                <c:pt idx="35">
                  <c:v>64.842320089408645</c:v>
                </c:pt>
                <c:pt idx="36">
                  <c:v>72.10029316963346</c:v>
                </c:pt>
                <c:pt idx="37">
                  <c:v>77.636502048947989</c:v>
                </c:pt>
                <c:pt idx="38">
                  <c:v>81.326228154003147</c:v>
                </c:pt>
                <c:pt idx="39">
                  <c:v>88.33962325272519</c:v>
                </c:pt>
                <c:pt idx="40">
                  <c:v>93.221464552389904</c:v>
                </c:pt>
                <c:pt idx="41">
                  <c:v>97.727530410275506</c:v>
                </c:pt>
                <c:pt idx="42">
                  <c:v>101.06901634299228</c:v>
                </c:pt>
                <c:pt idx="43">
                  <c:v>103.79986718281799</c:v>
                </c:pt>
              </c:numCache>
            </c:numRef>
          </c:val>
          <c:smooth val="0"/>
          <c:extLst>
            <c:ext xmlns:c16="http://schemas.microsoft.com/office/drawing/2014/chart" uri="{C3380CC4-5D6E-409C-BE32-E72D297353CC}">
              <c16:uniqueId val="{00000001-EBBE-48C5-8991-7FC32CEFD74A}"/>
            </c:ext>
          </c:extLst>
        </c:ser>
        <c:ser>
          <c:idx val="1"/>
          <c:order val="2"/>
          <c:tx>
            <c:strRef>
              <c:f>'Données Eclairages Deps'!$H$9</c:f>
              <c:strCache>
                <c:ptCount val="1"/>
                <c:pt idx="0">
                  <c:v>Vaucluse</c:v>
                </c:pt>
              </c:strCache>
            </c:strRef>
          </c:tx>
          <c:spPr>
            <a:ln>
              <a:solidFill>
                <a:srgbClr val="00B050"/>
              </a:solidFill>
            </a:ln>
          </c:spPr>
          <c:marker>
            <c:symbol val="none"/>
          </c:marker>
          <c:cat>
            <c:multiLvlStrRef>
              <c:f>'Données Eclairages Deps'!$A$10:$B$53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Eclairages Deps'!$H$10:$H$53</c:f>
              <c:numCache>
                <c:formatCode>#\ ##0.0</c:formatCode>
                <c:ptCount val="44"/>
                <c:pt idx="0">
                  <c:v>100</c:v>
                </c:pt>
                <c:pt idx="1">
                  <c:v>99.568345323740999</c:v>
                </c:pt>
                <c:pt idx="2">
                  <c:v>105.17985611510792</c:v>
                </c:pt>
                <c:pt idx="3">
                  <c:v>103.30935251798562</c:v>
                </c:pt>
                <c:pt idx="4">
                  <c:v>101.87050359712231</c:v>
                </c:pt>
                <c:pt idx="5">
                  <c:v>102.01438848920863</c:v>
                </c:pt>
                <c:pt idx="6">
                  <c:v>97.841726618705039</c:v>
                </c:pt>
                <c:pt idx="7">
                  <c:v>95.39568345323741</c:v>
                </c:pt>
                <c:pt idx="8">
                  <c:v>91.223021582733807</c:v>
                </c:pt>
                <c:pt idx="9">
                  <c:v>88.633093525179845</c:v>
                </c:pt>
                <c:pt idx="10">
                  <c:v>86.906474820143885</c:v>
                </c:pt>
                <c:pt idx="11">
                  <c:v>83.741007194244602</c:v>
                </c:pt>
                <c:pt idx="12">
                  <c:v>84.892086330935257</c:v>
                </c:pt>
                <c:pt idx="13">
                  <c:v>85.323741007194243</c:v>
                </c:pt>
                <c:pt idx="14">
                  <c:v>77.841726618705025</c:v>
                </c:pt>
                <c:pt idx="15">
                  <c:v>82.589928057553948</c:v>
                </c:pt>
                <c:pt idx="16">
                  <c:v>83.165467625899282</c:v>
                </c:pt>
                <c:pt idx="17">
                  <c:v>81.294964028776988</c:v>
                </c:pt>
                <c:pt idx="18">
                  <c:v>87.194244604316552</c:v>
                </c:pt>
                <c:pt idx="19">
                  <c:v>86.330935251798564</c:v>
                </c:pt>
                <c:pt idx="20">
                  <c:v>78.705035971223026</c:v>
                </c:pt>
                <c:pt idx="21">
                  <c:v>75.539568345323744</c:v>
                </c:pt>
                <c:pt idx="22">
                  <c:v>74.676258992805757</c:v>
                </c:pt>
                <c:pt idx="23">
                  <c:v>71.654676258992808</c:v>
                </c:pt>
                <c:pt idx="24">
                  <c:v>70.2158273381295</c:v>
                </c:pt>
                <c:pt idx="25">
                  <c:v>64.02877697841727</c:v>
                </c:pt>
                <c:pt idx="26">
                  <c:v>61.007194244604314</c:v>
                </c:pt>
                <c:pt idx="27">
                  <c:v>52.805755395683448</c:v>
                </c:pt>
                <c:pt idx="28">
                  <c:v>49.640287769784173</c:v>
                </c:pt>
                <c:pt idx="29">
                  <c:v>52.805755395683448</c:v>
                </c:pt>
                <c:pt idx="30">
                  <c:v>50.07194244604316</c:v>
                </c:pt>
                <c:pt idx="31">
                  <c:v>52.374100719424469</c:v>
                </c:pt>
                <c:pt idx="32">
                  <c:v>54.964028776978409</c:v>
                </c:pt>
                <c:pt idx="33">
                  <c:v>59.856115107913666</c:v>
                </c:pt>
                <c:pt idx="34">
                  <c:v>70.791366906474821</c:v>
                </c:pt>
                <c:pt idx="35">
                  <c:v>78.561151079136692</c:v>
                </c:pt>
                <c:pt idx="36">
                  <c:v>86.474820143884884</c:v>
                </c:pt>
                <c:pt idx="37">
                  <c:v>93.381294964028768</c:v>
                </c:pt>
                <c:pt idx="38">
                  <c:v>95.683453237410077</c:v>
                </c:pt>
                <c:pt idx="39">
                  <c:v>106.18705035971223</c:v>
                </c:pt>
                <c:pt idx="40">
                  <c:v>111.36690647482015</c:v>
                </c:pt>
                <c:pt idx="41">
                  <c:v>109.64028776978417</c:v>
                </c:pt>
                <c:pt idx="42">
                  <c:v>109.06474820143886</c:v>
                </c:pt>
                <c:pt idx="43">
                  <c:v>105.32374100719424</c:v>
                </c:pt>
              </c:numCache>
            </c:numRef>
          </c:val>
          <c:smooth val="0"/>
          <c:extLst>
            <c:ext xmlns:c16="http://schemas.microsoft.com/office/drawing/2014/chart" uri="{C3380CC4-5D6E-409C-BE32-E72D297353CC}">
              <c16:uniqueId val="{00000002-EBBE-48C5-8991-7FC32CEFD74A}"/>
            </c:ext>
          </c:extLst>
        </c:ser>
        <c:dLbls>
          <c:showLegendKey val="0"/>
          <c:showVal val="0"/>
          <c:showCatName val="0"/>
          <c:showSerName val="0"/>
          <c:showPercent val="0"/>
          <c:showBubbleSize val="0"/>
        </c:dLbls>
        <c:smooth val="0"/>
        <c:axId val="961269663"/>
        <c:axId val="961261023"/>
      </c:lineChart>
      <c:catAx>
        <c:axId val="961269663"/>
        <c:scaling>
          <c:orientation val="minMax"/>
        </c:scaling>
        <c:delete val="0"/>
        <c:axPos val="b"/>
        <c:majorGridlines/>
        <c:numFmt formatCode="General" sourceLinked="1"/>
        <c:majorTickMark val="none"/>
        <c:minorTickMark val="none"/>
        <c:tickLblPos val="low"/>
        <c:spPr>
          <a:noFill/>
          <a:ln w="19050" cap="flat" cmpd="sng" algn="ctr">
            <a:solidFill>
              <a:schemeClr val="bg2">
                <a:lumMod val="50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fr-FR"/>
          </a:p>
        </c:txPr>
        <c:crossAx val="961261023"/>
        <c:crossesAt val="100"/>
        <c:auto val="1"/>
        <c:lblAlgn val="ctr"/>
        <c:lblOffset val="100"/>
        <c:tickLblSkip val="4"/>
        <c:tickMarkSkip val="4"/>
        <c:noMultiLvlLbl val="1"/>
      </c:catAx>
      <c:valAx>
        <c:axId val="961261023"/>
        <c:scaling>
          <c:orientation val="minMax"/>
          <c:max val="120"/>
          <c:min val="4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961269663"/>
        <c:crosses val="autoZero"/>
        <c:crossBetween val="midCat"/>
        <c:majorUnit val="10"/>
      </c:valAx>
    </c:plotArea>
    <c:legend>
      <c:legendPos val="b"/>
      <c:layout>
        <c:manualLayout>
          <c:xMode val="edge"/>
          <c:yMode val="edge"/>
          <c:x val="0.2030416472911758"/>
          <c:y val="0.1525858563454216"/>
          <c:w val="0.7090444076113388"/>
          <c:h val="5.5330010525952683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c:chart>
  <c:txPr>
    <a:bodyPr/>
    <a:lstStyle/>
    <a:p>
      <a:pPr>
        <a:defRPr/>
      </a:pPr>
      <a:endParaRPr lang="fr-FR"/>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896545228499124E-2"/>
          <c:y val="0.27208624345685795"/>
          <c:w val="0.83764367816092966"/>
          <c:h val="0.49121318168562289"/>
        </c:manualLayout>
      </c:layout>
      <c:barChart>
        <c:barDir val="col"/>
        <c:grouping val="stacked"/>
        <c:varyColors val="0"/>
        <c:ser>
          <c:idx val="1"/>
          <c:order val="0"/>
          <c:tx>
            <c:strRef>
              <c:f>'Données Graph2'!$G$7:$G$8</c:f>
              <c:strCache>
                <c:ptCount val="2"/>
                <c:pt idx="0">
                  <c:v>Emploi hors intérim</c:v>
                </c:pt>
              </c:strCache>
            </c:strRef>
          </c:tx>
          <c:spPr>
            <a:solidFill>
              <a:srgbClr val="00B0F0"/>
            </a:solidFill>
            <a:ln w="28575">
              <a:noFill/>
              <a:prstDash val="solid"/>
            </a:ln>
          </c:spPr>
          <c:invertIfNegative val="0"/>
          <c:cat>
            <c:multiLvlStrRef>
              <c:f>'Données Graph2'!$A$10:$B$50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Graph2'!$V$10:$V$53</c:f>
              <c:numCache>
                <c:formatCode>#,##0</c:formatCode>
                <c:ptCount val="44"/>
                <c:pt idx="0">
                  <c:v>-156.22297002826235</c:v>
                </c:pt>
                <c:pt idx="1">
                  <c:v>-712.17531452499679</c:v>
                </c:pt>
                <c:pt idx="2">
                  <c:v>269.17609734556754</c:v>
                </c:pt>
                <c:pt idx="3">
                  <c:v>-249.73957951448392</c:v>
                </c:pt>
                <c:pt idx="4">
                  <c:v>-147.70197394688148</c:v>
                </c:pt>
                <c:pt idx="5">
                  <c:v>103.65062484724331</c:v>
                </c:pt>
                <c:pt idx="6">
                  <c:v>-550.55055455077672</c:v>
                </c:pt>
                <c:pt idx="7">
                  <c:v>820.77115554563352</c:v>
                </c:pt>
                <c:pt idx="8">
                  <c:v>265.91233749265666</c:v>
                </c:pt>
                <c:pt idx="9">
                  <c:v>1375.8046421394101</c:v>
                </c:pt>
                <c:pt idx="10">
                  <c:v>-87.808754666883033</c:v>
                </c:pt>
                <c:pt idx="11">
                  <c:v>-283.16544724235428</c:v>
                </c:pt>
                <c:pt idx="12">
                  <c:v>1863.5913145435043</c:v>
                </c:pt>
                <c:pt idx="13">
                  <c:v>417.90378629468614</c:v>
                </c:pt>
                <c:pt idx="14">
                  <c:v>-793.12300454216893</c:v>
                </c:pt>
                <c:pt idx="15">
                  <c:v>1270.4179527748784</c:v>
                </c:pt>
                <c:pt idx="16">
                  <c:v>1319.1460653647373</c:v>
                </c:pt>
                <c:pt idx="17">
                  <c:v>-8.872971238772152</c:v>
                </c:pt>
                <c:pt idx="18">
                  <c:v>585.76920762550435</c:v>
                </c:pt>
                <c:pt idx="19">
                  <c:v>-314.70218909991672</c:v>
                </c:pt>
                <c:pt idx="20">
                  <c:v>1212.4385263171862</c:v>
                </c:pt>
                <c:pt idx="21">
                  <c:v>819.91003933269531</c:v>
                </c:pt>
                <c:pt idx="22">
                  <c:v>650.840074548556</c:v>
                </c:pt>
                <c:pt idx="23">
                  <c:v>-236.45645319050527</c:v>
                </c:pt>
                <c:pt idx="24">
                  <c:v>-1697.5630833338655</c:v>
                </c:pt>
                <c:pt idx="25">
                  <c:v>-3872.9981082006416</c:v>
                </c:pt>
                <c:pt idx="26">
                  <c:v>4841.5742624127597</c:v>
                </c:pt>
                <c:pt idx="27">
                  <c:v>2080.7224372988567</c:v>
                </c:pt>
                <c:pt idx="28">
                  <c:v>1108.0265335376316</c:v>
                </c:pt>
                <c:pt idx="29">
                  <c:v>1808.5664848461456</c:v>
                </c:pt>
                <c:pt idx="30">
                  <c:v>2182.3478648290911</c:v>
                </c:pt>
                <c:pt idx="31">
                  <c:v>2016.0969634675712</c:v>
                </c:pt>
                <c:pt idx="32">
                  <c:v>1015.8528970754123</c:v>
                </c:pt>
                <c:pt idx="33">
                  <c:v>-428.18459201377118</c:v>
                </c:pt>
                <c:pt idx="34">
                  <c:v>-1021.1978456273791</c:v>
                </c:pt>
                <c:pt idx="35">
                  <c:v>1326.1977789614757</c:v>
                </c:pt>
                <c:pt idx="36">
                  <c:v>209.67857959755929</c:v>
                </c:pt>
                <c:pt idx="37">
                  <c:v>375.92898733637412</c:v>
                </c:pt>
                <c:pt idx="38">
                  <c:v>264.16834486354492</c:v>
                </c:pt>
                <c:pt idx="39">
                  <c:v>191.01181340555195</c:v>
                </c:pt>
                <c:pt idx="40">
                  <c:v>-2.9840890496561769</c:v>
                </c:pt>
                <c:pt idx="41">
                  <c:v>-11.076345508743543</c:v>
                </c:pt>
                <c:pt idx="42">
                  <c:v>213.30068340082653</c:v>
                </c:pt>
                <c:pt idx="43">
                  <c:v>-621.91086981323315</c:v>
                </c:pt>
              </c:numCache>
            </c:numRef>
          </c:val>
          <c:extLst>
            <c:ext xmlns:c16="http://schemas.microsoft.com/office/drawing/2014/chart" uri="{C3380CC4-5D6E-409C-BE32-E72D297353CC}">
              <c16:uniqueId val="{00000000-D182-4DCC-87C5-9E8359E8E767}"/>
            </c:ext>
          </c:extLst>
        </c:ser>
        <c:ser>
          <c:idx val="2"/>
          <c:order val="1"/>
          <c:tx>
            <c:strRef>
              <c:f>'Données Graph2'!$H$7:$H$8</c:f>
              <c:strCache>
                <c:ptCount val="2"/>
                <c:pt idx="0">
                  <c:v>Intérim</c:v>
                </c:pt>
              </c:strCache>
            </c:strRef>
          </c:tx>
          <c:spPr>
            <a:solidFill>
              <a:schemeClr val="accent6">
                <a:lumMod val="75000"/>
              </a:schemeClr>
            </a:solidFill>
            <a:ln w="28575">
              <a:noFill/>
            </a:ln>
          </c:spPr>
          <c:invertIfNegative val="0"/>
          <c:cat>
            <c:multiLvlStrRef>
              <c:f>'Données Graph2'!$A$10:$B$50</c:f>
              <c:multiLvlStrCache>
                <c:ptCount val="41"/>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Graph2'!$W$10:$W$53</c:f>
              <c:numCache>
                <c:formatCode>#,##0</c:formatCode>
                <c:ptCount val="44"/>
                <c:pt idx="0">
                  <c:v>-481.96777739699974</c:v>
                </c:pt>
                <c:pt idx="1">
                  <c:v>49.375680540000758</c:v>
                </c:pt>
                <c:pt idx="2">
                  <c:v>-253.52527691100022</c:v>
                </c:pt>
                <c:pt idx="3">
                  <c:v>180.66165031699984</c:v>
                </c:pt>
                <c:pt idx="4">
                  <c:v>120.35627703299997</c:v>
                </c:pt>
                <c:pt idx="5">
                  <c:v>-27.575276931999724</c:v>
                </c:pt>
                <c:pt idx="6">
                  <c:v>231.08503986600044</c:v>
                </c:pt>
                <c:pt idx="7">
                  <c:v>79.192321067999728</c:v>
                </c:pt>
                <c:pt idx="8">
                  <c:v>158.29854858499857</c:v>
                </c:pt>
                <c:pt idx="9">
                  <c:v>180.91930376700111</c:v>
                </c:pt>
                <c:pt idx="10">
                  <c:v>111.69771266400039</c:v>
                </c:pt>
                <c:pt idx="11">
                  <c:v>-40.478515240000888</c:v>
                </c:pt>
                <c:pt idx="12">
                  <c:v>503.42724666700087</c:v>
                </c:pt>
                <c:pt idx="13">
                  <c:v>322.11861700400004</c:v>
                </c:pt>
                <c:pt idx="14">
                  <c:v>326.83943487799934</c:v>
                </c:pt>
                <c:pt idx="15">
                  <c:v>3.6803266389997589</c:v>
                </c:pt>
                <c:pt idx="16">
                  <c:v>40.532668016000571</c:v>
                </c:pt>
                <c:pt idx="17">
                  <c:v>-170.40991261700037</c:v>
                </c:pt>
                <c:pt idx="18">
                  <c:v>31.550015521000205</c:v>
                </c:pt>
                <c:pt idx="19">
                  <c:v>-20.793362892000005</c:v>
                </c:pt>
                <c:pt idx="20">
                  <c:v>202.81687707099991</c:v>
                </c:pt>
                <c:pt idx="21">
                  <c:v>133.80903277099878</c:v>
                </c:pt>
                <c:pt idx="22">
                  <c:v>-25.302259518998653</c:v>
                </c:pt>
                <c:pt idx="23">
                  <c:v>-28.57297982</c:v>
                </c:pt>
                <c:pt idx="24">
                  <c:v>-2311.4364013670001</c:v>
                </c:pt>
                <c:pt idx="25">
                  <c:v>1224.0162051670004</c:v>
                </c:pt>
                <c:pt idx="26">
                  <c:v>703.73364498799947</c:v>
                </c:pt>
                <c:pt idx="27">
                  <c:v>22.845919469000364</c:v>
                </c:pt>
                <c:pt idx="28">
                  <c:v>228.62243128899991</c:v>
                </c:pt>
                <c:pt idx="29">
                  <c:v>115.47198054199998</c:v>
                </c:pt>
                <c:pt idx="30">
                  <c:v>118.74475053599963</c:v>
                </c:pt>
                <c:pt idx="31">
                  <c:v>-4.7726543869994202</c:v>
                </c:pt>
                <c:pt idx="32">
                  <c:v>-114.35726291500032</c:v>
                </c:pt>
                <c:pt idx="33">
                  <c:v>123.14567313700081</c:v>
                </c:pt>
                <c:pt idx="34">
                  <c:v>-180.90943116800008</c:v>
                </c:pt>
                <c:pt idx="35">
                  <c:v>-69.332973100002164</c:v>
                </c:pt>
                <c:pt idx="36">
                  <c:v>-429.87127559299824</c:v>
                </c:pt>
                <c:pt idx="37">
                  <c:v>-239.73177413400026</c:v>
                </c:pt>
                <c:pt idx="38">
                  <c:v>94.879084182000042</c:v>
                </c:pt>
                <c:pt idx="39">
                  <c:v>-75.722194707000199</c:v>
                </c:pt>
                <c:pt idx="40">
                  <c:v>202.05110188700019</c:v>
                </c:pt>
                <c:pt idx="41">
                  <c:v>-1.1307490740000503</c:v>
                </c:pt>
                <c:pt idx="42">
                  <c:v>131.57768870400014</c:v>
                </c:pt>
                <c:pt idx="43">
                  <c:v>93.575609282999721</c:v>
                </c:pt>
              </c:numCache>
            </c:numRef>
          </c:val>
          <c:extLst>
            <c:ext xmlns:c16="http://schemas.microsoft.com/office/drawing/2014/chart" uri="{C3380CC4-5D6E-409C-BE32-E72D297353CC}">
              <c16:uniqueId val="{00000001-D182-4DCC-87C5-9E8359E8E767}"/>
            </c:ext>
          </c:extLst>
        </c:ser>
        <c:dLbls>
          <c:showLegendKey val="0"/>
          <c:showVal val="0"/>
          <c:showCatName val="0"/>
          <c:showSerName val="0"/>
          <c:showPercent val="0"/>
          <c:showBubbleSize val="0"/>
        </c:dLbls>
        <c:gapWidth val="150"/>
        <c:overlap val="100"/>
        <c:axId val="212256640"/>
        <c:axId val="212258176"/>
      </c:barChart>
      <c:lineChart>
        <c:grouping val="standard"/>
        <c:varyColors val="0"/>
        <c:ser>
          <c:idx val="0"/>
          <c:order val="2"/>
          <c:tx>
            <c:strRef>
              <c:f>'Données Graph2'!$F$7:$F$8</c:f>
              <c:strCache>
                <c:ptCount val="2"/>
                <c:pt idx="0">
                  <c:v>Emploi total</c:v>
                </c:pt>
              </c:strCache>
            </c:strRef>
          </c:tx>
          <c:spPr>
            <a:ln w="28575">
              <a:solidFill>
                <a:srgbClr val="002060"/>
              </a:solidFill>
              <a:prstDash val="solid"/>
            </a:ln>
          </c:spPr>
          <c:marker>
            <c:symbol val="none"/>
          </c:marker>
          <c:cat>
            <c:multiLvlStrRef>
              <c:f>'Données Graph2'!$A$10:$B$53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Graph2'!$U$10:$U$53</c:f>
              <c:numCache>
                <c:formatCode>#,##0</c:formatCode>
                <c:ptCount val="44"/>
                <c:pt idx="0">
                  <c:v>-638.19074742525117</c:v>
                </c:pt>
                <c:pt idx="1">
                  <c:v>-662.79963398500695</c:v>
                </c:pt>
                <c:pt idx="2">
                  <c:v>15.650820434559137</c:v>
                </c:pt>
                <c:pt idx="3">
                  <c:v>-69.077929197461344</c:v>
                </c:pt>
                <c:pt idx="4">
                  <c:v>-27.345696913893335</c:v>
                </c:pt>
                <c:pt idx="5">
                  <c:v>76.075347915233579</c:v>
                </c:pt>
                <c:pt idx="6">
                  <c:v>-319.46551468476537</c:v>
                </c:pt>
                <c:pt idx="7">
                  <c:v>899.96347661362961</c:v>
                </c:pt>
                <c:pt idx="8">
                  <c:v>424.21088607766433</c:v>
                </c:pt>
                <c:pt idx="9">
                  <c:v>1556.7239459064149</c:v>
                </c:pt>
                <c:pt idx="10">
                  <c:v>23.88895799711463</c:v>
                </c:pt>
                <c:pt idx="11">
                  <c:v>-323.64396248236881</c:v>
                </c:pt>
                <c:pt idx="12">
                  <c:v>2367.0185612105124</c:v>
                </c:pt>
                <c:pt idx="13">
                  <c:v>740.02240329867345</c:v>
                </c:pt>
                <c:pt idx="14">
                  <c:v>-466.2835696641705</c:v>
                </c:pt>
                <c:pt idx="15">
                  <c:v>1274.0982794138836</c:v>
                </c:pt>
                <c:pt idx="16">
                  <c:v>1359.6787333807442</c:v>
                </c:pt>
                <c:pt idx="17">
                  <c:v>-179.28288385577616</c:v>
                </c:pt>
                <c:pt idx="18">
                  <c:v>617.31922314650728</c:v>
                </c:pt>
                <c:pt idx="19">
                  <c:v>-335.49555199191673</c:v>
                </c:pt>
                <c:pt idx="20">
                  <c:v>1415.2554033881752</c:v>
                </c:pt>
                <c:pt idx="21">
                  <c:v>953.71907210370409</c:v>
                </c:pt>
                <c:pt idx="22">
                  <c:v>625.53781502955826</c:v>
                </c:pt>
                <c:pt idx="23">
                  <c:v>-265.02943301049527</c:v>
                </c:pt>
                <c:pt idx="24">
                  <c:v>-4008.9994847008784</c:v>
                </c:pt>
                <c:pt idx="25">
                  <c:v>-2648.9819030336221</c:v>
                </c:pt>
                <c:pt idx="26">
                  <c:v>5545.3079074007401</c:v>
                </c:pt>
                <c:pt idx="27">
                  <c:v>2103.5683567678498</c:v>
                </c:pt>
                <c:pt idx="28">
                  <c:v>1336.6489648266579</c:v>
                </c:pt>
                <c:pt idx="29">
                  <c:v>1924.0384653881192</c:v>
                </c:pt>
                <c:pt idx="30">
                  <c:v>2301.0926153651089</c:v>
                </c:pt>
                <c:pt idx="31">
                  <c:v>2011.3243090805772</c:v>
                </c:pt>
                <c:pt idx="32">
                  <c:v>901.49563416041201</c:v>
                </c:pt>
                <c:pt idx="33">
                  <c:v>-305.03891887678765</c:v>
                </c:pt>
                <c:pt idx="34">
                  <c:v>-1202.1072767953738</c:v>
                </c:pt>
                <c:pt idx="35">
                  <c:v>1256.8648058614635</c:v>
                </c:pt>
                <c:pt idx="36">
                  <c:v>-220.1926959954144</c:v>
                </c:pt>
                <c:pt idx="37">
                  <c:v>136.19721320236567</c:v>
                </c:pt>
                <c:pt idx="38">
                  <c:v>359.04742904554587</c:v>
                </c:pt>
                <c:pt idx="39">
                  <c:v>115.28961869853083</c:v>
                </c:pt>
                <c:pt idx="40">
                  <c:v>199.06701283736038</c:v>
                </c:pt>
                <c:pt idx="41">
                  <c:v>-12.207094582758145</c:v>
                </c:pt>
                <c:pt idx="42">
                  <c:v>344.87837210483849</c:v>
                </c:pt>
                <c:pt idx="43">
                  <c:v>-528.33526053023525</c:v>
                </c:pt>
              </c:numCache>
            </c:numRef>
          </c:val>
          <c:smooth val="0"/>
          <c:extLst>
            <c:ext xmlns:c16="http://schemas.microsoft.com/office/drawing/2014/chart" uri="{C3380CC4-5D6E-409C-BE32-E72D297353CC}">
              <c16:uniqueId val="{00000002-D182-4DCC-87C5-9E8359E8E767}"/>
            </c:ext>
          </c:extLst>
        </c:ser>
        <c:dLbls>
          <c:showLegendKey val="0"/>
          <c:showVal val="0"/>
          <c:showCatName val="0"/>
          <c:showSerName val="0"/>
          <c:showPercent val="0"/>
          <c:showBubbleSize val="0"/>
        </c:dLbls>
        <c:marker val="1"/>
        <c:smooth val="0"/>
        <c:axId val="212256640"/>
        <c:axId val="212258176"/>
      </c:lineChart>
      <c:catAx>
        <c:axId val="212256640"/>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212258176"/>
        <c:crosses val="autoZero"/>
        <c:auto val="0"/>
        <c:lblAlgn val="ctr"/>
        <c:lblOffset val="100"/>
        <c:tickLblSkip val="1"/>
        <c:tickMarkSkip val="1"/>
        <c:noMultiLvlLbl val="0"/>
      </c:catAx>
      <c:valAx>
        <c:axId val="212258176"/>
        <c:scaling>
          <c:orientation val="minMax"/>
          <c:max val="6000"/>
          <c:min val="-5000"/>
        </c:scaling>
        <c:delete val="0"/>
        <c:axPos val="l"/>
        <c:majorGridlines>
          <c:spPr>
            <a:ln>
              <a:prstDash val="sysDash"/>
            </a:ln>
          </c:spPr>
        </c:majorGridlines>
        <c:numFmt formatCode="[Red][&lt;0]\-&quot;&quot;0&quot;&quot;;[Blue][&gt;0]\+&quot;&quot;0&quot;&quot;;0" sourceLinked="0"/>
        <c:majorTickMark val="out"/>
        <c:minorTickMark val="none"/>
        <c:tickLblPos val="nextTo"/>
        <c:crossAx val="212256640"/>
        <c:crosses val="autoZero"/>
        <c:crossBetween val="between"/>
        <c:majorUnit val="2000"/>
      </c:valAx>
    </c:plotArea>
    <c:legend>
      <c:legendPos val="t"/>
      <c:layout>
        <c:manualLayout>
          <c:xMode val="edge"/>
          <c:yMode val="edge"/>
          <c:x val="0.21627906807801803"/>
          <c:y val="0.21335807050092764"/>
          <c:w val="0.58264258622806397"/>
          <c:h val="6.3399948383075486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57958052898516E-2"/>
          <c:y val="0.24595686858608862"/>
          <c:w val="0.90516390406154157"/>
          <c:h val="0.46558558534083427"/>
        </c:manualLayout>
      </c:layout>
      <c:barChart>
        <c:barDir val="col"/>
        <c:grouping val="stacked"/>
        <c:varyColors val="0"/>
        <c:ser>
          <c:idx val="0"/>
          <c:order val="0"/>
          <c:tx>
            <c:v>Emploi hors intérim</c:v>
          </c:tx>
          <c:spPr>
            <a:solidFill>
              <a:srgbClr val="00B0F0"/>
            </a:solidFill>
          </c:spPr>
          <c:invertIfNegative val="0"/>
          <c:dPt>
            <c:idx val="4"/>
            <c:invertIfNegative val="0"/>
            <c:bubble3D val="0"/>
            <c:extLst>
              <c:ext xmlns:c16="http://schemas.microsoft.com/office/drawing/2014/chart" uri="{C3380CC4-5D6E-409C-BE32-E72D297353CC}">
                <c16:uniqueId val="{00000000-30AA-4A2A-8A56-872DFD2FE612}"/>
              </c:ext>
            </c:extLst>
          </c:dPt>
          <c:dLbls>
            <c:dLbl>
              <c:idx val="1"/>
              <c:layout>
                <c:manualLayout>
                  <c:x val="-1.8451889386298876E-3"/>
                  <c:y val="-8.62564887632245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0AA-4A2A-8A56-872DFD2FE612}"/>
                </c:ext>
              </c:extLst>
            </c:dLbl>
            <c:dLbl>
              <c:idx val="2"/>
              <c:layout>
                <c:manualLayout>
                  <c:x val="3.8026223770279048E-3"/>
                  <c:y val="-8.625585512184806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0AA-4A2A-8A56-872DFD2FE612}"/>
                </c:ext>
              </c:extLst>
            </c:dLbl>
            <c:dLbl>
              <c:idx val="3"/>
              <c:layout>
                <c:manualLayout>
                  <c:x val="1.7993704753625093E-3"/>
                  <c:y val="-1.805837570332776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0AA-4A2A-8A56-872DFD2FE612}"/>
                </c:ext>
              </c:extLst>
            </c:dLbl>
            <c:dLbl>
              <c:idx val="4"/>
              <c:layout>
                <c:manualLayout>
                  <c:x val="0"/>
                  <c:y val="3.350700964378557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0AA-4A2A-8A56-872DFD2FE612}"/>
                </c:ext>
              </c:extLst>
            </c:dLbl>
            <c:numFmt formatCode="[&lt;0]\-&quot;&quot;#,###&quot;&quot;;[&gt;0]\+&quot;&quot;#,###&quot;&quot;;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graph4'!$B$8:$F$8</c:f>
              <c:strCache>
                <c:ptCount val="5"/>
                <c:pt idx="0">
                  <c:v>Ensemble</c:v>
                </c:pt>
                <c:pt idx="1">
                  <c:v>Tertiaire marchand</c:v>
                </c:pt>
                <c:pt idx="2">
                  <c:v>Tertiaire non marchand</c:v>
                </c:pt>
                <c:pt idx="3">
                  <c:v>Industrie</c:v>
                </c:pt>
                <c:pt idx="4">
                  <c:v>Construction 
</c:v>
                </c:pt>
              </c:strCache>
            </c:strRef>
          </c:cat>
          <c:val>
            <c:numRef>
              <c:f>'Données graph4 (2)'!$DG$9:$DK$9</c:f>
              <c:numCache>
                <c:formatCode>#,##0</c:formatCode>
                <c:ptCount val="5"/>
                <c:pt idx="0">
                  <c:v>-620</c:v>
                </c:pt>
                <c:pt idx="1">
                  <c:v>50</c:v>
                </c:pt>
                <c:pt idx="2">
                  <c:v>-170</c:v>
                </c:pt>
                <c:pt idx="3">
                  <c:v>80</c:v>
                </c:pt>
                <c:pt idx="4">
                  <c:v>-180</c:v>
                </c:pt>
              </c:numCache>
            </c:numRef>
          </c:val>
          <c:extLst>
            <c:ext xmlns:c16="http://schemas.microsoft.com/office/drawing/2014/chart" uri="{C3380CC4-5D6E-409C-BE32-E72D297353CC}">
              <c16:uniqueId val="{00000004-30AA-4A2A-8A56-872DFD2FE612}"/>
            </c:ext>
          </c:extLst>
        </c:ser>
        <c:ser>
          <c:idx val="1"/>
          <c:order val="1"/>
          <c:tx>
            <c:v>Intérim</c:v>
          </c:tx>
          <c:spPr>
            <a:solidFill>
              <a:schemeClr val="accent6">
                <a:lumMod val="75000"/>
              </a:schemeClr>
            </a:solidFill>
          </c:spPr>
          <c:invertIfNegative val="0"/>
          <c:dPt>
            <c:idx val="4"/>
            <c:invertIfNegative val="0"/>
            <c:bubble3D val="0"/>
            <c:extLst>
              <c:ext xmlns:c16="http://schemas.microsoft.com/office/drawing/2014/chart" uri="{C3380CC4-5D6E-409C-BE32-E72D297353CC}">
                <c16:uniqueId val="{00000005-30AA-4A2A-8A56-872DFD2FE612}"/>
              </c:ext>
            </c:extLst>
          </c:dPt>
          <c:dLbls>
            <c:dLbl>
              <c:idx val="0"/>
              <c:layout>
                <c:manualLayout>
                  <c:x val="-3.7316403700606328E-3"/>
                  <c:y val="-7.86066022663496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0AA-4A2A-8A56-872DFD2FE612}"/>
                </c:ext>
              </c:extLst>
            </c:dLbl>
            <c:dLbl>
              <c:idx val="1"/>
              <c:layout>
                <c:manualLayout>
                  <c:x val="-1.9143472012116062E-3"/>
                  <c:y val="-5.116073840082281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0AA-4A2A-8A56-872DFD2FE612}"/>
                </c:ext>
              </c:extLst>
            </c:dLbl>
            <c:dLbl>
              <c:idx val="2"/>
              <c:layout>
                <c:manualLayout>
                  <c:x val="7.4012216450383937E-3"/>
                  <c:y val="-1.1261495417392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0AA-4A2A-8A56-872DFD2FE612}"/>
                </c:ext>
              </c:extLst>
            </c:dLbl>
            <c:dLbl>
              <c:idx val="3"/>
              <c:layout>
                <c:manualLayout>
                  <c:x val="1.8910391917057805E-3"/>
                  <c:y val="-4.24136079998132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0AA-4A2A-8A56-872DFD2FE612}"/>
                </c:ext>
              </c:extLst>
            </c:dLbl>
            <c:dLbl>
              <c:idx val="4"/>
              <c:layout>
                <c:manualLayout>
                  <c:x val="0"/>
                  <c:y val="-2.54601534641036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0AA-4A2A-8A56-872DFD2FE612}"/>
                </c:ext>
              </c:extLst>
            </c:dLbl>
            <c:numFmt formatCode="[&lt;0]\-&quot;&quot;#,###&quot;&quot;;[&gt;0]\+&quot;&quot;#,###&quot;&quot;;0" sourceLinked="0"/>
            <c:spPr>
              <a:noFill/>
              <a:ln>
                <a:noFill/>
              </a:ln>
              <a:effectLst/>
            </c:spPr>
            <c:txPr>
              <a:bodyPr/>
              <a:lstStyle/>
              <a:p>
                <a:pPr>
                  <a:defRPr sz="1100" b="0"/>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graph4'!$B$8:$F$8</c:f>
              <c:strCache>
                <c:ptCount val="5"/>
                <c:pt idx="0">
                  <c:v>Ensemble</c:v>
                </c:pt>
                <c:pt idx="1">
                  <c:v>Tertiaire marchand</c:v>
                </c:pt>
                <c:pt idx="2">
                  <c:v>Tertiaire non marchand</c:v>
                </c:pt>
                <c:pt idx="3">
                  <c:v>Industrie</c:v>
                </c:pt>
                <c:pt idx="4">
                  <c:v>Construction 
</c:v>
                </c:pt>
              </c:strCache>
            </c:strRef>
          </c:cat>
          <c:val>
            <c:numRef>
              <c:f>'Données graph4 (2)'!$DM$9:$DQ$9</c:f>
              <c:numCache>
                <c:formatCode>#,##0</c:formatCode>
                <c:ptCount val="5"/>
                <c:pt idx="0">
                  <c:v>90</c:v>
                </c:pt>
                <c:pt idx="1">
                  <c:v>130</c:v>
                </c:pt>
                <c:pt idx="2">
                  <c:v>-30</c:v>
                </c:pt>
                <c:pt idx="3">
                  <c:v>-50</c:v>
                </c:pt>
                <c:pt idx="4">
                  <c:v>30</c:v>
                </c:pt>
              </c:numCache>
            </c:numRef>
          </c:val>
          <c:extLst>
            <c:ext xmlns:c16="http://schemas.microsoft.com/office/drawing/2014/chart" uri="{C3380CC4-5D6E-409C-BE32-E72D297353CC}">
              <c16:uniqueId val="{0000000A-30AA-4A2A-8A56-872DFD2FE612}"/>
            </c:ext>
          </c:extLst>
        </c:ser>
        <c:ser>
          <c:idx val="2"/>
          <c:order val="2"/>
          <c:tx>
            <c:v>Total</c:v>
          </c:tx>
          <c:spPr>
            <a:noFill/>
          </c:spPr>
          <c:invertIfNegative val="0"/>
          <c:dLbls>
            <c:dLbl>
              <c:idx val="0"/>
              <c:layout>
                <c:manualLayout>
                  <c:x val="-4.845548839165183E-5"/>
                  <c:y val="0.1104870834285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0AA-4A2A-8A56-872DFD2FE612}"/>
                </c:ext>
              </c:extLst>
            </c:dLbl>
            <c:dLbl>
              <c:idx val="1"/>
              <c:layout>
                <c:manualLayout>
                  <c:x val="-1.1476299882239926E-4"/>
                  <c:y val="1.970319668612300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0AA-4A2A-8A56-872DFD2FE612}"/>
                </c:ext>
              </c:extLst>
            </c:dLbl>
            <c:dLbl>
              <c:idx val="2"/>
              <c:layout>
                <c:manualLayout>
                  <c:x val="3.3448455261699309E-3"/>
                  <c:y val="2.120798274505699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0AA-4A2A-8A56-872DFD2FE612}"/>
                </c:ext>
              </c:extLst>
            </c:dLbl>
            <c:dLbl>
              <c:idx val="3"/>
              <c:layout>
                <c:manualLayout>
                  <c:x val="4.1229669947282696E-5"/>
                  <c:y val="-2.308218753410993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0AA-4A2A-8A56-872DFD2FE612}"/>
                </c:ext>
              </c:extLst>
            </c:dLbl>
            <c:dLbl>
              <c:idx val="4"/>
              <c:layout>
                <c:manualLayout>
                  <c:x val="1.8451339921768473E-3"/>
                  <c:y val="1.081427950735059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0AA-4A2A-8A56-872DFD2FE612}"/>
                </c:ext>
              </c:extLst>
            </c:dLbl>
            <c:numFmt formatCode="[&lt;0]\-&quot;&quot;#,###&quot;&quot;;[&gt;0]\+&quot;&quot;#,###&quot;&quot;;0" sourceLinked="0"/>
            <c:spPr>
              <a:noFill/>
              <a:ln>
                <a:noFill/>
              </a:ln>
              <a:effectLst/>
            </c:spPr>
            <c:txPr>
              <a:bodyPr/>
              <a:lstStyle/>
              <a:p>
                <a:pPr>
                  <a:defRPr sz="1200" b="1"/>
                </a:pPr>
                <a:endParaRPr lang="fr-F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graph4'!$B$8:$F$8</c:f>
              <c:strCache>
                <c:ptCount val="5"/>
                <c:pt idx="0">
                  <c:v>Ensemble</c:v>
                </c:pt>
                <c:pt idx="1">
                  <c:v>Tertiaire marchand</c:v>
                </c:pt>
                <c:pt idx="2">
                  <c:v>Tertiaire non marchand</c:v>
                </c:pt>
                <c:pt idx="3">
                  <c:v>Industrie</c:v>
                </c:pt>
                <c:pt idx="4">
                  <c:v>Construction 
</c:v>
                </c:pt>
              </c:strCache>
            </c:strRef>
          </c:cat>
          <c:val>
            <c:numRef>
              <c:f>'Données graph4 (2)'!$DA$9:$DE$9</c:f>
              <c:numCache>
                <c:formatCode>#,##0</c:formatCode>
                <c:ptCount val="5"/>
                <c:pt idx="0">
                  <c:v>-530</c:v>
                </c:pt>
                <c:pt idx="1">
                  <c:v>180</c:v>
                </c:pt>
                <c:pt idx="2">
                  <c:v>-190</c:v>
                </c:pt>
                <c:pt idx="3">
                  <c:v>30</c:v>
                </c:pt>
                <c:pt idx="4">
                  <c:v>-150</c:v>
                </c:pt>
              </c:numCache>
            </c:numRef>
          </c:val>
          <c:extLst>
            <c:ext xmlns:c16="http://schemas.microsoft.com/office/drawing/2014/chart" uri="{C3380CC4-5D6E-409C-BE32-E72D297353CC}">
              <c16:uniqueId val="{00000010-30AA-4A2A-8A56-872DFD2FE612}"/>
            </c:ext>
          </c:extLst>
        </c:ser>
        <c:dLbls>
          <c:showLegendKey val="0"/>
          <c:showVal val="0"/>
          <c:showCatName val="0"/>
          <c:showSerName val="0"/>
          <c:showPercent val="0"/>
          <c:showBubbleSize val="0"/>
        </c:dLbls>
        <c:gapWidth val="150"/>
        <c:overlap val="100"/>
        <c:axId val="212311040"/>
        <c:axId val="212329216"/>
      </c:barChart>
      <c:catAx>
        <c:axId val="212311040"/>
        <c:scaling>
          <c:orientation val="minMax"/>
        </c:scaling>
        <c:delete val="0"/>
        <c:axPos val="b"/>
        <c:numFmt formatCode="General" sourceLinked="0"/>
        <c:majorTickMark val="out"/>
        <c:minorTickMark val="none"/>
        <c:tickLblPos val="low"/>
        <c:spPr>
          <a:ln w="22225" cmpd="sng"/>
        </c:spPr>
        <c:txPr>
          <a:bodyPr rot="0" vert="horz"/>
          <a:lstStyle/>
          <a:p>
            <a:pPr>
              <a:defRPr sz="1000" b="0" baseline="0"/>
            </a:pPr>
            <a:endParaRPr lang="fr-FR"/>
          </a:p>
        </c:txPr>
        <c:crossAx val="212329216"/>
        <c:crosses val="autoZero"/>
        <c:auto val="1"/>
        <c:lblAlgn val="ctr"/>
        <c:lblOffset val="100"/>
        <c:noMultiLvlLbl val="0"/>
      </c:catAx>
      <c:valAx>
        <c:axId val="212329216"/>
        <c:scaling>
          <c:orientation val="minMax"/>
          <c:max val="200"/>
          <c:min val="-800"/>
        </c:scaling>
        <c:delete val="0"/>
        <c:axPos val="l"/>
        <c:majorGridlines>
          <c:spPr>
            <a:ln>
              <a:prstDash val="sysDot"/>
            </a:ln>
          </c:spPr>
        </c:majorGridlines>
        <c:numFmt formatCode="[Red][&lt;0]\-&quot;&quot;0&quot;&quot;;[Blue][&gt;0]\+&quot;&quot;0&quot;&quot;;0" sourceLinked="0"/>
        <c:majorTickMark val="out"/>
        <c:minorTickMark val="none"/>
        <c:tickLblPos val="nextTo"/>
        <c:crossAx val="212311040"/>
        <c:crosses val="autoZero"/>
        <c:crossBetween val="between"/>
        <c:majorUnit val="200"/>
      </c:valAx>
    </c:plotArea>
    <c:legend>
      <c:legendPos val="r"/>
      <c:legendEntry>
        <c:idx val="0"/>
        <c:delete val="1"/>
      </c:legendEntry>
      <c:layout>
        <c:manualLayout>
          <c:xMode val="edge"/>
          <c:yMode val="edge"/>
          <c:x val="0.29484852984348031"/>
          <c:y val="0.16900871540589266"/>
          <c:w val="0.4416481968830514"/>
          <c:h val="5.7485996694990923E-2"/>
        </c:manualLayout>
      </c:layout>
      <c:overlay val="0"/>
      <c:txPr>
        <a:bodyPr/>
        <a:lstStyle/>
        <a:p>
          <a:pPr>
            <a:defRPr sz="1200" baseline="0"/>
          </a:pPr>
          <a:endParaRPr lang="fr-FR"/>
        </a:p>
      </c:txPr>
    </c:legend>
    <c:plotVisOnly val="1"/>
    <c:dispBlanksAs val="gap"/>
    <c:showDLblsOverMax val="0"/>
  </c:chart>
  <c:spPr>
    <a:ln>
      <a:solidFill>
        <a:schemeClr val="tx1">
          <a:tint val="75000"/>
          <a:shade val="95000"/>
          <a:satMod val="105000"/>
        </a:schemeClr>
      </a:solidFill>
    </a:ln>
  </c:sp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896545228499415E-2"/>
          <c:y val="0.27208624345685839"/>
          <c:w val="0.83764367816093055"/>
          <c:h val="0.49287174439733517"/>
        </c:manualLayout>
      </c:layout>
      <c:lineChart>
        <c:grouping val="standard"/>
        <c:varyColors val="0"/>
        <c:ser>
          <c:idx val="0"/>
          <c:order val="0"/>
          <c:tx>
            <c:strRef>
              <c:f>'Données graph 1 et 3'!$AS$8:$AS$9</c:f>
              <c:strCache>
                <c:ptCount val="2"/>
                <c:pt idx="0">
                  <c:v>Construction </c:v>
                </c:pt>
              </c:strCache>
            </c:strRef>
          </c:tx>
          <c:spPr>
            <a:ln w="28575">
              <a:solidFill>
                <a:srgbClr val="00B050"/>
              </a:solidFill>
              <a:prstDash val="solid"/>
            </a:ln>
          </c:spPr>
          <c:marker>
            <c:symbol val="none"/>
          </c:marker>
          <c:cat>
            <c:multiLvlStrRef>
              <c:f>'Données graph 1 et 3'!$A$10:$B$53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3'!$AS$10:$AS$53</c:f>
              <c:numCache>
                <c:formatCode>#\ ##0.0</c:formatCode>
                <c:ptCount val="44"/>
                <c:pt idx="0">
                  <c:v>100</c:v>
                </c:pt>
                <c:pt idx="1">
                  <c:v>98.320391320939393</c:v>
                </c:pt>
                <c:pt idx="2">
                  <c:v>96.172479506664615</c:v>
                </c:pt>
                <c:pt idx="3">
                  <c:v>94.923544698964008</c:v>
                </c:pt>
                <c:pt idx="4">
                  <c:v>93.131342189547681</c:v>
                </c:pt>
                <c:pt idx="5">
                  <c:v>92.430213604358286</c:v>
                </c:pt>
                <c:pt idx="6">
                  <c:v>92.552975182857296</c:v>
                </c:pt>
                <c:pt idx="7">
                  <c:v>92.766925776457697</c:v>
                </c:pt>
                <c:pt idx="8">
                  <c:v>93.4509324760228</c:v>
                </c:pt>
                <c:pt idx="9">
                  <c:v>94.282498134974659</c:v>
                </c:pt>
                <c:pt idx="10">
                  <c:v>94.763144569044357</c:v>
                </c:pt>
                <c:pt idx="11">
                  <c:v>94.86687191417424</c:v>
                </c:pt>
                <c:pt idx="12">
                  <c:v>95.975403607590508</c:v>
                </c:pt>
                <c:pt idx="13">
                  <c:v>97.764914516415274</c:v>
                </c:pt>
                <c:pt idx="14">
                  <c:v>99.21411369904726</c:v>
                </c:pt>
                <c:pt idx="15">
                  <c:v>98.815074666350171</c:v>
                </c:pt>
                <c:pt idx="16">
                  <c:v>101.15868331573211</c:v>
                </c:pt>
                <c:pt idx="17">
                  <c:v>100.75680352444645</c:v>
                </c:pt>
                <c:pt idx="18">
                  <c:v>101.75108431493112</c:v>
                </c:pt>
                <c:pt idx="19">
                  <c:v>102.66694935589416</c:v>
                </c:pt>
                <c:pt idx="20">
                  <c:v>103.80435459440113</c:v>
                </c:pt>
                <c:pt idx="21">
                  <c:v>105.04453611581408</c:v>
                </c:pt>
                <c:pt idx="22">
                  <c:v>106.25478830586196</c:v>
                </c:pt>
                <c:pt idx="23">
                  <c:v>106.54777014758443</c:v>
                </c:pt>
                <c:pt idx="24">
                  <c:v>99.801026208847901</c:v>
                </c:pt>
                <c:pt idx="25">
                  <c:v>103.78293892577702</c:v>
                </c:pt>
                <c:pt idx="26">
                  <c:v>106.86346149741961</c:v>
                </c:pt>
                <c:pt idx="27">
                  <c:v>108.07473757969845</c:v>
                </c:pt>
                <c:pt idx="28">
                  <c:v>109.71438773252898</c:v>
                </c:pt>
                <c:pt idx="29">
                  <c:v>111.09312017239684</c:v>
                </c:pt>
                <c:pt idx="30">
                  <c:v>112.05953325208075</c:v>
                </c:pt>
                <c:pt idx="31">
                  <c:v>111.75340447116875</c:v>
                </c:pt>
                <c:pt idx="32">
                  <c:v>110.89027917571582</c:v>
                </c:pt>
                <c:pt idx="33">
                  <c:v>110.94653606163531</c:v>
                </c:pt>
                <c:pt idx="34">
                  <c:v>110.51468864809071</c:v>
                </c:pt>
                <c:pt idx="35">
                  <c:v>109.705914827873</c:v>
                </c:pt>
                <c:pt idx="36">
                  <c:v>110.17570086916093</c:v>
                </c:pt>
                <c:pt idx="37">
                  <c:v>108.82474189908842</c:v>
                </c:pt>
                <c:pt idx="38">
                  <c:v>108.61218399846916</c:v>
                </c:pt>
                <c:pt idx="39">
                  <c:v>107.38761501276942</c:v>
                </c:pt>
                <c:pt idx="40">
                  <c:v>105.62161611977356</c:v>
                </c:pt>
                <c:pt idx="41">
                  <c:v>104.82273996610232</c:v>
                </c:pt>
                <c:pt idx="42">
                  <c:v>104.22135088730616</c:v>
                </c:pt>
                <c:pt idx="43">
                  <c:v>103.06187160408334</c:v>
                </c:pt>
              </c:numCache>
            </c:numRef>
          </c:val>
          <c:smooth val="0"/>
          <c:extLst>
            <c:ext xmlns:c16="http://schemas.microsoft.com/office/drawing/2014/chart" uri="{C3380CC4-5D6E-409C-BE32-E72D297353CC}">
              <c16:uniqueId val="{00000000-53C2-4706-9CE7-F904C304DDAA}"/>
            </c:ext>
          </c:extLst>
        </c:ser>
        <c:ser>
          <c:idx val="1"/>
          <c:order val="1"/>
          <c:tx>
            <c:strRef>
              <c:f>'Données graph 1 et 3'!$AR$8:$AR$9</c:f>
              <c:strCache>
                <c:ptCount val="2"/>
                <c:pt idx="0">
                  <c:v>Industrie </c:v>
                </c:pt>
              </c:strCache>
            </c:strRef>
          </c:tx>
          <c:spPr>
            <a:ln w="28575">
              <a:solidFill>
                <a:srgbClr val="0070C0"/>
              </a:solidFill>
              <a:prstDash val="solid"/>
            </a:ln>
          </c:spPr>
          <c:marker>
            <c:symbol val="none"/>
          </c:marker>
          <c:cat>
            <c:multiLvlStrRef>
              <c:f>'Données graph 1 et 3'!$A$10:$B$53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3'!$AR$10:$AR$53</c:f>
              <c:numCache>
                <c:formatCode>#\ ##0.0</c:formatCode>
                <c:ptCount val="44"/>
                <c:pt idx="0">
                  <c:v>100</c:v>
                </c:pt>
                <c:pt idx="1">
                  <c:v>100.09772993790995</c:v>
                </c:pt>
                <c:pt idx="2">
                  <c:v>99.724248957335917</c:v>
                </c:pt>
                <c:pt idx="3">
                  <c:v>99.290132390553993</c:v>
                </c:pt>
                <c:pt idx="4">
                  <c:v>100.06111737135134</c:v>
                </c:pt>
                <c:pt idx="5">
                  <c:v>99.649329838552148</c:v>
                </c:pt>
                <c:pt idx="6">
                  <c:v>99.263028326534979</c:v>
                </c:pt>
                <c:pt idx="7">
                  <c:v>98.586123008114882</c:v>
                </c:pt>
                <c:pt idx="8">
                  <c:v>97.326620022045645</c:v>
                </c:pt>
                <c:pt idx="9">
                  <c:v>98.054576905568297</c:v>
                </c:pt>
                <c:pt idx="10">
                  <c:v>97.779438981520173</c:v>
                </c:pt>
                <c:pt idx="11">
                  <c:v>97.262087797081094</c:v>
                </c:pt>
                <c:pt idx="12">
                  <c:v>97.281245361183636</c:v>
                </c:pt>
                <c:pt idx="13">
                  <c:v>97.891640985920617</c:v>
                </c:pt>
                <c:pt idx="14">
                  <c:v>98.241332948816506</c:v>
                </c:pt>
                <c:pt idx="15">
                  <c:v>99.490153727297496</c:v>
                </c:pt>
                <c:pt idx="16">
                  <c:v>100.37975386296662</c:v>
                </c:pt>
                <c:pt idx="17">
                  <c:v>100.16372417802535</c:v>
                </c:pt>
                <c:pt idx="18">
                  <c:v>100.29982468974055</c:v>
                </c:pt>
                <c:pt idx="19">
                  <c:v>100.16593039507656</c:v>
                </c:pt>
                <c:pt idx="20">
                  <c:v>101.59117097698432</c:v>
                </c:pt>
                <c:pt idx="21">
                  <c:v>100.9063756980082</c:v>
                </c:pt>
                <c:pt idx="22">
                  <c:v>100.04968188936189</c:v>
                </c:pt>
                <c:pt idx="23">
                  <c:v>100.69057207849544</c:v>
                </c:pt>
                <c:pt idx="24">
                  <c:v>97.629638565551119</c:v>
                </c:pt>
                <c:pt idx="25">
                  <c:v>98.851247069228108</c:v>
                </c:pt>
                <c:pt idx="26">
                  <c:v>101.46641924698025</c:v>
                </c:pt>
                <c:pt idx="27">
                  <c:v>101.32879725094621</c:v>
                </c:pt>
                <c:pt idx="28">
                  <c:v>102.17546407449247</c:v>
                </c:pt>
                <c:pt idx="29">
                  <c:v>102.09646765078844</c:v>
                </c:pt>
                <c:pt idx="30">
                  <c:v>102.87296647832167</c:v>
                </c:pt>
                <c:pt idx="31">
                  <c:v>104.66262652952574</c:v>
                </c:pt>
                <c:pt idx="32">
                  <c:v>104.76984826453939</c:v>
                </c:pt>
                <c:pt idx="33">
                  <c:v>105.44541407304968</c:v>
                </c:pt>
                <c:pt idx="34">
                  <c:v>105.92994920178343</c:v>
                </c:pt>
                <c:pt idx="35">
                  <c:v>105.72939031756611</c:v>
                </c:pt>
                <c:pt idx="36">
                  <c:v>105.89577647991587</c:v>
                </c:pt>
                <c:pt idx="37">
                  <c:v>105.61037948803215</c:v>
                </c:pt>
                <c:pt idx="38">
                  <c:v>105.91308922723056</c:v>
                </c:pt>
                <c:pt idx="39">
                  <c:v>105.72413717206682</c:v>
                </c:pt>
                <c:pt idx="40">
                  <c:v>106.79990226616769</c:v>
                </c:pt>
                <c:pt idx="41">
                  <c:v>106.41866869333407</c:v>
                </c:pt>
                <c:pt idx="42">
                  <c:v>107.18495178993808</c:v>
                </c:pt>
                <c:pt idx="43">
                  <c:v>107.32643499563341</c:v>
                </c:pt>
              </c:numCache>
            </c:numRef>
          </c:val>
          <c:smooth val="0"/>
          <c:extLst>
            <c:ext xmlns:c16="http://schemas.microsoft.com/office/drawing/2014/chart" uri="{C3380CC4-5D6E-409C-BE32-E72D297353CC}">
              <c16:uniqueId val="{00000001-53C2-4706-9CE7-F904C304DDAA}"/>
            </c:ext>
          </c:extLst>
        </c:ser>
        <c:ser>
          <c:idx val="2"/>
          <c:order val="2"/>
          <c:tx>
            <c:strRef>
              <c:f>'Données graph 1 et 3'!$AT$8:$AT$9</c:f>
              <c:strCache>
                <c:ptCount val="2"/>
                <c:pt idx="0">
                  <c:v>Tertiaire marchand </c:v>
                </c:pt>
              </c:strCache>
            </c:strRef>
          </c:tx>
          <c:spPr>
            <a:ln w="28575">
              <a:solidFill>
                <a:srgbClr val="FF0000"/>
              </a:solidFill>
            </a:ln>
          </c:spPr>
          <c:marker>
            <c:symbol val="none"/>
          </c:marker>
          <c:cat>
            <c:multiLvlStrRef>
              <c:f>'Données graph 1 et 3'!$A$10:$B$53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3'!$AT$10:$AT$53</c:f>
              <c:numCache>
                <c:formatCode>#\ ##0.0</c:formatCode>
                <c:ptCount val="44"/>
                <c:pt idx="0">
                  <c:v>100</c:v>
                </c:pt>
                <c:pt idx="1">
                  <c:v>100.0221519896139</c:v>
                </c:pt>
                <c:pt idx="2">
                  <c:v>99.423674291676335</c:v>
                </c:pt>
                <c:pt idx="3">
                  <c:v>99.477801998447674</c:v>
                </c:pt>
                <c:pt idx="4">
                  <c:v>99.621221972995173</c:v>
                </c:pt>
                <c:pt idx="5">
                  <c:v>99.924719040158891</c:v>
                </c:pt>
                <c:pt idx="6">
                  <c:v>100.08041026953862</c:v>
                </c:pt>
                <c:pt idx="7">
                  <c:v>99.999801133033543</c:v>
                </c:pt>
                <c:pt idx="8">
                  <c:v>100.54002343572897</c:v>
                </c:pt>
                <c:pt idx="9">
                  <c:v>101.42536970078568</c:v>
                </c:pt>
                <c:pt idx="10">
                  <c:v>101.6652174680722</c:v>
                </c:pt>
                <c:pt idx="11">
                  <c:v>102.05228414330972</c:v>
                </c:pt>
                <c:pt idx="12">
                  <c:v>103.21825985736362</c:v>
                </c:pt>
                <c:pt idx="13">
                  <c:v>104.15282635220386</c:v>
                </c:pt>
                <c:pt idx="14">
                  <c:v>103.91439123518653</c:v>
                </c:pt>
                <c:pt idx="15">
                  <c:v>104.94919634768158</c:v>
                </c:pt>
                <c:pt idx="16">
                  <c:v>105.83501333974033</c:v>
                </c:pt>
                <c:pt idx="17">
                  <c:v>105.73018121772296</c:v>
                </c:pt>
                <c:pt idx="18">
                  <c:v>105.91924023983663</c:v>
                </c:pt>
                <c:pt idx="19">
                  <c:v>105.50252752446627</c:v>
                </c:pt>
                <c:pt idx="20">
                  <c:v>106.73683475899136</c:v>
                </c:pt>
                <c:pt idx="21">
                  <c:v>107.08612876869663</c:v>
                </c:pt>
                <c:pt idx="22">
                  <c:v>106.67092704818759</c:v>
                </c:pt>
                <c:pt idx="23">
                  <c:v>107.59099967495409</c:v>
                </c:pt>
                <c:pt idx="24">
                  <c:v>104.75662934830936</c:v>
                </c:pt>
                <c:pt idx="25">
                  <c:v>102.29104380809211</c:v>
                </c:pt>
                <c:pt idx="26">
                  <c:v>106.13833731433027</c:v>
                </c:pt>
                <c:pt idx="27">
                  <c:v>106.81590788480509</c:v>
                </c:pt>
                <c:pt idx="28">
                  <c:v>107.71099799018266</c:v>
                </c:pt>
                <c:pt idx="29">
                  <c:v>109.56963702531468</c:v>
                </c:pt>
                <c:pt idx="30">
                  <c:v>111.62300458819321</c:v>
                </c:pt>
                <c:pt idx="31">
                  <c:v>112.95918318756281</c:v>
                </c:pt>
                <c:pt idx="32">
                  <c:v>113.60630832003422</c:v>
                </c:pt>
                <c:pt idx="33">
                  <c:v>113.38029214775807</c:v>
                </c:pt>
                <c:pt idx="34">
                  <c:v>113.76264672439076</c:v>
                </c:pt>
                <c:pt idx="35">
                  <c:v>114.17485155251796</c:v>
                </c:pt>
                <c:pt idx="36">
                  <c:v>113.80253883227805</c:v>
                </c:pt>
                <c:pt idx="37">
                  <c:v>114.42720324531517</c:v>
                </c:pt>
                <c:pt idx="38">
                  <c:v>114.28808438576318</c:v>
                </c:pt>
                <c:pt idx="39">
                  <c:v>114.00445800083621</c:v>
                </c:pt>
                <c:pt idx="40">
                  <c:v>114.50103819446873</c:v>
                </c:pt>
                <c:pt idx="41">
                  <c:v>114.31618417033336</c:v>
                </c:pt>
                <c:pt idx="42">
                  <c:v>114.51303264742553</c:v>
                </c:pt>
                <c:pt idx="43">
                  <c:v>114.71858915682229</c:v>
                </c:pt>
              </c:numCache>
            </c:numRef>
          </c:val>
          <c:smooth val="0"/>
          <c:extLst>
            <c:ext xmlns:c16="http://schemas.microsoft.com/office/drawing/2014/chart" uri="{C3380CC4-5D6E-409C-BE32-E72D297353CC}">
              <c16:uniqueId val="{00000002-53C2-4706-9CE7-F904C304DDAA}"/>
            </c:ext>
          </c:extLst>
        </c:ser>
        <c:ser>
          <c:idx val="3"/>
          <c:order val="3"/>
          <c:tx>
            <c:strRef>
              <c:f>'Données graph 1 et 3'!$AU$8:$AU$9</c:f>
              <c:strCache>
                <c:ptCount val="2"/>
                <c:pt idx="0">
                  <c:v>Tertiaire non marchand </c:v>
                </c:pt>
              </c:strCache>
            </c:strRef>
          </c:tx>
          <c:spPr>
            <a:ln w="28575">
              <a:solidFill>
                <a:schemeClr val="accent6">
                  <a:lumMod val="75000"/>
                </a:schemeClr>
              </a:solidFill>
              <a:prstDash val="solid"/>
            </a:ln>
          </c:spPr>
          <c:marker>
            <c:symbol val="none"/>
          </c:marker>
          <c:cat>
            <c:multiLvlStrRef>
              <c:f>'Données graph 1 et 3'!$A$10:$B$53</c:f>
              <c:multiLvlStrCache>
                <c:ptCount val="44"/>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lvl>
                <c:lvl>
                  <c:pt idx="0">
                    <c:v>2014</c:v>
                  </c:pt>
                  <c:pt idx="4">
                    <c:v>2015</c:v>
                  </c:pt>
                  <c:pt idx="8">
                    <c:v>2016</c:v>
                  </c:pt>
                  <c:pt idx="12">
                    <c:v>2017</c:v>
                  </c:pt>
                  <c:pt idx="16">
                    <c:v>2018</c:v>
                  </c:pt>
                  <c:pt idx="20">
                    <c:v>2019</c:v>
                  </c:pt>
                  <c:pt idx="24">
                    <c:v>2020</c:v>
                  </c:pt>
                  <c:pt idx="28">
                    <c:v>2021</c:v>
                  </c:pt>
                  <c:pt idx="32">
                    <c:v>2022</c:v>
                  </c:pt>
                  <c:pt idx="36">
                    <c:v>2023</c:v>
                  </c:pt>
                  <c:pt idx="40">
                    <c:v>2024</c:v>
                  </c:pt>
                </c:lvl>
              </c:multiLvlStrCache>
            </c:multiLvlStrRef>
          </c:cat>
          <c:val>
            <c:numRef>
              <c:f>'Données graph 1 et 3'!$AU$10:$AU$53</c:f>
              <c:numCache>
                <c:formatCode>#\ ##0.0</c:formatCode>
                <c:ptCount val="44"/>
                <c:pt idx="0">
                  <c:v>100</c:v>
                </c:pt>
                <c:pt idx="1">
                  <c:v>99.295645130177761</c:v>
                </c:pt>
                <c:pt idx="2">
                  <c:v>99.944034676096692</c:v>
                </c:pt>
                <c:pt idx="3">
                  <c:v>100.54676225542394</c:v>
                </c:pt>
                <c:pt idx="4">
                  <c:v>100.01125749747814</c:v>
                </c:pt>
                <c:pt idx="5">
                  <c:v>100.36196012269991</c:v>
                </c:pt>
                <c:pt idx="6">
                  <c:v>100.46486359161399</c:v>
                </c:pt>
                <c:pt idx="7">
                  <c:v>101.2222692027495</c:v>
                </c:pt>
                <c:pt idx="8">
                  <c:v>101.44476872775139</c:v>
                </c:pt>
                <c:pt idx="9">
                  <c:v>101.58634694123062</c:v>
                </c:pt>
                <c:pt idx="10">
                  <c:v>101.79125693255288</c:v>
                </c:pt>
                <c:pt idx="11">
                  <c:v>101.481389973058</c:v>
                </c:pt>
                <c:pt idx="12">
                  <c:v>102.30091441248406</c:v>
                </c:pt>
                <c:pt idx="13">
                  <c:v>102.37141880043421</c:v>
                </c:pt>
                <c:pt idx="14">
                  <c:v>101.75363185261904</c:v>
                </c:pt>
                <c:pt idx="15">
                  <c:v>101.10310725438418</c:v>
                </c:pt>
                <c:pt idx="16">
                  <c:v>100.86173811104837</c:v>
                </c:pt>
                <c:pt idx="17">
                  <c:v>100.39115005420713</c:v>
                </c:pt>
                <c:pt idx="18">
                  <c:v>100.4985271798015</c:v>
                </c:pt>
                <c:pt idx="19">
                  <c:v>100.83937231307647</c:v>
                </c:pt>
                <c:pt idx="20">
                  <c:v>100.80324461355583</c:v>
                </c:pt>
                <c:pt idx="21">
                  <c:v>101.10418608214786</c:v>
                </c:pt>
                <c:pt idx="22">
                  <c:v>101.36558415899231</c:v>
                </c:pt>
                <c:pt idx="23">
                  <c:v>100.91698930085104</c:v>
                </c:pt>
                <c:pt idx="24">
                  <c:v>101.17956845196471</c:v>
                </c:pt>
                <c:pt idx="25">
                  <c:v>99.895086180350845</c:v>
                </c:pt>
                <c:pt idx="26">
                  <c:v>102.03569329897084</c:v>
                </c:pt>
                <c:pt idx="27">
                  <c:v>102.75810979347217</c:v>
                </c:pt>
                <c:pt idx="28">
                  <c:v>103.40896039860854</c:v>
                </c:pt>
                <c:pt idx="29">
                  <c:v>103.68116380251192</c:v>
                </c:pt>
                <c:pt idx="30">
                  <c:v>103.77763886547922</c:v>
                </c:pt>
                <c:pt idx="31">
                  <c:v>104.04470829678787</c:v>
                </c:pt>
                <c:pt idx="32">
                  <c:v>104.55631612389745</c:v>
                </c:pt>
                <c:pt idx="33">
                  <c:v>103.73690419021872</c:v>
                </c:pt>
                <c:pt idx="34">
                  <c:v>103.19660456063329</c:v>
                </c:pt>
                <c:pt idx="35">
                  <c:v>103.73809571551982</c:v>
                </c:pt>
                <c:pt idx="36">
                  <c:v>103.64487284231426</c:v>
                </c:pt>
                <c:pt idx="37">
                  <c:v>103.95857010214749</c:v>
                </c:pt>
                <c:pt idx="38">
                  <c:v>104.4465508979269</c:v>
                </c:pt>
                <c:pt idx="39">
                  <c:v>105.06243474987436</c:v>
                </c:pt>
                <c:pt idx="40">
                  <c:v>104.70130747800484</c:v>
                </c:pt>
                <c:pt idx="41">
                  <c:v>105.22217577090612</c:v>
                </c:pt>
                <c:pt idx="42">
                  <c:v>105.16443521465884</c:v>
                </c:pt>
                <c:pt idx="43">
                  <c:v>104.86863827992489</c:v>
                </c:pt>
              </c:numCache>
            </c:numRef>
          </c:val>
          <c:smooth val="0"/>
          <c:extLst>
            <c:ext xmlns:c16="http://schemas.microsoft.com/office/drawing/2014/chart" uri="{C3380CC4-5D6E-409C-BE32-E72D297353CC}">
              <c16:uniqueId val="{00000003-53C2-4706-9CE7-F904C304DDAA}"/>
            </c:ext>
          </c:extLst>
        </c:ser>
        <c:dLbls>
          <c:showLegendKey val="0"/>
          <c:showVal val="0"/>
          <c:showCatName val="0"/>
          <c:showSerName val="0"/>
          <c:showPercent val="0"/>
          <c:showBubbleSize val="0"/>
        </c:dLbls>
        <c:smooth val="0"/>
        <c:axId val="212177664"/>
        <c:axId val="212179200"/>
      </c:lineChart>
      <c:catAx>
        <c:axId val="212177664"/>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212179200"/>
        <c:crossesAt val="100"/>
        <c:auto val="0"/>
        <c:lblAlgn val="ctr"/>
        <c:lblOffset val="100"/>
        <c:tickLblSkip val="1"/>
        <c:tickMarkSkip val="1"/>
        <c:noMultiLvlLbl val="0"/>
      </c:catAx>
      <c:valAx>
        <c:axId val="212179200"/>
        <c:scaling>
          <c:orientation val="minMax"/>
          <c:max val="116"/>
          <c:min val="90"/>
        </c:scaling>
        <c:delete val="0"/>
        <c:axPos val="l"/>
        <c:majorGridlines>
          <c:spPr>
            <a:ln>
              <a:prstDash val="sysDash"/>
            </a:ln>
          </c:spPr>
        </c:majorGridlines>
        <c:numFmt formatCode="#,##0" sourceLinked="0"/>
        <c:majorTickMark val="out"/>
        <c:minorTickMark val="none"/>
        <c:tickLblPos val="nextTo"/>
        <c:crossAx val="212177664"/>
        <c:crosses val="autoZero"/>
        <c:crossBetween val="midCat"/>
        <c:majorUnit val="5"/>
      </c:valAx>
    </c:plotArea>
    <c:legend>
      <c:legendPos val="r"/>
      <c:layout>
        <c:manualLayout>
          <c:xMode val="edge"/>
          <c:yMode val="edge"/>
          <c:x val="3.2670454545454551E-2"/>
          <c:y val="0.18066157760814217"/>
          <c:w val="0.95596590909090906"/>
          <c:h val="8.1424936386768468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nchor="t" anchorCtr="1"/>
          <a:lstStyle/>
          <a:p>
            <a:pPr>
              <a:defRPr sz="1000" b="0" i="0" u="none" strike="noStrike" baseline="0">
                <a:solidFill>
                  <a:srgbClr val="000000"/>
                </a:solidFill>
                <a:latin typeface="Calibri"/>
                <a:ea typeface="Calibri"/>
                <a:cs typeface="Calibri"/>
              </a:defRPr>
            </a:pPr>
            <a:r>
              <a:rPr lang="fr-FR" sz="1400" b="1" i="0" baseline="0" dirty="0">
                <a:effectLst/>
              </a:rPr>
              <a:t>Cumul annuel des entrées et stocks aux 4</a:t>
            </a:r>
            <a:r>
              <a:rPr lang="fr-FR" sz="1400" b="1" i="0" baseline="30000" dirty="0">
                <a:effectLst/>
              </a:rPr>
              <a:t>e</a:t>
            </a:r>
            <a:r>
              <a:rPr lang="fr-FR" sz="1400" b="1" i="0" baseline="0" dirty="0">
                <a:effectLst/>
              </a:rPr>
              <a:t> trimestres des contrats d'apprentissage dans le Vaucluse </a:t>
            </a:r>
            <a:r>
              <a:rPr lang="fr-FR" sz="1200" b="0" i="1" baseline="0" dirty="0">
                <a:effectLst/>
              </a:rPr>
              <a:t>(données brutes, en nombre)</a:t>
            </a:r>
            <a:endParaRPr lang="fr-FR" sz="1200" b="0" i="1" dirty="0">
              <a:effectLst/>
            </a:endParaRPr>
          </a:p>
        </c:rich>
      </c:tx>
      <c:layout>
        <c:manualLayout>
          <c:xMode val="edge"/>
          <c:yMode val="edge"/>
          <c:x val="0.12417155436797837"/>
          <c:y val="2.0435736021429198E-2"/>
        </c:manualLayout>
      </c:layout>
      <c:overlay val="0"/>
      <c:spPr>
        <a:noFill/>
        <a:ln w="25400">
          <a:noFill/>
        </a:ln>
      </c:spPr>
    </c:title>
    <c:autoTitleDeleted val="0"/>
    <c:plotArea>
      <c:layout>
        <c:manualLayout>
          <c:layoutTarget val="inner"/>
          <c:xMode val="edge"/>
          <c:yMode val="edge"/>
          <c:x val="6.1589781983542202E-2"/>
          <c:y val="0.22718177019598126"/>
          <c:w val="0.93016067977190131"/>
          <c:h val="0.45357743553426189"/>
        </c:manualLayout>
      </c:layout>
      <c:barChart>
        <c:barDir val="col"/>
        <c:grouping val="stacked"/>
        <c:varyColors val="0"/>
        <c:ser>
          <c:idx val="0"/>
          <c:order val="0"/>
          <c:tx>
            <c:v>Cumul des entrées sur 12 mois</c:v>
          </c:tx>
          <c:spPr>
            <a:ln w="25400">
              <a:noFill/>
            </a:ln>
          </c:spPr>
          <c:invertIfNegative val="0"/>
          <c:cat>
            <c:multiLvlStrRef>
              <c:f>'Graph appr (3)'!$A$3:$B$13</c:f>
              <c:multiLvlStrCache>
                <c:ptCount val="11"/>
                <c:lvl>
                  <c:pt idx="0">
                    <c:v>T4</c:v>
                  </c:pt>
                  <c:pt idx="1">
                    <c:v>T4</c:v>
                  </c:pt>
                  <c:pt idx="2">
                    <c:v>T4</c:v>
                  </c:pt>
                  <c:pt idx="3">
                    <c:v>T4</c:v>
                  </c:pt>
                  <c:pt idx="4">
                    <c:v>T4</c:v>
                  </c:pt>
                  <c:pt idx="5">
                    <c:v>T4</c:v>
                  </c:pt>
                  <c:pt idx="6">
                    <c:v>T4</c:v>
                  </c:pt>
                  <c:pt idx="7">
                    <c:v>T4</c:v>
                  </c:pt>
                  <c:pt idx="8">
                    <c:v>T4</c:v>
                  </c:pt>
                  <c:pt idx="9">
                    <c:v>T4</c:v>
                  </c:pt>
                  <c:pt idx="10">
                    <c:v>T4</c:v>
                  </c:pt>
                </c:lvl>
                <c:lvl>
                  <c:pt idx="0">
                    <c:v>2014</c:v>
                  </c:pt>
                  <c:pt idx="1">
                    <c:v>2015</c:v>
                  </c:pt>
                  <c:pt idx="2">
                    <c:v>2016</c:v>
                  </c:pt>
                  <c:pt idx="3">
                    <c:v>2017</c:v>
                  </c:pt>
                  <c:pt idx="4">
                    <c:v>2018</c:v>
                  </c:pt>
                  <c:pt idx="5">
                    <c:v>2019</c:v>
                  </c:pt>
                  <c:pt idx="6">
                    <c:v>2020</c:v>
                  </c:pt>
                  <c:pt idx="7">
                    <c:v>2021</c:v>
                  </c:pt>
                  <c:pt idx="8">
                    <c:v>2022</c:v>
                  </c:pt>
                  <c:pt idx="9">
                    <c:v>2023</c:v>
                  </c:pt>
                  <c:pt idx="10">
                    <c:v>2024</c:v>
                  </c:pt>
                </c:lvl>
              </c:multiLvlStrCache>
            </c:multiLvlStrRef>
          </c:cat>
          <c:val>
            <c:numRef>
              <c:f>'Graph appr (3)'!$O$3:$O$13</c:f>
              <c:numCache>
                <c:formatCode>#,##0</c:formatCode>
                <c:ptCount val="11"/>
                <c:pt idx="0">
                  <c:v>2598</c:v>
                </c:pt>
                <c:pt idx="1">
                  <c:v>2617</c:v>
                </c:pt>
                <c:pt idx="2">
                  <c:v>2479</c:v>
                </c:pt>
                <c:pt idx="3">
                  <c:v>2457</c:v>
                </c:pt>
                <c:pt idx="4">
                  <c:v>2700</c:v>
                </c:pt>
                <c:pt idx="5">
                  <c:v>3015</c:v>
                </c:pt>
                <c:pt idx="6">
                  <c:v>4292</c:v>
                </c:pt>
                <c:pt idx="7">
                  <c:v>5629</c:v>
                </c:pt>
                <c:pt idx="8">
                  <c:v>6371</c:v>
                </c:pt>
                <c:pt idx="9">
                  <c:v>6503</c:v>
                </c:pt>
                <c:pt idx="10">
                  <c:v>6738</c:v>
                </c:pt>
              </c:numCache>
            </c:numRef>
          </c:val>
          <c:extLst>
            <c:ext xmlns:c16="http://schemas.microsoft.com/office/drawing/2014/chart" uri="{C3380CC4-5D6E-409C-BE32-E72D297353CC}">
              <c16:uniqueId val="{00000000-955F-4534-9291-B4C01B492F73}"/>
            </c:ext>
          </c:extLst>
        </c:ser>
        <c:dLbls>
          <c:showLegendKey val="0"/>
          <c:showVal val="0"/>
          <c:showCatName val="0"/>
          <c:showSerName val="0"/>
          <c:showPercent val="0"/>
          <c:showBubbleSize val="0"/>
        </c:dLbls>
        <c:gapWidth val="150"/>
        <c:overlap val="100"/>
        <c:axId val="925900975"/>
        <c:axId val="1"/>
      </c:barChart>
      <c:lineChart>
        <c:grouping val="standard"/>
        <c:varyColors val="0"/>
        <c:ser>
          <c:idx val="1"/>
          <c:order val="1"/>
          <c:tx>
            <c:v>Stocks de bénéficiaires en fin de 4e trimestres</c:v>
          </c:tx>
          <c:spPr>
            <a:ln>
              <a:solidFill>
                <a:srgbClr val="F79646">
                  <a:lumMod val="75000"/>
                </a:srgbClr>
              </a:solidFill>
            </a:ln>
          </c:spPr>
          <c:marker>
            <c:symbol val="none"/>
          </c:marker>
          <c:cat>
            <c:multiLvlStrRef>
              <c:f>'Graph appr (3)'!$A$3:$B$13</c:f>
              <c:multiLvlStrCache>
                <c:ptCount val="11"/>
                <c:lvl>
                  <c:pt idx="0">
                    <c:v>T4</c:v>
                  </c:pt>
                  <c:pt idx="1">
                    <c:v>T4</c:v>
                  </c:pt>
                  <c:pt idx="2">
                    <c:v>T4</c:v>
                  </c:pt>
                  <c:pt idx="3">
                    <c:v>T4</c:v>
                  </c:pt>
                  <c:pt idx="4">
                    <c:v>T4</c:v>
                  </c:pt>
                  <c:pt idx="5">
                    <c:v>T4</c:v>
                  </c:pt>
                  <c:pt idx="6">
                    <c:v>T4</c:v>
                  </c:pt>
                  <c:pt idx="7">
                    <c:v>T4</c:v>
                  </c:pt>
                  <c:pt idx="8">
                    <c:v>T4</c:v>
                  </c:pt>
                  <c:pt idx="9">
                    <c:v>T4</c:v>
                  </c:pt>
                  <c:pt idx="10">
                    <c:v>T4</c:v>
                  </c:pt>
                </c:lvl>
                <c:lvl>
                  <c:pt idx="0">
                    <c:v>2014</c:v>
                  </c:pt>
                  <c:pt idx="1">
                    <c:v>2015</c:v>
                  </c:pt>
                  <c:pt idx="2">
                    <c:v>2016</c:v>
                  </c:pt>
                  <c:pt idx="3">
                    <c:v>2017</c:v>
                  </c:pt>
                  <c:pt idx="4">
                    <c:v>2018</c:v>
                  </c:pt>
                  <c:pt idx="5">
                    <c:v>2019</c:v>
                  </c:pt>
                  <c:pt idx="6">
                    <c:v>2020</c:v>
                  </c:pt>
                  <c:pt idx="7">
                    <c:v>2021</c:v>
                  </c:pt>
                  <c:pt idx="8">
                    <c:v>2022</c:v>
                  </c:pt>
                  <c:pt idx="9">
                    <c:v>2023</c:v>
                  </c:pt>
                  <c:pt idx="10">
                    <c:v>2024</c:v>
                  </c:pt>
                </c:lvl>
              </c:multiLvlStrCache>
            </c:multiLvlStrRef>
          </c:cat>
          <c:val>
            <c:numRef>
              <c:f>'Graph appr (3)'!$P$3:$P$13</c:f>
              <c:numCache>
                <c:formatCode>#,##0</c:formatCode>
                <c:ptCount val="11"/>
                <c:pt idx="0">
                  <c:v>3837</c:v>
                </c:pt>
                <c:pt idx="1">
                  <c:v>3682</c:v>
                </c:pt>
                <c:pt idx="2">
                  <c:v>3609</c:v>
                </c:pt>
                <c:pt idx="3">
                  <c:v>3398</c:v>
                </c:pt>
                <c:pt idx="4">
                  <c:v>3538</c:v>
                </c:pt>
                <c:pt idx="5">
                  <c:v>3895</c:v>
                </c:pt>
                <c:pt idx="6">
                  <c:v>5274</c:v>
                </c:pt>
                <c:pt idx="7">
                  <c:v>6630</c:v>
                </c:pt>
                <c:pt idx="8">
                  <c:v>7380</c:v>
                </c:pt>
                <c:pt idx="9">
                  <c:v>7686</c:v>
                </c:pt>
                <c:pt idx="10">
                  <c:v>7856</c:v>
                </c:pt>
              </c:numCache>
            </c:numRef>
          </c:val>
          <c:smooth val="0"/>
          <c:extLst>
            <c:ext xmlns:c16="http://schemas.microsoft.com/office/drawing/2014/chart" uri="{C3380CC4-5D6E-409C-BE32-E72D297353CC}">
              <c16:uniqueId val="{00000001-955F-4534-9291-B4C01B492F73}"/>
            </c:ext>
          </c:extLst>
        </c:ser>
        <c:dLbls>
          <c:showLegendKey val="0"/>
          <c:showVal val="0"/>
          <c:showCatName val="0"/>
          <c:showSerName val="0"/>
          <c:showPercent val="0"/>
          <c:showBubbleSize val="0"/>
        </c:dLbls>
        <c:marker val="1"/>
        <c:smooth val="0"/>
        <c:axId val="925900975"/>
        <c:axId val="1"/>
      </c:lineChart>
      <c:catAx>
        <c:axId val="925900975"/>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rot="0" vert="horz"/>
          <a:lstStyle/>
          <a:p>
            <a:pPr>
              <a:defRPr sz="1000" b="0" i="0" u="none" strike="noStrike" baseline="0">
                <a:solidFill>
                  <a:srgbClr val="000000"/>
                </a:solidFill>
                <a:latin typeface="Calibri"/>
                <a:ea typeface="Calibri"/>
                <a:cs typeface="Calibri"/>
              </a:defRPr>
            </a:pPr>
            <a:endParaRPr lang="fr-FR"/>
          </a:p>
        </c:txPr>
        <c:crossAx val="1"/>
        <c:crossesAt val="100"/>
        <c:auto val="0"/>
        <c:lblAlgn val="ctr"/>
        <c:lblOffset val="100"/>
        <c:noMultiLvlLbl val="0"/>
      </c:catAx>
      <c:valAx>
        <c:axId val="1"/>
        <c:scaling>
          <c:orientation val="minMax"/>
          <c:max val="8000"/>
          <c:min val="0"/>
        </c:scaling>
        <c:delete val="0"/>
        <c:axPos val="l"/>
        <c:majorGridlines>
          <c:spPr>
            <a:ln>
              <a:prstDash val="sysDash"/>
            </a:ln>
          </c:spPr>
        </c:majorGridlines>
        <c:numFmt formatCode="#,##0" sourceLinked="0"/>
        <c:majorTickMark val="out"/>
        <c:minorTickMark val="none"/>
        <c:tickLblPos val="nextTo"/>
        <c:txPr>
          <a:bodyPr rot="0" vert="horz"/>
          <a:lstStyle/>
          <a:p>
            <a:pPr>
              <a:defRPr sz="1000" b="0" i="0" u="none" strike="noStrike" baseline="0">
                <a:solidFill>
                  <a:srgbClr val="000000"/>
                </a:solidFill>
                <a:latin typeface="Calibri"/>
                <a:ea typeface="Calibri"/>
                <a:cs typeface="Calibri"/>
              </a:defRPr>
            </a:pPr>
            <a:endParaRPr lang="fr-FR"/>
          </a:p>
        </c:txPr>
        <c:crossAx val="925900975"/>
        <c:crosses val="autoZero"/>
        <c:crossBetween val="between"/>
        <c:majorUnit val="1000"/>
      </c:valAx>
    </c:plotArea>
    <c:legend>
      <c:legendPos val="b"/>
      <c:layout>
        <c:manualLayout>
          <c:xMode val="edge"/>
          <c:yMode val="edge"/>
          <c:x val="0.13015050014055102"/>
          <c:y val="0.1586427274996795"/>
          <c:w val="0.76464292143987422"/>
          <c:h val="5.9416904506473966E-2"/>
        </c:manualLayout>
      </c:layout>
      <c:overlay val="0"/>
      <c:spPr>
        <a:noFill/>
      </c:spPr>
      <c:txPr>
        <a:bodyPr/>
        <a:lstStyle/>
        <a:p>
          <a:pPr>
            <a:defRPr sz="1100" b="0" i="0" u="none" strike="noStrike" baseline="0">
              <a:solidFill>
                <a:srgbClr val="000000"/>
              </a:solidFill>
              <a:latin typeface="Calibri"/>
              <a:ea typeface="Calibri"/>
              <a:cs typeface="Calibri"/>
            </a:defRPr>
          </a:pPr>
          <a:endParaRPr lang="fr-FR"/>
        </a:p>
      </c:txPr>
    </c:legend>
    <c:plotVisOnly val="1"/>
    <c:dispBlanksAs val="gap"/>
    <c:showDLblsOverMax val="0"/>
  </c:chart>
  <c:spPr>
    <a:solidFill>
      <a:sysClr val="window" lastClr="FFFFFF"/>
    </a:solidFill>
  </c:spPr>
  <c:txPr>
    <a:bodyPr/>
    <a:lstStyle/>
    <a:p>
      <a:pPr>
        <a:defRPr sz="1000" b="0" i="0" u="none" strike="noStrike" baseline="0">
          <a:solidFill>
            <a:srgbClr val="000000"/>
          </a:solidFill>
          <a:latin typeface="Calibri"/>
          <a:ea typeface="Calibri"/>
          <a:cs typeface="Calibri"/>
        </a:defRPr>
      </a:pPr>
      <a:endParaRPr lang="fr-FR"/>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500" b="0" i="0" u="none" strike="noStrike" baseline="0">
                <a:solidFill>
                  <a:srgbClr val="000000"/>
                </a:solidFill>
                <a:latin typeface="Calibri"/>
                <a:ea typeface="Calibri"/>
                <a:cs typeface="Calibri"/>
              </a:defRPr>
            </a:pPr>
            <a:r>
              <a:rPr lang="fr-FR" sz="1500" b="1" i="0" u="none" strike="noStrike" baseline="0">
                <a:solidFill>
                  <a:srgbClr val="000000"/>
                </a:solidFill>
                <a:latin typeface="Calibri"/>
              </a:rPr>
              <a:t>Taux de chômage dans le Vaucluse </a:t>
            </a:r>
            <a:r>
              <a:rPr lang="fr-FR" sz="1500" b="0" i="1" u="none" strike="noStrike" baseline="0">
                <a:solidFill>
                  <a:srgbClr val="000000"/>
                </a:solidFill>
                <a:latin typeface="Calibri"/>
              </a:rPr>
              <a:t>(en %)</a:t>
            </a:r>
          </a:p>
        </c:rich>
      </c:tx>
      <c:layout>
        <c:manualLayout>
          <c:xMode val="edge"/>
          <c:yMode val="edge"/>
          <c:x val="0.27938931639226944"/>
          <c:y val="2.4256627684853017E-2"/>
        </c:manualLayout>
      </c:layout>
      <c:overlay val="0"/>
      <c:spPr>
        <a:noFill/>
        <a:ln w="25400">
          <a:noFill/>
        </a:ln>
      </c:spPr>
    </c:title>
    <c:autoTitleDeleted val="0"/>
    <c:plotArea>
      <c:layout>
        <c:manualLayout>
          <c:layoutTarget val="inner"/>
          <c:xMode val="edge"/>
          <c:yMode val="edge"/>
          <c:x val="8.7438260558339295E-2"/>
          <c:y val="0.18816505924925064"/>
          <c:w val="0.83764367816092833"/>
          <c:h val="0.53603068847163338"/>
        </c:manualLayout>
      </c:layout>
      <c:lineChart>
        <c:grouping val="standard"/>
        <c:varyColors val="0"/>
        <c:ser>
          <c:idx val="0"/>
          <c:order val="0"/>
          <c:tx>
            <c:v>Provence-Alpes-Côte d'Azur</c:v>
          </c:tx>
          <c:spPr>
            <a:ln w="25400">
              <a:solidFill>
                <a:schemeClr val="accent6"/>
              </a:solidFill>
              <a:prstDash val="solid"/>
            </a:ln>
          </c:spPr>
          <c:marker>
            <c:symbol val="none"/>
          </c:marker>
          <c:cat>
            <c:multiLvlStrRef>
              <c:f>'dates trim'!$B$132:$C$300</c:f>
              <c:multiLvlStrCache>
                <c:ptCount val="53"/>
                <c:lvl>
                  <c:pt idx="0">
                    <c:v>T4</c:v>
                  </c:pt>
                  <c:pt idx="1">
                    <c:v>T1</c:v>
                  </c:pt>
                  <c:pt idx="2">
                    <c:v>T2</c:v>
                  </c:pt>
                  <c:pt idx="3">
                    <c:v>T3</c:v>
                  </c:pt>
                  <c:pt idx="4">
                    <c:v>T4</c:v>
                  </c:pt>
                  <c:pt idx="5">
                    <c:v>T1</c:v>
                  </c:pt>
                  <c:pt idx="6">
                    <c:v>T2</c:v>
                  </c:pt>
                  <c:pt idx="7">
                    <c:v>T3</c:v>
                  </c:pt>
                  <c:pt idx="8">
                    <c:v>T4</c:v>
                  </c:pt>
                  <c:pt idx="9">
                    <c:v>T1</c:v>
                  </c:pt>
                  <c:pt idx="10">
                    <c:v>T2</c:v>
                  </c:pt>
                  <c:pt idx="11">
                    <c:v>T3</c:v>
                  </c:pt>
                  <c:pt idx="12">
                    <c:v>T4</c:v>
                  </c:pt>
                  <c:pt idx="13">
                    <c:v>T1</c:v>
                  </c:pt>
                  <c:pt idx="14">
                    <c:v>T2</c:v>
                  </c:pt>
                  <c:pt idx="15">
                    <c:v>T3</c:v>
                  </c:pt>
                  <c:pt idx="16">
                    <c:v>T4</c:v>
                  </c:pt>
                  <c:pt idx="17">
                    <c:v>T1</c:v>
                  </c:pt>
                  <c:pt idx="18">
                    <c:v>T2</c:v>
                  </c:pt>
                  <c:pt idx="19">
                    <c:v>T3</c:v>
                  </c:pt>
                  <c:pt idx="20">
                    <c:v>T4</c:v>
                  </c:pt>
                  <c:pt idx="21">
                    <c:v>T1</c:v>
                  </c:pt>
                  <c:pt idx="22">
                    <c:v>T2</c:v>
                  </c:pt>
                  <c:pt idx="23">
                    <c:v>T3</c:v>
                  </c:pt>
                  <c:pt idx="24">
                    <c:v>T4</c:v>
                  </c:pt>
                  <c:pt idx="25">
                    <c:v>T1</c:v>
                  </c:pt>
                  <c:pt idx="26">
                    <c:v>T2</c:v>
                  </c:pt>
                  <c:pt idx="27">
                    <c:v>T3</c:v>
                  </c:pt>
                  <c:pt idx="28">
                    <c:v>T4</c:v>
                  </c:pt>
                  <c:pt idx="29">
                    <c:v>T1</c:v>
                  </c:pt>
                  <c:pt idx="30">
                    <c:v>T2</c:v>
                  </c:pt>
                  <c:pt idx="31">
                    <c:v>T3</c:v>
                  </c:pt>
                  <c:pt idx="32">
                    <c:v>T4</c:v>
                  </c:pt>
                  <c:pt idx="33">
                    <c:v>T1</c:v>
                  </c:pt>
                  <c:pt idx="34">
                    <c:v>T2</c:v>
                  </c:pt>
                  <c:pt idx="35">
                    <c:v>T3</c:v>
                  </c:pt>
                  <c:pt idx="36">
                    <c:v>T4</c:v>
                  </c:pt>
                  <c:pt idx="37">
                    <c:v>T1</c:v>
                  </c:pt>
                  <c:pt idx="38">
                    <c:v>T2</c:v>
                  </c:pt>
                  <c:pt idx="39">
                    <c:v>T3</c:v>
                  </c:pt>
                  <c:pt idx="40">
                    <c:v>T4</c:v>
                  </c:pt>
                  <c:pt idx="41">
                    <c:v>T1</c:v>
                  </c:pt>
                  <c:pt idx="42">
                    <c:v>T2</c:v>
                  </c:pt>
                  <c:pt idx="43">
                    <c:v>T3</c:v>
                  </c:pt>
                  <c:pt idx="44">
                    <c:v>T4</c:v>
                  </c:pt>
                  <c:pt idx="45">
                    <c:v>T1</c:v>
                  </c:pt>
                  <c:pt idx="46">
                    <c:v>T2</c:v>
                  </c:pt>
                  <c:pt idx="47">
                    <c:v>T3</c:v>
                  </c:pt>
                  <c:pt idx="48">
                    <c:v>T4</c:v>
                  </c:pt>
                  <c:pt idx="49">
                    <c:v>T1</c:v>
                  </c:pt>
                  <c:pt idx="50">
                    <c:v>T2</c:v>
                  </c:pt>
                  <c:pt idx="51">
                    <c:v>T3</c:v>
                  </c:pt>
                  <c:pt idx="52">
                    <c:v>T4</c:v>
                  </c:pt>
                </c:lvl>
                <c:lvl>
                  <c:pt idx="1">
                    <c:v>2015</c:v>
                  </c:pt>
                  <c:pt idx="5">
                    <c:v>2016</c:v>
                  </c:pt>
                  <c:pt idx="9">
                    <c:v>2017</c:v>
                  </c:pt>
                  <c:pt idx="13">
                    <c:v>2018</c:v>
                  </c:pt>
                  <c:pt idx="17">
                    <c:v>2019</c:v>
                  </c:pt>
                  <c:pt idx="21">
                    <c:v>2020</c:v>
                  </c:pt>
                  <c:pt idx="25">
                    <c:v>2021</c:v>
                  </c:pt>
                  <c:pt idx="29">
                    <c:v>2022</c:v>
                  </c:pt>
                  <c:pt idx="33">
                    <c:v>2023</c:v>
                  </c:pt>
                  <c:pt idx="37">
                    <c:v>2024</c:v>
                  </c:pt>
                  <c:pt idx="41">
                    <c:v>2025</c:v>
                  </c:pt>
                  <c:pt idx="45">
                    <c:v>2026</c:v>
                  </c:pt>
                  <c:pt idx="49">
                    <c:v>2027</c:v>
                  </c:pt>
                </c:lvl>
              </c:multiLvlStrCache>
            </c:multiLvlStrRef>
          </c:cat>
          <c:val>
            <c:numRef>
              <c:f>Données!$C$140:$C$180</c:f>
              <c:numCache>
                <c:formatCode>#\ ##0.0</c:formatCode>
                <c:ptCount val="41"/>
                <c:pt idx="0">
                  <c:v>11.6</c:v>
                </c:pt>
                <c:pt idx="1">
                  <c:v>11.4</c:v>
                </c:pt>
                <c:pt idx="2">
                  <c:v>11.7</c:v>
                </c:pt>
                <c:pt idx="3">
                  <c:v>11.5</c:v>
                </c:pt>
                <c:pt idx="4">
                  <c:v>11.4</c:v>
                </c:pt>
                <c:pt idx="5">
                  <c:v>11.3</c:v>
                </c:pt>
                <c:pt idx="6">
                  <c:v>11.1</c:v>
                </c:pt>
                <c:pt idx="7">
                  <c:v>11.1</c:v>
                </c:pt>
                <c:pt idx="8">
                  <c:v>11.4</c:v>
                </c:pt>
                <c:pt idx="9">
                  <c:v>10.9</c:v>
                </c:pt>
                <c:pt idx="10">
                  <c:v>10.8</c:v>
                </c:pt>
                <c:pt idx="11">
                  <c:v>10.8</c:v>
                </c:pt>
                <c:pt idx="12">
                  <c:v>10.3</c:v>
                </c:pt>
                <c:pt idx="13">
                  <c:v>10.6</c:v>
                </c:pt>
                <c:pt idx="14">
                  <c:v>10.4</c:v>
                </c:pt>
                <c:pt idx="15">
                  <c:v>10.199999999999999</c:v>
                </c:pt>
                <c:pt idx="16">
                  <c:v>10</c:v>
                </c:pt>
                <c:pt idx="17">
                  <c:v>10.1</c:v>
                </c:pt>
                <c:pt idx="18">
                  <c:v>9.6</c:v>
                </c:pt>
                <c:pt idx="19">
                  <c:v>9.5</c:v>
                </c:pt>
                <c:pt idx="20">
                  <c:v>9.1999999999999993</c:v>
                </c:pt>
                <c:pt idx="21">
                  <c:v>8.9</c:v>
                </c:pt>
                <c:pt idx="22">
                  <c:v>8.1999999999999993</c:v>
                </c:pt>
                <c:pt idx="23">
                  <c:v>10.1</c:v>
                </c:pt>
                <c:pt idx="24">
                  <c:v>9.1</c:v>
                </c:pt>
                <c:pt idx="25">
                  <c:v>9.1999999999999993</c:v>
                </c:pt>
                <c:pt idx="26">
                  <c:v>9.1</c:v>
                </c:pt>
                <c:pt idx="27">
                  <c:v>8.9</c:v>
                </c:pt>
                <c:pt idx="28">
                  <c:v>8.3000000000000007</c:v>
                </c:pt>
                <c:pt idx="29">
                  <c:v>8.1999999999999993</c:v>
                </c:pt>
                <c:pt idx="30">
                  <c:v>8.3000000000000007</c:v>
                </c:pt>
                <c:pt idx="31">
                  <c:v>8.1</c:v>
                </c:pt>
                <c:pt idx="32">
                  <c:v>8</c:v>
                </c:pt>
                <c:pt idx="33">
                  <c:v>7.9</c:v>
                </c:pt>
                <c:pt idx="34">
                  <c:v>7.9</c:v>
                </c:pt>
                <c:pt idx="35">
                  <c:v>8.1</c:v>
                </c:pt>
                <c:pt idx="36">
                  <c:v>8.1</c:v>
                </c:pt>
                <c:pt idx="37">
                  <c:v>8.1</c:v>
                </c:pt>
                <c:pt idx="38">
                  <c:v>7.8</c:v>
                </c:pt>
                <c:pt idx="39">
                  <c:v>7.9</c:v>
                </c:pt>
                <c:pt idx="40">
                  <c:v>7.7</c:v>
                </c:pt>
              </c:numCache>
            </c:numRef>
          </c:val>
          <c:smooth val="0"/>
          <c:extLst>
            <c:ext xmlns:c16="http://schemas.microsoft.com/office/drawing/2014/chart" uri="{C3380CC4-5D6E-409C-BE32-E72D297353CC}">
              <c16:uniqueId val="{00000000-5915-4FD1-9662-AB813F1CB283}"/>
            </c:ext>
          </c:extLst>
        </c:ser>
        <c:ser>
          <c:idx val="1"/>
          <c:order val="1"/>
          <c:tx>
            <c:v>France métropolitaine</c:v>
          </c:tx>
          <c:spPr>
            <a:ln w="25400">
              <a:solidFill>
                <a:srgbClr val="0000FF"/>
              </a:solidFill>
              <a:prstDash val="solid"/>
            </a:ln>
          </c:spPr>
          <c:marker>
            <c:symbol val="none"/>
          </c:marker>
          <c:cat>
            <c:multiLvlStrRef>
              <c:f>'dates trim'!$B$132:$C$300</c:f>
              <c:multiLvlStrCache>
                <c:ptCount val="53"/>
                <c:lvl>
                  <c:pt idx="0">
                    <c:v>T4</c:v>
                  </c:pt>
                  <c:pt idx="1">
                    <c:v>T1</c:v>
                  </c:pt>
                  <c:pt idx="2">
                    <c:v>T2</c:v>
                  </c:pt>
                  <c:pt idx="3">
                    <c:v>T3</c:v>
                  </c:pt>
                  <c:pt idx="4">
                    <c:v>T4</c:v>
                  </c:pt>
                  <c:pt idx="5">
                    <c:v>T1</c:v>
                  </c:pt>
                  <c:pt idx="6">
                    <c:v>T2</c:v>
                  </c:pt>
                  <c:pt idx="7">
                    <c:v>T3</c:v>
                  </c:pt>
                  <c:pt idx="8">
                    <c:v>T4</c:v>
                  </c:pt>
                  <c:pt idx="9">
                    <c:v>T1</c:v>
                  </c:pt>
                  <c:pt idx="10">
                    <c:v>T2</c:v>
                  </c:pt>
                  <c:pt idx="11">
                    <c:v>T3</c:v>
                  </c:pt>
                  <c:pt idx="12">
                    <c:v>T4</c:v>
                  </c:pt>
                  <c:pt idx="13">
                    <c:v>T1</c:v>
                  </c:pt>
                  <c:pt idx="14">
                    <c:v>T2</c:v>
                  </c:pt>
                  <c:pt idx="15">
                    <c:v>T3</c:v>
                  </c:pt>
                  <c:pt idx="16">
                    <c:v>T4</c:v>
                  </c:pt>
                  <c:pt idx="17">
                    <c:v>T1</c:v>
                  </c:pt>
                  <c:pt idx="18">
                    <c:v>T2</c:v>
                  </c:pt>
                  <c:pt idx="19">
                    <c:v>T3</c:v>
                  </c:pt>
                  <c:pt idx="20">
                    <c:v>T4</c:v>
                  </c:pt>
                  <c:pt idx="21">
                    <c:v>T1</c:v>
                  </c:pt>
                  <c:pt idx="22">
                    <c:v>T2</c:v>
                  </c:pt>
                  <c:pt idx="23">
                    <c:v>T3</c:v>
                  </c:pt>
                  <c:pt idx="24">
                    <c:v>T4</c:v>
                  </c:pt>
                  <c:pt idx="25">
                    <c:v>T1</c:v>
                  </c:pt>
                  <c:pt idx="26">
                    <c:v>T2</c:v>
                  </c:pt>
                  <c:pt idx="27">
                    <c:v>T3</c:v>
                  </c:pt>
                  <c:pt idx="28">
                    <c:v>T4</c:v>
                  </c:pt>
                  <c:pt idx="29">
                    <c:v>T1</c:v>
                  </c:pt>
                  <c:pt idx="30">
                    <c:v>T2</c:v>
                  </c:pt>
                  <c:pt idx="31">
                    <c:v>T3</c:v>
                  </c:pt>
                  <c:pt idx="32">
                    <c:v>T4</c:v>
                  </c:pt>
                  <c:pt idx="33">
                    <c:v>T1</c:v>
                  </c:pt>
                  <c:pt idx="34">
                    <c:v>T2</c:v>
                  </c:pt>
                  <c:pt idx="35">
                    <c:v>T3</c:v>
                  </c:pt>
                  <c:pt idx="36">
                    <c:v>T4</c:v>
                  </c:pt>
                  <c:pt idx="37">
                    <c:v>T1</c:v>
                  </c:pt>
                  <c:pt idx="38">
                    <c:v>T2</c:v>
                  </c:pt>
                  <c:pt idx="39">
                    <c:v>T3</c:v>
                  </c:pt>
                  <c:pt idx="40">
                    <c:v>T4</c:v>
                  </c:pt>
                  <c:pt idx="41">
                    <c:v>T1</c:v>
                  </c:pt>
                  <c:pt idx="42">
                    <c:v>T2</c:v>
                  </c:pt>
                  <c:pt idx="43">
                    <c:v>T3</c:v>
                  </c:pt>
                  <c:pt idx="44">
                    <c:v>T4</c:v>
                  </c:pt>
                  <c:pt idx="45">
                    <c:v>T1</c:v>
                  </c:pt>
                  <c:pt idx="46">
                    <c:v>T2</c:v>
                  </c:pt>
                  <c:pt idx="47">
                    <c:v>T3</c:v>
                  </c:pt>
                  <c:pt idx="48">
                    <c:v>T4</c:v>
                  </c:pt>
                  <c:pt idx="49">
                    <c:v>T1</c:v>
                  </c:pt>
                  <c:pt idx="50">
                    <c:v>T2</c:v>
                  </c:pt>
                  <c:pt idx="51">
                    <c:v>T3</c:v>
                  </c:pt>
                  <c:pt idx="52">
                    <c:v>T4</c:v>
                  </c:pt>
                </c:lvl>
                <c:lvl>
                  <c:pt idx="1">
                    <c:v>2015</c:v>
                  </c:pt>
                  <c:pt idx="5">
                    <c:v>2016</c:v>
                  </c:pt>
                  <c:pt idx="9">
                    <c:v>2017</c:v>
                  </c:pt>
                  <c:pt idx="13">
                    <c:v>2018</c:v>
                  </c:pt>
                  <c:pt idx="17">
                    <c:v>2019</c:v>
                  </c:pt>
                  <c:pt idx="21">
                    <c:v>2020</c:v>
                  </c:pt>
                  <c:pt idx="25">
                    <c:v>2021</c:v>
                  </c:pt>
                  <c:pt idx="29">
                    <c:v>2022</c:v>
                  </c:pt>
                  <c:pt idx="33">
                    <c:v>2023</c:v>
                  </c:pt>
                  <c:pt idx="37">
                    <c:v>2024</c:v>
                  </c:pt>
                  <c:pt idx="41">
                    <c:v>2025</c:v>
                  </c:pt>
                  <c:pt idx="45">
                    <c:v>2026</c:v>
                  </c:pt>
                  <c:pt idx="49">
                    <c:v>2027</c:v>
                  </c:pt>
                </c:lvl>
              </c:multiLvlStrCache>
            </c:multiLvlStrRef>
          </c:cat>
          <c:val>
            <c:numRef>
              <c:f>Données!$B$140:$B$180</c:f>
              <c:numCache>
                <c:formatCode>#\ ##0.0</c:formatCode>
                <c:ptCount val="41"/>
                <c:pt idx="0">
                  <c:v>10.1</c:v>
                </c:pt>
                <c:pt idx="1">
                  <c:v>10</c:v>
                </c:pt>
                <c:pt idx="2">
                  <c:v>10.199999999999999</c:v>
                </c:pt>
                <c:pt idx="3">
                  <c:v>10</c:v>
                </c:pt>
                <c:pt idx="4">
                  <c:v>9.9</c:v>
                </c:pt>
                <c:pt idx="5">
                  <c:v>9.9</c:v>
                </c:pt>
                <c:pt idx="6">
                  <c:v>9.6999999999999993</c:v>
                </c:pt>
                <c:pt idx="7">
                  <c:v>9.6</c:v>
                </c:pt>
                <c:pt idx="8">
                  <c:v>9.8000000000000007</c:v>
                </c:pt>
                <c:pt idx="9">
                  <c:v>9.3000000000000007</c:v>
                </c:pt>
                <c:pt idx="10">
                  <c:v>9.1999999999999993</c:v>
                </c:pt>
                <c:pt idx="11">
                  <c:v>9.1999999999999993</c:v>
                </c:pt>
                <c:pt idx="12">
                  <c:v>8.6999999999999993</c:v>
                </c:pt>
                <c:pt idx="13">
                  <c:v>8.9</c:v>
                </c:pt>
                <c:pt idx="14">
                  <c:v>8.8000000000000007</c:v>
                </c:pt>
                <c:pt idx="15">
                  <c:v>8.6</c:v>
                </c:pt>
                <c:pt idx="16">
                  <c:v>8.4</c:v>
                </c:pt>
                <c:pt idx="17">
                  <c:v>8.5</c:v>
                </c:pt>
                <c:pt idx="18">
                  <c:v>8.1999999999999993</c:v>
                </c:pt>
                <c:pt idx="19">
                  <c:v>8.1</c:v>
                </c:pt>
                <c:pt idx="20">
                  <c:v>7.9</c:v>
                </c:pt>
                <c:pt idx="21">
                  <c:v>7.7</c:v>
                </c:pt>
                <c:pt idx="22">
                  <c:v>7.1</c:v>
                </c:pt>
                <c:pt idx="23">
                  <c:v>8.6999999999999993</c:v>
                </c:pt>
                <c:pt idx="24">
                  <c:v>7.8</c:v>
                </c:pt>
                <c:pt idx="25">
                  <c:v>8</c:v>
                </c:pt>
                <c:pt idx="26">
                  <c:v>7.8</c:v>
                </c:pt>
                <c:pt idx="27">
                  <c:v>7.7</c:v>
                </c:pt>
                <c:pt idx="28">
                  <c:v>7.2</c:v>
                </c:pt>
                <c:pt idx="29">
                  <c:v>7.1</c:v>
                </c:pt>
                <c:pt idx="30">
                  <c:v>7.2</c:v>
                </c:pt>
                <c:pt idx="31">
                  <c:v>7</c:v>
                </c:pt>
                <c:pt idx="32">
                  <c:v>6.9</c:v>
                </c:pt>
                <c:pt idx="33">
                  <c:v>6.9</c:v>
                </c:pt>
                <c:pt idx="34">
                  <c:v>7</c:v>
                </c:pt>
                <c:pt idx="35">
                  <c:v>7.2</c:v>
                </c:pt>
                <c:pt idx="36">
                  <c:v>7.3</c:v>
                </c:pt>
                <c:pt idx="37">
                  <c:v>7.3</c:v>
                </c:pt>
                <c:pt idx="38">
                  <c:v>7.1</c:v>
                </c:pt>
                <c:pt idx="39">
                  <c:v>7.2</c:v>
                </c:pt>
                <c:pt idx="40">
                  <c:v>7.1</c:v>
                </c:pt>
              </c:numCache>
            </c:numRef>
          </c:val>
          <c:smooth val="0"/>
          <c:extLst>
            <c:ext xmlns:c16="http://schemas.microsoft.com/office/drawing/2014/chart" uri="{C3380CC4-5D6E-409C-BE32-E72D297353CC}">
              <c16:uniqueId val="{00000001-5915-4FD1-9662-AB813F1CB283}"/>
            </c:ext>
          </c:extLst>
        </c:ser>
        <c:ser>
          <c:idx val="2"/>
          <c:order val="2"/>
          <c:tx>
            <c:strRef>
              <c:f>Données!$I$8</c:f>
              <c:strCache>
                <c:ptCount val="1"/>
                <c:pt idx="0">
                  <c:v>Vaucluse</c:v>
                </c:pt>
              </c:strCache>
            </c:strRef>
          </c:tx>
          <c:marker>
            <c:symbol val="none"/>
          </c:marker>
          <c:cat>
            <c:multiLvlStrRef>
              <c:f>'dates trim'!$B$132:$C$300</c:f>
              <c:multiLvlStrCache>
                <c:ptCount val="53"/>
                <c:lvl>
                  <c:pt idx="0">
                    <c:v>T4</c:v>
                  </c:pt>
                  <c:pt idx="1">
                    <c:v>T1</c:v>
                  </c:pt>
                  <c:pt idx="2">
                    <c:v>T2</c:v>
                  </c:pt>
                  <c:pt idx="3">
                    <c:v>T3</c:v>
                  </c:pt>
                  <c:pt idx="4">
                    <c:v>T4</c:v>
                  </c:pt>
                  <c:pt idx="5">
                    <c:v>T1</c:v>
                  </c:pt>
                  <c:pt idx="6">
                    <c:v>T2</c:v>
                  </c:pt>
                  <c:pt idx="7">
                    <c:v>T3</c:v>
                  </c:pt>
                  <c:pt idx="8">
                    <c:v>T4</c:v>
                  </c:pt>
                  <c:pt idx="9">
                    <c:v>T1</c:v>
                  </c:pt>
                  <c:pt idx="10">
                    <c:v>T2</c:v>
                  </c:pt>
                  <c:pt idx="11">
                    <c:v>T3</c:v>
                  </c:pt>
                  <c:pt idx="12">
                    <c:v>T4</c:v>
                  </c:pt>
                  <c:pt idx="13">
                    <c:v>T1</c:v>
                  </c:pt>
                  <c:pt idx="14">
                    <c:v>T2</c:v>
                  </c:pt>
                  <c:pt idx="15">
                    <c:v>T3</c:v>
                  </c:pt>
                  <c:pt idx="16">
                    <c:v>T4</c:v>
                  </c:pt>
                  <c:pt idx="17">
                    <c:v>T1</c:v>
                  </c:pt>
                  <c:pt idx="18">
                    <c:v>T2</c:v>
                  </c:pt>
                  <c:pt idx="19">
                    <c:v>T3</c:v>
                  </c:pt>
                  <c:pt idx="20">
                    <c:v>T4</c:v>
                  </c:pt>
                  <c:pt idx="21">
                    <c:v>T1</c:v>
                  </c:pt>
                  <c:pt idx="22">
                    <c:v>T2</c:v>
                  </c:pt>
                  <c:pt idx="23">
                    <c:v>T3</c:v>
                  </c:pt>
                  <c:pt idx="24">
                    <c:v>T4</c:v>
                  </c:pt>
                  <c:pt idx="25">
                    <c:v>T1</c:v>
                  </c:pt>
                  <c:pt idx="26">
                    <c:v>T2</c:v>
                  </c:pt>
                  <c:pt idx="27">
                    <c:v>T3</c:v>
                  </c:pt>
                  <c:pt idx="28">
                    <c:v>T4</c:v>
                  </c:pt>
                  <c:pt idx="29">
                    <c:v>T1</c:v>
                  </c:pt>
                  <c:pt idx="30">
                    <c:v>T2</c:v>
                  </c:pt>
                  <c:pt idx="31">
                    <c:v>T3</c:v>
                  </c:pt>
                  <c:pt idx="32">
                    <c:v>T4</c:v>
                  </c:pt>
                  <c:pt idx="33">
                    <c:v>T1</c:v>
                  </c:pt>
                  <c:pt idx="34">
                    <c:v>T2</c:v>
                  </c:pt>
                  <c:pt idx="35">
                    <c:v>T3</c:v>
                  </c:pt>
                  <c:pt idx="36">
                    <c:v>T4</c:v>
                  </c:pt>
                  <c:pt idx="37">
                    <c:v>T1</c:v>
                  </c:pt>
                  <c:pt idx="38">
                    <c:v>T2</c:v>
                  </c:pt>
                  <c:pt idx="39">
                    <c:v>T3</c:v>
                  </c:pt>
                  <c:pt idx="40">
                    <c:v>T4</c:v>
                  </c:pt>
                  <c:pt idx="41">
                    <c:v>T1</c:v>
                  </c:pt>
                  <c:pt idx="42">
                    <c:v>T2</c:v>
                  </c:pt>
                  <c:pt idx="43">
                    <c:v>T3</c:v>
                  </c:pt>
                  <c:pt idx="44">
                    <c:v>T4</c:v>
                  </c:pt>
                  <c:pt idx="45">
                    <c:v>T1</c:v>
                  </c:pt>
                  <c:pt idx="46">
                    <c:v>T2</c:v>
                  </c:pt>
                  <c:pt idx="47">
                    <c:v>T3</c:v>
                  </c:pt>
                  <c:pt idx="48">
                    <c:v>T4</c:v>
                  </c:pt>
                  <c:pt idx="49">
                    <c:v>T1</c:v>
                  </c:pt>
                  <c:pt idx="50">
                    <c:v>T2</c:v>
                  </c:pt>
                  <c:pt idx="51">
                    <c:v>T3</c:v>
                  </c:pt>
                  <c:pt idx="52">
                    <c:v>T4</c:v>
                  </c:pt>
                </c:lvl>
                <c:lvl>
                  <c:pt idx="1">
                    <c:v>2015</c:v>
                  </c:pt>
                  <c:pt idx="5">
                    <c:v>2016</c:v>
                  </c:pt>
                  <c:pt idx="9">
                    <c:v>2017</c:v>
                  </c:pt>
                  <c:pt idx="13">
                    <c:v>2018</c:v>
                  </c:pt>
                  <c:pt idx="17">
                    <c:v>2019</c:v>
                  </c:pt>
                  <c:pt idx="21">
                    <c:v>2020</c:v>
                  </c:pt>
                  <c:pt idx="25">
                    <c:v>2021</c:v>
                  </c:pt>
                  <c:pt idx="29">
                    <c:v>2022</c:v>
                  </c:pt>
                  <c:pt idx="33">
                    <c:v>2023</c:v>
                  </c:pt>
                  <c:pt idx="37">
                    <c:v>2024</c:v>
                  </c:pt>
                  <c:pt idx="41">
                    <c:v>2025</c:v>
                  </c:pt>
                  <c:pt idx="45">
                    <c:v>2026</c:v>
                  </c:pt>
                  <c:pt idx="49">
                    <c:v>2027</c:v>
                  </c:pt>
                </c:lvl>
              </c:multiLvlStrCache>
            </c:multiLvlStrRef>
          </c:cat>
          <c:val>
            <c:numRef>
              <c:f>Données!$I$140:$I$180</c:f>
              <c:numCache>
                <c:formatCode>#\ ##0.0</c:formatCode>
                <c:ptCount val="41"/>
                <c:pt idx="0">
                  <c:v>13</c:v>
                </c:pt>
                <c:pt idx="1">
                  <c:v>12.9</c:v>
                </c:pt>
                <c:pt idx="2">
                  <c:v>13.1</c:v>
                </c:pt>
                <c:pt idx="3">
                  <c:v>12.9</c:v>
                </c:pt>
                <c:pt idx="4">
                  <c:v>13</c:v>
                </c:pt>
                <c:pt idx="5">
                  <c:v>13</c:v>
                </c:pt>
                <c:pt idx="6">
                  <c:v>12.8</c:v>
                </c:pt>
                <c:pt idx="7">
                  <c:v>12.6</c:v>
                </c:pt>
                <c:pt idx="8">
                  <c:v>12.9</c:v>
                </c:pt>
                <c:pt idx="9">
                  <c:v>12.2</c:v>
                </c:pt>
                <c:pt idx="10">
                  <c:v>12</c:v>
                </c:pt>
                <c:pt idx="11">
                  <c:v>12</c:v>
                </c:pt>
                <c:pt idx="12">
                  <c:v>11.7</c:v>
                </c:pt>
                <c:pt idx="13">
                  <c:v>11.9</c:v>
                </c:pt>
                <c:pt idx="14">
                  <c:v>11.7</c:v>
                </c:pt>
                <c:pt idx="15">
                  <c:v>11.5</c:v>
                </c:pt>
                <c:pt idx="16">
                  <c:v>11.4</c:v>
                </c:pt>
                <c:pt idx="17">
                  <c:v>11.5</c:v>
                </c:pt>
                <c:pt idx="18">
                  <c:v>11</c:v>
                </c:pt>
                <c:pt idx="19">
                  <c:v>10.8</c:v>
                </c:pt>
                <c:pt idx="20">
                  <c:v>10.6</c:v>
                </c:pt>
                <c:pt idx="21">
                  <c:v>10.199999999999999</c:v>
                </c:pt>
                <c:pt idx="22">
                  <c:v>9.1999999999999993</c:v>
                </c:pt>
                <c:pt idx="23">
                  <c:v>11.4</c:v>
                </c:pt>
                <c:pt idx="24">
                  <c:v>10.199999999999999</c:v>
                </c:pt>
                <c:pt idx="25">
                  <c:v>10.4</c:v>
                </c:pt>
                <c:pt idx="26">
                  <c:v>10.199999999999999</c:v>
                </c:pt>
                <c:pt idx="27">
                  <c:v>10.199999999999999</c:v>
                </c:pt>
                <c:pt idx="28">
                  <c:v>9.6</c:v>
                </c:pt>
                <c:pt idx="29">
                  <c:v>9.5</c:v>
                </c:pt>
                <c:pt idx="30">
                  <c:v>9.5</c:v>
                </c:pt>
                <c:pt idx="31">
                  <c:v>9.5</c:v>
                </c:pt>
                <c:pt idx="32">
                  <c:v>9.4</c:v>
                </c:pt>
                <c:pt idx="33">
                  <c:v>9.4</c:v>
                </c:pt>
                <c:pt idx="34">
                  <c:v>9.5</c:v>
                </c:pt>
                <c:pt idx="35">
                  <c:v>9.8000000000000007</c:v>
                </c:pt>
                <c:pt idx="36">
                  <c:v>9.9</c:v>
                </c:pt>
                <c:pt idx="37">
                  <c:v>9.9</c:v>
                </c:pt>
                <c:pt idx="38">
                  <c:v>9.6999999999999993</c:v>
                </c:pt>
                <c:pt idx="39">
                  <c:v>9.6999999999999993</c:v>
                </c:pt>
                <c:pt idx="40">
                  <c:v>9.5</c:v>
                </c:pt>
              </c:numCache>
            </c:numRef>
          </c:val>
          <c:smooth val="0"/>
          <c:extLst>
            <c:ext xmlns:c16="http://schemas.microsoft.com/office/drawing/2014/chart" uri="{C3380CC4-5D6E-409C-BE32-E72D297353CC}">
              <c16:uniqueId val="{00000002-5915-4FD1-9662-AB813F1CB283}"/>
            </c:ext>
          </c:extLst>
        </c:ser>
        <c:dLbls>
          <c:showLegendKey val="0"/>
          <c:showVal val="0"/>
          <c:showCatName val="0"/>
          <c:showSerName val="0"/>
          <c:showPercent val="0"/>
          <c:showBubbleSize val="0"/>
        </c:dLbls>
        <c:smooth val="0"/>
        <c:axId val="138919296"/>
        <c:axId val="138921088"/>
      </c:lineChart>
      <c:catAx>
        <c:axId val="138919296"/>
        <c:scaling>
          <c:orientation val="minMax"/>
        </c:scaling>
        <c:delete val="0"/>
        <c:axPos val="b"/>
        <c:majorGridlines>
          <c:spPr>
            <a:ln w="3175">
              <a:solidFill>
                <a:srgbClr val="969696"/>
              </a:solidFill>
              <a:prstDash val="sysDash"/>
            </a:ln>
          </c:spPr>
        </c:majorGridlines>
        <c:numFmt formatCode="General" sourceLinked="1"/>
        <c:majorTickMark val="cross"/>
        <c:minorTickMark val="none"/>
        <c:tickLblPos val="nextTo"/>
        <c:txPr>
          <a:bodyPr/>
          <a:lstStyle/>
          <a:p>
            <a:pPr>
              <a:defRPr sz="900"/>
            </a:pPr>
            <a:endParaRPr lang="fr-FR"/>
          </a:p>
        </c:txPr>
        <c:crossAx val="138921088"/>
        <c:crosses val="autoZero"/>
        <c:auto val="0"/>
        <c:lblAlgn val="ctr"/>
        <c:lblOffset val="100"/>
        <c:tickLblSkip val="1"/>
        <c:tickMarkSkip val="1"/>
        <c:noMultiLvlLbl val="0"/>
      </c:catAx>
      <c:valAx>
        <c:axId val="138921088"/>
        <c:scaling>
          <c:orientation val="minMax"/>
          <c:max val="14"/>
          <c:min val="6"/>
        </c:scaling>
        <c:delete val="0"/>
        <c:axPos val="l"/>
        <c:majorGridlines>
          <c:spPr>
            <a:ln>
              <a:prstDash val="sysDash"/>
            </a:ln>
          </c:spPr>
        </c:majorGridlines>
        <c:numFmt formatCode="#,##0" sourceLinked="0"/>
        <c:majorTickMark val="out"/>
        <c:minorTickMark val="none"/>
        <c:tickLblPos val="nextTo"/>
        <c:crossAx val="138919296"/>
        <c:crosses val="autoZero"/>
        <c:crossBetween val="midCat"/>
        <c:majorUnit val="1"/>
      </c:valAx>
    </c:plotArea>
    <c:legend>
      <c:legendPos val="r"/>
      <c:layout>
        <c:manualLayout>
          <c:xMode val="edge"/>
          <c:yMode val="edge"/>
          <c:x val="8.5245913863039841E-2"/>
          <c:y val="9.8718656477903358E-2"/>
          <c:w val="0.8415530303030303"/>
          <c:h val="8.3821460187299218E-2"/>
        </c:manualLayout>
      </c:layout>
      <c:overlay val="0"/>
      <c:txPr>
        <a:bodyPr/>
        <a:lstStyle/>
        <a:p>
          <a:pPr>
            <a:defRPr sz="1200"/>
          </a:pPr>
          <a:endParaRPr lang="fr-FR"/>
        </a:p>
      </c:txPr>
    </c:legend>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906668268667008E-2"/>
          <c:y val="0.1861788714061014"/>
          <c:w val="0.87735585029537844"/>
          <c:h val="0.46727698134659551"/>
        </c:manualLayout>
      </c:layout>
      <c:barChart>
        <c:barDir val="col"/>
        <c:grouping val="clustered"/>
        <c:varyColors val="0"/>
        <c:ser>
          <c:idx val="0"/>
          <c:order val="0"/>
          <c:tx>
            <c:v>Taux de chômage, en % (échelle de gauche)</c:v>
          </c:tx>
          <c:spPr>
            <a:solidFill>
              <a:srgbClr val="00B0F0"/>
            </a:solidFill>
          </c:spPr>
          <c:invertIfNegative val="0"/>
          <c:dPt>
            <c:idx val="0"/>
            <c:invertIfNegative val="0"/>
            <c:bubble3D val="0"/>
            <c:spPr>
              <a:solidFill>
                <a:srgbClr val="92D050"/>
              </a:solidFill>
            </c:spPr>
            <c:extLst>
              <c:ext xmlns:c16="http://schemas.microsoft.com/office/drawing/2014/chart" uri="{C3380CC4-5D6E-409C-BE32-E72D297353CC}">
                <c16:uniqueId val="{00000001-FC67-41BD-8BE3-B08A357FDE70}"/>
              </c:ext>
            </c:extLst>
          </c:dPt>
          <c:dPt>
            <c:idx val="1"/>
            <c:invertIfNegative val="0"/>
            <c:bubble3D val="0"/>
            <c:spPr>
              <a:solidFill>
                <a:schemeClr val="accent6">
                  <a:lumMod val="75000"/>
                </a:schemeClr>
              </a:solidFill>
            </c:spPr>
            <c:extLst>
              <c:ext xmlns:c16="http://schemas.microsoft.com/office/drawing/2014/chart" uri="{C3380CC4-5D6E-409C-BE32-E72D297353CC}">
                <c16:uniqueId val="{00000003-FC67-41BD-8BE3-B08A357FDE70}"/>
              </c:ext>
            </c:extLst>
          </c:dPt>
          <c:dPt>
            <c:idx val="2"/>
            <c:invertIfNegative val="0"/>
            <c:bubble3D val="0"/>
            <c:extLst>
              <c:ext xmlns:c16="http://schemas.microsoft.com/office/drawing/2014/chart" uri="{C3380CC4-5D6E-409C-BE32-E72D297353CC}">
                <c16:uniqueId val="{00000004-FC67-41BD-8BE3-B08A357FDE70}"/>
              </c:ext>
            </c:extLst>
          </c:dPt>
          <c:dPt>
            <c:idx val="3"/>
            <c:invertIfNegative val="0"/>
            <c:bubble3D val="0"/>
            <c:extLst>
              <c:ext xmlns:c16="http://schemas.microsoft.com/office/drawing/2014/chart" uri="{C3380CC4-5D6E-409C-BE32-E72D297353CC}">
                <c16:uniqueId val="{00000005-FC67-41BD-8BE3-B08A357FDE70}"/>
              </c:ext>
            </c:extLst>
          </c:dPt>
          <c:dPt>
            <c:idx val="4"/>
            <c:invertIfNegative val="0"/>
            <c:bubble3D val="0"/>
            <c:spPr>
              <a:solidFill>
                <a:srgbClr val="0070C0"/>
              </a:solidFill>
            </c:spPr>
            <c:extLst>
              <c:ext xmlns:c16="http://schemas.microsoft.com/office/drawing/2014/chart" uri="{C3380CC4-5D6E-409C-BE32-E72D297353CC}">
                <c16:uniqueId val="{00000007-FC67-41BD-8BE3-B08A357FDE70}"/>
              </c:ext>
            </c:extLst>
          </c:dPt>
          <c:dPt>
            <c:idx val="5"/>
            <c:invertIfNegative val="0"/>
            <c:bubble3D val="0"/>
            <c:extLst>
              <c:ext xmlns:c16="http://schemas.microsoft.com/office/drawing/2014/chart" uri="{C3380CC4-5D6E-409C-BE32-E72D297353CC}">
                <c16:uniqueId val="{00000008-FC67-41BD-8BE3-B08A357FDE70}"/>
              </c:ext>
            </c:extLst>
          </c:dPt>
          <c:dPt>
            <c:idx val="6"/>
            <c:invertIfNegative val="0"/>
            <c:bubble3D val="0"/>
            <c:extLst>
              <c:ext xmlns:c16="http://schemas.microsoft.com/office/drawing/2014/chart" uri="{C3380CC4-5D6E-409C-BE32-E72D297353CC}">
                <c16:uniqueId val="{00000009-FC67-41BD-8BE3-B08A357FDE70}"/>
              </c:ext>
            </c:extLst>
          </c:dPt>
          <c:dPt>
            <c:idx val="7"/>
            <c:invertIfNegative val="0"/>
            <c:bubble3D val="0"/>
            <c:extLst>
              <c:ext xmlns:c16="http://schemas.microsoft.com/office/drawing/2014/chart" uri="{C3380CC4-5D6E-409C-BE32-E72D297353CC}">
                <c16:uniqueId val="{0000000A-FC67-41BD-8BE3-B08A357FDE70}"/>
              </c:ext>
            </c:extLst>
          </c:dPt>
          <c:dPt>
            <c:idx val="8"/>
            <c:invertIfNegative val="0"/>
            <c:bubble3D val="0"/>
            <c:extLst>
              <c:ext xmlns:c16="http://schemas.microsoft.com/office/drawing/2014/chart" uri="{C3380CC4-5D6E-409C-BE32-E72D297353CC}">
                <c16:uniqueId val="{0000000B-FC67-41BD-8BE3-B08A357FDE70}"/>
              </c:ext>
            </c:extLst>
          </c:dPt>
          <c:dLbls>
            <c:dLbl>
              <c:idx val="0"/>
              <c:layout>
                <c:manualLayout>
                  <c:x val="0"/>
                  <c:y val="1.341381623071764E-2"/>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C67-41BD-8BE3-B08A357FDE70}"/>
                </c:ext>
              </c:extLst>
            </c:dLbl>
            <c:dLbl>
              <c:idx val="1"/>
              <c:layout>
                <c:manualLayout>
                  <c:x val="0"/>
                  <c:y val="-2.1124120048374236E-7"/>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C67-41BD-8BE3-B08A357FDE70}"/>
                </c:ext>
              </c:extLst>
            </c:dLbl>
            <c:dLbl>
              <c:idx val="2"/>
              <c:layout>
                <c:manualLayout>
                  <c:x val="0"/>
                  <c:y val="-1.6096579476861168E-2"/>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C67-41BD-8BE3-B08A357FDE70}"/>
                </c:ext>
              </c:extLst>
            </c:dLbl>
            <c:dLbl>
              <c:idx val="3"/>
              <c:layout>
                <c:manualLayout>
                  <c:x val="0"/>
                  <c:y val="8.0482897384305842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C67-41BD-8BE3-B08A357FDE70}"/>
                </c:ext>
              </c:extLst>
            </c:dLbl>
            <c:dLbl>
              <c:idx val="4"/>
              <c:layout>
                <c:manualLayout>
                  <c:x val="-6.7246663173035446E-17"/>
                  <c:y val="8.0482897384305842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C67-41BD-8BE3-B08A357FDE70}"/>
                </c:ext>
              </c:extLst>
            </c:dLbl>
            <c:dLbl>
              <c:idx val="5"/>
              <c:layout>
                <c:manualLayout>
                  <c:x val="0"/>
                  <c:y val="1.0731052984574111E-2"/>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C67-41BD-8BE3-B08A357FDE70}"/>
                </c:ext>
              </c:extLst>
            </c:dLbl>
            <c:dLbl>
              <c:idx val="6"/>
              <c:layout>
                <c:manualLayout>
                  <c:x val="0"/>
                  <c:y val="5.3655264922870555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C67-41BD-8BE3-B08A357FDE70}"/>
                </c:ext>
              </c:extLst>
            </c:dLbl>
            <c:dLbl>
              <c:idx val="7"/>
              <c:layout>
                <c:manualLayout>
                  <c:x val="0"/>
                  <c:y val="8.0482897384305842E-3"/>
                </c:manualLayout>
              </c:layout>
              <c:spPr/>
              <c:txPr>
                <a:bodyPr/>
                <a:lstStyle/>
                <a:p>
                  <a:pPr>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C67-41BD-8BE3-B08A357FDE70}"/>
                </c:ext>
              </c:extLst>
            </c:dLbl>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'données graphiques_ann'!$G$68:$G$75</c:f>
              <c:strCache>
                <c:ptCount val="8"/>
                <c:pt idx="0">
                  <c:v>Vaucluse</c:v>
                </c:pt>
                <c:pt idx="1">
                  <c:v>Paca</c:v>
                </c:pt>
                <c:pt idx="2">
                  <c:v>Drome</c:v>
                </c:pt>
                <c:pt idx="3">
                  <c:v>Marne</c:v>
                </c:pt>
                <c:pt idx="4">
                  <c:v>France métro.</c:v>
                </c:pt>
                <c:pt idx="5">
                  <c:v>Charente Maritime</c:v>
                </c:pt>
                <c:pt idx="6">
                  <c:v>Côtes d'armor</c:v>
                </c:pt>
                <c:pt idx="7">
                  <c:v>Côte d'or</c:v>
                </c:pt>
              </c:strCache>
            </c:strRef>
          </c:cat>
          <c:val>
            <c:numRef>
              <c:f>'données graphiques_ann'!$H$68:$H$75</c:f>
              <c:numCache>
                <c:formatCode>#\ ##0.0</c:formatCode>
                <c:ptCount val="8"/>
                <c:pt idx="0">
                  <c:v>9.5</c:v>
                </c:pt>
                <c:pt idx="1">
                  <c:v>7.7</c:v>
                </c:pt>
                <c:pt idx="2">
                  <c:v>7.6</c:v>
                </c:pt>
                <c:pt idx="3">
                  <c:v>7.1</c:v>
                </c:pt>
                <c:pt idx="4">
                  <c:v>7.1</c:v>
                </c:pt>
                <c:pt idx="5">
                  <c:v>6.8</c:v>
                </c:pt>
                <c:pt idx="6">
                  <c:v>6.1</c:v>
                </c:pt>
                <c:pt idx="7">
                  <c:v>5.7</c:v>
                </c:pt>
              </c:numCache>
            </c:numRef>
          </c:val>
          <c:extLst>
            <c:ext xmlns:c16="http://schemas.microsoft.com/office/drawing/2014/chart" uri="{C3380CC4-5D6E-409C-BE32-E72D297353CC}">
              <c16:uniqueId val="{0000000C-FC67-41BD-8BE3-B08A357FDE70}"/>
            </c:ext>
          </c:extLst>
        </c:ser>
        <c:dLbls>
          <c:showLegendKey val="0"/>
          <c:showVal val="0"/>
          <c:showCatName val="0"/>
          <c:showSerName val="0"/>
          <c:showPercent val="0"/>
          <c:showBubbleSize val="0"/>
        </c:dLbls>
        <c:gapWidth val="150"/>
        <c:axId val="1199188207"/>
        <c:axId val="1"/>
      </c:barChart>
      <c:scatterChart>
        <c:scatterStyle val="lineMarker"/>
        <c:varyColors val="0"/>
        <c:ser>
          <c:idx val="1"/>
          <c:order val="1"/>
          <c:tx>
            <c:v>Variation annuelle, en point (échelle de droite)</c:v>
          </c:tx>
          <c:spPr>
            <a:ln w="28575">
              <a:noFill/>
            </a:ln>
          </c:spPr>
          <c:marker>
            <c:spPr>
              <a:solidFill>
                <a:srgbClr val="FF0000"/>
              </a:solidFill>
            </c:spPr>
          </c:marker>
          <c:yVal>
            <c:numRef>
              <c:f>'données graphiques_ann'!$J$68:$J$75</c:f>
              <c:numCache>
                <c:formatCode>#\ ##0.0</c:formatCode>
                <c:ptCount val="8"/>
                <c:pt idx="0">
                  <c:v>-0.40000000000000036</c:v>
                </c:pt>
                <c:pt idx="1">
                  <c:v>-0.39999999999999947</c:v>
                </c:pt>
                <c:pt idx="2">
                  <c:v>-0.59999999999999964</c:v>
                </c:pt>
                <c:pt idx="3">
                  <c:v>-0.40000000000000036</c:v>
                </c:pt>
                <c:pt idx="4">
                  <c:v>-0.20000000000000018</c:v>
                </c:pt>
                <c:pt idx="5">
                  <c:v>-0.20000000000000018</c:v>
                </c:pt>
                <c:pt idx="6">
                  <c:v>-0.30000000000000071</c:v>
                </c:pt>
                <c:pt idx="7">
                  <c:v>-0.20000000000000018</c:v>
                </c:pt>
              </c:numCache>
            </c:numRef>
          </c:yVal>
          <c:smooth val="0"/>
          <c:extLst>
            <c:ext xmlns:c16="http://schemas.microsoft.com/office/drawing/2014/chart" uri="{C3380CC4-5D6E-409C-BE32-E72D297353CC}">
              <c16:uniqueId val="{0000000D-FC67-41BD-8BE3-B08A357FDE70}"/>
            </c:ext>
          </c:extLst>
        </c:ser>
        <c:dLbls>
          <c:showLegendKey val="0"/>
          <c:showVal val="0"/>
          <c:showCatName val="0"/>
          <c:showSerName val="0"/>
          <c:showPercent val="0"/>
          <c:showBubbleSize val="0"/>
        </c:dLbls>
        <c:axId val="3"/>
        <c:axId val="4"/>
      </c:scatterChart>
      <c:catAx>
        <c:axId val="1199188207"/>
        <c:scaling>
          <c:orientation val="minMax"/>
        </c:scaling>
        <c:delete val="0"/>
        <c:axPos val="b"/>
        <c:numFmt formatCode="General" sourceLinked="1"/>
        <c:majorTickMark val="out"/>
        <c:minorTickMark val="none"/>
        <c:tickLblPos val="nextTo"/>
        <c:txPr>
          <a:bodyPr/>
          <a:lstStyle/>
          <a:p>
            <a:pPr>
              <a:defRPr sz="1000"/>
            </a:pPr>
            <a:endParaRPr lang="fr-FR"/>
          </a:p>
        </c:txPr>
        <c:crossAx val="1"/>
        <c:crosses val="autoZero"/>
        <c:auto val="1"/>
        <c:lblAlgn val="ctr"/>
        <c:lblOffset val="100"/>
        <c:noMultiLvlLbl val="0"/>
      </c:catAx>
      <c:valAx>
        <c:axId val="1"/>
        <c:scaling>
          <c:orientation val="minMax"/>
          <c:max val="10"/>
        </c:scaling>
        <c:delete val="0"/>
        <c:axPos val="l"/>
        <c:majorGridlines/>
        <c:numFmt formatCode="#,##0" sourceLinked="0"/>
        <c:majorTickMark val="out"/>
        <c:minorTickMark val="none"/>
        <c:tickLblPos val="nextTo"/>
        <c:crossAx val="1199188207"/>
        <c:crosses val="autoZero"/>
        <c:crossBetween val="between"/>
        <c:majorUnit val="2"/>
      </c:valAx>
      <c:valAx>
        <c:axId val="3"/>
        <c:scaling>
          <c:orientation val="minMax"/>
        </c:scaling>
        <c:delete val="1"/>
        <c:axPos val="b"/>
        <c:majorTickMark val="out"/>
        <c:minorTickMark val="none"/>
        <c:tickLblPos val="nextTo"/>
        <c:crossAx val="4"/>
        <c:crosses val="autoZero"/>
        <c:crossBetween val="midCat"/>
      </c:valAx>
      <c:valAx>
        <c:axId val="4"/>
        <c:scaling>
          <c:orientation val="minMax"/>
          <c:max val="0"/>
          <c:min val="-1"/>
        </c:scaling>
        <c:delete val="0"/>
        <c:axPos val="r"/>
        <c:numFmt formatCode="[Blue][&lt;0]\-&quot;&quot;0.0&quot;&quot;;[Red][&gt;0]\+&quot;&quot;0.0&quot;&quot;;0" sourceLinked="0"/>
        <c:majorTickMark val="out"/>
        <c:minorTickMark val="none"/>
        <c:tickLblPos val="nextTo"/>
        <c:crossAx val="3"/>
        <c:crosses val="max"/>
        <c:crossBetween val="midCat"/>
        <c:majorUnit val="0.2"/>
        <c:minorUnit val="0.1"/>
      </c:valAx>
    </c:plotArea>
    <c:legend>
      <c:legendPos val="r"/>
      <c:layout>
        <c:manualLayout>
          <c:xMode val="edge"/>
          <c:yMode val="edge"/>
          <c:x val="4.264229007137519E-2"/>
          <c:y val="0.11469184609185264"/>
          <c:w val="0.90099174329481169"/>
          <c:h val="5.2315701201250273E-2"/>
        </c:manualLayout>
      </c:layout>
      <c:overlay val="0"/>
      <c:txPr>
        <a:bodyPr/>
        <a:lstStyle/>
        <a:p>
          <a:pPr>
            <a:defRPr sz="1100"/>
          </a:pPr>
          <a:endParaRPr lang="fr-FR"/>
        </a:p>
      </c:txPr>
    </c:legend>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280653370105389E-2"/>
          <c:y val="0.16829375369994917"/>
          <c:w val="0.86471641552420164"/>
          <c:h val="0.52314939674456862"/>
        </c:manualLayout>
      </c:layout>
      <c:barChart>
        <c:barDir val="col"/>
        <c:grouping val="stacked"/>
        <c:varyColors val="0"/>
        <c:ser>
          <c:idx val="1"/>
          <c:order val="0"/>
          <c:spPr>
            <a:solidFill>
              <a:srgbClr val="00B0F0"/>
            </a:solidFill>
            <a:ln w="28575">
              <a:noFill/>
              <a:prstDash val="solid"/>
            </a:ln>
          </c:spPr>
          <c:invertIfNegative val="0"/>
          <c:cat>
            <c:multiLvlStrRef>
              <c:f>'dates trim'!$A$25:$B$100</c:f>
              <c:multiLvlStrCache>
                <c:ptCount val="76"/>
                <c:lvl>
                  <c:pt idx="0">
                    <c:v>T1</c:v>
                  </c:pt>
                  <c:pt idx="1">
                    <c:v>T2</c:v>
                  </c:pt>
                  <c:pt idx="2">
                    <c:v>T3</c:v>
                  </c:pt>
                  <c:pt idx="3">
                    <c:v>T4</c:v>
                  </c:pt>
                  <c:pt idx="4">
                    <c:v>T1</c:v>
                  </c:pt>
                  <c:pt idx="5">
                    <c:v>T2</c:v>
                  </c:pt>
                  <c:pt idx="6">
                    <c:v>T3</c:v>
                  </c:pt>
                  <c:pt idx="7">
                    <c:v>T4</c:v>
                  </c:pt>
                  <c:pt idx="8">
                    <c:v>T1</c:v>
                  </c:pt>
                  <c:pt idx="9">
                    <c:v>T2</c:v>
                  </c:pt>
                  <c:pt idx="10">
                    <c:v>T3</c:v>
                  </c:pt>
                  <c:pt idx="11">
                    <c:v>T4</c:v>
                  </c:pt>
                  <c:pt idx="12">
                    <c:v>T1</c:v>
                  </c:pt>
                  <c:pt idx="13">
                    <c:v>T2</c:v>
                  </c:pt>
                  <c:pt idx="14">
                    <c:v>T3</c:v>
                  </c:pt>
                  <c:pt idx="15">
                    <c:v>T4</c:v>
                  </c:pt>
                  <c:pt idx="16">
                    <c:v>T1</c:v>
                  </c:pt>
                  <c:pt idx="17">
                    <c:v>T2</c:v>
                  </c:pt>
                  <c:pt idx="18">
                    <c:v>T3</c:v>
                  </c:pt>
                  <c:pt idx="19">
                    <c:v>T4</c:v>
                  </c:pt>
                  <c:pt idx="20">
                    <c:v>T1</c:v>
                  </c:pt>
                  <c:pt idx="21">
                    <c:v>T2</c:v>
                  </c:pt>
                  <c:pt idx="22">
                    <c:v>T3</c:v>
                  </c:pt>
                  <c:pt idx="23">
                    <c:v>T4</c:v>
                  </c:pt>
                  <c:pt idx="24">
                    <c:v>T1</c:v>
                  </c:pt>
                  <c:pt idx="25">
                    <c:v>T2</c:v>
                  </c:pt>
                  <c:pt idx="26">
                    <c:v>T3</c:v>
                  </c:pt>
                  <c:pt idx="27">
                    <c:v>T4</c:v>
                  </c:pt>
                  <c:pt idx="28">
                    <c:v>T1</c:v>
                  </c:pt>
                  <c:pt idx="29">
                    <c:v>T2</c:v>
                  </c:pt>
                  <c:pt idx="30">
                    <c:v>T3</c:v>
                  </c:pt>
                  <c:pt idx="31">
                    <c:v>T4</c:v>
                  </c:pt>
                  <c:pt idx="32">
                    <c:v>T1</c:v>
                  </c:pt>
                  <c:pt idx="33">
                    <c:v>T2</c:v>
                  </c:pt>
                  <c:pt idx="34">
                    <c:v>T3</c:v>
                  </c:pt>
                  <c:pt idx="35">
                    <c:v>T4</c:v>
                  </c:pt>
                  <c:pt idx="36">
                    <c:v>T1</c:v>
                  </c:pt>
                  <c:pt idx="37">
                    <c:v>T2</c:v>
                  </c:pt>
                  <c:pt idx="38">
                    <c:v>T3</c:v>
                  </c:pt>
                  <c:pt idx="39">
                    <c:v>T4</c:v>
                  </c:pt>
                  <c:pt idx="40">
                    <c:v>T1</c:v>
                  </c:pt>
                  <c:pt idx="41">
                    <c:v>T2</c:v>
                  </c:pt>
                  <c:pt idx="42">
                    <c:v>T3</c:v>
                  </c:pt>
                  <c:pt idx="43">
                    <c:v>T4</c:v>
                  </c:pt>
                  <c:pt idx="44">
                    <c:v>T1</c:v>
                  </c:pt>
                  <c:pt idx="45">
                    <c:v>T2</c:v>
                  </c:pt>
                  <c:pt idx="46">
                    <c:v>T3</c:v>
                  </c:pt>
                  <c:pt idx="47">
                    <c:v>T4</c:v>
                  </c:pt>
                  <c:pt idx="48">
                    <c:v>T1</c:v>
                  </c:pt>
                  <c:pt idx="49">
                    <c:v>T2</c:v>
                  </c:pt>
                  <c:pt idx="50">
                    <c:v>T3</c:v>
                  </c:pt>
                  <c:pt idx="51">
                    <c:v>T4</c:v>
                  </c:pt>
                  <c:pt idx="52">
                    <c:v>T1</c:v>
                  </c:pt>
                  <c:pt idx="53">
                    <c:v>T2</c:v>
                  </c:pt>
                  <c:pt idx="54">
                    <c:v>T3</c:v>
                  </c:pt>
                  <c:pt idx="55">
                    <c:v>T4</c:v>
                  </c:pt>
                  <c:pt idx="56">
                    <c:v>T1</c:v>
                  </c:pt>
                  <c:pt idx="57">
                    <c:v>T2</c:v>
                  </c:pt>
                  <c:pt idx="58">
                    <c:v>T3</c:v>
                  </c:pt>
                  <c:pt idx="59">
                    <c:v>T4</c:v>
                  </c:pt>
                  <c:pt idx="60">
                    <c:v>T1</c:v>
                  </c:pt>
                  <c:pt idx="61">
                    <c:v>T2</c:v>
                  </c:pt>
                  <c:pt idx="62">
                    <c:v>T3</c:v>
                  </c:pt>
                  <c:pt idx="63">
                    <c:v>T4</c:v>
                  </c:pt>
                  <c:pt idx="64">
                    <c:v>T1</c:v>
                  </c:pt>
                  <c:pt idx="65">
                    <c:v>T2</c:v>
                  </c:pt>
                  <c:pt idx="66">
                    <c:v>T3</c:v>
                  </c:pt>
                  <c:pt idx="67">
                    <c:v>T4</c:v>
                  </c:pt>
                  <c:pt idx="68">
                    <c:v>T1</c:v>
                  </c:pt>
                  <c:pt idx="69">
                    <c:v>T2</c:v>
                  </c:pt>
                  <c:pt idx="70">
                    <c:v>T3</c:v>
                  </c:pt>
                  <c:pt idx="71">
                    <c:v>T4</c:v>
                  </c:pt>
                  <c:pt idx="72">
                    <c:v>T1</c:v>
                  </c:pt>
                  <c:pt idx="73">
                    <c:v>T2</c:v>
                  </c:pt>
                  <c:pt idx="74">
                    <c:v>T3</c:v>
                  </c:pt>
                  <c:pt idx="75">
                    <c:v>T4</c:v>
                  </c:pt>
                </c:lvl>
                <c:lvl>
                  <c:pt idx="0">
                    <c:v>2014</c:v>
                  </c:pt>
                  <c:pt idx="4">
                    <c:v>2015</c:v>
                  </c:pt>
                  <c:pt idx="8">
                    <c:v>2016</c:v>
                  </c:pt>
                  <c:pt idx="12">
                    <c:v>2017</c:v>
                  </c:pt>
                  <c:pt idx="16">
                    <c:v>2018</c:v>
                  </c:pt>
                  <c:pt idx="20">
                    <c:v>2019</c:v>
                  </c:pt>
                  <c:pt idx="24">
                    <c:v>2020</c:v>
                  </c:pt>
                  <c:pt idx="28">
                    <c:v>2021</c:v>
                  </c:pt>
                  <c:pt idx="32">
                    <c:v>2022</c:v>
                  </c:pt>
                  <c:pt idx="36">
                    <c:v>2023</c:v>
                  </c:pt>
                  <c:pt idx="40">
                    <c:v>2024</c:v>
                  </c:pt>
                  <c:pt idx="44">
                    <c:v>2025</c:v>
                  </c:pt>
                  <c:pt idx="48">
                    <c:v>2026</c:v>
                  </c:pt>
                  <c:pt idx="52">
                    <c:v>2027</c:v>
                  </c:pt>
                  <c:pt idx="56">
                    <c:v>2028</c:v>
                  </c:pt>
                  <c:pt idx="60">
                    <c:v>2029</c:v>
                  </c:pt>
                  <c:pt idx="64">
                    <c:v>2030</c:v>
                  </c:pt>
                  <c:pt idx="68">
                    <c:v>2031</c:v>
                  </c:pt>
                  <c:pt idx="72">
                    <c:v>2032</c:v>
                  </c:pt>
                </c:lvl>
              </c:multiLvlStrCache>
            </c:multiLvlStrRef>
          </c:cat>
          <c:val>
            <c:numRef>
              <c:f>dep84_trim!$BG$83:$BG$126</c:f>
              <c:numCache>
                <c:formatCode>#\ ##0.0</c:formatCode>
                <c:ptCount val="44"/>
                <c:pt idx="0">
                  <c:v>1.6555237185609695</c:v>
                </c:pt>
                <c:pt idx="1">
                  <c:v>1.7287817099906011</c:v>
                </c:pt>
                <c:pt idx="2">
                  <c:v>1.1698787020503643</c:v>
                </c:pt>
                <c:pt idx="3">
                  <c:v>1.874505507881441</c:v>
                </c:pt>
                <c:pt idx="4">
                  <c:v>2.0431328036322416</c:v>
                </c:pt>
                <c:pt idx="5">
                  <c:v>2.2832386862595921</c:v>
                </c:pt>
                <c:pt idx="6">
                  <c:v>0.49224429053862373</c:v>
                </c:pt>
                <c:pt idx="7">
                  <c:v>1.0480150367374819</c:v>
                </c:pt>
                <c:pt idx="8">
                  <c:v>0.91313905642298465</c:v>
                </c:pt>
                <c:pt idx="9">
                  <c:v>0.22901189744737316</c:v>
                </c:pt>
                <c:pt idx="10">
                  <c:v>0.76348640213999008</c:v>
                </c:pt>
                <c:pt idx="11">
                  <c:v>3.8714672861028809E-2</c:v>
                </c:pt>
                <c:pt idx="12">
                  <c:v>0.24878372401593296</c:v>
                </c:pt>
                <c:pt idx="13">
                  <c:v>0.85479512491037912</c:v>
                </c:pt>
                <c:pt idx="14">
                  <c:v>0.82020997375327198</c:v>
                </c:pt>
                <c:pt idx="15">
                  <c:v>1.3775897602776865</c:v>
                </c:pt>
                <c:pt idx="16">
                  <c:v>0.29959340894500919</c:v>
                </c:pt>
                <c:pt idx="17">
                  <c:v>0.67740558992959166</c:v>
                </c:pt>
                <c:pt idx="18">
                  <c:v>-0.40264900662251302</c:v>
                </c:pt>
                <c:pt idx="19">
                  <c:v>0.64365125804564105</c:v>
                </c:pt>
                <c:pt idx="20">
                  <c:v>0.54968287526426796</c:v>
                </c:pt>
                <c:pt idx="21">
                  <c:v>-0.8410428931875602</c:v>
                </c:pt>
                <c:pt idx="22">
                  <c:v>-1.2033502968617382</c:v>
                </c:pt>
                <c:pt idx="23">
                  <c:v>-0.99801470193701114</c:v>
                </c:pt>
                <c:pt idx="24">
                  <c:v>-0.14633353205788513</c:v>
                </c:pt>
                <c:pt idx="25">
                  <c:v>5.7262266608771206</c:v>
                </c:pt>
                <c:pt idx="26">
                  <c:v>-0.82653113609527651</c:v>
                </c:pt>
                <c:pt idx="27">
                  <c:v>-1.2475411533285019</c:v>
                </c:pt>
                <c:pt idx="28">
                  <c:v>0.28830528909158382</c:v>
                </c:pt>
                <c:pt idx="29">
                  <c:v>0.12021743675516561</c:v>
                </c:pt>
                <c:pt idx="30">
                  <c:v>-2.2083007047768222</c:v>
                </c:pt>
                <c:pt idx="31">
                  <c:v>-3.1923980354473636</c:v>
                </c:pt>
                <c:pt idx="32">
                  <c:v>-2.2058012573067054</c:v>
                </c:pt>
                <c:pt idx="33">
                  <c:v>-1.4491936393368765</c:v>
                </c:pt>
                <c:pt idx="34">
                  <c:v>0.12587972764204203</c:v>
                </c:pt>
                <c:pt idx="35">
                  <c:v>-0.30287444996857094</c:v>
                </c:pt>
                <c:pt idx="36">
                  <c:v>0.3611142955405322</c:v>
                </c:pt>
                <c:pt idx="37">
                  <c:v>-6.2824832943064735E-2</c:v>
                </c:pt>
                <c:pt idx="38">
                  <c:v>0.48576980226311406</c:v>
                </c:pt>
                <c:pt idx="39">
                  <c:v>1.3023943581868869</c:v>
                </c:pt>
                <c:pt idx="40">
                  <c:v>0.30316640467100697</c:v>
                </c:pt>
                <c:pt idx="41">
                  <c:v>-0.11194447554013776</c:v>
                </c:pt>
                <c:pt idx="42">
                  <c:v>0.49871119578617229</c:v>
                </c:pt>
                <c:pt idx="43">
                  <c:v>1.1207136883189195</c:v>
                </c:pt>
              </c:numCache>
            </c:numRef>
          </c:val>
          <c:extLst>
            <c:ext xmlns:c16="http://schemas.microsoft.com/office/drawing/2014/chart" uri="{C3380CC4-5D6E-409C-BE32-E72D297353CC}">
              <c16:uniqueId val="{00000000-4C1A-4311-A854-4429FD831F57}"/>
            </c:ext>
          </c:extLst>
        </c:ser>
        <c:dLbls>
          <c:showLegendKey val="0"/>
          <c:showVal val="0"/>
          <c:showCatName val="0"/>
          <c:showSerName val="0"/>
          <c:showPercent val="0"/>
          <c:showBubbleSize val="0"/>
        </c:dLbls>
        <c:gapWidth val="150"/>
        <c:overlap val="100"/>
        <c:axId val="171408768"/>
        <c:axId val="171410560"/>
      </c:barChart>
      <c:catAx>
        <c:axId val="171408768"/>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171410560"/>
        <c:crosses val="autoZero"/>
        <c:auto val="0"/>
        <c:lblAlgn val="ctr"/>
        <c:lblOffset val="100"/>
        <c:tickLblSkip val="1"/>
        <c:tickMarkSkip val="1"/>
        <c:noMultiLvlLbl val="0"/>
      </c:catAx>
      <c:valAx>
        <c:axId val="171410560"/>
        <c:scaling>
          <c:orientation val="minMax"/>
          <c:max val="6"/>
          <c:min val="-4"/>
        </c:scaling>
        <c:delete val="0"/>
        <c:axPos val="l"/>
        <c:majorGridlines>
          <c:spPr>
            <a:ln>
              <a:prstDash val="sysDash"/>
            </a:ln>
          </c:spPr>
        </c:majorGridlines>
        <c:numFmt formatCode="[Blue][&lt;0]\-&quot;&quot;0&quot;&quot;;[Red][&gt;0]\+&quot;&quot;0&quot;&quot;;0" sourceLinked="0"/>
        <c:majorTickMark val="out"/>
        <c:minorTickMark val="none"/>
        <c:tickLblPos val="nextTo"/>
        <c:crossAx val="171408768"/>
        <c:crosses val="autoZero"/>
        <c:crossBetween val="between"/>
        <c:majorUnit val="1"/>
      </c:valAx>
    </c:plotArea>
    <c:plotVisOnly val="1"/>
    <c:dispBlanksAs val="gap"/>
    <c:showDLblsOverMax val="0"/>
  </c:chart>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280653370105389E-2"/>
          <c:y val="0.16829375369994917"/>
          <c:w val="0.86471641552420164"/>
          <c:h val="0.63226449987164779"/>
        </c:manualLayout>
      </c:layout>
      <c:barChart>
        <c:barDir val="col"/>
        <c:grouping val="stacked"/>
        <c:varyColors val="0"/>
        <c:ser>
          <c:idx val="1"/>
          <c:order val="0"/>
          <c:spPr>
            <a:solidFill>
              <a:srgbClr val="00B0F0"/>
            </a:solidFill>
            <a:ln w="28575">
              <a:noFill/>
              <a:prstDash val="solid"/>
            </a:ln>
          </c:spPr>
          <c:invertIfNegative val="0"/>
          <c:cat>
            <c:strRef>
              <c:f>'GRAPHIQUES ANN (données)'!$B$3:$B$13</c:f>
              <c:strCache>
                <c:ptCount val="11"/>
                <c:pt idx="0">
                  <c:v>T4 2014</c:v>
                </c:pt>
                <c:pt idx="1">
                  <c:v>T4 2015</c:v>
                </c:pt>
                <c:pt idx="2">
                  <c:v>T4 2016</c:v>
                </c:pt>
                <c:pt idx="3">
                  <c:v>T4 2017</c:v>
                </c:pt>
                <c:pt idx="4">
                  <c:v>T4 2018</c:v>
                </c:pt>
                <c:pt idx="5">
                  <c:v>T4 2019</c:v>
                </c:pt>
                <c:pt idx="6">
                  <c:v>T4 2020</c:v>
                </c:pt>
                <c:pt idx="7">
                  <c:v>T4 2021</c:v>
                </c:pt>
                <c:pt idx="8">
                  <c:v>T4 2022</c:v>
                </c:pt>
                <c:pt idx="9">
                  <c:v>T4 2023</c:v>
                </c:pt>
                <c:pt idx="10">
                  <c:v>T4 2024</c:v>
                </c:pt>
              </c:strCache>
            </c:strRef>
          </c:cat>
          <c:val>
            <c:numRef>
              <c:f>'GRAPHIQUES ANN (données)'!$I$3:$I$13</c:f>
              <c:numCache>
                <c:formatCode>0.0</c:formatCode>
                <c:ptCount val="11"/>
                <c:pt idx="0">
                  <c:v>6.5838904807386189</c:v>
                </c:pt>
                <c:pt idx="1">
                  <c:v>5.986020670290948</c:v>
                </c:pt>
                <c:pt idx="2">
                  <c:v>1.9559213122146479</c:v>
                </c:pt>
                <c:pt idx="3">
                  <c:v>3.3392304290136954</c:v>
                </c:pt>
                <c:pt idx="4">
                  <c:v>1.2197731649903787</c:v>
                </c:pt>
                <c:pt idx="5">
                  <c:v>-2.4788583509513629</c:v>
                </c:pt>
                <c:pt idx="6">
                  <c:v>3.3927700395642413</c:v>
                </c:pt>
                <c:pt idx="7">
                  <c:v>-4.9431252293337558</c:v>
                </c:pt>
                <c:pt idx="8">
                  <c:v>-3.7939781625675462</c:v>
                </c:pt>
                <c:pt idx="9">
                  <c:v>2.0979020979021046</c:v>
                </c:pt>
                <c:pt idx="10">
                  <c:v>1.8189984280260418</c:v>
                </c:pt>
              </c:numCache>
            </c:numRef>
          </c:val>
          <c:extLst>
            <c:ext xmlns:c16="http://schemas.microsoft.com/office/drawing/2014/chart" uri="{C3380CC4-5D6E-409C-BE32-E72D297353CC}">
              <c16:uniqueId val="{00000000-B41C-4DA2-A488-D7DEFB40FCEE}"/>
            </c:ext>
          </c:extLst>
        </c:ser>
        <c:dLbls>
          <c:showLegendKey val="0"/>
          <c:showVal val="0"/>
          <c:showCatName val="0"/>
          <c:showSerName val="0"/>
          <c:showPercent val="0"/>
          <c:showBubbleSize val="0"/>
        </c:dLbls>
        <c:gapWidth val="150"/>
        <c:overlap val="100"/>
        <c:axId val="173299200"/>
        <c:axId val="173300736"/>
      </c:barChart>
      <c:catAx>
        <c:axId val="173299200"/>
        <c:scaling>
          <c:orientation val="minMax"/>
        </c:scaling>
        <c:delete val="0"/>
        <c:axPos val="b"/>
        <c:majorGridlines>
          <c:spPr>
            <a:ln w="3175">
              <a:solidFill>
                <a:srgbClr val="969696"/>
              </a:solidFill>
              <a:prstDash val="sysDash"/>
            </a:ln>
          </c:spPr>
        </c:majorGridlines>
        <c:numFmt formatCode="General" sourceLinked="1"/>
        <c:majorTickMark val="in"/>
        <c:minorTickMark val="none"/>
        <c:tickLblPos val="low"/>
        <c:spPr>
          <a:ln w="19050"/>
        </c:spPr>
        <c:txPr>
          <a:bodyPr/>
          <a:lstStyle/>
          <a:p>
            <a:pPr>
              <a:defRPr sz="1000"/>
            </a:pPr>
            <a:endParaRPr lang="fr-FR"/>
          </a:p>
        </c:txPr>
        <c:crossAx val="173300736"/>
        <c:crosses val="autoZero"/>
        <c:auto val="0"/>
        <c:lblAlgn val="ctr"/>
        <c:lblOffset val="100"/>
        <c:tickLblSkip val="1"/>
        <c:tickMarkSkip val="1"/>
        <c:noMultiLvlLbl val="0"/>
      </c:catAx>
      <c:valAx>
        <c:axId val="173300736"/>
        <c:scaling>
          <c:orientation val="minMax"/>
          <c:max val="8"/>
          <c:min val="-6"/>
        </c:scaling>
        <c:delete val="0"/>
        <c:axPos val="l"/>
        <c:majorGridlines>
          <c:spPr>
            <a:ln>
              <a:prstDash val="sysDash"/>
            </a:ln>
          </c:spPr>
        </c:majorGridlines>
        <c:numFmt formatCode="[Blue][&lt;0]\-&quot;&quot;0&quot;&quot;;[Red][&gt;0]\+&quot;&quot;0&quot;&quot;;0" sourceLinked="0"/>
        <c:majorTickMark val="out"/>
        <c:minorTickMark val="none"/>
        <c:tickLblPos val="nextTo"/>
        <c:crossAx val="173299200"/>
        <c:crosses val="autoZero"/>
        <c:crossBetween val="between"/>
        <c:majorUnit val="2"/>
      </c:valAx>
    </c:plotArea>
    <c:plotVisOnly val="1"/>
    <c:dispBlanksAs val="gap"/>
    <c:showDLblsOverMax val="0"/>
  </c:chart>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0.02599</cdr:x>
      <cdr:y>0.86256</cdr:y>
    </cdr:from>
    <cdr:to>
      <cdr:x>1</cdr:x>
      <cdr:y>1</cdr:y>
    </cdr:to>
    <cdr:sp macro="" textlink="">
      <cdr:nvSpPr>
        <cdr:cNvPr id="4" name="Text Box 1"/>
        <cdr:cNvSpPr txBox="1">
          <a:spLocks xmlns:a="http://schemas.openxmlformats.org/drawingml/2006/main" noChangeArrowheads="1"/>
        </cdr:cNvSpPr>
      </cdr:nvSpPr>
      <cdr:spPr bwMode="auto">
        <a:xfrm xmlns:a="http://schemas.openxmlformats.org/drawingml/2006/main">
          <a:off x="179317" y="2988945"/>
          <a:ext cx="6720593" cy="4762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endParaRPr lang="fr-FR" sz="900" b="0" i="1" u="none" strike="noStrike" baseline="0">
            <a:solidFill>
              <a:srgbClr val="000000"/>
            </a:solidFill>
            <a:latin typeface="Calibri"/>
          </a:endParaRPr>
        </a:p>
      </cdr:txBody>
    </cdr:sp>
  </cdr:relSizeAnchor>
  <cdr:relSizeAnchor xmlns:cdr="http://schemas.openxmlformats.org/drawingml/2006/chartDrawing">
    <cdr:from>
      <cdr:x>0.02503</cdr:x>
      <cdr:y>0.86568</cdr:y>
    </cdr:from>
    <cdr:to>
      <cdr:x>0.99904</cdr:x>
      <cdr:y>0.99817</cdr:y>
    </cdr:to>
    <cdr:sp macro="" textlink="">
      <cdr:nvSpPr>
        <cdr:cNvPr id="3" name="Text Box 1"/>
        <cdr:cNvSpPr txBox="1">
          <a:spLocks xmlns:a="http://schemas.openxmlformats.org/drawingml/2006/main" noChangeArrowheads="1"/>
        </cdr:cNvSpPr>
      </cdr:nvSpPr>
      <cdr:spPr bwMode="auto">
        <a:xfrm xmlns:a="http://schemas.openxmlformats.org/drawingml/2006/main">
          <a:off x="172720" y="2999740"/>
          <a:ext cx="6720593" cy="45910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a:effectLst/>
              <a:latin typeface="+mn-lt"/>
              <a:ea typeface="+mn-ea"/>
              <a:cs typeface="+mn-cs"/>
            </a:rPr>
            <a:t>Note</a:t>
          </a:r>
          <a:r>
            <a:rPr lang="fr-FR" sz="900" b="0" i="0" baseline="0">
              <a:effectLst/>
              <a:latin typeface="+mn-lt"/>
              <a:ea typeface="+mn-ea"/>
              <a:cs typeface="+mn-cs"/>
            </a:rPr>
            <a:t> : données provisoires, corrigées des variations saisonnières  </a:t>
          </a:r>
          <a:endParaRPr lang="fr-FR" sz="900">
            <a:effectLst/>
          </a:endParaRPr>
        </a:p>
        <a:p xmlns:a="http://schemas.openxmlformats.org/drawingml/2006/main">
          <a:pPr rtl="0" eaLnBrk="1" fontAlgn="auto" latinLnBrk="0" hangingPunct="1"/>
          <a:r>
            <a:rPr lang="fr-FR" sz="900" b="1" i="0" baseline="0">
              <a:effectLst/>
              <a:latin typeface="+mn-lt"/>
              <a:ea typeface="+mn-ea"/>
              <a:cs typeface="+mn-cs"/>
            </a:rPr>
            <a:t>Champ</a:t>
          </a:r>
          <a:r>
            <a:rPr lang="fr-FR" sz="900" b="0" i="0" baseline="0">
              <a:effectLst/>
              <a:latin typeface="+mn-lt"/>
              <a:ea typeface="+mn-ea"/>
              <a:cs typeface="+mn-cs"/>
            </a:rPr>
            <a:t> : emploi salarié en fin de trimestre </a:t>
          </a:r>
          <a:endParaRPr lang="fr-FR" sz="900">
            <a:effectLst/>
          </a:endParaRPr>
        </a:p>
        <a:p xmlns:a="http://schemas.openxmlformats.org/drawingml/2006/main">
          <a:pPr rtl="0" eaLnBrk="1" fontAlgn="auto" latinLnBrk="0" hangingPunct="1"/>
          <a:r>
            <a:rPr lang="fr-FR" sz="900" b="1" i="1" baseline="0">
              <a:effectLst/>
              <a:latin typeface="+mn-lt"/>
              <a:ea typeface="+mn-ea"/>
              <a:cs typeface="+mn-cs"/>
            </a:rPr>
            <a:t>Sources</a:t>
          </a:r>
          <a:r>
            <a:rPr lang="fr-FR" sz="900" b="0" i="1" baseline="0">
              <a:effectLst/>
              <a:latin typeface="+mn-lt"/>
              <a:ea typeface="+mn-ea"/>
              <a:cs typeface="+mn-cs"/>
            </a:rPr>
            <a:t> : Insee, estimations d'emploi ; estimations trimestrielles Acoss-Urssaf, Dares, Insee</a:t>
          </a:r>
          <a:endParaRPr lang="fr-FR" sz="900">
            <a:effectLst/>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0.04103</cdr:x>
      <cdr:y>0</cdr:y>
    </cdr:from>
    <cdr:to>
      <cdr:x>1</cdr:x>
      <cdr:y>0.18853</cdr:y>
    </cdr:to>
    <cdr:sp macro="" textlink="">
      <cdr:nvSpPr>
        <cdr:cNvPr id="5" name="ZoneTexte 1"/>
        <cdr:cNvSpPr txBox="1"/>
      </cdr:nvSpPr>
      <cdr:spPr>
        <a:xfrm xmlns:a="http://schemas.openxmlformats.org/drawingml/2006/main">
          <a:off x="307959" y="0"/>
          <a:ext cx="7197741"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trimestrielle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a:t>par sexe, dans le Vaucluse</a:t>
          </a: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dr:relSizeAnchor xmlns:cdr="http://schemas.openxmlformats.org/drawingml/2006/chartDrawing">
    <cdr:from>
      <cdr:x>0.01904</cdr:x>
      <cdr:y>0.8508</cdr:y>
    </cdr:from>
    <cdr:to>
      <cdr:x>1</cdr:x>
      <cdr:y>0.92366</cdr:y>
    </cdr:to>
    <cdr:sp macro="" textlink="">
      <cdr:nvSpPr>
        <cdr:cNvPr id="2" name="Text Box 1"/>
        <cdr:cNvSpPr txBox="1">
          <a:spLocks xmlns:a="http://schemas.openxmlformats.org/drawingml/2006/main" noChangeArrowheads="1"/>
        </cdr:cNvSpPr>
      </cdr:nvSpPr>
      <cdr:spPr bwMode="auto">
        <a:xfrm xmlns:a="http://schemas.openxmlformats.org/drawingml/2006/main">
          <a:off x="142909" y="3924974"/>
          <a:ext cx="7362791" cy="33611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a:t>
          </a:r>
          <a:r>
            <a:rPr lang="fr-FR" sz="1000" i="1" baseline="0">
              <a:effectLst/>
              <a:latin typeface="+mn-lt"/>
              <a:ea typeface="+mn-ea"/>
              <a:cs typeface="+mn-cs"/>
            </a:rPr>
            <a:t> Travail</a:t>
          </a:r>
          <a:r>
            <a:rPr lang="fr-FR" sz="1000" i="1">
              <a:effectLst/>
              <a:latin typeface="+mn-lt"/>
              <a:ea typeface="+mn-ea"/>
              <a:cs typeface="+mn-cs"/>
            </a:rPr>
            <a:t>, Dares (STMT) - Calculs des CVS-CJO : Dares</a:t>
          </a:r>
          <a:endParaRPr lang="fr-FR" sz="1000" i="1">
            <a:effectLst/>
          </a:endParaRPr>
        </a:p>
      </cdr:txBody>
    </cdr:sp>
  </cdr:relSizeAnchor>
</c:userShapes>
</file>

<file path=ppt/drawings/drawing11.xml><?xml version="1.0" encoding="utf-8"?>
<c:userShapes xmlns:c="http://schemas.openxmlformats.org/drawingml/2006/chart">
  <cdr:relSizeAnchor xmlns:cdr="http://schemas.openxmlformats.org/drawingml/2006/chartDrawing">
    <cdr:from>
      <cdr:x>0.04103</cdr:x>
      <cdr:y>0</cdr:y>
    </cdr:from>
    <cdr:to>
      <cdr:x>1</cdr:x>
      <cdr:y>0.18853</cdr:y>
    </cdr:to>
    <cdr:sp macro="" textlink="">
      <cdr:nvSpPr>
        <cdr:cNvPr id="5" name="ZoneTexte 1"/>
        <cdr:cNvSpPr txBox="1"/>
      </cdr:nvSpPr>
      <cdr:spPr>
        <a:xfrm xmlns:a="http://schemas.openxmlformats.org/drawingml/2006/main">
          <a:off x="307959" y="0"/>
          <a:ext cx="7197741"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annuelle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a:t>par sexe, dans le Vaucluse</a:t>
          </a: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dr:relSizeAnchor xmlns:cdr="http://schemas.openxmlformats.org/drawingml/2006/chartDrawing">
    <cdr:from>
      <cdr:x>0.01683</cdr:x>
      <cdr:y>0.84679</cdr:y>
    </cdr:from>
    <cdr:to>
      <cdr:x>0.99779</cdr:x>
      <cdr:y>0.95002</cdr:y>
    </cdr:to>
    <cdr:sp macro="" textlink="">
      <cdr:nvSpPr>
        <cdr:cNvPr id="2" name="Text Box 1"/>
        <cdr:cNvSpPr txBox="1">
          <a:spLocks xmlns:a="http://schemas.openxmlformats.org/drawingml/2006/main" noChangeArrowheads="1"/>
        </cdr:cNvSpPr>
      </cdr:nvSpPr>
      <cdr:spPr bwMode="auto">
        <a:xfrm xmlns:a="http://schemas.openxmlformats.org/drawingml/2006/main">
          <a:off x="126321" y="4040903"/>
          <a:ext cx="7362791" cy="49263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endParaRPr lang="fr-FR" sz="1000" b="0">
            <a:effectLst/>
            <a:latin typeface="+mn-lt"/>
            <a:ea typeface="+mn-ea"/>
            <a:cs typeface="+mn-cs"/>
          </a:endParaRPr>
        </a:p>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 Travail, Dares (STMT) - Calculs des CVS-CJO : Dares</a:t>
          </a:r>
          <a:endParaRPr lang="fr-FR" sz="1000">
            <a:effectLst/>
          </a:endParaRPr>
        </a:p>
      </cdr:txBody>
    </cdr:sp>
  </cdr:relSizeAnchor>
</c:userShapes>
</file>

<file path=ppt/drawings/drawing12.xml><?xml version="1.0" encoding="utf-8"?>
<c:userShapes xmlns:c="http://schemas.openxmlformats.org/drawingml/2006/chart">
  <cdr:relSizeAnchor xmlns:cdr="http://schemas.openxmlformats.org/drawingml/2006/chartDrawing">
    <cdr:from>
      <cdr:x>0.04103</cdr:x>
      <cdr:y>0</cdr:y>
    </cdr:from>
    <cdr:to>
      <cdr:x>1</cdr:x>
      <cdr:y>0.18853</cdr:y>
    </cdr:to>
    <cdr:sp macro="" textlink="">
      <cdr:nvSpPr>
        <cdr:cNvPr id="5" name="ZoneTexte 1"/>
        <cdr:cNvSpPr txBox="1"/>
      </cdr:nvSpPr>
      <cdr:spPr>
        <a:xfrm xmlns:a="http://schemas.openxmlformats.org/drawingml/2006/main">
          <a:off x="307958" y="0"/>
          <a:ext cx="7197742"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trimestrielle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a:t>par âge, dans le Vaucluse</a:t>
          </a: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dr:relSizeAnchor xmlns:cdr="http://schemas.openxmlformats.org/drawingml/2006/chartDrawing">
    <cdr:from>
      <cdr:x>0.01904</cdr:x>
      <cdr:y>0.8508</cdr:y>
    </cdr:from>
    <cdr:to>
      <cdr:x>1</cdr:x>
      <cdr:y>0.92366</cdr:y>
    </cdr:to>
    <cdr:sp macro="" textlink="">
      <cdr:nvSpPr>
        <cdr:cNvPr id="2" name="Text Box 1"/>
        <cdr:cNvSpPr txBox="1">
          <a:spLocks xmlns:a="http://schemas.openxmlformats.org/drawingml/2006/main" noChangeArrowheads="1"/>
        </cdr:cNvSpPr>
      </cdr:nvSpPr>
      <cdr:spPr bwMode="auto">
        <a:xfrm xmlns:a="http://schemas.openxmlformats.org/drawingml/2006/main">
          <a:off x="142909" y="3924974"/>
          <a:ext cx="7362791" cy="33611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 Travail, Dares (STMT) - Calculs des CVS-CJO : Dares</a:t>
          </a:r>
          <a:endParaRPr lang="fr-FR" sz="1000" i="1">
            <a:effectLst/>
          </a:endParaRPr>
        </a:p>
      </cdr:txBody>
    </cdr:sp>
  </cdr:relSizeAnchor>
</c:userShapes>
</file>

<file path=ppt/drawings/drawing13.xml><?xml version="1.0" encoding="utf-8"?>
<c:userShapes xmlns:c="http://schemas.openxmlformats.org/drawingml/2006/chart">
  <cdr:relSizeAnchor xmlns:cdr="http://schemas.openxmlformats.org/drawingml/2006/chartDrawing">
    <cdr:from>
      <cdr:x>0.04103</cdr:x>
      <cdr:y>0</cdr:y>
    </cdr:from>
    <cdr:to>
      <cdr:x>1</cdr:x>
      <cdr:y>0.18853</cdr:y>
    </cdr:to>
    <cdr:sp macro="" textlink="">
      <cdr:nvSpPr>
        <cdr:cNvPr id="5" name="ZoneTexte 1"/>
        <cdr:cNvSpPr txBox="1"/>
      </cdr:nvSpPr>
      <cdr:spPr>
        <a:xfrm xmlns:a="http://schemas.openxmlformats.org/drawingml/2006/main">
          <a:off x="307958" y="0"/>
          <a:ext cx="7197742"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annuelle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a:t>par âge, dans le Vaucluse</a:t>
          </a: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dr:relSizeAnchor xmlns:cdr="http://schemas.openxmlformats.org/drawingml/2006/chartDrawing">
    <cdr:from>
      <cdr:x>0.01904</cdr:x>
      <cdr:y>0.82788</cdr:y>
    </cdr:from>
    <cdr:to>
      <cdr:x>1</cdr:x>
      <cdr:y>0.96391</cdr:y>
    </cdr:to>
    <cdr:sp macro="" textlink="">
      <cdr:nvSpPr>
        <cdr:cNvPr id="2" name="Text Box 1"/>
        <cdr:cNvSpPr txBox="1">
          <a:spLocks xmlns:a="http://schemas.openxmlformats.org/drawingml/2006/main" noChangeArrowheads="1"/>
        </cdr:cNvSpPr>
      </cdr:nvSpPr>
      <cdr:spPr bwMode="auto">
        <a:xfrm xmlns:a="http://schemas.openxmlformats.org/drawingml/2006/main">
          <a:off x="142909" y="3950664"/>
          <a:ext cx="7362791" cy="64915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endParaRPr lang="fr-FR" sz="1000" b="0">
            <a:effectLst/>
            <a:latin typeface="+mn-lt"/>
            <a:ea typeface="+mn-ea"/>
            <a:cs typeface="+mn-cs"/>
          </a:endParaRPr>
        </a:p>
        <a:p xmlns:a="http://schemas.openxmlformats.org/drawingml/2006/main">
          <a:pPr rtl="0"/>
          <a:endParaRPr lang="fr-FR" sz="1000" b="0">
            <a:effectLst/>
            <a:latin typeface="+mn-lt"/>
            <a:ea typeface="+mn-ea"/>
            <a:cs typeface="+mn-cs"/>
          </a:endParaRPr>
        </a:p>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 Travail, Dares (STMT) - Calculs des CVS-CJO : Dares</a:t>
          </a:r>
          <a:endParaRPr lang="fr-FR" sz="1000">
            <a:effectLst/>
          </a:endParaRPr>
        </a:p>
      </cdr:txBody>
    </cdr:sp>
  </cdr:relSizeAnchor>
  <cdr:relSizeAnchor xmlns:cdr="http://schemas.openxmlformats.org/drawingml/2006/chartDrawing">
    <cdr:from>
      <cdr:x>0.04103</cdr:x>
      <cdr:y>0</cdr:y>
    </cdr:from>
    <cdr:to>
      <cdr:x>1</cdr:x>
      <cdr:y>0.18853</cdr:y>
    </cdr:to>
    <cdr:sp macro="" textlink="">
      <cdr:nvSpPr>
        <cdr:cNvPr id="3" name="ZoneTexte 1"/>
        <cdr:cNvSpPr txBox="1"/>
      </cdr:nvSpPr>
      <cdr:spPr>
        <a:xfrm xmlns:a="http://schemas.openxmlformats.org/drawingml/2006/main">
          <a:off x="307959" y="0"/>
          <a:ext cx="7197741"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annuelle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userShapes>
</file>

<file path=ppt/drawings/drawing14.xml><?xml version="1.0" encoding="utf-8"?>
<c:userShapes xmlns:c="http://schemas.openxmlformats.org/drawingml/2006/chart">
  <cdr:relSizeAnchor xmlns:cdr="http://schemas.openxmlformats.org/drawingml/2006/chartDrawing">
    <cdr:from>
      <cdr:x>0.02067</cdr:x>
      <cdr:y>0</cdr:y>
    </cdr:from>
    <cdr:to>
      <cdr:x>0.97964</cdr:x>
      <cdr:y>0.18853</cdr:y>
    </cdr:to>
    <cdr:sp macro="" textlink="">
      <cdr:nvSpPr>
        <cdr:cNvPr id="5" name="ZoneTexte 1"/>
        <cdr:cNvSpPr txBox="1"/>
      </cdr:nvSpPr>
      <cdr:spPr>
        <a:xfrm xmlns:a="http://schemas.openxmlformats.org/drawingml/2006/main">
          <a:off x="155133" y="0"/>
          <a:ext cx="7197741"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dirty="0"/>
            <a:t>Evolution trimestrielle du nombre moyen</a:t>
          </a:r>
          <a:r>
            <a:rPr lang="fr-FR" sz="1500" baseline="0" dirty="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dirty="0"/>
            <a:t>par ancienneté d'inscription, dans le Vaucluse</a:t>
          </a:r>
          <a:endParaRPr lang="fr-FR" sz="1500" dirty="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dirty="0">
              <a:effectLst/>
              <a:latin typeface="+mn-lt"/>
              <a:ea typeface="+mn-ea"/>
              <a:cs typeface="+mn-cs"/>
            </a:rPr>
            <a:t>(données CVS-CJO, en %)</a:t>
          </a:r>
          <a:endParaRPr lang="fr-FR" sz="1400" dirty="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dirty="0">
            <a:effectLst/>
          </a:endParaRPr>
        </a:p>
        <a:p xmlns:a="http://schemas.openxmlformats.org/drawingml/2006/main">
          <a:pPr algn="ctr" rtl="0"/>
          <a:endParaRPr lang="fr-FR" sz="1400" b="1" i="0" u="none" strike="noStrike" kern="1200" baseline="0" dirty="0">
            <a:solidFill>
              <a:srgbClr val="000000"/>
            </a:solidFill>
            <a:latin typeface="Calibri"/>
            <a:ea typeface="Calibri"/>
            <a:cs typeface="Calibri"/>
          </a:endParaRPr>
        </a:p>
        <a:p xmlns:a="http://schemas.openxmlformats.org/drawingml/2006/main">
          <a:endParaRPr lang="fr-FR" sz="1100" b="1" dirty="0"/>
        </a:p>
      </cdr:txBody>
    </cdr:sp>
  </cdr:relSizeAnchor>
  <cdr:relSizeAnchor xmlns:cdr="http://schemas.openxmlformats.org/drawingml/2006/chartDrawing">
    <cdr:from>
      <cdr:x>0.01904</cdr:x>
      <cdr:y>0.8508</cdr:y>
    </cdr:from>
    <cdr:to>
      <cdr:x>1</cdr:x>
      <cdr:y>0.92366</cdr:y>
    </cdr:to>
    <cdr:sp macro="" textlink="">
      <cdr:nvSpPr>
        <cdr:cNvPr id="2" name="Text Box 1"/>
        <cdr:cNvSpPr txBox="1">
          <a:spLocks xmlns:a="http://schemas.openxmlformats.org/drawingml/2006/main" noChangeArrowheads="1"/>
        </cdr:cNvSpPr>
      </cdr:nvSpPr>
      <cdr:spPr bwMode="auto">
        <a:xfrm xmlns:a="http://schemas.openxmlformats.org/drawingml/2006/main">
          <a:off x="142909" y="3924974"/>
          <a:ext cx="7362791" cy="33611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 Travail, Dares (STMT) - Calculs des CVS-CJO : Dares</a:t>
          </a:r>
          <a:endParaRPr lang="fr-FR" sz="1000" i="1">
            <a:effectLst/>
          </a:endParaRPr>
        </a:p>
      </cdr:txBody>
    </cdr:sp>
  </cdr:relSizeAnchor>
</c:userShapes>
</file>

<file path=ppt/drawings/drawing15.xml><?xml version="1.0" encoding="utf-8"?>
<c:userShapes xmlns:c="http://schemas.openxmlformats.org/drawingml/2006/chart">
  <cdr:relSizeAnchor xmlns:cdr="http://schemas.openxmlformats.org/drawingml/2006/chartDrawing">
    <cdr:from>
      <cdr:x>0.02067</cdr:x>
      <cdr:y>0</cdr:y>
    </cdr:from>
    <cdr:to>
      <cdr:x>0.97964</cdr:x>
      <cdr:y>0.18853</cdr:y>
    </cdr:to>
    <cdr:sp macro="" textlink="">
      <cdr:nvSpPr>
        <cdr:cNvPr id="5" name="ZoneTexte 1"/>
        <cdr:cNvSpPr txBox="1"/>
      </cdr:nvSpPr>
      <cdr:spPr>
        <a:xfrm xmlns:a="http://schemas.openxmlformats.org/drawingml/2006/main">
          <a:off x="155133" y="0"/>
          <a:ext cx="7197741"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annuelle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a:t>par ancienneté d'inscription, dans le Vaucluse</a:t>
          </a: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dr:relSizeAnchor xmlns:cdr="http://schemas.openxmlformats.org/drawingml/2006/chartDrawing">
    <cdr:from>
      <cdr:x>0.01904</cdr:x>
      <cdr:y>0.82788</cdr:y>
    </cdr:from>
    <cdr:to>
      <cdr:x>1</cdr:x>
      <cdr:y>0.96391</cdr:y>
    </cdr:to>
    <cdr:sp macro="" textlink="">
      <cdr:nvSpPr>
        <cdr:cNvPr id="2" name="Text Box 1"/>
        <cdr:cNvSpPr txBox="1">
          <a:spLocks xmlns:a="http://schemas.openxmlformats.org/drawingml/2006/main" noChangeArrowheads="1"/>
        </cdr:cNvSpPr>
      </cdr:nvSpPr>
      <cdr:spPr bwMode="auto">
        <a:xfrm xmlns:a="http://schemas.openxmlformats.org/drawingml/2006/main">
          <a:off x="142909" y="3950664"/>
          <a:ext cx="7362791" cy="64915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endParaRPr lang="fr-FR" sz="1000" b="0">
            <a:effectLst/>
            <a:latin typeface="+mn-lt"/>
            <a:ea typeface="+mn-ea"/>
            <a:cs typeface="+mn-cs"/>
          </a:endParaRPr>
        </a:p>
        <a:p xmlns:a="http://schemas.openxmlformats.org/drawingml/2006/main">
          <a:pPr rtl="0"/>
          <a:endParaRPr lang="fr-FR" sz="1000" b="0">
            <a:effectLst/>
            <a:latin typeface="+mn-lt"/>
            <a:ea typeface="+mn-ea"/>
            <a:cs typeface="+mn-cs"/>
          </a:endParaRPr>
        </a:p>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 Travail, Dares (STMT) - Calculs des CVS-CJO : Dares</a:t>
          </a:r>
          <a:endParaRPr lang="fr-FR" sz="1000">
            <a:effectLst/>
          </a:endParaRPr>
        </a:p>
      </cdr:txBody>
    </cdr:sp>
  </cdr:relSizeAnchor>
</c:userShapes>
</file>

<file path=ppt/drawings/drawing16.xml><?xml version="1.0" encoding="utf-8"?>
<c:userShapes xmlns:c="http://schemas.openxmlformats.org/drawingml/2006/chart">
  <cdr:relSizeAnchor xmlns:cdr="http://schemas.openxmlformats.org/drawingml/2006/chartDrawing">
    <cdr:from>
      <cdr:x>0</cdr:x>
      <cdr:y>0.80982</cdr:y>
    </cdr:from>
    <cdr:to>
      <cdr:x>0.96154</cdr:x>
      <cdr:y>1</cdr:y>
    </cdr:to>
    <cdr:sp macro="" textlink="">
      <cdr:nvSpPr>
        <cdr:cNvPr id="3" name="ZoneTexte 1"/>
        <cdr:cNvSpPr txBox="1"/>
      </cdr:nvSpPr>
      <cdr:spPr>
        <a:xfrm xmlns:a="http://schemas.openxmlformats.org/drawingml/2006/main">
          <a:off x="0" y="3771901"/>
          <a:ext cx="5953135" cy="8858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000" b="0" i="0" dirty="0">
              <a:effectLst/>
              <a:latin typeface="+mn-lt"/>
              <a:ea typeface="+mn-ea"/>
              <a:cs typeface="+mn-cs"/>
            </a:rPr>
            <a:t>* Pour le RSA et la PA, la notion de bénéficiaires renvoie à celle de foyer et non d’individu. </a:t>
          </a:r>
          <a:r>
            <a:rPr lang="fr-FR" sz="1000" b="0" i="0">
              <a:effectLst/>
              <a:latin typeface="+mn-lt"/>
              <a:ea typeface="+mn-ea"/>
              <a:cs typeface="+mn-cs"/>
            </a:rPr>
            <a:t>Pour l’ASS</a:t>
          </a:r>
          <a:r>
            <a:rPr lang="fr-FR" sz="1000" b="0" i="0" dirty="0">
              <a:effectLst/>
              <a:latin typeface="+mn-lt"/>
              <a:ea typeface="+mn-ea"/>
              <a:cs typeface="+mn-cs"/>
            </a:rPr>
            <a:t>, elle renvoie à l’individu qui perçoit l’allocation.</a:t>
          </a:r>
          <a:endParaRPr lang="fr-FR" sz="1000" dirty="0">
            <a:effectLst/>
          </a:endParaRPr>
        </a:p>
        <a:p xmlns:a="http://schemas.openxmlformats.org/drawingml/2006/main">
          <a:pPr eaLnBrk="1" fontAlgn="auto" latinLnBrk="0" hangingPunct="1"/>
          <a:r>
            <a:rPr lang="fr-FR" sz="1000" b="0" i="0" dirty="0">
              <a:effectLst/>
              <a:latin typeface="+mn-lt"/>
              <a:ea typeface="+mn-ea"/>
              <a:cs typeface="+mn-cs"/>
            </a:rPr>
            <a:t>** Données à fin novembre</a:t>
          </a:r>
          <a:endParaRPr lang="fr-FR" sz="1000" dirty="0">
            <a:effectLst/>
          </a:endParaRPr>
        </a:p>
        <a:p xmlns:a="http://schemas.openxmlformats.org/drawingml/2006/main">
          <a:pPr eaLnBrk="1" fontAlgn="auto" latinLnBrk="0" hangingPunct="1"/>
          <a:r>
            <a:rPr lang="fr-FR" sz="1000" b="1" i="0" dirty="0">
              <a:effectLst/>
              <a:latin typeface="+mn-lt"/>
              <a:ea typeface="+mn-ea"/>
              <a:cs typeface="+mn-cs"/>
            </a:rPr>
            <a:t>Note : </a:t>
          </a:r>
          <a:r>
            <a:rPr lang="fr-FR" sz="1000" i="0" dirty="0">
              <a:effectLst/>
              <a:latin typeface="+mn-lt"/>
              <a:ea typeface="+mn-ea"/>
              <a:cs typeface="+mn-cs"/>
            </a:rPr>
            <a:t>données provisoires</a:t>
          </a:r>
        </a:p>
        <a:p xmlns:a="http://schemas.openxmlformats.org/drawingml/2006/main">
          <a:pPr eaLnBrk="1" fontAlgn="auto" latinLnBrk="0" hangingPunct="1"/>
          <a:r>
            <a:rPr lang="fr-FR" sz="1000" b="1" i="1" dirty="0">
              <a:effectLst/>
              <a:latin typeface="+mn-lt"/>
              <a:ea typeface="+mn-ea"/>
              <a:cs typeface="+mn-cs"/>
            </a:rPr>
            <a:t>Sources : </a:t>
          </a:r>
          <a:r>
            <a:rPr lang="fr-FR" sz="1000" i="1" dirty="0" err="1">
              <a:effectLst/>
              <a:latin typeface="+mn-lt"/>
              <a:ea typeface="+mn-ea"/>
              <a:cs typeface="+mn-cs"/>
            </a:rPr>
            <a:t>Cnaf</a:t>
          </a:r>
          <a:r>
            <a:rPr lang="fr-FR" sz="1000" i="1" dirty="0">
              <a:effectLst/>
              <a:latin typeface="+mn-lt"/>
              <a:ea typeface="+mn-ea"/>
              <a:cs typeface="+mn-cs"/>
            </a:rPr>
            <a:t>, </a:t>
          </a:r>
          <a:r>
            <a:rPr lang="fr-FR" sz="1000" i="1" dirty="0" err="1">
              <a:effectLst/>
              <a:latin typeface="+mn-lt"/>
              <a:ea typeface="+mn-ea"/>
              <a:cs typeface="+mn-cs"/>
            </a:rPr>
            <a:t>Allstat</a:t>
          </a:r>
          <a:r>
            <a:rPr lang="fr-FR" sz="1000" i="1" dirty="0">
              <a:effectLst/>
              <a:latin typeface="+mn-lt"/>
              <a:ea typeface="+mn-ea"/>
              <a:cs typeface="+mn-cs"/>
            </a:rPr>
            <a:t> FR6 et FR2 ; MSA ;  France</a:t>
          </a:r>
          <a:r>
            <a:rPr lang="fr-FR" sz="1000" i="1" baseline="0" dirty="0">
              <a:effectLst/>
              <a:latin typeface="+mn-lt"/>
              <a:ea typeface="+mn-ea"/>
              <a:cs typeface="+mn-cs"/>
            </a:rPr>
            <a:t> Travail</a:t>
          </a:r>
          <a:r>
            <a:rPr lang="fr-FR" sz="1000" i="1" dirty="0">
              <a:effectLst/>
              <a:latin typeface="+mn-lt"/>
              <a:ea typeface="+mn-ea"/>
              <a:cs typeface="+mn-cs"/>
            </a:rPr>
            <a:t>, FNA - </a:t>
          </a:r>
          <a:r>
            <a:rPr lang="fr-FR" sz="1000" b="1" i="1" dirty="0">
              <a:effectLst/>
              <a:latin typeface="+mn-lt"/>
              <a:ea typeface="+mn-ea"/>
              <a:cs typeface="+mn-cs"/>
            </a:rPr>
            <a:t>Traitements : </a:t>
          </a:r>
          <a:r>
            <a:rPr lang="fr-FR" sz="1000" i="1" dirty="0">
              <a:effectLst/>
              <a:latin typeface="+mn-lt"/>
              <a:ea typeface="+mn-ea"/>
              <a:cs typeface="+mn-cs"/>
            </a:rPr>
            <a:t>Drees</a:t>
          </a:r>
          <a:endParaRPr lang="fr-FR" sz="1000" dirty="0">
            <a:effectLst/>
          </a:endParaRPr>
        </a:p>
      </cdr:txBody>
    </cdr:sp>
  </cdr:relSizeAnchor>
</c:userShapes>
</file>

<file path=ppt/drawings/drawing17.xml><?xml version="1.0" encoding="utf-8"?>
<c:userShapes xmlns:c="http://schemas.openxmlformats.org/drawingml/2006/chart">
  <cdr:relSizeAnchor xmlns:cdr="http://schemas.openxmlformats.org/drawingml/2006/chartDrawing">
    <cdr:from>
      <cdr:x>0.02592</cdr:x>
      <cdr:y>0.90134</cdr:y>
    </cdr:from>
    <cdr:to>
      <cdr:x>0.89902</cdr:x>
      <cdr:y>0.98028</cdr:y>
    </cdr:to>
    <cdr:sp macro="" textlink="">
      <cdr:nvSpPr>
        <cdr:cNvPr id="2" name="Text Box 1">
          <a:extLst xmlns:a="http://schemas.openxmlformats.org/drawingml/2006/main">
            <a:ext uri="{FF2B5EF4-FFF2-40B4-BE49-F238E27FC236}">
              <a16:creationId xmlns:a16="http://schemas.microsoft.com/office/drawing/2014/main" id="{7E4BD3CD-C52D-50EC-A772-6E89A58BAE0E}"/>
            </a:ext>
          </a:extLst>
        </cdr:cNvPr>
        <cdr:cNvSpPr txBox="1">
          <a:spLocks xmlns:a="http://schemas.openxmlformats.org/drawingml/2006/main" noChangeArrowheads="1"/>
        </cdr:cNvSpPr>
      </cdr:nvSpPr>
      <cdr:spPr bwMode="auto">
        <a:xfrm xmlns:a="http://schemas.openxmlformats.org/drawingml/2006/main">
          <a:off x="184150" y="4060825"/>
          <a:ext cx="6203955" cy="35564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fr-FR" sz="1200" b="1" i="0" u="none" strike="noStrike" baseline="0" dirty="0">
              <a:solidFill>
                <a:srgbClr val="000000"/>
              </a:solidFill>
              <a:latin typeface="+mn-lt"/>
            </a:rPr>
            <a:t>Champ</a:t>
          </a:r>
          <a:r>
            <a:rPr lang="fr-FR" sz="1200" b="0" i="0" u="none" strike="noStrike" baseline="0" dirty="0">
              <a:solidFill>
                <a:srgbClr val="000000"/>
              </a:solidFill>
              <a:latin typeface="+mn-lt"/>
            </a:rPr>
            <a:t> : ensemble des activités marchandes hors agriculture</a:t>
          </a:r>
        </a:p>
        <a:p xmlns:a="http://schemas.openxmlformats.org/drawingml/2006/main">
          <a:pPr algn="l" rtl="0">
            <a:defRPr sz="1000"/>
          </a:pPr>
          <a:r>
            <a:rPr lang="fr-FR" sz="1200" b="1" i="1" u="none" strike="noStrike" baseline="0" dirty="0">
              <a:solidFill>
                <a:srgbClr val="000000"/>
              </a:solidFill>
              <a:latin typeface="+mn-lt"/>
            </a:rPr>
            <a:t>Source</a:t>
          </a:r>
          <a:r>
            <a:rPr lang="fr-FR" sz="1200" b="0" i="1" u="none" strike="noStrike" baseline="0" dirty="0">
              <a:solidFill>
                <a:srgbClr val="000000"/>
              </a:solidFill>
              <a:latin typeface="+mn-lt"/>
            </a:rPr>
            <a:t> : Insee, SIDE (Système d'information sur la démographie d'entreprises)</a:t>
          </a:r>
        </a:p>
      </cdr:txBody>
    </cdr:sp>
  </cdr:relSizeAnchor>
</c:userShapes>
</file>

<file path=ppt/drawings/drawing18.xml><?xml version="1.0" encoding="utf-8"?>
<c:userShapes xmlns:c="http://schemas.openxmlformats.org/drawingml/2006/chart">
  <cdr:relSizeAnchor xmlns:cdr="http://schemas.openxmlformats.org/drawingml/2006/chartDrawing">
    <cdr:from>
      <cdr:x>0</cdr:x>
      <cdr:y>0.88029</cdr:y>
    </cdr:from>
    <cdr:to>
      <cdr:x>1</cdr:x>
      <cdr:y>1</cdr:y>
    </cdr:to>
    <cdr:sp macro="" textlink="">
      <cdr:nvSpPr>
        <cdr:cNvPr id="3" name="Text Box 1">
          <a:extLst xmlns:a="http://schemas.openxmlformats.org/drawingml/2006/main">
            <a:ext uri="{FF2B5EF4-FFF2-40B4-BE49-F238E27FC236}">
              <a16:creationId xmlns:a16="http://schemas.microsoft.com/office/drawing/2014/main" id="{DA88C067-CF1C-7E00-BE62-B413ECD558F2}"/>
            </a:ext>
          </a:extLst>
        </cdr:cNvPr>
        <cdr:cNvSpPr txBox="1">
          <a:spLocks xmlns:a="http://schemas.openxmlformats.org/drawingml/2006/main" noChangeArrowheads="1"/>
        </cdr:cNvSpPr>
      </cdr:nvSpPr>
      <cdr:spPr bwMode="auto">
        <a:xfrm xmlns:a="http://schemas.openxmlformats.org/drawingml/2006/main">
          <a:off x="0" y="3831074"/>
          <a:ext cx="6124576" cy="52098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fr-FR" sz="1200" b="1" i="0" u="none" strike="noStrike" baseline="0">
              <a:solidFill>
                <a:srgbClr val="000000"/>
              </a:solidFill>
              <a:latin typeface="Calibri"/>
            </a:rPr>
            <a:t>Note</a:t>
          </a:r>
          <a:r>
            <a:rPr lang="fr-FR" sz="1200" b="0" i="0" u="none" strike="noStrike" baseline="0">
              <a:solidFill>
                <a:srgbClr val="000000"/>
              </a:solidFill>
              <a:latin typeface="Calibri"/>
            </a:rPr>
            <a:t> : données en date de jugement. Chaque point représente l'évolution du cumul des quatre derniers trimestres.</a:t>
          </a:r>
        </a:p>
        <a:p xmlns:a="http://schemas.openxmlformats.org/drawingml/2006/main">
          <a:pPr algn="l" rtl="0">
            <a:defRPr sz="1000"/>
          </a:pPr>
          <a:r>
            <a:rPr lang="fr-FR" sz="1200" b="1" i="1" u="none" strike="noStrike" baseline="0">
              <a:solidFill>
                <a:srgbClr val="000000"/>
              </a:solidFill>
              <a:latin typeface="Calibri"/>
            </a:rPr>
            <a:t>Source</a:t>
          </a:r>
          <a:r>
            <a:rPr lang="fr-FR" sz="1200" b="0" i="1" u="none" strike="noStrike" baseline="0">
              <a:solidFill>
                <a:srgbClr val="000000"/>
              </a:solidFill>
              <a:latin typeface="Calibri"/>
            </a:rPr>
            <a:t> : Banque de France, Fiben</a:t>
          </a:r>
        </a:p>
      </cdr:txBody>
    </cdr:sp>
  </cdr:relSizeAnchor>
</c:userShapes>
</file>

<file path=ppt/drawings/drawing2.xml><?xml version="1.0" encoding="utf-8"?>
<c:userShapes xmlns:c="http://schemas.openxmlformats.org/drawingml/2006/chart">
  <cdr:relSizeAnchor xmlns:cdr="http://schemas.openxmlformats.org/drawingml/2006/chartDrawing">
    <cdr:from>
      <cdr:x>0.0149</cdr:x>
      <cdr:y>0</cdr:y>
    </cdr:from>
    <cdr:to>
      <cdr:x>0.97387</cdr:x>
      <cdr:y>0.18853</cdr:y>
    </cdr:to>
    <cdr:sp macro="" textlink="">
      <cdr:nvSpPr>
        <cdr:cNvPr id="5" name="ZoneTexte 1"/>
        <cdr:cNvSpPr txBox="1"/>
      </cdr:nvSpPr>
      <cdr:spPr>
        <a:xfrm xmlns:a="http://schemas.openxmlformats.org/drawingml/2006/main">
          <a:off x="102530" y="0"/>
          <a:ext cx="6600365" cy="774327"/>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1" i="0" u="none" strike="noStrike" kern="0" cap="none" spc="0" normalizeH="0" baseline="0" noProof="0">
              <a:ln>
                <a:noFill/>
              </a:ln>
              <a:solidFill>
                <a:sysClr val="windowText" lastClr="000000"/>
              </a:solidFill>
              <a:effectLst/>
              <a:uLnTx/>
              <a:uFillTx/>
              <a:latin typeface="Calibri" pitchFamily="34" charset="0"/>
              <a:ea typeface="+mn-ea"/>
              <a:cs typeface="+mn-cs"/>
            </a:rPr>
            <a:t>Contribution de l'emploi hors intérim et de l'intérim </a:t>
          </a:r>
        </a:p>
        <a:p xmlns:a="http://schemas.openxmlformats.org/drawingml/2006/main">
          <a:pPr marL="0" marR="0" lvl="0" indent="0" algn="ctr" defTabSz="914400" eaLnBrk="1" fontAlgn="auto" latinLnBrk="0" hangingPunct="1">
            <a:lnSpc>
              <a:spcPct val="100000"/>
            </a:lnSpc>
            <a:spcBef>
              <a:spcPts val="0"/>
            </a:spcBef>
            <a:spcAft>
              <a:spcPts val="0"/>
            </a:spcAft>
            <a:buClrTx/>
            <a:buSzTx/>
            <a:buFontTx/>
            <a:buNone/>
            <a:tabLst/>
            <a:defRPr/>
          </a:pPr>
          <a:r>
            <a:rPr kumimoji="0" lang="fr-FR" sz="1500" b="1" i="0" u="none" strike="noStrike" kern="0" cap="none" spc="0" normalizeH="0" baseline="0" noProof="0">
              <a:ln>
                <a:noFill/>
              </a:ln>
              <a:solidFill>
                <a:sysClr val="windowText" lastClr="000000"/>
              </a:solidFill>
              <a:effectLst/>
              <a:uLnTx/>
              <a:uFillTx/>
              <a:latin typeface="Calibri" pitchFamily="34" charset="0"/>
              <a:ea typeface="+mn-ea"/>
              <a:cs typeface="+mn-cs"/>
            </a:rPr>
            <a:t>à l'évolution de l'emploi salarié, dans le Vaucluse</a:t>
          </a: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(en nombre)</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a:p>
      </cdr:txBody>
    </cdr:sp>
  </cdr:relSizeAnchor>
  <cdr:relSizeAnchor xmlns:cdr="http://schemas.openxmlformats.org/drawingml/2006/chartDrawing">
    <cdr:from>
      <cdr:x>0.01276</cdr:x>
      <cdr:y>0.8743</cdr:y>
    </cdr:from>
    <cdr:to>
      <cdr:x>0.99775</cdr:x>
      <cdr:y>1</cdr:y>
    </cdr:to>
    <cdr:sp macro="" textlink="">
      <cdr:nvSpPr>
        <cdr:cNvPr id="6" name="Text Box 1"/>
        <cdr:cNvSpPr txBox="1">
          <a:spLocks xmlns:a="http://schemas.openxmlformats.org/drawingml/2006/main" noChangeArrowheads="1"/>
        </cdr:cNvSpPr>
      </cdr:nvSpPr>
      <cdr:spPr bwMode="auto">
        <a:xfrm xmlns:a="http://schemas.openxmlformats.org/drawingml/2006/main">
          <a:off x="85758" y="3590925"/>
          <a:ext cx="6619960" cy="51625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a:effectLst/>
              <a:latin typeface="+mn-lt"/>
              <a:ea typeface="+mn-ea"/>
              <a:cs typeface="+mn-cs"/>
            </a:rPr>
            <a:t>Note : </a:t>
          </a:r>
          <a:r>
            <a:rPr lang="fr-FR" sz="900" b="0" i="0" baseline="0">
              <a:effectLst/>
              <a:latin typeface="+mn-lt"/>
              <a:ea typeface="+mn-ea"/>
              <a:cs typeface="+mn-cs"/>
            </a:rPr>
            <a:t>données provisoires, corrigées des variations saisonnières</a:t>
          </a:r>
          <a:endParaRPr lang="fr-FR" sz="900">
            <a:effectLst/>
          </a:endParaRPr>
        </a:p>
        <a:p xmlns:a="http://schemas.openxmlformats.org/drawingml/2006/main">
          <a:pPr rtl="0" eaLnBrk="1" fontAlgn="auto" latinLnBrk="0" hangingPunct="1"/>
          <a:r>
            <a:rPr lang="fr-FR" sz="900" b="1" i="0" baseline="0">
              <a:effectLst/>
              <a:latin typeface="+mn-lt"/>
              <a:ea typeface="+mn-ea"/>
              <a:cs typeface="+mn-cs"/>
            </a:rPr>
            <a:t>Champ : </a:t>
          </a:r>
          <a:r>
            <a:rPr lang="fr-FR" sz="900" b="0" i="0" baseline="0">
              <a:effectLst/>
              <a:latin typeface="+mn-lt"/>
              <a:ea typeface="+mn-ea"/>
              <a:cs typeface="+mn-cs"/>
            </a:rPr>
            <a:t>emploi salarié en fin de trimestre </a:t>
          </a:r>
        </a:p>
        <a:p xmlns:a="http://schemas.openxmlformats.org/drawingml/2006/main">
          <a:pPr rtl="0" eaLnBrk="1" fontAlgn="auto" latinLnBrk="0" hangingPunct="1"/>
          <a:r>
            <a:rPr lang="fr-FR" sz="900" b="1" i="1" baseline="0">
              <a:effectLst/>
              <a:latin typeface="+mn-lt"/>
              <a:ea typeface="+mn-ea"/>
              <a:cs typeface="+mn-cs"/>
            </a:rPr>
            <a:t>Sources</a:t>
          </a:r>
          <a:r>
            <a:rPr lang="fr-FR" sz="900" b="0" i="1" baseline="0">
              <a:effectLst/>
              <a:latin typeface="+mn-lt"/>
              <a:ea typeface="+mn-ea"/>
              <a:cs typeface="+mn-cs"/>
            </a:rPr>
            <a:t> : Insee, estimations d'emploi ; estimations trimestrielles Acoss-Urssaf, Dares, Insee </a:t>
          </a:r>
          <a:endParaRPr lang="fr-FR" sz="900">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0.08904</cdr:x>
      <cdr:y>0.0018</cdr:y>
    </cdr:from>
    <cdr:to>
      <cdr:x>0.92491</cdr:x>
      <cdr:y>0.17788</cdr:y>
    </cdr:to>
    <cdr:sp macro="" textlink="">
      <cdr:nvSpPr>
        <cdr:cNvPr id="2" name="ZoneTexte 1"/>
        <cdr:cNvSpPr txBox="1"/>
      </cdr:nvSpPr>
      <cdr:spPr>
        <a:xfrm xmlns:a="http://schemas.openxmlformats.org/drawingml/2006/main">
          <a:off x="628438" y="7620"/>
          <a:ext cx="5899591" cy="74689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fr-FR" sz="1500" b="1" i="0" baseline="0"/>
            <a:t>Evolution de la contribution de l'intérim et de l'emploi hors intérim </a:t>
          </a:r>
        </a:p>
        <a:p xmlns:a="http://schemas.openxmlformats.org/drawingml/2006/main">
          <a:pPr algn="ctr"/>
          <a:r>
            <a:rPr lang="fr-FR" sz="1500" b="1" i="0" baseline="0"/>
            <a:t>à l'emploi salarié, dans le Vaucluse</a:t>
          </a:r>
        </a:p>
        <a:p xmlns:a="http://schemas.openxmlformats.org/drawingml/2006/main">
          <a:pPr algn="ctr" eaLnBrk="1" fontAlgn="auto" latinLnBrk="0" hangingPunct="1"/>
          <a:r>
            <a:rPr lang="fr-FR" sz="1100" b="0" i="1" baseline="0">
              <a:effectLst/>
              <a:latin typeface="+mn-lt"/>
              <a:ea typeface="+mn-ea"/>
              <a:cs typeface="+mn-cs"/>
            </a:rPr>
            <a:t>(en nombre, entre le T3 2024 et le T4 2024) </a:t>
          </a:r>
          <a:endParaRPr lang="fr-FR">
            <a:effectLst/>
          </a:endParaRPr>
        </a:p>
        <a:p xmlns:a="http://schemas.openxmlformats.org/drawingml/2006/main">
          <a:pPr algn="ctr"/>
          <a:endParaRPr lang="fr-FR" sz="1400" b="1" i="0" baseline="0"/>
        </a:p>
        <a:p xmlns:a="http://schemas.openxmlformats.org/drawingml/2006/main">
          <a:pPr algn="ctr"/>
          <a:endParaRPr lang="fr-FR" sz="1400" b="1" i="0" baseline="0"/>
        </a:p>
      </cdr:txBody>
    </cdr:sp>
  </cdr:relSizeAnchor>
  <cdr:relSizeAnchor xmlns:cdr="http://schemas.openxmlformats.org/drawingml/2006/chartDrawing">
    <cdr:from>
      <cdr:x>0</cdr:x>
      <cdr:y>0.82202</cdr:y>
    </cdr:from>
    <cdr:to>
      <cdr:x>0.98564</cdr:x>
      <cdr:y>1</cdr:y>
    </cdr:to>
    <cdr:sp macro="" textlink="">
      <cdr:nvSpPr>
        <cdr:cNvPr id="4" name="Text Box 1"/>
        <cdr:cNvSpPr txBox="1">
          <a:spLocks xmlns:a="http://schemas.openxmlformats.org/drawingml/2006/main" noChangeArrowheads="1"/>
        </cdr:cNvSpPr>
      </cdr:nvSpPr>
      <cdr:spPr bwMode="auto">
        <a:xfrm xmlns:a="http://schemas.openxmlformats.org/drawingml/2006/main">
          <a:off x="0" y="3630911"/>
          <a:ext cx="6783928" cy="78614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dirty="0">
              <a:effectLst/>
              <a:latin typeface="+mn-lt"/>
              <a:ea typeface="+mn-ea"/>
              <a:cs typeface="+mn-cs"/>
            </a:rPr>
            <a:t>Note</a:t>
          </a:r>
          <a:r>
            <a:rPr lang="fr-FR" sz="900" b="0" i="0" baseline="0" dirty="0">
              <a:effectLst/>
              <a:latin typeface="+mn-lt"/>
              <a:ea typeface="+mn-ea"/>
              <a:cs typeface="+mn-cs"/>
            </a:rPr>
            <a:t> : données arrondies provisoires, corrigées des variations saisonnières ; l'addition des quatre sous-secteurs d'activité ne correspond pas au total de l'emploi salarié , car le secteur </a:t>
          </a:r>
          <a:r>
            <a:rPr lang="fr-FR" sz="900" b="0" i="1" baseline="0" dirty="0">
              <a:effectLst/>
              <a:latin typeface="+mn-lt"/>
              <a:ea typeface="+mn-ea"/>
              <a:cs typeface="+mn-cs"/>
            </a:rPr>
            <a:t>Agriculture, sylviculture et pêche </a:t>
          </a:r>
          <a:r>
            <a:rPr lang="fr-FR" sz="900" b="0" i="0" baseline="0" dirty="0">
              <a:effectLst/>
              <a:latin typeface="+mn-lt"/>
              <a:ea typeface="+mn-ea"/>
              <a:cs typeface="+mn-cs"/>
            </a:rPr>
            <a:t>qui </a:t>
          </a:r>
          <a:r>
            <a:rPr lang="fr-FR" sz="900" b="0" i="0" baseline="0">
              <a:effectLst/>
              <a:latin typeface="+mn-lt"/>
              <a:ea typeface="+mn-ea"/>
              <a:cs typeface="+mn-cs"/>
            </a:rPr>
            <a:t>représente 4 </a:t>
          </a:r>
          <a:r>
            <a:rPr lang="fr-FR" sz="900" b="0" i="0" baseline="0" dirty="0">
              <a:effectLst/>
              <a:latin typeface="+mn-lt"/>
              <a:ea typeface="+mn-ea"/>
              <a:cs typeface="+mn-cs"/>
            </a:rPr>
            <a:t>% de l'emploi salarié total n'est pas représenté</a:t>
          </a:r>
          <a:endParaRPr lang="fr-FR" sz="900" dirty="0">
            <a:effectLst/>
          </a:endParaRPr>
        </a:p>
        <a:p xmlns:a="http://schemas.openxmlformats.org/drawingml/2006/main">
          <a:pPr rtl="0" eaLnBrk="1" fontAlgn="auto" latinLnBrk="0" hangingPunct="1"/>
          <a:r>
            <a:rPr lang="fr-FR" sz="900" b="1" i="0" baseline="0" dirty="0">
              <a:effectLst/>
              <a:latin typeface="+mn-lt"/>
              <a:ea typeface="+mn-ea"/>
              <a:cs typeface="+mn-cs"/>
            </a:rPr>
            <a:t>Champ</a:t>
          </a:r>
          <a:r>
            <a:rPr lang="fr-FR" sz="900" b="0" i="0" baseline="0" dirty="0">
              <a:effectLst/>
              <a:latin typeface="+mn-lt"/>
              <a:ea typeface="+mn-ea"/>
              <a:cs typeface="+mn-cs"/>
            </a:rPr>
            <a:t> : emploi salarié en fin de trimestre </a:t>
          </a:r>
          <a:endParaRPr lang="fr-FR" sz="900" dirty="0">
            <a:effectLst/>
          </a:endParaRPr>
        </a:p>
        <a:p xmlns:a="http://schemas.openxmlformats.org/drawingml/2006/main">
          <a:pPr rtl="0" eaLnBrk="1" fontAlgn="auto" latinLnBrk="0" hangingPunct="1"/>
          <a:r>
            <a:rPr lang="fr-FR" sz="900" b="1" i="1" baseline="0" dirty="0">
              <a:effectLst/>
              <a:latin typeface="+mn-lt"/>
              <a:ea typeface="+mn-ea"/>
              <a:cs typeface="+mn-cs"/>
            </a:rPr>
            <a:t>Sources</a:t>
          </a:r>
          <a:r>
            <a:rPr lang="fr-FR" sz="900" b="0" i="1" baseline="0" dirty="0">
              <a:effectLst/>
              <a:latin typeface="+mn-lt"/>
              <a:ea typeface="+mn-ea"/>
              <a:cs typeface="+mn-cs"/>
            </a:rPr>
            <a:t> : Insee, estimations d'emploi ; estimations trimestrielles Acoss-Urssaf, Dares, Insee</a:t>
          </a:r>
          <a:endParaRPr lang="fr-FR" sz="900" dirty="0">
            <a:effectLst/>
          </a:endParaRPr>
        </a:p>
        <a:p xmlns:a="http://schemas.openxmlformats.org/drawingml/2006/main">
          <a:pPr algn="l" rtl="0">
            <a:defRPr sz="1000"/>
          </a:pPr>
          <a:endParaRPr lang="fr-FR" sz="900" b="0" i="1" u="none" strike="noStrike" baseline="0" dirty="0">
            <a:solidFill>
              <a:srgbClr val="000000"/>
            </a:solidFill>
            <a:latin typeface="Calibri"/>
          </a:endParaRPr>
        </a:p>
      </cdr:txBody>
    </cdr:sp>
  </cdr:relSizeAnchor>
  <cdr:relSizeAnchor xmlns:cdr="http://schemas.openxmlformats.org/drawingml/2006/chartDrawing">
    <cdr:from>
      <cdr:x>0.26127</cdr:x>
      <cdr:y>0.24431</cdr:y>
    </cdr:from>
    <cdr:to>
      <cdr:x>0.26133</cdr:x>
      <cdr:y>0.70657</cdr:y>
    </cdr:to>
    <cdr:cxnSp macro="">
      <cdr:nvCxnSpPr>
        <cdr:cNvPr id="5" name="Connecteur droit 4">
          <a:extLst xmlns:a="http://schemas.openxmlformats.org/drawingml/2006/main">
            <a:ext uri="{FF2B5EF4-FFF2-40B4-BE49-F238E27FC236}">
              <a16:creationId xmlns:a16="http://schemas.microsoft.com/office/drawing/2014/main" id="{ED6AF696-F65B-193A-E71E-9AC14DCD0368}"/>
            </a:ext>
          </a:extLst>
        </cdr:cNvPr>
        <cdr:cNvCxnSpPr/>
      </cdr:nvCxnSpPr>
      <cdr:spPr>
        <a:xfrm xmlns:a="http://schemas.openxmlformats.org/drawingml/2006/main" flipH="1" flipV="1">
          <a:off x="1844040" y="1036320"/>
          <a:ext cx="449" cy="1960809"/>
        </a:xfrm>
        <a:prstGeom xmlns:a="http://schemas.openxmlformats.org/drawingml/2006/main" prst="line">
          <a:avLst/>
        </a:prstGeom>
        <a:ln xmlns:a="http://schemas.openxmlformats.org/drawingml/2006/main" w="12700">
          <a:solidFill>
            <a:sysClr val="windowText" lastClr="000000"/>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0.00758</cdr:x>
      <cdr:y>0.01282</cdr:y>
    </cdr:from>
    <cdr:to>
      <cdr:x>0.97841</cdr:x>
      <cdr:y>0.17355</cdr:y>
    </cdr:to>
    <cdr:sp macro="" textlink="">
      <cdr:nvSpPr>
        <cdr:cNvPr id="5" name="ZoneTexte 1"/>
        <cdr:cNvSpPr txBox="1"/>
      </cdr:nvSpPr>
      <cdr:spPr>
        <a:xfrm xmlns:a="http://schemas.openxmlformats.org/drawingml/2006/main">
          <a:off x="52171" y="56146"/>
          <a:ext cx="6682004" cy="703933"/>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fr-FR" sz="1500" b="1" i="0" u="none" strike="noStrike" kern="1200" baseline="0">
              <a:solidFill>
                <a:srgbClr val="000000"/>
              </a:solidFill>
              <a:latin typeface="+mn-lt"/>
              <a:ea typeface="Calibri"/>
              <a:cs typeface="Calibri"/>
            </a:rPr>
            <a:t>Evolution de l'emploi salarié par secteur d'activité y compris intérim, </a:t>
          </a:r>
        </a:p>
        <a:p xmlns:a="http://schemas.openxmlformats.org/drawingml/2006/main">
          <a:pPr algn="ctr" rtl="0"/>
          <a:r>
            <a:rPr lang="fr-FR" sz="1500" b="1" i="0" u="none" strike="noStrike" kern="1200" baseline="0">
              <a:solidFill>
                <a:srgbClr val="000000"/>
              </a:solidFill>
              <a:latin typeface="Calibri"/>
              <a:ea typeface="Calibri"/>
              <a:cs typeface="Calibri"/>
            </a:rPr>
            <a:t>dans le Vaucluse</a:t>
          </a:r>
        </a:p>
        <a:p xmlns:a="http://schemas.openxmlformats.org/drawingml/2006/main">
          <a:pPr algn="ctr" rtl="0"/>
          <a:r>
            <a:rPr lang="fr-FR" sz="1100" b="0" i="1" baseline="0">
              <a:effectLst/>
              <a:latin typeface="+mn-lt"/>
              <a:ea typeface="+mn-ea"/>
              <a:cs typeface="+mn-cs"/>
            </a:rPr>
            <a:t>(en indice base 100 au 1</a:t>
          </a:r>
          <a:r>
            <a:rPr lang="fr-FR" sz="1100" b="0" i="1" baseline="30000">
              <a:effectLst/>
              <a:latin typeface="+mn-lt"/>
              <a:ea typeface="+mn-ea"/>
              <a:cs typeface="+mn-cs"/>
            </a:rPr>
            <a:t>er</a:t>
          </a:r>
          <a:r>
            <a:rPr lang="fr-FR" sz="1100" b="0" i="1" baseline="0">
              <a:effectLst/>
              <a:latin typeface="+mn-lt"/>
              <a:ea typeface="+mn-ea"/>
              <a:cs typeface="+mn-cs"/>
            </a:rPr>
            <a:t> trimestre 2014)</a:t>
          </a:r>
          <a:endParaRPr lang="fr-FR">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a:p>
      </cdr:txBody>
    </cdr:sp>
  </cdr:relSizeAnchor>
  <cdr:relSizeAnchor xmlns:cdr="http://schemas.openxmlformats.org/drawingml/2006/chartDrawing">
    <cdr:from>
      <cdr:x>0</cdr:x>
      <cdr:y>0.86827</cdr:y>
    </cdr:from>
    <cdr:to>
      <cdr:x>0.96651</cdr:x>
      <cdr:y>1</cdr:y>
    </cdr:to>
    <cdr:sp macro="" textlink="">
      <cdr:nvSpPr>
        <cdr:cNvPr id="7" name="Text Box 1"/>
        <cdr:cNvSpPr txBox="1">
          <a:spLocks xmlns:a="http://schemas.openxmlformats.org/drawingml/2006/main" noChangeArrowheads="1"/>
        </cdr:cNvSpPr>
      </cdr:nvSpPr>
      <cdr:spPr bwMode="auto">
        <a:xfrm xmlns:a="http://schemas.openxmlformats.org/drawingml/2006/main">
          <a:off x="0" y="3440430"/>
          <a:ext cx="6495759" cy="52197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fr-FR" sz="900" b="1" i="0" baseline="0">
              <a:effectLst/>
              <a:latin typeface="+mn-lt"/>
              <a:ea typeface="+mn-ea"/>
              <a:cs typeface="+mn-cs"/>
            </a:rPr>
            <a:t>Note : </a:t>
          </a:r>
          <a:r>
            <a:rPr lang="fr-FR" sz="900" b="0" i="0" baseline="0">
              <a:effectLst/>
              <a:latin typeface="+mn-lt"/>
              <a:ea typeface="+mn-ea"/>
              <a:cs typeface="+mn-cs"/>
            </a:rPr>
            <a:t>données provisoires, corrigées des variations saisonnières</a:t>
          </a:r>
          <a:endParaRPr lang="fr-FR" sz="900">
            <a:effectLst/>
          </a:endParaRPr>
        </a:p>
        <a:p xmlns:a="http://schemas.openxmlformats.org/drawingml/2006/main">
          <a:pPr rtl="0" eaLnBrk="1" fontAlgn="auto" latinLnBrk="0" hangingPunct="1"/>
          <a:r>
            <a:rPr lang="fr-FR" sz="900" b="1" i="0" baseline="0">
              <a:effectLst/>
              <a:latin typeface="+mn-lt"/>
              <a:ea typeface="+mn-ea"/>
              <a:cs typeface="+mn-cs"/>
            </a:rPr>
            <a:t>Champ : </a:t>
          </a:r>
          <a:r>
            <a:rPr lang="fr-FR" sz="900" b="0" i="0" baseline="0">
              <a:effectLst/>
              <a:latin typeface="+mn-lt"/>
              <a:ea typeface="+mn-ea"/>
              <a:cs typeface="+mn-cs"/>
            </a:rPr>
            <a:t>emploi salarié en fin de trimestre </a:t>
          </a:r>
          <a:endParaRPr lang="fr-FR" sz="900">
            <a:effectLst/>
          </a:endParaRPr>
        </a:p>
        <a:p xmlns:a="http://schemas.openxmlformats.org/drawingml/2006/main">
          <a:pPr rtl="0"/>
          <a:r>
            <a:rPr lang="fr-FR" sz="900" b="1" i="1" baseline="0">
              <a:effectLst/>
              <a:latin typeface="+mn-lt"/>
              <a:ea typeface="+mn-ea"/>
              <a:cs typeface="+mn-cs"/>
            </a:rPr>
            <a:t>Sources</a:t>
          </a:r>
          <a:r>
            <a:rPr lang="fr-FR" sz="900" b="0" i="1" baseline="0">
              <a:effectLst/>
              <a:latin typeface="+mn-lt"/>
              <a:ea typeface="+mn-ea"/>
              <a:cs typeface="+mn-cs"/>
            </a:rPr>
            <a:t> : Insee, estimations d'emploi ; estimations trimestrielles Acoss-Urssaf, Dares, Insee </a:t>
          </a:r>
          <a:endParaRPr lang="fr-FR" sz="900">
            <a:effectLst/>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0.84346</cdr:y>
    </cdr:from>
    <cdr:to>
      <cdr:x>1</cdr:x>
      <cdr:y>0.98507</cdr:y>
    </cdr:to>
    <cdr:sp macro="" textlink="">
      <cdr:nvSpPr>
        <cdr:cNvPr id="3" name="ZoneTexte 1"/>
        <cdr:cNvSpPr txBox="1"/>
      </cdr:nvSpPr>
      <cdr:spPr>
        <a:xfrm xmlns:a="http://schemas.openxmlformats.org/drawingml/2006/main">
          <a:off x="0" y="4035372"/>
          <a:ext cx="8583561" cy="6774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900" b="1" i="0" baseline="0" dirty="0">
              <a:effectLst/>
              <a:latin typeface="+mn-lt"/>
              <a:ea typeface="+mn-ea"/>
              <a:cs typeface="+mn-cs"/>
            </a:rPr>
            <a:t>Note</a:t>
          </a:r>
          <a:r>
            <a:rPr lang="fr-FR" sz="900" b="0" i="0" baseline="0" dirty="0">
              <a:effectLst/>
              <a:latin typeface="+mn-lt"/>
              <a:ea typeface="+mn-ea"/>
              <a:cs typeface="+mn-cs"/>
            </a:rPr>
            <a:t> : données provisoires</a:t>
          </a:r>
        </a:p>
        <a:p xmlns:a="http://schemas.openxmlformats.org/drawingml/2006/main">
          <a:pPr rtl="0"/>
          <a:r>
            <a:rPr lang="fr-FR" sz="900" b="1" i="0" baseline="0" dirty="0">
              <a:effectLst/>
              <a:latin typeface="+mn-lt"/>
              <a:ea typeface="+mn-ea"/>
              <a:cs typeface="+mn-cs"/>
            </a:rPr>
            <a:t>Lecture : </a:t>
          </a:r>
          <a:r>
            <a:rPr lang="fr-FR" sz="900" b="0" i="0" baseline="0" dirty="0">
              <a:effectLst/>
              <a:latin typeface="+mn-lt"/>
              <a:ea typeface="+mn-ea"/>
              <a:cs typeface="+mn-cs"/>
            </a:rPr>
            <a:t>6 700 contrats d'apprentissage ont commencé entre janvier et décembre 2024 dans le Vaucluse. Fin décembre 2024, le département  compte 7 900 apprentis.</a:t>
          </a:r>
          <a:endParaRPr lang="fr-FR" sz="900" dirty="0">
            <a:effectLst/>
          </a:endParaRPr>
        </a:p>
        <a:p xmlns:a="http://schemas.openxmlformats.org/drawingml/2006/main">
          <a:pPr rtl="0"/>
          <a:r>
            <a:rPr lang="fr-FR" sz="900" b="1" i="1" baseline="0" dirty="0">
              <a:effectLst/>
              <a:latin typeface="+mn-lt"/>
              <a:ea typeface="+mn-ea"/>
              <a:cs typeface="+mn-cs"/>
            </a:rPr>
            <a:t>Source : </a:t>
          </a:r>
          <a:r>
            <a:rPr lang="fr-FR" sz="900" b="0" i="1" baseline="0" dirty="0">
              <a:effectLst/>
              <a:latin typeface="+mn-lt"/>
              <a:ea typeface="+mn-ea"/>
              <a:cs typeface="+mn-cs"/>
            </a:rPr>
            <a:t>Système d’information sur l’apprentissage de la Dares - </a:t>
          </a:r>
          <a:r>
            <a:rPr lang="fr-FR" sz="900" b="1" i="1" baseline="0" dirty="0">
              <a:effectLst/>
              <a:latin typeface="+mn-lt"/>
              <a:ea typeface="+mn-ea"/>
              <a:cs typeface="+mn-cs"/>
            </a:rPr>
            <a:t>Traitements</a:t>
          </a:r>
          <a:r>
            <a:rPr lang="fr-FR" sz="900" b="0" i="1" baseline="0" dirty="0">
              <a:effectLst/>
              <a:latin typeface="+mn-lt"/>
              <a:ea typeface="+mn-ea"/>
              <a:cs typeface="+mn-cs"/>
            </a:rPr>
            <a:t> : Dares</a:t>
          </a:r>
          <a:endParaRPr lang="fr-FR" sz="900" dirty="0">
            <a:effectLst/>
          </a:endParaRPr>
        </a:p>
        <a:p xmlns:a="http://schemas.openxmlformats.org/drawingml/2006/main">
          <a:pPr marL="0" marR="0" indent="0" defTabSz="914400" rtl="0" eaLnBrk="1" fontAlgn="auto" latinLnBrk="0" hangingPunct="1">
            <a:lnSpc>
              <a:spcPts val="1200"/>
            </a:lnSpc>
            <a:spcBef>
              <a:spcPts val="0"/>
            </a:spcBef>
            <a:spcAft>
              <a:spcPts val="0"/>
            </a:spcAft>
            <a:buClrTx/>
            <a:buSzTx/>
            <a:buFontTx/>
            <a:buNone/>
            <a:tabLst/>
            <a:defRPr/>
          </a:pPr>
          <a:endParaRPr lang="fr-FR" sz="900" i="1" dirty="0"/>
        </a:p>
      </cdr:txBody>
    </cdr:sp>
  </cdr:relSizeAnchor>
</c:userShapes>
</file>

<file path=ppt/drawings/drawing6.xml><?xml version="1.0" encoding="utf-8"?>
<c:userShapes xmlns:c="http://schemas.openxmlformats.org/drawingml/2006/chart">
  <cdr:relSizeAnchor xmlns:cdr="http://schemas.openxmlformats.org/drawingml/2006/chartDrawing">
    <cdr:from>
      <cdr:x>0.04877</cdr:x>
      <cdr:y>0.84911</cdr:y>
    </cdr:from>
    <cdr:to>
      <cdr:x>0.93183</cdr:x>
      <cdr:y>1</cdr:y>
    </cdr:to>
    <cdr:sp macro="" textlink="">
      <cdr:nvSpPr>
        <cdr:cNvPr id="3" name="Text Box 1"/>
        <cdr:cNvSpPr txBox="1">
          <a:spLocks xmlns:a="http://schemas.openxmlformats.org/drawingml/2006/main" noChangeArrowheads="1"/>
        </cdr:cNvSpPr>
      </cdr:nvSpPr>
      <cdr:spPr bwMode="auto">
        <a:xfrm xmlns:a="http://schemas.openxmlformats.org/drawingml/2006/main">
          <a:off x="327025" y="2733677"/>
          <a:ext cx="5921432" cy="48577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non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fr-FR" sz="1000" b="1" i="0" u="none" strike="noStrike" baseline="0">
              <a:solidFill>
                <a:srgbClr val="000000"/>
              </a:solidFill>
              <a:latin typeface="+mn-lt"/>
            </a:rPr>
            <a:t>Note : </a:t>
          </a:r>
          <a:r>
            <a:rPr lang="fr-FR" sz="1000" b="0" i="0" u="none" strike="noStrike" baseline="0">
              <a:solidFill>
                <a:srgbClr val="000000"/>
              </a:solidFill>
              <a:latin typeface="+mn-lt"/>
            </a:rPr>
            <a:t>données trimestrielles provisoires, corrigées des variations saisonnières ; estimation à +/- 0,3 point près du</a:t>
          </a:r>
        </a:p>
        <a:p xmlns:a="http://schemas.openxmlformats.org/drawingml/2006/main">
          <a:pPr algn="l" rtl="0">
            <a:defRPr sz="1000"/>
          </a:pPr>
          <a:r>
            <a:rPr lang="fr-FR" sz="1000" b="0" i="0" u="none" strike="noStrike" baseline="0">
              <a:solidFill>
                <a:srgbClr val="000000"/>
              </a:solidFill>
              <a:latin typeface="+mn-lt"/>
            </a:rPr>
            <a:t>niveau du taux de chômage national et de son évolution d’un trimestre à l’autre</a:t>
          </a:r>
        </a:p>
        <a:p xmlns:a="http://schemas.openxmlformats.org/drawingml/2006/main">
          <a:pPr marL="0" marR="0" indent="0" algn="l" defTabSz="914400" rtl="0" eaLnBrk="1" fontAlgn="auto" latinLnBrk="0" hangingPunct="1">
            <a:lnSpc>
              <a:spcPct val="100000"/>
            </a:lnSpc>
            <a:spcBef>
              <a:spcPts val="0"/>
            </a:spcBef>
            <a:spcAft>
              <a:spcPts val="0"/>
            </a:spcAft>
            <a:buClrTx/>
            <a:buSzTx/>
            <a:buFontTx/>
            <a:buNone/>
            <a:tabLst/>
            <a:defRPr sz="1000"/>
          </a:pPr>
          <a:r>
            <a:rPr lang="fr-FR" sz="1000" b="1" i="1" u="none" strike="noStrike" baseline="0">
              <a:solidFill>
                <a:srgbClr val="000000"/>
              </a:solidFill>
              <a:latin typeface="Calibri"/>
            </a:rPr>
            <a:t>Source : </a:t>
          </a:r>
          <a:r>
            <a:rPr lang="fr-FR" sz="1000" b="0" i="1" u="none" strike="noStrike" baseline="0">
              <a:solidFill>
                <a:srgbClr val="000000"/>
              </a:solidFill>
              <a:latin typeface="Calibri"/>
            </a:rPr>
            <a:t>Insee, taux de chômage au sens du BIT (national ) et taux de chômage </a:t>
          </a:r>
          <a:r>
            <a:rPr lang="fr-FR" sz="1000" b="0" i="1" baseline="0">
              <a:effectLst/>
              <a:latin typeface="+mn-lt"/>
              <a:ea typeface="+mn-ea"/>
              <a:cs typeface="+mn-cs"/>
            </a:rPr>
            <a:t>localisés (régional et départementaux)</a:t>
          </a:r>
          <a:endParaRPr lang="fr-FR">
            <a:effectLst/>
          </a:endParaRPr>
        </a:p>
        <a:p xmlns:a="http://schemas.openxmlformats.org/drawingml/2006/main">
          <a:pPr algn="l" rtl="0">
            <a:defRPr sz="1000"/>
          </a:pPr>
          <a:endParaRPr lang="fr-FR" sz="1000" b="0" i="1" u="none" strike="noStrike" baseline="0">
            <a:solidFill>
              <a:srgbClr val="000000"/>
            </a:solidFill>
            <a:latin typeface="Calibri"/>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cdr:x>
      <cdr:y>0.8615</cdr:y>
    </cdr:from>
    <cdr:to>
      <cdr:x>0</cdr:x>
      <cdr:y>0.8615</cdr:y>
    </cdr:to>
    <cdr:sp macro="" textlink="">
      <cdr:nvSpPr>
        <cdr:cNvPr id="3" name="Text Box 1"/>
        <cdr:cNvSpPr txBox="1">
          <a:spLocks xmlns:a="http://schemas.openxmlformats.org/drawingml/2006/main" noChangeArrowheads="1"/>
        </cdr:cNvSpPr>
      </cdr:nvSpPr>
      <cdr:spPr bwMode="auto">
        <a:xfrm xmlns:a="http://schemas.openxmlformats.org/drawingml/2006/main">
          <a:off x="0" y="3952875"/>
          <a:ext cx="6924675" cy="78105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fr-FR" sz="1000" b="0" i="0" u="none" strike="noStrike" baseline="0">
              <a:solidFill>
                <a:srgbClr val="000000"/>
              </a:solidFill>
              <a:latin typeface="+mn-lt"/>
            </a:rPr>
            <a:t>* Pour évaluer la comparabilité avec le Vaucluse, les critères retenus sont le nombre total d'emplois (salariés et non salariés) du département, ainsi que le poids des secteurs de l'agriculture et du tertiaire dans l'emploi total </a:t>
          </a:r>
        </a:p>
        <a:p xmlns:a="http://schemas.openxmlformats.org/drawingml/2006/main">
          <a:pPr algn="l" rtl="0">
            <a:defRPr sz="1000"/>
          </a:pPr>
          <a:r>
            <a:rPr lang="fr-FR" sz="1000" b="1" i="0" u="none" strike="noStrike" baseline="0">
              <a:solidFill>
                <a:srgbClr val="000000"/>
              </a:solidFill>
              <a:latin typeface="+mn-lt"/>
            </a:rPr>
            <a:t>Note : </a:t>
          </a:r>
          <a:r>
            <a:rPr lang="fr-FR" sz="1000" b="0" i="0" u="none" strike="noStrike" baseline="0">
              <a:solidFill>
                <a:srgbClr val="000000"/>
              </a:solidFill>
              <a:latin typeface="+mn-lt"/>
            </a:rPr>
            <a:t>données trimestrielles provisoires, corrigées des variations saisonnières ; estimation à +/- 0,3 point près du niveau du taux de chômage national et de son évolution d’un trimestre à l’autre</a:t>
          </a:r>
        </a:p>
        <a:p xmlns:a="http://schemas.openxmlformats.org/drawingml/2006/main">
          <a:pPr algn="l" rtl="0">
            <a:defRPr sz="1000"/>
          </a:pPr>
          <a:r>
            <a:rPr lang="fr-FR" sz="1000" b="1" i="1" u="none" strike="noStrike" baseline="0">
              <a:solidFill>
                <a:srgbClr val="000000"/>
              </a:solidFill>
              <a:latin typeface="Calibri"/>
            </a:rPr>
            <a:t>Source : </a:t>
          </a:r>
          <a:r>
            <a:rPr lang="fr-FR" sz="1000" b="0" i="1" u="none" strike="noStrike" baseline="0">
              <a:solidFill>
                <a:srgbClr val="000000"/>
              </a:solidFill>
              <a:latin typeface="Calibri"/>
            </a:rPr>
            <a:t>Insee, taux de chômage au sens du BIT (national ) et taux de chômage localisés (régional</a:t>
          </a:r>
          <a:r>
            <a:rPr lang="fr-FR" sz="1000" b="0" i="1" baseline="0">
              <a:effectLst/>
              <a:latin typeface="+mn-lt"/>
              <a:ea typeface="+mn-ea"/>
              <a:cs typeface="+mn-cs"/>
            </a:rPr>
            <a:t> et départementaux</a:t>
          </a:r>
          <a:r>
            <a:rPr lang="fr-FR" sz="1000" b="0" i="1" u="none" strike="noStrike" baseline="0">
              <a:solidFill>
                <a:srgbClr val="000000"/>
              </a:solidFill>
              <a:latin typeface="Calibri"/>
            </a:rPr>
            <a:t>)</a:t>
          </a:r>
        </a:p>
      </cdr:txBody>
    </cdr:sp>
  </cdr:relSizeAnchor>
  <cdr:relSizeAnchor xmlns:cdr="http://schemas.openxmlformats.org/drawingml/2006/chartDrawing">
    <cdr:from>
      <cdr:x>0.0055</cdr:x>
      <cdr:y>0.01073</cdr:y>
    </cdr:from>
    <cdr:to>
      <cdr:x>1</cdr:x>
      <cdr:y>0.0892</cdr:y>
    </cdr:to>
    <cdr:sp macro="" textlink="">
      <cdr:nvSpPr>
        <cdr:cNvPr id="4" name="ZoneTexte 1"/>
        <cdr:cNvSpPr txBox="1"/>
      </cdr:nvSpPr>
      <cdr:spPr>
        <a:xfrm xmlns:a="http://schemas.openxmlformats.org/drawingml/2006/main">
          <a:off x="50800" y="50800"/>
          <a:ext cx="6886575" cy="3714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r>
            <a:rPr lang="fr-FR" sz="1500" b="1" i="0" baseline="0">
              <a:effectLst/>
              <a:latin typeface="+mn-lt"/>
              <a:ea typeface="+mn-ea"/>
              <a:cs typeface="+mn-cs"/>
            </a:rPr>
            <a:t>Taux de chômage localisés dans les départements comparables* au T4 2024</a:t>
          </a:r>
          <a:endParaRPr lang="fr-FR" sz="1100"/>
        </a:p>
      </cdr:txBody>
    </cdr:sp>
  </cdr:relSizeAnchor>
  <cdr:relSizeAnchor xmlns:cdr="http://schemas.openxmlformats.org/drawingml/2006/chartDrawing">
    <cdr:from>
      <cdr:x>0</cdr:x>
      <cdr:y>0.84271</cdr:y>
    </cdr:from>
    <cdr:to>
      <cdr:x>1</cdr:x>
      <cdr:y>0.99491</cdr:y>
    </cdr:to>
    <cdr:sp macro="" textlink="">
      <cdr:nvSpPr>
        <cdr:cNvPr id="2" name="Text Box 1"/>
        <cdr:cNvSpPr txBox="1">
          <a:spLocks xmlns:a="http://schemas.openxmlformats.org/drawingml/2006/main" noChangeArrowheads="1"/>
        </cdr:cNvSpPr>
      </cdr:nvSpPr>
      <cdr:spPr bwMode="auto">
        <a:xfrm xmlns:a="http://schemas.openxmlformats.org/drawingml/2006/main">
          <a:off x="0" y="3798794"/>
          <a:ext cx="6924675" cy="76884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lnSpc>
              <a:spcPts val="1100"/>
            </a:lnSpc>
          </a:pPr>
          <a:r>
            <a:rPr lang="fr-FR" sz="1000" b="0" i="0" baseline="0">
              <a:effectLst/>
              <a:latin typeface="+mn-lt"/>
              <a:ea typeface="+mn-ea"/>
              <a:cs typeface="+mn-cs"/>
            </a:rPr>
            <a:t>* Pour évaluer la comparabilité avec le Vaucluse, les critères retenus sont le nombre total d'emplois (salariés et non salariés) du département, ainsi que le poids des secteurs de l'agriculture et du tertiaire dans l'emploi total </a:t>
          </a:r>
          <a:endParaRPr lang="fr-FR" sz="1000">
            <a:effectLst/>
          </a:endParaRPr>
        </a:p>
        <a:p xmlns:a="http://schemas.openxmlformats.org/drawingml/2006/main">
          <a:pPr algn="l" rtl="0">
            <a:defRPr sz="1000"/>
          </a:pPr>
          <a:r>
            <a:rPr lang="fr-FR" sz="1000" b="1" i="0" u="none" strike="noStrike" baseline="0">
              <a:solidFill>
                <a:srgbClr val="000000"/>
              </a:solidFill>
              <a:latin typeface="+mn-lt"/>
            </a:rPr>
            <a:t>Note : </a:t>
          </a:r>
          <a:r>
            <a:rPr lang="fr-FR" sz="1000" b="0" i="0" u="none" strike="noStrike" baseline="0">
              <a:solidFill>
                <a:srgbClr val="000000"/>
              </a:solidFill>
              <a:latin typeface="+mn-lt"/>
            </a:rPr>
            <a:t>données trimestrielles provisoires, corrigées des variations saisonnières ; estimation à +/- 0,3 point près du niveau du taux de chômage national et de son évolution d’un trimestre à l’autre</a:t>
          </a:r>
        </a:p>
        <a:p xmlns:a="http://schemas.openxmlformats.org/drawingml/2006/main">
          <a:pPr algn="l" rtl="0">
            <a:lnSpc>
              <a:spcPts val="1000"/>
            </a:lnSpc>
            <a:defRPr sz="1000"/>
          </a:pPr>
          <a:r>
            <a:rPr lang="fr-FR" sz="1000" b="1" i="1" u="none" strike="noStrike" baseline="0">
              <a:solidFill>
                <a:srgbClr val="000000"/>
              </a:solidFill>
              <a:latin typeface="Calibri"/>
            </a:rPr>
            <a:t>Source : </a:t>
          </a:r>
          <a:r>
            <a:rPr lang="fr-FR" sz="1000" b="0" i="1" u="none" strike="noStrike" baseline="0">
              <a:solidFill>
                <a:srgbClr val="000000"/>
              </a:solidFill>
              <a:latin typeface="Calibri"/>
            </a:rPr>
            <a:t>Insee, taux de chômage au sens du BIT (national ) et taux de chômage localisés (régional</a:t>
          </a:r>
          <a:r>
            <a:rPr lang="fr-FR" sz="1000" b="0" i="1" baseline="0">
              <a:effectLst/>
              <a:latin typeface="+mn-lt"/>
              <a:ea typeface="+mn-ea"/>
              <a:cs typeface="+mn-cs"/>
            </a:rPr>
            <a:t> et départementaux</a:t>
          </a:r>
          <a:r>
            <a:rPr lang="fr-FR" sz="1000" b="0" i="1" u="none" strike="noStrike" baseline="0">
              <a:solidFill>
                <a:srgbClr val="000000"/>
              </a:solidFill>
              <a:latin typeface="Calibri"/>
            </a:rPr>
            <a:t>)</a:t>
          </a:r>
        </a:p>
      </cdr:txBody>
    </cdr:sp>
  </cdr:relSizeAnchor>
</c:userShapes>
</file>

<file path=ppt/drawings/drawing8.xml><?xml version="1.0" encoding="utf-8"?>
<c:userShapes xmlns:c="http://schemas.openxmlformats.org/drawingml/2006/chart">
  <cdr:relSizeAnchor xmlns:cdr="http://schemas.openxmlformats.org/drawingml/2006/chartDrawing">
    <cdr:from>
      <cdr:x>0.02828</cdr:x>
      <cdr:y>0</cdr:y>
    </cdr:from>
    <cdr:to>
      <cdr:x>0.98725</cdr:x>
      <cdr:y>0.18853</cdr:y>
    </cdr:to>
    <cdr:sp macro="" textlink="">
      <cdr:nvSpPr>
        <cdr:cNvPr id="5" name="ZoneTexte 1"/>
        <cdr:cNvSpPr txBox="1"/>
      </cdr:nvSpPr>
      <cdr:spPr>
        <a:xfrm xmlns:a="http://schemas.openxmlformats.org/drawingml/2006/main">
          <a:off x="212232" y="0"/>
          <a:ext cx="7197741"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trimestrielle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a:t>dans le Vaucluse</a:t>
          </a: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dr:relSizeAnchor xmlns:cdr="http://schemas.openxmlformats.org/drawingml/2006/chartDrawing">
    <cdr:from>
      <cdr:x>0.01276</cdr:x>
      <cdr:y>0.85629</cdr:y>
    </cdr:from>
    <cdr:to>
      <cdr:x>0.99775</cdr:x>
      <cdr:y>1</cdr:y>
    </cdr:to>
    <cdr:sp macro="" textlink="">
      <cdr:nvSpPr>
        <cdr:cNvPr id="6" name="Text Box 1"/>
        <cdr:cNvSpPr txBox="1">
          <a:spLocks xmlns:a="http://schemas.openxmlformats.org/drawingml/2006/main" noChangeArrowheads="1"/>
        </cdr:cNvSpPr>
      </cdr:nvSpPr>
      <cdr:spPr bwMode="auto">
        <a:xfrm xmlns:a="http://schemas.openxmlformats.org/drawingml/2006/main">
          <a:off x="95773" y="4086226"/>
          <a:ext cx="7393039" cy="68579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 Travail, Dares (STMT) - Calculs des CVS-CJO : Dares</a:t>
          </a:r>
          <a:endParaRPr lang="fr-FR" sz="1000" i="1">
            <a:effectLst/>
          </a:endParaRPr>
        </a:p>
      </cdr:txBody>
    </cdr:sp>
  </cdr:relSizeAnchor>
  <cdr:relSizeAnchor xmlns:cdr="http://schemas.openxmlformats.org/drawingml/2006/chartDrawing">
    <cdr:from>
      <cdr:x>0.15353</cdr:x>
      <cdr:y>0.18489</cdr:y>
    </cdr:from>
    <cdr:to>
      <cdr:x>0.51184</cdr:x>
      <cdr:y>0.34617</cdr:y>
    </cdr:to>
    <cdr:sp macro="" textlink="">
      <cdr:nvSpPr>
        <cdr:cNvPr id="7" name="ZoneTexte 17"/>
        <cdr:cNvSpPr txBox="1"/>
      </cdr:nvSpPr>
      <cdr:spPr>
        <a:xfrm xmlns:a="http://schemas.openxmlformats.org/drawingml/2006/main">
          <a:off x="1152384" y="882290"/>
          <a:ext cx="2689367" cy="769632"/>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fr-FR" sz="1400" b="1" dirty="0">
              <a:solidFill>
                <a:srgbClr val="FF0000"/>
              </a:solidFill>
            </a:rPr>
            <a:t>60 500 demandeurs d’emploi catégories A,B,C en moyenne </a:t>
          </a:r>
        </a:p>
        <a:p xmlns:a="http://schemas.openxmlformats.org/drawingml/2006/main">
          <a:pPr algn="ctr"/>
          <a:r>
            <a:rPr lang="fr-FR" sz="1400" b="1" dirty="0">
              <a:solidFill>
                <a:srgbClr val="FF0000"/>
              </a:solidFill>
            </a:rPr>
            <a:t>au T4 2024</a:t>
          </a:r>
        </a:p>
        <a:p xmlns:a="http://schemas.openxmlformats.org/drawingml/2006/main">
          <a:pPr algn="ctr"/>
          <a:endParaRPr lang="fr-FR" sz="1400" b="1" dirty="0">
            <a:solidFill>
              <a:srgbClr val="FF0000"/>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0.02828</cdr:x>
      <cdr:y>0</cdr:y>
    </cdr:from>
    <cdr:to>
      <cdr:x>0.98725</cdr:x>
      <cdr:y>0.18853</cdr:y>
    </cdr:to>
    <cdr:sp macro="" textlink="">
      <cdr:nvSpPr>
        <cdr:cNvPr id="5" name="ZoneTexte 1"/>
        <cdr:cNvSpPr txBox="1"/>
      </cdr:nvSpPr>
      <cdr:spPr>
        <a:xfrm xmlns:a="http://schemas.openxmlformats.org/drawingml/2006/main">
          <a:off x="212232" y="0"/>
          <a:ext cx="7197741" cy="899670"/>
        </a:xfrm>
        <a:prstGeom xmlns:a="http://schemas.openxmlformats.org/drawingml/2006/main" prst="rect">
          <a:avLst/>
        </a:prstGeom>
        <a:noFill xmlns:a="http://schemas.openxmlformats.org/drawingml/2006/mai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a:t>Evolution annuelle du nombre moyen</a:t>
          </a:r>
          <a:r>
            <a:rPr lang="fr-FR" sz="1500" baseline="0"/>
            <a:t> de demandeurs d'emploi de catégories A, B, C, </a:t>
          </a:r>
        </a:p>
        <a:p xmlns:a="http://schemas.openxmlformats.org/drawingml/2006/main">
          <a:pPr algn="ctr" rtl="0">
            <a:defRPr sz="1800" b="1" i="0" u="none" strike="noStrike" kern="1200" baseline="0">
              <a:solidFill>
                <a:sysClr val="windowText" lastClr="000000"/>
              </a:solidFill>
              <a:latin typeface="+mn-lt"/>
              <a:ea typeface="+mn-ea"/>
              <a:cs typeface="+mn-cs"/>
            </a:defRPr>
          </a:pPr>
          <a:r>
            <a:rPr lang="fr-FR" sz="1500" baseline="0"/>
            <a:t>dans le Vaucluse</a:t>
          </a:r>
          <a:endParaRPr lang="fr-FR" sz="1500"/>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r>
            <a:rPr lang="fr-FR" sz="1100" b="0" i="1" baseline="0">
              <a:effectLst/>
              <a:latin typeface="+mn-lt"/>
              <a:ea typeface="+mn-ea"/>
              <a:cs typeface="+mn-cs"/>
            </a:rPr>
            <a:t>(données CVS-CJO, en %)</a:t>
          </a:r>
          <a:endParaRPr lang="fr-FR" sz="1400">
            <a:effectLst/>
          </a:endParaRPr>
        </a:p>
        <a:p xmlns:a="http://schemas.openxmlformats.org/drawingml/2006/main">
          <a:pPr marL="0" marR="0" indent="0" algn="ctr" defTabSz="914400" rtl="0" eaLnBrk="1" fontAlgn="auto" latinLnBrk="0" hangingPunct="1">
            <a:lnSpc>
              <a:spcPct val="100000"/>
            </a:lnSpc>
            <a:spcBef>
              <a:spcPts val="0"/>
            </a:spcBef>
            <a:spcAft>
              <a:spcPts val="0"/>
            </a:spcAft>
            <a:buClrTx/>
            <a:buSzTx/>
            <a:buFontTx/>
            <a:buNone/>
            <a:tabLst/>
            <a:defRPr/>
          </a:pPr>
          <a:endParaRPr lang="fr-FR" sz="1400">
            <a:effectLst/>
          </a:endParaRPr>
        </a:p>
        <a:p xmlns:a="http://schemas.openxmlformats.org/drawingml/2006/main">
          <a:pPr algn="ctr" rtl="0"/>
          <a:endParaRPr lang="fr-FR" sz="1400" b="1" i="0" u="none" strike="noStrike" kern="1200" baseline="0">
            <a:solidFill>
              <a:srgbClr val="000000"/>
            </a:solidFill>
            <a:latin typeface="Calibri"/>
            <a:ea typeface="Calibri"/>
            <a:cs typeface="Calibri"/>
          </a:endParaRPr>
        </a:p>
        <a:p xmlns:a="http://schemas.openxmlformats.org/drawingml/2006/main">
          <a:endParaRPr lang="fr-FR" sz="1100" b="1"/>
        </a:p>
      </cdr:txBody>
    </cdr:sp>
  </cdr:relSizeAnchor>
  <cdr:relSizeAnchor xmlns:cdr="http://schemas.openxmlformats.org/drawingml/2006/chartDrawing">
    <cdr:from>
      <cdr:x>0.01276</cdr:x>
      <cdr:y>0.85629</cdr:y>
    </cdr:from>
    <cdr:to>
      <cdr:x>0.99775</cdr:x>
      <cdr:y>1</cdr:y>
    </cdr:to>
    <cdr:sp macro="" textlink="">
      <cdr:nvSpPr>
        <cdr:cNvPr id="6" name="Text Box 1"/>
        <cdr:cNvSpPr txBox="1">
          <a:spLocks xmlns:a="http://schemas.openxmlformats.org/drawingml/2006/main" noChangeArrowheads="1"/>
        </cdr:cNvSpPr>
      </cdr:nvSpPr>
      <cdr:spPr bwMode="auto">
        <a:xfrm xmlns:a="http://schemas.openxmlformats.org/drawingml/2006/main">
          <a:off x="95773" y="4086226"/>
          <a:ext cx="7393039" cy="68579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18288" tIns="22860" rIns="0" bIns="0" anchor="t" upright="1">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a:endParaRPr lang="fr-FR" sz="1000" b="0">
            <a:effectLst/>
            <a:latin typeface="+mn-lt"/>
            <a:ea typeface="+mn-ea"/>
            <a:cs typeface="+mn-cs"/>
          </a:endParaRPr>
        </a:p>
        <a:p xmlns:a="http://schemas.openxmlformats.org/drawingml/2006/main">
          <a:pPr rtl="0"/>
          <a:r>
            <a:rPr lang="fr-FR" sz="1000" b="1">
              <a:effectLst/>
              <a:latin typeface="+mn-lt"/>
              <a:ea typeface="+mn-ea"/>
              <a:cs typeface="+mn-cs"/>
            </a:rPr>
            <a:t>Note</a:t>
          </a:r>
          <a:r>
            <a:rPr lang="fr-FR" sz="1000">
              <a:effectLst/>
              <a:latin typeface="+mn-lt"/>
              <a:ea typeface="+mn-ea"/>
              <a:cs typeface="+mn-cs"/>
            </a:rPr>
            <a:t> : données corrigées des variations</a:t>
          </a:r>
          <a:r>
            <a:rPr lang="fr-FR" sz="1000" baseline="0">
              <a:effectLst/>
              <a:latin typeface="+mn-lt"/>
              <a:ea typeface="+mn-ea"/>
              <a:cs typeface="+mn-cs"/>
            </a:rPr>
            <a:t> saisonnières et des jours ouvrables</a:t>
          </a:r>
          <a:endParaRPr lang="fr-FR" sz="1000">
            <a:effectLst/>
          </a:endParaRPr>
        </a:p>
        <a:p xmlns:a="http://schemas.openxmlformats.org/drawingml/2006/main">
          <a:pPr rtl="0"/>
          <a:r>
            <a:rPr lang="fr-FR" sz="1000" b="1" i="1">
              <a:effectLst/>
              <a:latin typeface="+mn-lt"/>
              <a:ea typeface="+mn-ea"/>
              <a:cs typeface="+mn-cs"/>
            </a:rPr>
            <a:t>Source</a:t>
          </a:r>
          <a:r>
            <a:rPr lang="fr-FR" sz="1000">
              <a:effectLst/>
              <a:latin typeface="+mn-lt"/>
              <a:ea typeface="+mn-ea"/>
              <a:cs typeface="+mn-cs"/>
            </a:rPr>
            <a:t> : </a:t>
          </a:r>
          <a:r>
            <a:rPr lang="fr-FR" sz="1000" i="1">
              <a:effectLst/>
              <a:latin typeface="+mn-lt"/>
              <a:ea typeface="+mn-ea"/>
              <a:cs typeface="+mn-cs"/>
            </a:rPr>
            <a:t>France Travail, Dares (STMT) - Calculs des CVS-CJO : Dares</a:t>
          </a:r>
          <a:endParaRPr lang="fr-FR" sz="1000">
            <a:effectLs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481BDC1-2E55-4A3B-A51F-0A4221669760}" type="datetimeFigureOut">
              <a:rPr lang="fr-FR" smtClean="0"/>
              <a:t>25/03/2025</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C025E1C-9CFD-400D-8595-7A8158A95F2D}" type="slidenum">
              <a:rPr lang="fr-FR" smtClean="0"/>
              <a:t>‹N°›</a:t>
            </a:fld>
            <a:endParaRPr lang="fr-FR"/>
          </a:p>
        </p:txBody>
      </p:sp>
    </p:spTree>
    <p:extLst>
      <p:ext uri="{BB962C8B-B14F-4D97-AF65-F5344CB8AC3E}">
        <p14:creationId xmlns:p14="http://schemas.microsoft.com/office/powerpoint/2010/main" val="2110586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kern="1200" dirty="0">
              <a:solidFill>
                <a:schemeClr val="tx1"/>
              </a:solidFill>
              <a:effectLst/>
              <a:latin typeface="+mn-lt"/>
              <a:ea typeface="+mn-ea"/>
              <a:cs typeface="+mn-cs"/>
            </a:endParaRPr>
          </a:p>
          <a:p>
            <a:endParaRPr lang="fr-FR" baseline="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a:t>
            </a:fld>
            <a:endParaRPr lang="fr-FR"/>
          </a:p>
        </p:txBody>
      </p:sp>
    </p:spTree>
    <p:extLst>
      <p:ext uri="{BB962C8B-B14F-4D97-AF65-F5344CB8AC3E}">
        <p14:creationId xmlns:p14="http://schemas.microsoft.com/office/powerpoint/2010/main" val="3880869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baseline="0" dirty="0">
              <a:ln>
                <a:noFill/>
              </a:ln>
              <a:solidFill>
                <a:srgbClr val="000000"/>
              </a:solidFill>
              <a:effectLst/>
              <a:latin typeface="Times New Roman" pitchFamily="18"/>
              <a:ea typeface="MS Gothic" pitchFamily="2"/>
              <a:cs typeface="Tahoma" pitchFamily="2"/>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10</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baseline="0" dirty="0">
              <a:ln>
                <a:noFill/>
              </a:ln>
              <a:solidFill>
                <a:srgbClr val="000000"/>
              </a:solidFill>
              <a:effectLst/>
              <a:latin typeface="Times New Roman" pitchFamily="18"/>
              <a:ea typeface="MS Gothic" pitchFamily="2"/>
              <a:cs typeface="Tahoma" pitchFamily="2"/>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11</a:t>
            </a:fld>
            <a:endParaRPr lang="fr-FR"/>
          </a:p>
        </p:txBody>
      </p:sp>
    </p:spTree>
    <p:extLst>
      <p:ext uri="{BB962C8B-B14F-4D97-AF65-F5344CB8AC3E}">
        <p14:creationId xmlns:p14="http://schemas.microsoft.com/office/powerpoint/2010/main" val="2811097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12</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13</a:t>
            </a:fld>
            <a:endParaRPr lang="fr-FR"/>
          </a:p>
        </p:txBody>
      </p:sp>
    </p:spTree>
    <p:extLst>
      <p:ext uri="{BB962C8B-B14F-4D97-AF65-F5344CB8AC3E}">
        <p14:creationId xmlns:p14="http://schemas.microsoft.com/office/powerpoint/2010/main" val="1393606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14</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15</a:t>
            </a:fld>
            <a:endParaRPr lang="fr-FR"/>
          </a:p>
        </p:txBody>
      </p:sp>
    </p:spTree>
    <p:extLst>
      <p:ext uri="{BB962C8B-B14F-4D97-AF65-F5344CB8AC3E}">
        <p14:creationId xmlns:p14="http://schemas.microsoft.com/office/powerpoint/2010/main" val="4410811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16</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17</a:t>
            </a:fld>
            <a:endParaRPr lang="fr-FR"/>
          </a:p>
        </p:txBody>
      </p:sp>
    </p:spTree>
    <p:extLst>
      <p:ext uri="{BB962C8B-B14F-4D97-AF65-F5344CB8AC3E}">
        <p14:creationId xmlns:p14="http://schemas.microsoft.com/office/powerpoint/2010/main" val="24571138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18</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26349453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19</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2589054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2</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20</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33193909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0">
              <a:lnSpc>
                <a:spcPct val="100000"/>
              </a:lnSpc>
              <a:spcBef>
                <a:spcPts val="448"/>
              </a:spcBef>
              <a:spcAft>
                <a:spcPts val="0"/>
              </a:spcAft>
              <a:buClr>
                <a:srgbClr val="000000"/>
              </a:buClr>
              <a:buSzPct val="100000"/>
              <a:buFont typeface="Times New Roman" pitchFamily="18"/>
              <a:buChar char="•"/>
              <a:tabLst>
                <a:tab pos="0" algn="l"/>
                <a:tab pos="914400" algn="l"/>
                <a:tab pos="1828800" algn="l"/>
                <a:tab pos="2743199" algn="l"/>
                <a:tab pos="3657600" algn="l"/>
                <a:tab pos="4572000" algn="l"/>
                <a:tab pos="5486399" algn="l"/>
                <a:tab pos="6400799" algn="l"/>
                <a:tab pos="7315200" algn="l"/>
                <a:tab pos="8229600" algn="l"/>
                <a:tab pos="9144000" algn="l"/>
                <a:tab pos="10058400" algn="l"/>
              </a:tabLst>
              <a:defRPr/>
            </a:pPr>
            <a:endParaRPr lang="fr-FR" sz="1200"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21</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17329717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22</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4031257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3</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4</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5</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dirty="0"/>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6</a:t>
            </a:fld>
            <a:endParaRPr lang="fr-FR"/>
          </a:p>
        </p:txBody>
      </p:sp>
    </p:spTree>
    <p:extLst>
      <p:ext uri="{BB962C8B-B14F-4D97-AF65-F5344CB8AC3E}">
        <p14:creationId xmlns:p14="http://schemas.microsoft.com/office/powerpoint/2010/main" val="3523062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dirty="0">
              <a:latin typeface="+mj-lt"/>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7</a:t>
            </a:fld>
            <a:endParaRPr lang="fr-FR"/>
          </a:p>
        </p:txBody>
      </p:sp>
      <p:sp>
        <p:nvSpPr>
          <p:cNvPr id="5" name="Espace réservé du pied de page 4"/>
          <p:cNvSpPr>
            <a:spLocks noGrp="1"/>
          </p:cNvSpPr>
          <p:nvPr>
            <p:ph type="ftr" sz="quarter" idx="11"/>
          </p:nvPr>
        </p:nvSpPr>
        <p:spPr/>
        <p:txBody>
          <a:bodyPr/>
          <a:lstStyle/>
          <a:p>
            <a:r>
              <a:rPr lang="fr-FR"/>
              <a:t>Edition avril 2019</a:t>
            </a:r>
          </a:p>
        </p:txBody>
      </p:sp>
    </p:spTree>
    <p:extLst>
      <p:ext uri="{BB962C8B-B14F-4D97-AF65-F5344CB8AC3E}">
        <p14:creationId xmlns:p14="http://schemas.microsoft.com/office/powerpoint/2010/main" val="3523062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Tx/>
              <a:buChar char="-"/>
            </a:pP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8</a:t>
            </a:fld>
            <a:endParaRPr lang="fr-FR"/>
          </a:p>
        </p:txBody>
      </p:sp>
      <p:sp>
        <p:nvSpPr>
          <p:cNvPr id="5" name="Espace réservé du pied de page 4"/>
          <p:cNvSpPr>
            <a:spLocks noGrp="1"/>
          </p:cNvSpPr>
          <p:nvPr>
            <p:ph type="ftr" sz="quarter" idx="11"/>
          </p:nvPr>
        </p:nvSpPr>
        <p:spPr/>
        <p:txBody>
          <a:bodyPr/>
          <a:lstStyle/>
          <a:p>
            <a:r>
              <a:rPr lang="fr-FR"/>
              <a:t>Edition octobre 2021</a:t>
            </a:r>
          </a:p>
        </p:txBody>
      </p:sp>
    </p:spTree>
    <p:extLst>
      <p:ext uri="{BB962C8B-B14F-4D97-AF65-F5344CB8AC3E}">
        <p14:creationId xmlns:p14="http://schemas.microsoft.com/office/powerpoint/2010/main" val="3523062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baseline="0" dirty="0">
              <a:ln>
                <a:noFill/>
              </a:ln>
              <a:solidFill>
                <a:srgbClr val="000000"/>
              </a:solidFill>
              <a:effectLst/>
              <a:latin typeface="Times New Roman" pitchFamily="18"/>
              <a:ea typeface="MS Gothic" pitchFamily="2"/>
              <a:cs typeface="Tahoma" pitchFamily="2"/>
            </a:endParaRPr>
          </a:p>
        </p:txBody>
      </p:sp>
      <p:sp>
        <p:nvSpPr>
          <p:cNvPr id="4" name="Espace réservé du numéro de diapositive 3"/>
          <p:cNvSpPr>
            <a:spLocks noGrp="1"/>
          </p:cNvSpPr>
          <p:nvPr>
            <p:ph type="sldNum" sz="quarter" idx="10"/>
          </p:nvPr>
        </p:nvSpPr>
        <p:spPr/>
        <p:txBody>
          <a:bodyPr/>
          <a:lstStyle/>
          <a:p>
            <a:fld id="{6C025E1C-9CFD-400D-8595-7A8158A95F2D}" type="slidenum">
              <a:rPr lang="fr-FR" smtClean="0"/>
              <a:t>9</a:t>
            </a:fld>
            <a:endParaRPr lang="fr-FR"/>
          </a:p>
        </p:txBody>
      </p:sp>
    </p:spTree>
    <p:extLst>
      <p:ext uri="{BB962C8B-B14F-4D97-AF65-F5344CB8AC3E}">
        <p14:creationId xmlns:p14="http://schemas.microsoft.com/office/powerpoint/2010/main" val="3523062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a:xfrm>
            <a:off x="0" y="6568767"/>
            <a:ext cx="2133600" cy="365125"/>
          </a:xfrm>
        </p:spPr>
        <p:txBody>
          <a:bodyPr/>
          <a:lstStyle>
            <a:lvl1pPr>
              <a:defRPr baseline="0"/>
            </a:lvl1pPr>
          </a:lstStyle>
          <a:p>
            <a:r>
              <a:rPr lang="fr-FR" sz="1500"/>
              <a:t>Edition mars 2025</a:t>
            </a:r>
            <a:endParaRPr lang="fr-FR" sz="1500" dirty="0"/>
          </a:p>
        </p:txBody>
      </p:sp>
      <p:sp>
        <p:nvSpPr>
          <p:cNvPr id="5" name="Espace réservé du pied de page 4"/>
          <p:cNvSpPr>
            <a:spLocks noGrp="1"/>
          </p:cNvSpPr>
          <p:nvPr>
            <p:ph type="ftr" sz="quarter" idx="11"/>
          </p:nvPr>
        </p:nvSpPr>
        <p:spPr>
          <a:xfrm>
            <a:off x="3124200" y="6568767"/>
            <a:ext cx="2895600" cy="365125"/>
          </a:xfrm>
        </p:spPr>
        <p:txBody>
          <a:bodyPr/>
          <a:lstStyle>
            <a:lvl1pPr>
              <a:defRPr sz="1500" baseline="0"/>
            </a:lvl1pPr>
          </a:lstStyle>
          <a:p>
            <a:r>
              <a:rPr lang="fr-FR"/>
              <a:t>Les éclairages conjoncturels départementaux - Vaucluse</a:t>
            </a:r>
            <a:endParaRPr lang="fr-FR" dirty="0"/>
          </a:p>
        </p:txBody>
      </p:sp>
      <p:sp>
        <p:nvSpPr>
          <p:cNvPr id="6" name="Espace réservé du numéro de diapositive 5"/>
          <p:cNvSpPr>
            <a:spLocks noGrp="1"/>
          </p:cNvSpPr>
          <p:nvPr>
            <p:ph type="sldNum" sz="quarter" idx="12"/>
          </p:nvPr>
        </p:nvSpPr>
        <p:spPr>
          <a:xfrm>
            <a:off x="8739398" y="6568767"/>
            <a:ext cx="404601" cy="289233"/>
          </a:xfrm>
          <a:solidFill>
            <a:schemeClr val="accent6">
              <a:lumMod val="75000"/>
            </a:schemeClr>
          </a:solidFill>
        </p:spPr>
        <p:txBody>
          <a:bodyPr/>
          <a:lstStyle>
            <a:lvl1pPr>
              <a:defRPr sz="1700" baseline="0">
                <a:solidFill>
                  <a:schemeClr val="bg1"/>
                </a:solidFill>
              </a:defRPr>
            </a:lvl1pPr>
          </a:lstStyle>
          <a:p>
            <a:fld id="{3C7AC07C-28E4-BD4F-9FFB-37ABAC856C34}" type="slidenum">
              <a:rPr lang="fr-FR" smtClean="0"/>
              <a:pPr/>
              <a:t>‹N°›</a:t>
            </a:fld>
            <a:endParaRPr lang="fr-FR" dirty="0"/>
          </a:p>
        </p:txBody>
      </p:sp>
    </p:spTree>
    <p:extLst>
      <p:ext uri="{BB962C8B-B14F-4D97-AF65-F5344CB8AC3E}">
        <p14:creationId xmlns:p14="http://schemas.microsoft.com/office/powerpoint/2010/main" val="2640054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Edition mars 2025</a:t>
            </a:r>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117806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Edition mars 2025</a:t>
            </a:r>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9498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r>
              <a:rPr lang="fr-FR"/>
              <a:t>Edition mars 2025</a:t>
            </a:r>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848633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r>
              <a:rPr lang="fr-FR"/>
              <a:t>Edition mars 2025</a:t>
            </a:r>
            <a:endParaRPr lang="fr-FR" dirty="0"/>
          </a:p>
        </p:txBody>
      </p:sp>
      <p:sp>
        <p:nvSpPr>
          <p:cNvPr id="5" name="Espace réservé du pied de page 4"/>
          <p:cNvSpPr>
            <a:spLocks noGrp="1"/>
          </p:cNvSpPr>
          <p:nvPr>
            <p:ph type="ftr" sz="quarter" idx="11"/>
          </p:nvPr>
        </p:nvSpPr>
        <p:spPr/>
        <p:txBody>
          <a:bodyPr/>
          <a:lstStyle/>
          <a:p>
            <a:r>
              <a:rPr lang="fr-FR"/>
              <a:t>Les éclairages conjoncturels départementaux - Vaucluse</a:t>
            </a:r>
          </a:p>
        </p:txBody>
      </p:sp>
      <p:sp>
        <p:nvSpPr>
          <p:cNvPr id="6" name="Espace réservé du numéro de diapositive 5"/>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333947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r>
              <a:rPr lang="fr-FR"/>
              <a:t>Edition mars 2025</a:t>
            </a:r>
          </a:p>
        </p:txBody>
      </p:sp>
      <p:sp>
        <p:nvSpPr>
          <p:cNvPr id="6" name="Espace réservé du pied de page 5"/>
          <p:cNvSpPr>
            <a:spLocks noGrp="1"/>
          </p:cNvSpPr>
          <p:nvPr>
            <p:ph type="ftr" sz="quarter" idx="11"/>
          </p:nvPr>
        </p:nvSpPr>
        <p:spPr/>
        <p:txBody>
          <a:bodyPr/>
          <a:lstStyle/>
          <a:p>
            <a:r>
              <a:rPr lang="fr-FR"/>
              <a:t>Les éclairages conjoncturels départementaux - Vaucluse</a:t>
            </a:r>
          </a:p>
        </p:txBody>
      </p:sp>
      <p:sp>
        <p:nvSpPr>
          <p:cNvPr id="7" name="Espace réservé du numéro de diapositive 6"/>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409481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r>
              <a:rPr lang="fr-FR"/>
              <a:t>Edition mars 2025</a:t>
            </a:r>
          </a:p>
        </p:txBody>
      </p:sp>
      <p:sp>
        <p:nvSpPr>
          <p:cNvPr id="8" name="Espace réservé du pied de page 7"/>
          <p:cNvSpPr>
            <a:spLocks noGrp="1"/>
          </p:cNvSpPr>
          <p:nvPr>
            <p:ph type="ftr" sz="quarter" idx="11"/>
          </p:nvPr>
        </p:nvSpPr>
        <p:spPr/>
        <p:txBody>
          <a:bodyPr/>
          <a:lstStyle/>
          <a:p>
            <a:r>
              <a:rPr lang="fr-FR"/>
              <a:t>Les éclairages conjoncturels départementaux - Vaucluse</a:t>
            </a:r>
          </a:p>
        </p:txBody>
      </p:sp>
      <p:sp>
        <p:nvSpPr>
          <p:cNvPr id="9" name="Espace réservé du numéro de diapositive 8"/>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70695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r>
              <a:rPr lang="fr-FR"/>
              <a:t>Edition mars 2025</a:t>
            </a:r>
          </a:p>
        </p:txBody>
      </p:sp>
      <p:sp>
        <p:nvSpPr>
          <p:cNvPr id="4" name="Espace réservé du pied de page 3"/>
          <p:cNvSpPr>
            <a:spLocks noGrp="1"/>
          </p:cNvSpPr>
          <p:nvPr>
            <p:ph type="ftr" sz="quarter" idx="11"/>
          </p:nvPr>
        </p:nvSpPr>
        <p:spPr/>
        <p:txBody>
          <a:bodyPr/>
          <a:lstStyle/>
          <a:p>
            <a:r>
              <a:rPr lang="fr-FR"/>
              <a:t>Les éclairages conjoncturels départementaux - Vaucluse</a:t>
            </a:r>
          </a:p>
        </p:txBody>
      </p:sp>
      <p:sp>
        <p:nvSpPr>
          <p:cNvPr id="5" name="Espace réservé du numéro de diapositive 4"/>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573859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a:t>Edition mars 2025</a:t>
            </a:r>
          </a:p>
        </p:txBody>
      </p:sp>
      <p:sp>
        <p:nvSpPr>
          <p:cNvPr id="3" name="Espace réservé du pied de page 2"/>
          <p:cNvSpPr>
            <a:spLocks noGrp="1"/>
          </p:cNvSpPr>
          <p:nvPr>
            <p:ph type="ftr" sz="quarter" idx="11"/>
          </p:nvPr>
        </p:nvSpPr>
        <p:spPr/>
        <p:txBody>
          <a:bodyPr/>
          <a:lstStyle/>
          <a:p>
            <a:r>
              <a:rPr lang="fr-FR"/>
              <a:t>Les éclairages conjoncturels départementaux - Vaucluse</a:t>
            </a:r>
          </a:p>
        </p:txBody>
      </p:sp>
      <p:sp>
        <p:nvSpPr>
          <p:cNvPr id="4" name="Espace réservé du numéro de diapositive 3"/>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27250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r>
              <a:rPr lang="fr-FR"/>
              <a:t>Edition mars 2025</a:t>
            </a:r>
          </a:p>
        </p:txBody>
      </p:sp>
      <p:sp>
        <p:nvSpPr>
          <p:cNvPr id="6" name="Espace réservé du pied de page 5"/>
          <p:cNvSpPr>
            <a:spLocks noGrp="1"/>
          </p:cNvSpPr>
          <p:nvPr>
            <p:ph type="ftr" sz="quarter" idx="11"/>
          </p:nvPr>
        </p:nvSpPr>
        <p:spPr/>
        <p:txBody>
          <a:bodyPr/>
          <a:lstStyle/>
          <a:p>
            <a:r>
              <a:rPr lang="fr-FR"/>
              <a:t>Les éclairages conjoncturels départementaux - Vaucluse</a:t>
            </a:r>
          </a:p>
        </p:txBody>
      </p:sp>
      <p:sp>
        <p:nvSpPr>
          <p:cNvPr id="7" name="Espace réservé du numéro de diapositive 6"/>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1540105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r>
              <a:rPr lang="fr-FR"/>
              <a:t>Edition mars 2025</a:t>
            </a:r>
          </a:p>
        </p:txBody>
      </p:sp>
      <p:sp>
        <p:nvSpPr>
          <p:cNvPr id="6" name="Espace réservé du pied de page 5"/>
          <p:cNvSpPr>
            <a:spLocks noGrp="1"/>
          </p:cNvSpPr>
          <p:nvPr>
            <p:ph type="ftr" sz="quarter" idx="11"/>
          </p:nvPr>
        </p:nvSpPr>
        <p:spPr/>
        <p:txBody>
          <a:bodyPr/>
          <a:lstStyle/>
          <a:p>
            <a:r>
              <a:rPr lang="fr-FR"/>
              <a:t>Les éclairages conjoncturels départementaux - Vaucluse</a:t>
            </a:r>
          </a:p>
        </p:txBody>
      </p:sp>
      <p:sp>
        <p:nvSpPr>
          <p:cNvPr id="7" name="Espace réservé du numéro de diapositive 6"/>
          <p:cNvSpPr>
            <a:spLocks noGrp="1"/>
          </p:cNvSpPr>
          <p:nvPr>
            <p:ph type="sldNum" sz="quarter" idx="12"/>
          </p:nvPr>
        </p:nvSpPr>
        <p:spPr/>
        <p:txBody>
          <a:bodyPr/>
          <a:lstStyle/>
          <a:p>
            <a:fld id="{3C7AC07C-28E4-BD4F-9FFB-37ABAC856C34}" type="slidenum">
              <a:rPr lang="fr-FR" smtClean="0"/>
              <a:t>‹N°›</a:t>
            </a:fld>
            <a:endParaRPr lang="fr-FR"/>
          </a:p>
        </p:txBody>
      </p:sp>
    </p:spTree>
    <p:extLst>
      <p:ext uri="{BB962C8B-B14F-4D97-AF65-F5344CB8AC3E}">
        <p14:creationId xmlns:p14="http://schemas.microsoft.com/office/powerpoint/2010/main" val="3970357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a:t>Edition mars 2025</a:t>
            </a:r>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Les éclairages conjoncturels départementaux - Vaucluse</a:t>
            </a: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7AC07C-28E4-BD4F-9FFB-37ABAC856C34}" type="slidenum">
              <a:rPr lang="fr-FR" smtClean="0"/>
              <a:t>‹N°›</a:t>
            </a:fld>
            <a:endParaRPr lang="fr-FR"/>
          </a:p>
        </p:txBody>
      </p:sp>
    </p:spTree>
    <p:extLst>
      <p:ext uri="{BB962C8B-B14F-4D97-AF65-F5344CB8AC3E}">
        <p14:creationId xmlns:p14="http://schemas.microsoft.com/office/powerpoint/2010/main" val="2496495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www.google.com/url?sa=i&amp;rct=j&amp;q=&amp;esrc=s&amp;source=images&amp;cd=&amp;cad=rja&amp;uact=8&amp;ved=2ahUKEwimsOizzOjgAhVWAGMBHXMQAxYQjRx6BAgBEAU&amp;url=https://www.ania.net/economie-export/ega-point-de-conjoncture&amp;psig=AOvVaw0wwhQEom1VbtCAOZvqCiu4&amp;ust=1551792264050881"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paca.dreets.gouv.fr/Les-publications-periodiques-912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paca.dreets.gouv.fr/Les-indicateurs-cles-de-la-Dreets-Paca"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3C7AC07C-28E4-BD4F-9FFB-37ABAC856C34}" type="slidenum">
              <a:rPr lang="fr-FR" smtClean="0"/>
              <a:t>1</a:t>
            </a:fld>
            <a:endParaRPr lang="fr-FR"/>
          </a:p>
        </p:txBody>
      </p:sp>
      <p:sp>
        <p:nvSpPr>
          <p:cNvPr id="4" name="Espace réservé du pied de page 3"/>
          <p:cNvSpPr>
            <a:spLocks noGrp="1"/>
          </p:cNvSpPr>
          <p:nvPr>
            <p:ph type="ftr" sz="quarter" idx="11"/>
          </p:nvPr>
        </p:nvSpPr>
        <p:spPr>
          <a:xfrm>
            <a:off x="2388611" y="6520993"/>
            <a:ext cx="4507453" cy="365125"/>
          </a:xfrm>
        </p:spPr>
        <p:txBody>
          <a:bodyPr/>
          <a:lstStyle/>
          <a:p>
            <a:r>
              <a:rPr lang="fr-FR"/>
              <a:t>Les éclairages conjoncturels départementaux - Vaucluse</a:t>
            </a:r>
            <a:endParaRPr lang="fr-FR" dirty="0"/>
          </a:p>
        </p:txBody>
      </p:sp>
      <p:sp>
        <p:nvSpPr>
          <p:cNvPr id="5" name="Espace réservé de la date 4"/>
          <p:cNvSpPr>
            <a:spLocks noGrp="1"/>
          </p:cNvSpPr>
          <p:nvPr>
            <p:ph type="dt" sz="half" idx="10"/>
          </p:nvPr>
        </p:nvSpPr>
        <p:spPr/>
        <p:txBody>
          <a:bodyPr/>
          <a:lstStyle/>
          <a:p>
            <a:r>
              <a:rPr lang="fr-FR"/>
              <a:t>Edition mars 2025</a:t>
            </a:r>
            <a:endParaRPr lang="fr-FR" dirty="0"/>
          </a:p>
        </p:txBody>
      </p:sp>
      <p:sp>
        <p:nvSpPr>
          <p:cNvPr id="9" name="ZoneTexte 8"/>
          <p:cNvSpPr txBox="1"/>
          <p:nvPr/>
        </p:nvSpPr>
        <p:spPr>
          <a:xfrm>
            <a:off x="3671392" y="6044209"/>
            <a:ext cx="5472608" cy="307777"/>
          </a:xfrm>
          <a:prstGeom prst="rect">
            <a:avLst/>
          </a:prstGeom>
          <a:noFill/>
        </p:spPr>
        <p:txBody>
          <a:bodyPr wrap="square" rtlCol="0">
            <a:spAutoFit/>
          </a:bodyPr>
          <a:lstStyle/>
          <a:p>
            <a:pPr algn="r"/>
            <a:r>
              <a:rPr lang="fr-FR" sz="1400" b="1" i="1" dirty="0"/>
              <a:t>Services études, statistiques, évaluation</a:t>
            </a:r>
          </a:p>
        </p:txBody>
      </p:sp>
      <p:pic>
        <p:nvPicPr>
          <p:cNvPr id="10"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88916" y="4088186"/>
            <a:ext cx="2764133" cy="1956023"/>
          </a:xfrm>
          <a:prstGeom prst="rect">
            <a:avLst/>
          </a:prstGeom>
        </p:spPr>
      </p:pic>
      <p:pic>
        <p:nvPicPr>
          <p:cNvPr id="1031" name="Picture 7" descr="Résultat de recherche d'images pour &quot;conjoncture&quot;">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867" y="4231795"/>
            <a:ext cx="2409504" cy="1668804"/>
          </a:xfrm>
          <a:prstGeom prst="rect">
            <a:avLst/>
          </a:prstGeom>
          <a:noFill/>
          <a:extLst>
            <a:ext uri="{909E8E84-426E-40DD-AFC4-6F175D3DCCD1}">
              <a14:hiddenFill xmlns:a14="http://schemas.microsoft.com/office/drawing/2010/main">
                <a:solidFill>
                  <a:srgbClr val="FFFFFF"/>
                </a:solidFill>
              </a14:hiddenFill>
            </a:ext>
          </a:extLst>
        </p:spPr>
      </p:pic>
      <p:sp>
        <p:nvSpPr>
          <p:cNvPr id="12" name="ZoneTexte 11"/>
          <p:cNvSpPr txBox="1"/>
          <p:nvPr/>
        </p:nvSpPr>
        <p:spPr>
          <a:xfrm rot="5400000">
            <a:off x="8198848" y="5084074"/>
            <a:ext cx="1674047" cy="246223"/>
          </a:xfrm>
          <a:prstGeom prst="rect">
            <a:avLst/>
          </a:prstGeom>
          <a:noFill/>
        </p:spPr>
        <p:txBody>
          <a:bodyPr wrap="square" rtlCol="0">
            <a:spAutoFit/>
          </a:bodyPr>
          <a:lstStyle/>
          <a:p>
            <a:pPr algn="r"/>
            <a:r>
              <a:rPr lang="fr-FR" sz="1000" i="1" dirty="0"/>
              <a:t>Crédit photo : ©</a:t>
            </a:r>
            <a:r>
              <a:rPr lang="fr-FR" sz="1000" i="1" dirty="0" err="1"/>
              <a:t>Shutterstock</a:t>
            </a:r>
            <a:endParaRPr lang="fr-FR" sz="1000" i="1" dirty="0"/>
          </a:p>
        </p:txBody>
      </p:sp>
      <p:pic>
        <p:nvPicPr>
          <p:cNvPr id="7" name="Image 6"/>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953049" y="4370162"/>
            <a:ext cx="2443081" cy="1628721"/>
          </a:xfrm>
          <a:prstGeom prst="rect">
            <a:avLst/>
          </a:prstGeom>
        </p:spPr>
      </p:pic>
      <p:sp>
        <p:nvSpPr>
          <p:cNvPr id="13" name="Rectangle 12"/>
          <p:cNvSpPr/>
          <p:nvPr/>
        </p:nvSpPr>
        <p:spPr>
          <a:xfrm>
            <a:off x="878435" y="1627346"/>
            <a:ext cx="7385099" cy="4893647"/>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0" h="0" prst="angle"/>
              <a:contourClr>
                <a:schemeClr val="accent3">
                  <a:tint val="100000"/>
                  <a:shade val="100000"/>
                  <a:satMod val="100000"/>
                  <a:hueMod val="100000"/>
                </a:schemeClr>
              </a:contourClr>
            </a:sp3d>
          </a:bodyPr>
          <a:lstStyle/>
          <a:p>
            <a:pPr algn="ctr"/>
            <a:r>
              <a:rPr lang="fr-FR" sz="5000" b="1" dirty="0">
                <a:ln/>
                <a:solidFill>
                  <a:schemeClr val="accent1">
                    <a:lumMod val="75000"/>
                  </a:schemeClr>
                </a:solidFill>
              </a:rPr>
              <a:t>La situation conjoncturelle </a:t>
            </a:r>
          </a:p>
          <a:p>
            <a:pPr algn="ctr"/>
            <a:r>
              <a:rPr lang="fr-FR" sz="5000" b="1" dirty="0">
                <a:ln/>
                <a:solidFill>
                  <a:schemeClr val="accent1">
                    <a:lumMod val="75000"/>
                  </a:schemeClr>
                </a:solidFill>
              </a:rPr>
              <a:t>au 4</a:t>
            </a:r>
            <a:r>
              <a:rPr lang="fr-FR" sz="5000" b="1" baseline="30000" dirty="0">
                <a:ln/>
                <a:solidFill>
                  <a:schemeClr val="accent1">
                    <a:lumMod val="75000"/>
                  </a:schemeClr>
                </a:solidFill>
              </a:rPr>
              <a:t>e</a:t>
            </a:r>
            <a:r>
              <a:rPr lang="fr-FR" sz="5000" b="1" dirty="0">
                <a:ln/>
                <a:solidFill>
                  <a:schemeClr val="accent1">
                    <a:lumMod val="75000"/>
                  </a:schemeClr>
                </a:solidFill>
              </a:rPr>
              <a:t> trimestre 2024</a:t>
            </a:r>
          </a:p>
          <a:p>
            <a:pPr algn="ctr"/>
            <a:r>
              <a:rPr lang="fr-FR" sz="5000" b="1" dirty="0">
                <a:ln/>
                <a:solidFill>
                  <a:schemeClr val="accent1">
                    <a:lumMod val="75000"/>
                  </a:schemeClr>
                </a:solidFill>
              </a:rPr>
              <a:t>dans le Vaucluse</a:t>
            </a:r>
          </a:p>
          <a:p>
            <a:pPr algn="ctr"/>
            <a:endParaRPr lang="fr-FR" sz="5400" b="1" dirty="0">
              <a:ln/>
              <a:solidFill>
                <a:schemeClr val="accent3"/>
              </a:solidFill>
            </a:endParaRPr>
          </a:p>
          <a:p>
            <a:pPr algn="ctr"/>
            <a:endParaRPr lang="fr-FR" sz="5400" b="1" dirty="0">
              <a:ln/>
              <a:solidFill>
                <a:schemeClr val="accent3"/>
              </a:solidFill>
            </a:endParaRPr>
          </a:p>
          <a:p>
            <a:pPr algn="ctr"/>
            <a:endParaRPr lang="fr-FR" sz="5400" b="1" dirty="0">
              <a:ln/>
              <a:solidFill>
                <a:schemeClr val="accent3"/>
              </a:solidFill>
            </a:endParaRPr>
          </a:p>
        </p:txBody>
      </p:sp>
      <p:pic>
        <p:nvPicPr>
          <p:cNvPr id="14" name="Picture 4" descr="http://intranet.direccte.gouv.fr/paca/Etudes%20et%20statistiques/Les%20logos/Cartouche%20Pr%C3%A9fet%20de%20r%C3%A9gion%20%E2%80%93%20DREETS.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3054197" cy="1275992"/>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p:cNvSpPr txBox="1"/>
          <p:nvPr/>
        </p:nvSpPr>
        <p:spPr>
          <a:xfrm>
            <a:off x="144447" y="1113942"/>
            <a:ext cx="9144000" cy="754053"/>
          </a:xfrm>
          <a:prstGeom prst="rect">
            <a:avLst/>
          </a:prstGeom>
          <a:noFill/>
        </p:spPr>
        <p:txBody>
          <a:bodyPr wrap="square" rtlCol="0">
            <a:spAutoFit/>
          </a:bodyPr>
          <a:lstStyle/>
          <a:p>
            <a:pPr algn="ctr"/>
            <a:r>
              <a:rPr lang="fr-FR" sz="2800" b="1" i="1" dirty="0">
                <a:solidFill>
                  <a:schemeClr val="bg1">
                    <a:lumMod val="65000"/>
                  </a:schemeClr>
                </a:solidFill>
              </a:rPr>
              <a:t>Les éclairages conjoncturels départementaux</a:t>
            </a:r>
          </a:p>
          <a:p>
            <a:pPr algn="ctr"/>
            <a:endParaRPr lang="fr-FR" sz="1500" i="1" dirty="0"/>
          </a:p>
        </p:txBody>
      </p:sp>
    </p:spTree>
    <p:extLst>
      <p:ext uri="{BB962C8B-B14F-4D97-AF65-F5344CB8AC3E}">
        <p14:creationId xmlns:p14="http://schemas.microsoft.com/office/powerpoint/2010/main" val="74073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83663" y="59692"/>
            <a:ext cx="8827805" cy="954107"/>
          </a:xfrm>
          <a:prstGeom prst="rect">
            <a:avLst/>
          </a:prstGeom>
          <a:noFill/>
        </p:spPr>
        <p:txBody>
          <a:bodyPr wrap="square" rtlCol="0">
            <a:spAutoFit/>
          </a:bodyPr>
          <a:lstStyle/>
          <a:p>
            <a:pPr lvl="0"/>
            <a:r>
              <a:rPr lang="fr-FR" sz="2800" b="1" dirty="0">
                <a:solidFill>
                  <a:srgbClr val="4F81BD">
                    <a:lumMod val="75000"/>
                  </a:srgbClr>
                </a:solidFill>
              </a:rPr>
              <a:t>La demande d’emploi poursuit sa hausse trimestrielle amorcée au 3</a:t>
            </a:r>
            <a:r>
              <a:rPr lang="fr-FR" sz="2800" b="1" baseline="30000" dirty="0">
                <a:solidFill>
                  <a:srgbClr val="4F81BD">
                    <a:lumMod val="75000"/>
                  </a:srgbClr>
                </a:solidFill>
              </a:rPr>
              <a:t>e</a:t>
            </a:r>
            <a:r>
              <a:rPr lang="fr-FR" sz="2800" b="1" dirty="0">
                <a:solidFill>
                  <a:srgbClr val="4F81BD">
                    <a:lumMod val="75000"/>
                  </a:srgbClr>
                </a:solidFill>
              </a:rPr>
              <a:t> trimestre 2024</a:t>
            </a:r>
            <a:endParaRPr lang="fr-FR" sz="2500" dirty="0">
              <a:solidFill>
                <a:schemeClr val="accent1">
                  <a:lumMod val="75000"/>
                </a:schemeClr>
              </a:solidFill>
            </a:endParaRPr>
          </a:p>
        </p:txBody>
      </p:sp>
      <p:cxnSp>
        <p:nvCxnSpPr>
          <p:cNvPr id="6" name="Connecteur droit 5"/>
          <p:cNvCxnSpPr/>
          <p:nvPr/>
        </p:nvCxnSpPr>
        <p:spPr>
          <a:xfrm>
            <a:off x="183663" y="954107"/>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10</a:t>
            </a:fld>
            <a:endParaRPr lang="fr-FR" dirty="0"/>
          </a:p>
        </p:txBody>
      </p:sp>
      <p:sp>
        <p:nvSpPr>
          <p:cNvPr id="7" name="Espace réservé du pied de page 6"/>
          <p:cNvSpPr>
            <a:spLocks noGrp="1"/>
          </p:cNvSpPr>
          <p:nvPr>
            <p:ph type="ftr" sz="quarter" idx="11"/>
          </p:nvPr>
        </p:nvSpPr>
        <p:spPr>
          <a:xfrm>
            <a:off x="2226832" y="6568767"/>
            <a:ext cx="4574017"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graphicFrame>
        <p:nvGraphicFramePr>
          <p:cNvPr id="3" name="Graphique 2">
            <a:extLst>
              <a:ext uri="{FF2B5EF4-FFF2-40B4-BE49-F238E27FC236}">
                <a16:creationId xmlns:a16="http://schemas.microsoft.com/office/drawing/2014/main" id="{3578B118-BD4E-4AD0-83AB-AEED970E8746}"/>
              </a:ext>
            </a:extLst>
          </p:cNvPr>
          <p:cNvGraphicFramePr>
            <a:graphicFrameLocks/>
          </p:cNvGraphicFramePr>
          <p:nvPr>
            <p:extLst>
              <p:ext uri="{D42A27DB-BD31-4B8C-83A1-F6EECF244321}">
                <p14:modId xmlns:p14="http://schemas.microsoft.com/office/powerpoint/2010/main" val="48211270"/>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8447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58097" y="342008"/>
            <a:ext cx="8827805" cy="523220"/>
          </a:xfrm>
          <a:prstGeom prst="rect">
            <a:avLst/>
          </a:prstGeom>
          <a:noFill/>
        </p:spPr>
        <p:txBody>
          <a:bodyPr wrap="square" rtlCol="0">
            <a:spAutoFit/>
          </a:bodyPr>
          <a:lstStyle/>
          <a:p>
            <a:pPr lvl="0"/>
            <a:r>
              <a:rPr lang="fr-FR" sz="2800" b="1" dirty="0">
                <a:solidFill>
                  <a:srgbClr val="4F81BD">
                    <a:lumMod val="75000"/>
                  </a:srgbClr>
                </a:solidFill>
              </a:rPr>
              <a:t>Sur un an, l’élévation est similaire à celle de 2023</a:t>
            </a:r>
            <a:endParaRPr lang="fr-FR" sz="2500" dirty="0">
              <a:solidFill>
                <a:schemeClr val="accent1">
                  <a:lumMod val="75000"/>
                </a:schemeClr>
              </a:solidFill>
            </a:endParaRPr>
          </a:p>
        </p:txBody>
      </p:sp>
      <p:cxnSp>
        <p:nvCxnSpPr>
          <p:cNvPr id="6" name="Connecteur droit 5"/>
          <p:cNvCxnSpPr/>
          <p:nvPr/>
        </p:nvCxnSpPr>
        <p:spPr>
          <a:xfrm>
            <a:off x="183663" y="954107"/>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11</a:t>
            </a:fld>
            <a:endParaRPr lang="fr-FR" dirty="0"/>
          </a:p>
        </p:txBody>
      </p:sp>
      <p:sp>
        <p:nvSpPr>
          <p:cNvPr id="7" name="Espace réservé du pied de page 6"/>
          <p:cNvSpPr>
            <a:spLocks noGrp="1"/>
          </p:cNvSpPr>
          <p:nvPr>
            <p:ph type="ftr" sz="quarter" idx="11"/>
          </p:nvPr>
        </p:nvSpPr>
        <p:spPr>
          <a:xfrm>
            <a:off x="2226832" y="6568767"/>
            <a:ext cx="4574017"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graphicFrame>
        <p:nvGraphicFramePr>
          <p:cNvPr id="3" name="Graphique 2">
            <a:extLst>
              <a:ext uri="{FF2B5EF4-FFF2-40B4-BE49-F238E27FC236}">
                <a16:creationId xmlns:a16="http://schemas.microsoft.com/office/drawing/2014/main" id="{00000000-0008-0000-0900-000009000000}"/>
              </a:ext>
            </a:extLst>
          </p:cNvPr>
          <p:cNvGraphicFramePr>
            <a:graphicFrameLocks/>
          </p:cNvGraphicFramePr>
          <p:nvPr>
            <p:extLst>
              <p:ext uri="{D42A27DB-BD31-4B8C-83A1-F6EECF244321}">
                <p14:modId xmlns:p14="http://schemas.microsoft.com/office/powerpoint/2010/main" val="3707480069"/>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18342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6856" y="1846"/>
            <a:ext cx="8724881" cy="954107"/>
          </a:xfrm>
          <a:prstGeom prst="rect">
            <a:avLst/>
          </a:prstGeom>
          <a:noFill/>
        </p:spPr>
        <p:txBody>
          <a:bodyPr wrap="square" rtlCol="0">
            <a:spAutoFit/>
          </a:bodyPr>
          <a:lstStyle/>
          <a:p>
            <a:r>
              <a:rPr lang="fr-FR" sz="2800" b="1" dirty="0">
                <a:solidFill>
                  <a:schemeClr val="accent1">
                    <a:lumMod val="75000"/>
                  </a:schemeClr>
                </a:solidFill>
              </a:rPr>
              <a:t>L’augmentation est beaucoup marquée chez les femmes, en rythme trimestriel…</a:t>
            </a:r>
          </a:p>
        </p:txBody>
      </p:sp>
      <p:cxnSp>
        <p:nvCxnSpPr>
          <p:cNvPr id="6" name="Connecteur droit 5"/>
          <p:cNvCxnSpPr/>
          <p:nvPr/>
        </p:nvCxnSpPr>
        <p:spPr>
          <a:xfrm>
            <a:off x="146856" y="89814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12</a:t>
            </a:fld>
            <a:endParaRPr lang="fr-FR" dirty="0"/>
          </a:p>
        </p:txBody>
      </p:sp>
      <p:sp>
        <p:nvSpPr>
          <p:cNvPr id="7" name="Espace réservé du pied de page 6"/>
          <p:cNvSpPr>
            <a:spLocks noGrp="1"/>
          </p:cNvSpPr>
          <p:nvPr>
            <p:ph type="ftr" sz="quarter" idx="11"/>
          </p:nvPr>
        </p:nvSpPr>
        <p:spPr>
          <a:xfrm>
            <a:off x="2302135" y="6568767"/>
            <a:ext cx="4555865"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graphicFrame>
        <p:nvGraphicFramePr>
          <p:cNvPr id="3" name="Graphique 2">
            <a:extLst>
              <a:ext uri="{FF2B5EF4-FFF2-40B4-BE49-F238E27FC236}">
                <a16:creationId xmlns:a16="http://schemas.microsoft.com/office/drawing/2014/main" id="{A4A6D152-2E49-47D2-8050-C498F5DD131E}"/>
              </a:ext>
            </a:extLst>
          </p:cNvPr>
          <p:cNvGraphicFramePr>
            <a:graphicFrameLocks/>
          </p:cNvGraphicFramePr>
          <p:nvPr>
            <p:extLst>
              <p:ext uri="{D42A27DB-BD31-4B8C-83A1-F6EECF244321}">
                <p14:modId xmlns:p14="http://schemas.microsoft.com/office/powerpoint/2010/main" val="2704272179"/>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3606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6856" y="278071"/>
            <a:ext cx="8724881" cy="523220"/>
          </a:xfrm>
          <a:prstGeom prst="rect">
            <a:avLst/>
          </a:prstGeom>
          <a:noFill/>
        </p:spPr>
        <p:txBody>
          <a:bodyPr wrap="square" rtlCol="0">
            <a:spAutoFit/>
          </a:bodyPr>
          <a:lstStyle/>
          <a:p>
            <a:r>
              <a:rPr lang="fr-FR" sz="2800" b="1" dirty="0">
                <a:solidFill>
                  <a:schemeClr val="accent1">
                    <a:lumMod val="75000"/>
                  </a:schemeClr>
                </a:solidFill>
              </a:rPr>
              <a:t>… comme en rythme annuel</a:t>
            </a:r>
          </a:p>
        </p:txBody>
      </p:sp>
      <p:cxnSp>
        <p:nvCxnSpPr>
          <p:cNvPr id="6" name="Connecteur droit 5"/>
          <p:cNvCxnSpPr/>
          <p:nvPr/>
        </p:nvCxnSpPr>
        <p:spPr>
          <a:xfrm>
            <a:off x="146856" y="89814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13</a:t>
            </a:fld>
            <a:endParaRPr lang="fr-FR" dirty="0"/>
          </a:p>
        </p:txBody>
      </p:sp>
      <p:sp>
        <p:nvSpPr>
          <p:cNvPr id="7" name="Espace réservé du pied de page 6"/>
          <p:cNvSpPr>
            <a:spLocks noGrp="1"/>
          </p:cNvSpPr>
          <p:nvPr>
            <p:ph type="ftr" sz="quarter" idx="11"/>
          </p:nvPr>
        </p:nvSpPr>
        <p:spPr>
          <a:xfrm>
            <a:off x="2302135" y="6568767"/>
            <a:ext cx="4555865"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graphicFrame>
        <p:nvGraphicFramePr>
          <p:cNvPr id="3" name="Graphique 2">
            <a:extLst>
              <a:ext uri="{FF2B5EF4-FFF2-40B4-BE49-F238E27FC236}">
                <a16:creationId xmlns:a16="http://schemas.microsoft.com/office/drawing/2014/main" id="{00000000-0008-0000-0900-00001A000000}"/>
              </a:ext>
            </a:extLst>
          </p:cNvPr>
          <p:cNvGraphicFramePr>
            <a:graphicFrameLocks/>
          </p:cNvGraphicFramePr>
          <p:nvPr>
            <p:extLst>
              <p:ext uri="{D42A27DB-BD31-4B8C-83A1-F6EECF244321}">
                <p14:modId xmlns:p14="http://schemas.microsoft.com/office/powerpoint/2010/main" val="3829533168"/>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3395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146856" y="89814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14</a:t>
            </a:fld>
            <a:endParaRPr lang="fr-FR" dirty="0"/>
          </a:p>
        </p:txBody>
      </p:sp>
      <p:sp>
        <p:nvSpPr>
          <p:cNvPr id="7" name="Espace réservé du pied de page 6"/>
          <p:cNvSpPr>
            <a:spLocks noGrp="1"/>
          </p:cNvSpPr>
          <p:nvPr>
            <p:ph type="ftr" sz="quarter" idx="11"/>
          </p:nvPr>
        </p:nvSpPr>
        <p:spPr>
          <a:xfrm>
            <a:off x="2302135" y="6568767"/>
            <a:ext cx="4555865"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sp>
        <p:nvSpPr>
          <p:cNvPr id="12" name="ZoneTexte 11"/>
          <p:cNvSpPr txBox="1"/>
          <p:nvPr/>
        </p:nvSpPr>
        <p:spPr>
          <a:xfrm>
            <a:off x="86191" y="0"/>
            <a:ext cx="8855507" cy="954107"/>
          </a:xfrm>
          <a:prstGeom prst="rect">
            <a:avLst/>
          </a:prstGeom>
          <a:noFill/>
        </p:spPr>
        <p:txBody>
          <a:bodyPr wrap="square" rtlCol="0">
            <a:spAutoFit/>
          </a:bodyPr>
          <a:lstStyle/>
          <a:p>
            <a:r>
              <a:rPr lang="fr-FR" sz="2800" b="1" dirty="0">
                <a:solidFill>
                  <a:schemeClr val="accent1">
                    <a:lumMod val="75000"/>
                  </a:schemeClr>
                </a:solidFill>
              </a:rPr>
              <a:t>Les seniors sont un peu plus impactés que les autres tranches d’âge par la progression trimestrielle…</a:t>
            </a:r>
            <a:endParaRPr lang="fr-FR" sz="2800" dirty="0">
              <a:solidFill>
                <a:schemeClr val="accent1">
                  <a:lumMod val="75000"/>
                </a:schemeClr>
              </a:solidFill>
            </a:endParaRPr>
          </a:p>
        </p:txBody>
      </p:sp>
      <p:graphicFrame>
        <p:nvGraphicFramePr>
          <p:cNvPr id="3" name="Graphique 2">
            <a:extLst>
              <a:ext uri="{FF2B5EF4-FFF2-40B4-BE49-F238E27FC236}">
                <a16:creationId xmlns:a16="http://schemas.microsoft.com/office/drawing/2014/main" id="{7D19BB39-CE9C-45AC-8EA6-E476D25A0D24}"/>
              </a:ext>
            </a:extLst>
          </p:cNvPr>
          <p:cNvGraphicFramePr>
            <a:graphicFrameLocks/>
          </p:cNvGraphicFramePr>
          <p:nvPr>
            <p:extLst>
              <p:ext uri="{D42A27DB-BD31-4B8C-83A1-F6EECF244321}">
                <p14:modId xmlns:p14="http://schemas.microsoft.com/office/powerpoint/2010/main" val="3219876269"/>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32806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146856" y="89814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15</a:t>
            </a:fld>
            <a:endParaRPr lang="fr-FR" dirty="0"/>
          </a:p>
        </p:txBody>
      </p:sp>
      <p:sp>
        <p:nvSpPr>
          <p:cNvPr id="7" name="Espace réservé du pied de page 6"/>
          <p:cNvSpPr>
            <a:spLocks noGrp="1"/>
          </p:cNvSpPr>
          <p:nvPr>
            <p:ph type="ftr" sz="quarter" idx="11"/>
          </p:nvPr>
        </p:nvSpPr>
        <p:spPr>
          <a:xfrm>
            <a:off x="2302135" y="6568767"/>
            <a:ext cx="4555865"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sp>
        <p:nvSpPr>
          <p:cNvPr id="12" name="ZoneTexte 11"/>
          <p:cNvSpPr txBox="1"/>
          <p:nvPr/>
        </p:nvSpPr>
        <p:spPr>
          <a:xfrm>
            <a:off x="152313" y="281165"/>
            <a:ext cx="8855507" cy="523220"/>
          </a:xfrm>
          <a:prstGeom prst="rect">
            <a:avLst/>
          </a:prstGeom>
          <a:noFill/>
        </p:spPr>
        <p:txBody>
          <a:bodyPr wrap="square" rtlCol="0">
            <a:spAutoFit/>
          </a:bodyPr>
          <a:lstStyle/>
          <a:p>
            <a:r>
              <a:rPr lang="fr-FR" sz="2800" b="1" dirty="0">
                <a:solidFill>
                  <a:schemeClr val="accent1">
                    <a:lumMod val="75000"/>
                  </a:schemeClr>
                </a:solidFill>
              </a:rPr>
              <a:t>… et beaucoup plus par la hausse annuelle</a:t>
            </a:r>
            <a:endParaRPr lang="fr-FR" sz="2800" dirty="0">
              <a:solidFill>
                <a:schemeClr val="accent1">
                  <a:lumMod val="75000"/>
                </a:schemeClr>
              </a:solidFill>
            </a:endParaRPr>
          </a:p>
        </p:txBody>
      </p:sp>
      <p:graphicFrame>
        <p:nvGraphicFramePr>
          <p:cNvPr id="3" name="Graphique 2">
            <a:extLst>
              <a:ext uri="{FF2B5EF4-FFF2-40B4-BE49-F238E27FC236}">
                <a16:creationId xmlns:a16="http://schemas.microsoft.com/office/drawing/2014/main" id="{00000000-0008-0000-0900-00000F000000}"/>
              </a:ext>
            </a:extLst>
          </p:cNvPr>
          <p:cNvGraphicFramePr>
            <a:graphicFrameLocks/>
          </p:cNvGraphicFramePr>
          <p:nvPr>
            <p:extLst>
              <p:ext uri="{D42A27DB-BD31-4B8C-83A1-F6EECF244321}">
                <p14:modId xmlns:p14="http://schemas.microsoft.com/office/powerpoint/2010/main" val="842361743"/>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9524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9310" y="15909"/>
            <a:ext cx="9063133" cy="954107"/>
          </a:xfrm>
          <a:prstGeom prst="rect">
            <a:avLst/>
          </a:prstGeom>
          <a:noFill/>
        </p:spPr>
        <p:txBody>
          <a:bodyPr wrap="square" rtlCol="0">
            <a:spAutoFit/>
          </a:bodyPr>
          <a:lstStyle/>
          <a:p>
            <a:r>
              <a:rPr lang="fr-FR" sz="2800" b="1" dirty="0">
                <a:solidFill>
                  <a:schemeClr val="accent1">
                    <a:lumMod val="75000"/>
                  </a:schemeClr>
                </a:solidFill>
              </a:rPr>
              <a:t>L’élévation se prolonge pour les deux tranches d’ancienneté, en rythme trimestriel…</a:t>
            </a:r>
          </a:p>
        </p:txBody>
      </p:sp>
      <p:cxnSp>
        <p:nvCxnSpPr>
          <p:cNvPr id="6" name="Connecteur droit 5"/>
          <p:cNvCxnSpPr/>
          <p:nvPr/>
        </p:nvCxnSpPr>
        <p:spPr>
          <a:xfrm>
            <a:off x="146855" y="94712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16</a:t>
            </a:fld>
            <a:endParaRPr lang="fr-FR" dirty="0"/>
          </a:p>
        </p:txBody>
      </p:sp>
      <p:sp>
        <p:nvSpPr>
          <p:cNvPr id="7" name="Espace réservé du pied de page 6"/>
          <p:cNvSpPr>
            <a:spLocks noGrp="1"/>
          </p:cNvSpPr>
          <p:nvPr>
            <p:ph type="ftr" sz="quarter" idx="11"/>
          </p:nvPr>
        </p:nvSpPr>
        <p:spPr>
          <a:xfrm>
            <a:off x="2291379" y="6568767"/>
            <a:ext cx="4518996"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graphicFrame>
        <p:nvGraphicFramePr>
          <p:cNvPr id="3" name="Graphique 2">
            <a:extLst>
              <a:ext uri="{FF2B5EF4-FFF2-40B4-BE49-F238E27FC236}">
                <a16:creationId xmlns:a16="http://schemas.microsoft.com/office/drawing/2014/main" id="{48549BFE-CF7A-4362-9D3A-192E9FA71F73}"/>
              </a:ext>
            </a:extLst>
          </p:cNvPr>
          <p:cNvGraphicFramePr>
            <a:graphicFrameLocks/>
          </p:cNvGraphicFramePr>
          <p:nvPr>
            <p:extLst>
              <p:ext uri="{D42A27DB-BD31-4B8C-83A1-F6EECF244321}">
                <p14:modId xmlns:p14="http://schemas.microsoft.com/office/powerpoint/2010/main" val="4281966895"/>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9900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9190" y="387646"/>
            <a:ext cx="9063133" cy="523220"/>
          </a:xfrm>
          <a:prstGeom prst="rect">
            <a:avLst/>
          </a:prstGeom>
          <a:noFill/>
        </p:spPr>
        <p:txBody>
          <a:bodyPr wrap="square" rtlCol="0">
            <a:spAutoFit/>
          </a:bodyPr>
          <a:lstStyle/>
          <a:p>
            <a:r>
              <a:rPr lang="fr-FR" sz="2800" b="1" dirty="0">
                <a:solidFill>
                  <a:schemeClr val="accent1">
                    <a:lumMod val="75000"/>
                  </a:schemeClr>
                </a:solidFill>
              </a:rPr>
              <a:t>… comme en rythme annuel</a:t>
            </a:r>
          </a:p>
        </p:txBody>
      </p:sp>
      <p:cxnSp>
        <p:nvCxnSpPr>
          <p:cNvPr id="6" name="Connecteur droit 5"/>
          <p:cNvCxnSpPr/>
          <p:nvPr/>
        </p:nvCxnSpPr>
        <p:spPr>
          <a:xfrm>
            <a:off x="146855" y="94712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17</a:t>
            </a:fld>
            <a:endParaRPr lang="fr-FR" dirty="0"/>
          </a:p>
        </p:txBody>
      </p:sp>
      <p:sp>
        <p:nvSpPr>
          <p:cNvPr id="7" name="Espace réservé du pied de page 6"/>
          <p:cNvSpPr>
            <a:spLocks noGrp="1"/>
          </p:cNvSpPr>
          <p:nvPr>
            <p:ph type="ftr" sz="quarter" idx="11"/>
          </p:nvPr>
        </p:nvSpPr>
        <p:spPr>
          <a:xfrm>
            <a:off x="2291379" y="6568767"/>
            <a:ext cx="4518996"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graphicFrame>
        <p:nvGraphicFramePr>
          <p:cNvPr id="3" name="Graphique 2">
            <a:extLst>
              <a:ext uri="{FF2B5EF4-FFF2-40B4-BE49-F238E27FC236}">
                <a16:creationId xmlns:a16="http://schemas.microsoft.com/office/drawing/2014/main" id="{00000000-0008-0000-0900-000015000000}"/>
              </a:ext>
            </a:extLst>
          </p:cNvPr>
          <p:cNvGraphicFramePr>
            <a:graphicFrameLocks/>
          </p:cNvGraphicFramePr>
          <p:nvPr>
            <p:extLst>
              <p:ext uri="{D42A27DB-BD31-4B8C-83A1-F6EECF244321}">
                <p14:modId xmlns:p14="http://schemas.microsoft.com/office/powerpoint/2010/main" val="2588132088"/>
              </p:ext>
            </p:extLst>
          </p:nvPr>
        </p:nvGraphicFramePr>
        <p:xfrm>
          <a:off x="819150" y="1042987"/>
          <a:ext cx="7505700" cy="4772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7232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146856" y="89814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18</a:t>
            </a:fld>
            <a:endParaRPr lang="fr-FR" dirty="0"/>
          </a:p>
        </p:txBody>
      </p:sp>
      <p:sp>
        <p:nvSpPr>
          <p:cNvPr id="7" name="Espace réservé du pied de page 6"/>
          <p:cNvSpPr>
            <a:spLocks noGrp="1"/>
          </p:cNvSpPr>
          <p:nvPr>
            <p:ph type="ftr" sz="quarter" idx="11"/>
          </p:nvPr>
        </p:nvSpPr>
        <p:spPr>
          <a:xfrm>
            <a:off x="1708030" y="6568767"/>
            <a:ext cx="5900468"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mars 2025</a:t>
            </a:r>
            <a:endParaRPr lang="fr-FR" dirty="0"/>
          </a:p>
        </p:txBody>
      </p:sp>
      <p:sp>
        <p:nvSpPr>
          <p:cNvPr id="9" name="ZoneTexte 8"/>
          <p:cNvSpPr txBox="1"/>
          <p:nvPr/>
        </p:nvSpPr>
        <p:spPr>
          <a:xfrm>
            <a:off x="169339" y="-16958"/>
            <a:ext cx="8888975" cy="954107"/>
          </a:xfrm>
          <a:prstGeom prst="rect">
            <a:avLst/>
          </a:prstGeom>
          <a:noFill/>
        </p:spPr>
        <p:txBody>
          <a:bodyPr wrap="square" rtlCol="0">
            <a:spAutoFit/>
          </a:bodyPr>
          <a:lstStyle/>
          <a:p>
            <a:r>
              <a:rPr lang="fr-FR" sz="2800" b="1" dirty="0">
                <a:solidFill>
                  <a:srgbClr val="376092"/>
                </a:solidFill>
              </a:rPr>
              <a:t>Sur un an, très forte baisse du nombre de foyers bénéficiaires du RSA ; hausse pour l’ASS et la PA</a:t>
            </a:r>
          </a:p>
        </p:txBody>
      </p:sp>
      <p:graphicFrame>
        <p:nvGraphicFramePr>
          <p:cNvPr id="4" name="Graphique 3">
            <a:extLst>
              <a:ext uri="{FF2B5EF4-FFF2-40B4-BE49-F238E27FC236}">
                <a16:creationId xmlns:a16="http://schemas.microsoft.com/office/drawing/2014/main" id="{00000000-0008-0000-0300-000007000000}"/>
              </a:ext>
            </a:extLst>
          </p:cNvPr>
          <p:cNvGraphicFramePr>
            <a:graphicFrameLocks/>
          </p:cNvGraphicFramePr>
          <p:nvPr>
            <p:extLst>
              <p:ext uri="{D42A27DB-BD31-4B8C-83A1-F6EECF244321}">
                <p14:modId xmlns:p14="http://schemas.microsoft.com/office/powerpoint/2010/main" val="22620684"/>
              </p:ext>
            </p:extLst>
          </p:nvPr>
        </p:nvGraphicFramePr>
        <p:xfrm>
          <a:off x="282102" y="1191577"/>
          <a:ext cx="8457296" cy="48784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111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46856" y="0"/>
            <a:ext cx="8995113" cy="954107"/>
          </a:xfrm>
          <a:prstGeom prst="rect">
            <a:avLst/>
          </a:prstGeom>
          <a:noFill/>
        </p:spPr>
        <p:txBody>
          <a:bodyPr wrap="square" rtlCol="0">
            <a:spAutoFit/>
          </a:bodyPr>
          <a:lstStyle/>
          <a:p>
            <a:r>
              <a:rPr lang="fr-FR" sz="2800" b="1" dirty="0">
                <a:solidFill>
                  <a:srgbClr val="376092"/>
                </a:solidFill>
              </a:rPr>
              <a:t>Un repli du nombre de foyers bénéficiaires du RSA bien plus </a:t>
            </a:r>
            <a:r>
              <a:rPr lang="fr-FR" sz="2800" b="1">
                <a:solidFill>
                  <a:srgbClr val="376092"/>
                </a:solidFill>
              </a:rPr>
              <a:t>marqué que le </a:t>
            </a:r>
            <a:r>
              <a:rPr lang="fr-FR" sz="2800" b="1" dirty="0">
                <a:solidFill>
                  <a:srgbClr val="376092"/>
                </a:solidFill>
              </a:rPr>
              <a:t>niveau régional</a:t>
            </a:r>
          </a:p>
        </p:txBody>
      </p:sp>
      <p:cxnSp>
        <p:nvCxnSpPr>
          <p:cNvPr id="6" name="Connecteur droit 5"/>
          <p:cNvCxnSpPr/>
          <p:nvPr/>
        </p:nvCxnSpPr>
        <p:spPr>
          <a:xfrm>
            <a:off x="69719" y="95506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19</a:t>
            </a:fld>
            <a:endParaRPr lang="fr-FR" dirty="0"/>
          </a:p>
        </p:txBody>
      </p:sp>
      <p:sp>
        <p:nvSpPr>
          <p:cNvPr id="7" name="Espace réservé du pied de page 6"/>
          <p:cNvSpPr>
            <a:spLocks noGrp="1"/>
          </p:cNvSpPr>
          <p:nvPr>
            <p:ph type="ftr" sz="quarter" idx="11"/>
          </p:nvPr>
        </p:nvSpPr>
        <p:spPr>
          <a:xfrm>
            <a:off x="1708030" y="6568767"/>
            <a:ext cx="5900468"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mars 2025</a:t>
            </a:r>
            <a:endParaRPr lang="fr-FR" dirty="0"/>
          </a:p>
        </p:txBody>
      </p:sp>
      <p:pic>
        <p:nvPicPr>
          <p:cNvPr id="9" name="Image 8" descr="Une image contenant texte, capture d’écran, Police, nombre&#10;&#10;Le contenu généré par l’IA peut être incorrect.">
            <a:extLst>
              <a:ext uri="{FF2B5EF4-FFF2-40B4-BE49-F238E27FC236}">
                <a16:creationId xmlns:a16="http://schemas.microsoft.com/office/drawing/2014/main" id="{A2C27787-A59F-D4F5-9FE1-B88036640DEA}"/>
              </a:ext>
            </a:extLst>
          </p:cNvPr>
          <p:cNvPicPr>
            <a:picLocks noChangeAspect="1"/>
          </p:cNvPicPr>
          <p:nvPr/>
        </p:nvPicPr>
        <p:blipFill>
          <a:blip r:embed="rId3"/>
          <a:stretch>
            <a:fillRect/>
          </a:stretch>
        </p:blipFill>
        <p:spPr>
          <a:xfrm>
            <a:off x="168413" y="1566845"/>
            <a:ext cx="8827805" cy="3487366"/>
          </a:xfrm>
          <a:prstGeom prst="rect">
            <a:avLst/>
          </a:prstGeom>
        </p:spPr>
      </p:pic>
      <p:sp>
        <p:nvSpPr>
          <p:cNvPr id="2" name="Rectangle 1"/>
          <p:cNvSpPr/>
          <p:nvPr/>
        </p:nvSpPr>
        <p:spPr>
          <a:xfrm>
            <a:off x="168413" y="3753292"/>
            <a:ext cx="8440566" cy="173966"/>
          </a:xfrm>
          <a:prstGeom prst="rect">
            <a:avLst/>
          </a:prstGeom>
          <a:noFill/>
          <a:ln w="317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48065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5676" y="-1208"/>
            <a:ext cx="8928324" cy="954107"/>
          </a:xfrm>
          <a:prstGeom prst="rect">
            <a:avLst/>
          </a:prstGeom>
          <a:noFill/>
        </p:spPr>
        <p:txBody>
          <a:bodyPr wrap="square" rtlCol="0">
            <a:spAutoFit/>
          </a:bodyPr>
          <a:lstStyle/>
          <a:p>
            <a:r>
              <a:rPr lang="fr-FR" sz="2800" b="1" dirty="0">
                <a:solidFill>
                  <a:schemeClr val="accent1">
                    <a:lumMod val="75000"/>
                  </a:schemeClr>
                </a:solidFill>
              </a:rPr>
              <a:t>Après un an et demi de faible hausse, l’emploi salarié se contracte en fin d’année</a:t>
            </a:r>
            <a:endParaRPr lang="fr-FR" sz="2800" dirty="0">
              <a:solidFill>
                <a:srgbClr val="FF0000"/>
              </a:solidFill>
            </a:endParaRPr>
          </a:p>
        </p:txBody>
      </p:sp>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2</a:t>
            </a:fld>
            <a:endParaRPr lang="fr-FR" dirty="0"/>
          </a:p>
        </p:txBody>
      </p:sp>
      <p:sp>
        <p:nvSpPr>
          <p:cNvPr id="7" name="Espace réservé du pied de page 6"/>
          <p:cNvSpPr>
            <a:spLocks noGrp="1"/>
          </p:cNvSpPr>
          <p:nvPr>
            <p:ph type="ftr" sz="quarter" idx="11"/>
          </p:nvPr>
        </p:nvSpPr>
        <p:spPr>
          <a:xfrm>
            <a:off x="2391471" y="6568767"/>
            <a:ext cx="4889583" cy="365125"/>
          </a:xfrm>
        </p:spPr>
        <p:txBody>
          <a:bodyPr/>
          <a:lstStyle/>
          <a:p>
            <a:r>
              <a:rPr lang="fr-FR"/>
              <a:t>Les éclairages conjoncturels départementaux - Vaucluse</a:t>
            </a:r>
            <a:endParaRPr lang="fr-FR" dirty="0"/>
          </a:p>
        </p:txBody>
      </p:sp>
      <p:sp>
        <p:nvSpPr>
          <p:cNvPr id="8" name="Espace réservé de la date 7"/>
          <p:cNvSpPr>
            <a:spLocks noGrp="1"/>
          </p:cNvSpPr>
          <p:nvPr>
            <p:ph type="dt" sz="half" idx="10"/>
          </p:nvPr>
        </p:nvSpPr>
        <p:spPr/>
        <p:txBody>
          <a:bodyPr/>
          <a:lstStyle/>
          <a:p>
            <a:r>
              <a:rPr lang="fr-FR"/>
              <a:t>Edition mars 2025</a:t>
            </a:r>
          </a:p>
        </p:txBody>
      </p:sp>
      <p:sp>
        <p:nvSpPr>
          <p:cNvPr id="12" name="ZoneTexte 11"/>
          <p:cNvSpPr txBox="1"/>
          <p:nvPr/>
        </p:nvSpPr>
        <p:spPr>
          <a:xfrm>
            <a:off x="7908641" y="2161722"/>
            <a:ext cx="891727" cy="615553"/>
          </a:xfrm>
          <a:prstGeom prst="rect">
            <a:avLst/>
          </a:prstGeom>
          <a:noFill/>
        </p:spPr>
        <p:txBody>
          <a:bodyPr wrap="square" rtlCol="0">
            <a:spAutoFit/>
          </a:bodyPr>
          <a:lstStyle/>
          <a:p>
            <a:pPr algn="ctr"/>
            <a:r>
              <a:rPr lang="fr-FR" sz="1600" b="1" dirty="0">
                <a:solidFill>
                  <a:schemeClr val="accent6">
                    <a:lumMod val="75000"/>
                  </a:schemeClr>
                </a:solidFill>
              </a:rPr>
              <a:t>- 0,3% </a:t>
            </a:r>
          </a:p>
          <a:p>
            <a:pPr algn="ctr"/>
            <a:endParaRPr lang="fr-FR" b="1" dirty="0">
              <a:solidFill>
                <a:srgbClr val="FF0000"/>
              </a:solidFill>
            </a:endParaRPr>
          </a:p>
        </p:txBody>
      </p:sp>
      <p:sp>
        <p:nvSpPr>
          <p:cNvPr id="14" name="ZoneTexte 13"/>
          <p:cNvSpPr txBox="1"/>
          <p:nvPr/>
        </p:nvSpPr>
        <p:spPr>
          <a:xfrm>
            <a:off x="7956285" y="2766560"/>
            <a:ext cx="891727" cy="615553"/>
          </a:xfrm>
          <a:prstGeom prst="rect">
            <a:avLst/>
          </a:prstGeom>
          <a:noFill/>
        </p:spPr>
        <p:txBody>
          <a:bodyPr wrap="square" rtlCol="0">
            <a:spAutoFit/>
          </a:bodyPr>
          <a:lstStyle/>
          <a:p>
            <a:pPr algn="ctr"/>
            <a:r>
              <a:rPr lang="fr-FR" sz="1600" b="1" dirty="0">
                <a:solidFill>
                  <a:schemeClr val="accent1">
                    <a:lumMod val="75000"/>
                  </a:schemeClr>
                </a:solidFill>
              </a:rPr>
              <a:t> - 0,3  % </a:t>
            </a:r>
          </a:p>
          <a:p>
            <a:pPr algn="ctr"/>
            <a:endParaRPr lang="fr-FR" b="1" dirty="0">
              <a:solidFill>
                <a:srgbClr val="FF0000"/>
              </a:solidFill>
            </a:endParaRPr>
          </a:p>
        </p:txBody>
      </p:sp>
      <p:sp>
        <p:nvSpPr>
          <p:cNvPr id="15" name="ZoneTexte 14"/>
          <p:cNvSpPr txBox="1"/>
          <p:nvPr/>
        </p:nvSpPr>
        <p:spPr>
          <a:xfrm>
            <a:off x="7956285" y="2472444"/>
            <a:ext cx="844083" cy="369332"/>
          </a:xfrm>
          <a:prstGeom prst="rect">
            <a:avLst/>
          </a:prstGeom>
          <a:noFill/>
        </p:spPr>
        <p:txBody>
          <a:bodyPr wrap="square" rtlCol="0">
            <a:spAutoFit/>
          </a:bodyPr>
          <a:lstStyle/>
          <a:p>
            <a:pPr algn="ctr"/>
            <a:r>
              <a:rPr lang="fr-FR" sz="1600" b="1" dirty="0">
                <a:solidFill>
                  <a:schemeClr val="accent3">
                    <a:lumMod val="75000"/>
                  </a:schemeClr>
                </a:solidFill>
              </a:rPr>
              <a:t>- 0,2 %</a:t>
            </a:r>
            <a:r>
              <a:rPr lang="fr-FR" b="1" dirty="0">
                <a:solidFill>
                  <a:schemeClr val="accent3">
                    <a:lumMod val="75000"/>
                  </a:schemeClr>
                </a:solidFill>
              </a:rPr>
              <a:t> </a:t>
            </a:r>
          </a:p>
        </p:txBody>
      </p:sp>
      <p:sp>
        <p:nvSpPr>
          <p:cNvPr id="16" name="ZoneTexte 15"/>
          <p:cNvSpPr txBox="1"/>
          <p:nvPr/>
        </p:nvSpPr>
        <p:spPr>
          <a:xfrm>
            <a:off x="7681415" y="1602551"/>
            <a:ext cx="1346180" cy="338554"/>
          </a:xfrm>
          <a:prstGeom prst="rect">
            <a:avLst/>
          </a:prstGeom>
          <a:noFill/>
        </p:spPr>
        <p:txBody>
          <a:bodyPr wrap="square" rtlCol="0">
            <a:spAutoFit/>
          </a:bodyPr>
          <a:lstStyle/>
          <a:p>
            <a:pPr algn="ctr"/>
            <a:r>
              <a:rPr lang="fr-FR" sz="1600" b="1" dirty="0"/>
              <a:t>Au T4 2024 :</a:t>
            </a:r>
            <a:endParaRPr lang="fr-FR" b="1" dirty="0"/>
          </a:p>
        </p:txBody>
      </p:sp>
      <p:graphicFrame>
        <p:nvGraphicFramePr>
          <p:cNvPr id="3" name="Graphique 2">
            <a:extLst>
              <a:ext uri="{FF2B5EF4-FFF2-40B4-BE49-F238E27FC236}">
                <a16:creationId xmlns:a16="http://schemas.microsoft.com/office/drawing/2014/main" id="{00000000-0008-0000-0800-0000016C0000}"/>
              </a:ext>
            </a:extLst>
          </p:cNvPr>
          <p:cNvGraphicFramePr>
            <a:graphicFrameLocks/>
          </p:cNvGraphicFramePr>
          <p:nvPr>
            <p:extLst>
              <p:ext uri="{D42A27DB-BD31-4B8C-83A1-F6EECF244321}">
                <p14:modId xmlns:p14="http://schemas.microsoft.com/office/powerpoint/2010/main" val="2713070290"/>
              </p:ext>
            </p:extLst>
          </p:nvPr>
        </p:nvGraphicFramePr>
        <p:xfrm>
          <a:off x="374117" y="1063429"/>
          <a:ext cx="8395766" cy="48249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23360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4443" y="408306"/>
            <a:ext cx="8995113" cy="523220"/>
          </a:xfrm>
          <a:prstGeom prst="rect">
            <a:avLst/>
          </a:prstGeom>
          <a:noFill/>
        </p:spPr>
        <p:txBody>
          <a:bodyPr wrap="square" rtlCol="0">
            <a:spAutoFit/>
          </a:bodyPr>
          <a:lstStyle/>
          <a:p>
            <a:r>
              <a:rPr lang="fr-FR" sz="2800" b="1" dirty="0">
                <a:solidFill>
                  <a:srgbClr val="376092"/>
                </a:solidFill>
              </a:rPr>
              <a:t>Hausse des créations d’entreprises</a:t>
            </a:r>
          </a:p>
        </p:txBody>
      </p:sp>
      <p:cxnSp>
        <p:nvCxnSpPr>
          <p:cNvPr id="6" name="Connecteur droit 5"/>
          <p:cNvCxnSpPr/>
          <p:nvPr/>
        </p:nvCxnSpPr>
        <p:spPr>
          <a:xfrm>
            <a:off x="69719" y="95506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20</a:t>
            </a:fld>
            <a:endParaRPr lang="fr-FR" dirty="0"/>
          </a:p>
        </p:txBody>
      </p:sp>
      <p:sp>
        <p:nvSpPr>
          <p:cNvPr id="7" name="Espace réservé du pied de page 6"/>
          <p:cNvSpPr>
            <a:spLocks noGrp="1"/>
          </p:cNvSpPr>
          <p:nvPr>
            <p:ph type="ftr" sz="quarter" idx="11"/>
          </p:nvPr>
        </p:nvSpPr>
        <p:spPr>
          <a:xfrm>
            <a:off x="1708030" y="6568767"/>
            <a:ext cx="5900468"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mars 2025</a:t>
            </a:r>
            <a:endParaRPr lang="fr-FR" dirty="0"/>
          </a:p>
        </p:txBody>
      </p:sp>
      <p:graphicFrame>
        <p:nvGraphicFramePr>
          <p:cNvPr id="8" name="Graphique 7">
            <a:extLst>
              <a:ext uri="{FF2B5EF4-FFF2-40B4-BE49-F238E27FC236}">
                <a16:creationId xmlns:a16="http://schemas.microsoft.com/office/drawing/2014/main" id="{2E003D4D-A33F-C786-289E-0D6DEFA06816}"/>
              </a:ext>
            </a:extLst>
          </p:cNvPr>
          <p:cNvGraphicFramePr>
            <a:graphicFrameLocks/>
          </p:cNvGraphicFramePr>
          <p:nvPr>
            <p:extLst>
              <p:ext uri="{D42A27DB-BD31-4B8C-83A1-F6EECF244321}">
                <p14:modId xmlns:p14="http://schemas.microsoft.com/office/powerpoint/2010/main" val="2306826608"/>
              </p:ext>
            </p:extLst>
          </p:nvPr>
        </p:nvGraphicFramePr>
        <p:xfrm>
          <a:off x="604685" y="1174434"/>
          <a:ext cx="7964128" cy="49461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97529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9719" y="75107"/>
            <a:ext cx="8995113" cy="892552"/>
          </a:xfrm>
          <a:prstGeom prst="rect">
            <a:avLst/>
          </a:prstGeom>
          <a:noFill/>
        </p:spPr>
        <p:txBody>
          <a:bodyPr wrap="square" rtlCol="0">
            <a:spAutoFit/>
          </a:bodyPr>
          <a:lstStyle/>
          <a:p>
            <a:r>
              <a:rPr lang="fr-FR" sz="2600" b="1" dirty="0">
                <a:solidFill>
                  <a:srgbClr val="376092"/>
                </a:solidFill>
              </a:rPr>
              <a:t>Le Vaucluse, seul département de la région où les défaillances d’entreprises reculent sur un trimestre, comme sur un an</a:t>
            </a:r>
          </a:p>
        </p:txBody>
      </p:sp>
      <p:cxnSp>
        <p:nvCxnSpPr>
          <p:cNvPr id="6" name="Connecteur droit 5"/>
          <p:cNvCxnSpPr/>
          <p:nvPr/>
        </p:nvCxnSpPr>
        <p:spPr>
          <a:xfrm>
            <a:off x="69719" y="95506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21</a:t>
            </a:fld>
            <a:endParaRPr lang="fr-FR" dirty="0"/>
          </a:p>
        </p:txBody>
      </p:sp>
      <p:sp>
        <p:nvSpPr>
          <p:cNvPr id="7" name="Espace réservé du pied de page 6"/>
          <p:cNvSpPr>
            <a:spLocks noGrp="1"/>
          </p:cNvSpPr>
          <p:nvPr>
            <p:ph type="ftr" sz="quarter" idx="11"/>
          </p:nvPr>
        </p:nvSpPr>
        <p:spPr>
          <a:xfrm>
            <a:off x="1708030" y="6568767"/>
            <a:ext cx="5900468" cy="365125"/>
          </a:xfrm>
        </p:spPr>
        <p:txBody>
          <a:bodyPr/>
          <a:lstStyle/>
          <a:p>
            <a:r>
              <a:rPr lang="fr-FR"/>
              <a:t>Les éclairages conjoncturels départementaux - Vaucluse</a:t>
            </a:r>
            <a:endParaRPr lang="fr-FR" dirty="0"/>
          </a:p>
        </p:txBody>
      </p:sp>
      <p:sp>
        <p:nvSpPr>
          <p:cNvPr id="3" name="Espace réservé de la date 2"/>
          <p:cNvSpPr>
            <a:spLocks noGrp="1"/>
          </p:cNvSpPr>
          <p:nvPr>
            <p:ph type="dt" sz="half" idx="10"/>
          </p:nvPr>
        </p:nvSpPr>
        <p:spPr/>
        <p:txBody>
          <a:bodyPr/>
          <a:lstStyle/>
          <a:p>
            <a:r>
              <a:rPr lang="fr-FR"/>
              <a:t>Edition mars 2025</a:t>
            </a:r>
            <a:endParaRPr lang="fr-FR" dirty="0"/>
          </a:p>
        </p:txBody>
      </p:sp>
      <p:graphicFrame>
        <p:nvGraphicFramePr>
          <p:cNvPr id="8" name="Graphique 7">
            <a:extLst>
              <a:ext uri="{FF2B5EF4-FFF2-40B4-BE49-F238E27FC236}">
                <a16:creationId xmlns:a16="http://schemas.microsoft.com/office/drawing/2014/main" id="{BBEB2AF8-5F8E-35F5-6DBD-4E2F27262C5E}"/>
              </a:ext>
            </a:extLst>
          </p:cNvPr>
          <p:cNvGraphicFramePr>
            <a:graphicFrameLocks/>
          </p:cNvGraphicFramePr>
          <p:nvPr>
            <p:extLst>
              <p:ext uri="{D42A27DB-BD31-4B8C-83A1-F6EECF244321}">
                <p14:modId xmlns:p14="http://schemas.microsoft.com/office/powerpoint/2010/main" val="173401749"/>
              </p:ext>
            </p:extLst>
          </p:nvPr>
        </p:nvGraphicFramePr>
        <p:xfrm>
          <a:off x="575187" y="1150374"/>
          <a:ext cx="7905136" cy="523567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4693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56487" y="1120580"/>
            <a:ext cx="8282911" cy="5078313"/>
          </a:xfrm>
          <a:prstGeom prst="rect">
            <a:avLst/>
          </a:prstGeom>
          <a:noFill/>
        </p:spPr>
        <p:txBody>
          <a:bodyPr wrap="square" rtlCol="0">
            <a:normAutofit/>
          </a:bodyPr>
          <a:lstStyle/>
          <a:p>
            <a:pPr algn="ctr">
              <a:defRPr/>
            </a:pPr>
            <a:endParaRPr lang="fr-FR" dirty="0"/>
          </a:p>
          <a:p>
            <a:pPr algn="ctr">
              <a:defRPr/>
            </a:pPr>
            <a:endParaRPr lang="fr-FR" dirty="0"/>
          </a:p>
          <a:p>
            <a:pPr algn="ctr">
              <a:defRPr/>
            </a:pPr>
            <a:r>
              <a:rPr lang="fr-FR" sz="2000" dirty="0"/>
              <a:t>La </a:t>
            </a:r>
            <a:r>
              <a:rPr lang="fr-FR" sz="2000" b="1" dirty="0">
                <a:solidFill>
                  <a:schemeClr val="accent6">
                    <a:lumMod val="75000"/>
                  </a:schemeClr>
                </a:solidFill>
              </a:rPr>
              <a:t>Note de conjoncture </a:t>
            </a:r>
            <a:r>
              <a:rPr lang="fr-FR" sz="2000" dirty="0"/>
              <a:t>de la </a:t>
            </a:r>
            <a:r>
              <a:rPr lang="fr-FR" sz="2000" dirty="0" err="1"/>
              <a:t>Dreets</a:t>
            </a:r>
            <a:r>
              <a:rPr lang="fr-FR" sz="2000" dirty="0"/>
              <a:t> Provence-Alpes-Côte d’Azur:</a:t>
            </a:r>
          </a:p>
          <a:p>
            <a:pPr algn="ctr">
              <a:defRPr/>
            </a:pPr>
            <a:br>
              <a:rPr lang="fr-FR" dirty="0">
                <a:hlinkClick r:id="rId3"/>
              </a:rPr>
            </a:br>
            <a:r>
              <a:rPr lang="fr-FR" sz="2000" dirty="0">
                <a:hlinkClick r:id="rId3"/>
              </a:rPr>
              <a:t>https://paca.dreets.gouv.fr/Les-publications-periodiques-9124</a:t>
            </a:r>
            <a:endParaRPr lang="fr-FR" sz="2000" dirty="0"/>
          </a:p>
          <a:p>
            <a:pPr algn="ctr">
              <a:defRPr/>
            </a:pPr>
            <a:endParaRPr lang="fr-FR" dirty="0"/>
          </a:p>
          <a:p>
            <a:pPr algn="ctr">
              <a:defRPr/>
            </a:pPr>
            <a:endParaRPr lang="fr-FR" sz="2000" dirty="0"/>
          </a:p>
          <a:p>
            <a:pPr algn="ctr">
              <a:defRPr/>
            </a:pPr>
            <a:r>
              <a:rPr lang="fr-FR" sz="2000" dirty="0"/>
              <a:t>Retrouvez tous nos indicateurs dans le </a:t>
            </a:r>
            <a:r>
              <a:rPr lang="fr-FR" sz="2000" b="1" dirty="0">
                <a:solidFill>
                  <a:schemeClr val="accent6">
                    <a:lumMod val="75000"/>
                  </a:schemeClr>
                </a:solidFill>
              </a:rPr>
              <a:t>Tableau de bord des indicateurs clés </a:t>
            </a:r>
          </a:p>
          <a:p>
            <a:pPr algn="ctr">
              <a:defRPr/>
            </a:pPr>
            <a:endParaRPr lang="fr-FR" sz="2000" dirty="0">
              <a:solidFill>
                <a:srgbClr val="FF0000"/>
              </a:solidFill>
            </a:endParaRPr>
          </a:p>
          <a:p>
            <a:pPr algn="ctr">
              <a:defRPr/>
            </a:pPr>
            <a:r>
              <a:rPr lang="fr-FR" sz="2000" dirty="0"/>
              <a:t>en téléchargement sur le site de la </a:t>
            </a:r>
            <a:r>
              <a:rPr lang="fr-FR" sz="2000" dirty="0" err="1"/>
              <a:t>Dreets</a:t>
            </a:r>
            <a:r>
              <a:rPr lang="fr-FR" sz="2000" dirty="0"/>
              <a:t> Provence-Alpes-Côte d’Azur : </a:t>
            </a:r>
          </a:p>
          <a:p>
            <a:pPr algn="ctr">
              <a:defRPr/>
            </a:pPr>
            <a:endParaRPr lang="fr-FR" sz="2400" dirty="0"/>
          </a:p>
          <a:p>
            <a:pPr algn="ctr"/>
            <a:r>
              <a:rPr lang="fr-FR" u="sng" dirty="0">
                <a:hlinkClick r:id="rId4"/>
              </a:rPr>
              <a:t>https://paca.dreets.gouv.fr/Les-indicateurs-cles-de-la-Dreets-Paca</a:t>
            </a:r>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p:txBody>
      </p:sp>
      <p:sp>
        <p:nvSpPr>
          <p:cNvPr id="4" name="ZoneTexte 3"/>
          <p:cNvSpPr txBox="1"/>
          <p:nvPr/>
        </p:nvSpPr>
        <p:spPr>
          <a:xfrm>
            <a:off x="264895" y="465363"/>
            <a:ext cx="8612177" cy="523220"/>
          </a:xfrm>
          <a:prstGeom prst="rect">
            <a:avLst/>
          </a:prstGeom>
          <a:noFill/>
        </p:spPr>
        <p:txBody>
          <a:bodyPr wrap="square" rtlCol="0">
            <a:spAutoFit/>
          </a:bodyPr>
          <a:lstStyle/>
          <a:p>
            <a:r>
              <a:rPr lang="fr-FR" sz="2800" b="1" dirty="0">
                <a:solidFill>
                  <a:schemeClr val="accent1">
                    <a:lumMod val="75000"/>
                  </a:schemeClr>
                </a:solidFill>
              </a:rPr>
              <a:t>Pour en savoir plus</a:t>
            </a:r>
            <a:endParaRPr lang="fr-FR" sz="2800" dirty="0">
              <a:solidFill>
                <a:schemeClr val="accent1">
                  <a:lumMod val="75000"/>
                </a:schemeClr>
              </a:solidFill>
            </a:endParaRPr>
          </a:p>
        </p:txBody>
      </p:sp>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22</a:t>
            </a:fld>
            <a:endParaRPr lang="fr-FR" dirty="0"/>
          </a:p>
        </p:txBody>
      </p:sp>
      <p:sp>
        <p:nvSpPr>
          <p:cNvPr id="7" name="Espace réservé du pied de page 6"/>
          <p:cNvSpPr>
            <a:spLocks noGrp="1"/>
          </p:cNvSpPr>
          <p:nvPr>
            <p:ph type="ftr" sz="quarter" idx="11"/>
          </p:nvPr>
        </p:nvSpPr>
        <p:spPr>
          <a:xfrm>
            <a:off x="1768415" y="6568767"/>
            <a:ext cx="5840083" cy="365125"/>
          </a:xfrm>
        </p:spPr>
        <p:txBody>
          <a:bodyPr/>
          <a:lstStyle/>
          <a:p>
            <a:r>
              <a:rPr lang="fr-FR"/>
              <a:t>Les éclairages conjoncturels départementaux - Vaucluse</a:t>
            </a:r>
            <a:endParaRPr lang="fr-FR" dirty="0"/>
          </a:p>
        </p:txBody>
      </p:sp>
      <p:sp>
        <p:nvSpPr>
          <p:cNvPr id="8" name="Espace réservé de la date 7"/>
          <p:cNvSpPr>
            <a:spLocks noGrp="1"/>
          </p:cNvSpPr>
          <p:nvPr>
            <p:ph type="dt" sz="half" idx="10"/>
          </p:nvPr>
        </p:nvSpPr>
        <p:spPr/>
        <p:txBody>
          <a:bodyPr/>
          <a:lstStyle/>
          <a:p>
            <a:r>
              <a:rPr lang="fr-FR"/>
              <a:t>Edition mars 2025</a:t>
            </a:r>
            <a:endParaRPr lang="fr-FR" dirty="0"/>
          </a:p>
        </p:txBody>
      </p:sp>
    </p:spTree>
    <p:extLst>
      <p:ext uri="{BB962C8B-B14F-4D97-AF65-F5344CB8AC3E}">
        <p14:creationId xmlns:p14="http://schemas.microsoft.com/office/powerpoint/2010/main" val="2538038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56487" y="1120580"/>
            <a:ext cx="7781925" cy="5078313"/>
          </a:xfrm>
          <a:prstGeom prst="rect">
            <a:avLst/>
          </a:prstGeom>
          <a:noFill/>
        </p:spPr>
        <p:txBody>
          <a:bodyPr wrap="square" rtlCol="0">
            <a:normAutofit/>
          </a:bodyPr>
          <a:lstStyle/>
          <a:p>
            <a:endParaRPr lang="fr-FR" dirty="0">
              <a:sym typeface="Wingdings" panose="05000000000000000000" pitchFamily="2" charset="2"/>
            </a:endParaRPr>
          </a:p>
          <a:p>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a:p>
            <a:pPr lvl="1"/>
            <a:endParaRPr lang="fr-FR" dirty="0"/>
          </a:p>
        </p:txBody>
      </p:sp>
      <p:sp>
        <p:nvSpPr>
          <p:cNvPr id="4" name="ZoneTexte 3"/>
          <p:cNvSpPr txBox="1"/>
          <p:nvPr/>
        </p:nvSpPr>
        <p:spPr>
          <a:xfrm>
            <a:off x="161693" y="446040"/>
            <a:ext cx="8827805" cy="523220"/>
          </a:xfrm>
          <a:prstGeom prst="rect">
            <a:avLst/>
          </a:prstGeom>
          <a:noFill/>
        </p:spPr>
        <p:txBody>
          <a:bodyPr wrap="square" rtlCol="0">
            <a:spAutoFit/>
          </a:bodyPr>
          <a:lstStyle/>
          <a:p>
            <a:r>
              <a:rPr lang="fr-FR" sz="2800" b="1" dirty="0">
                <a:solidFill>
                  <a:schemeClr val="accent1">
                    <a:lumMod val="75000"/>
                  </a:schemeClr>
                </a:solidFill>
              </a:rPr>
              <a:t>Une baisse liée au recul de l’emploi hors intérim…</a:t>
            </a:r>
            <a:endParaRPr lang="fr-FR" sz="2800" b="1" dirty="0">
              <a:solidFill>
                <a:srgbClr val="FF0000"/>
              </a:solidFill>
            </a:endParaRPr>
          </a:p>
        </p:txBody>
      </p:sp>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3</a:t>
            </a:fld>
            <a:endParaRPr lang="fr-FR" dirty="0"/>
          </a:p>
        </p:txBody>
      </p:sp>
      <p:sp>
        <p:nvSpPr>
          <p:cNvPr id="7" name="Espace réservé du pied de page 6"/>
          <p:cNvSpPr>
            <a:spLocks noGrp="1"/>
          </p:cNvSpPr>
          <p:nvPr>
            <p:ph type="ftr" sz="quarter" idx="11"/>
          </p:nvPr>
        </p:nvSpPr>
        <p:spPr>
          <a:xfrm>
            <a:off x="2291379" y="6568767"/>
            <a:ext cx="4496696" cy="365125"/>
          </a:xfrm>
        </p:spPr>
        <p:txBody>
          <a:bodyPr/>
          <a:lstStyle/>
          <a:p>
            <a:r>
              <a:rPr lang="fr-FR"/>
              <a:t>Les éclairages conjoncturels départementaux - Vaucluse</a:t>
            </a:r>
            <a:endParaRPr lang="fr-FR" dirty="0"/>
          </a:p>
        </p:txBody>
      </p:sp>
      <p:sp>
        <p:nvSpPr>
          <p:cNvPr id="8" name="Espace réservé de la date 7"/>
          <p:cNvSpPr>
            <a:spLocks noGrp="1"/>
          </p:cNvSpPr>
          <p:nvPr>
            <p:ph type="dt" sz="half" idx="10"/>
          </p:nvPr>
        </p:nvSpPr>
        <p:spPr/>
        <p:txBody>
          <a:bodyPr/>
          <a:lstStyle/>
          <a:p>
            <a:r>
              <a:rPr lang="fr-FR"/>
              <a:t>Edition mars 2025</a:t>
            </a:r>
            <a:endParaRPr lang="fr-FR" dirty="0"/>
          </a:p>
        </p:txBody>
      </p:sp>
      <p:sp>
        <p:nvSpPr>
          <p:cNvPr id="13" name="ZoneTexte 12"/>
          <p:cNvSpPr txBox="1"/>
          <p:nvPr/>
        </p:nvSpPr>
        <p:spPr>
          <a:xfrm>
            <a:off x="7773438" y="2926297"/>
            <a:ext cx="1383663" cy="3693319"/>
          </a:xfrm>
          <a:prstGeom prst="rect">
            <a:avLst/>
          </a:prstGeom>
          <a:noFill/>
        </p:spPr>
        <p:txBody>
          <a:bodyPr wrap="square" rtlCol="0">
            <a:spAutoFit/>
          </a:bodyPr>
          <a:lstStyle/>
          <a:p>
            <a:pPr algn="ctr"/>
            <a:r>
              <a:rPr lang="fr-FR" b="1" dirty="0">
                <a:solidFill>
                  <a:schemeClr val="accent6">
                    <a:lumMod val="75000"/>
                  </a:schemeClr>
                </a:solidFill>
              </a:rPr>
              <a:t>+ 90</a:t>
            </a:r>
          </a:p>
          <a:p>
            <a:pPr algn="ctr"/>
            <a:r>
              <a:rPr lang="fr-FR" b="1" dirty="0">
                <a:solidFill>
                  <a:schemeClr val="accent6">
                    <a:lumMod val="75000"/>
                  </a:schemeClr>
                </a:solidFill>
              </a:rPr>
              <a:t>intérimaires</a:t>
            </a:r>
          </a:p>
          <a:p>
            <a:pPr algn="ctr"/>
            <a:endParaRPr lang="fr-FR" b="1" dirty="0">
              <a:solidFill>
                <a:srgbClr val="00B0F0"/>
              </a:solidFill>
            </a:endParaRPr>
          </a:p>
          <a:p>
            <a:pPr algn="ctr"/>
            <a:r>
              <a:rPr lang="fr-FR" b="1" dirty="0">
                <a:solidFill>
                  <a:srgbClr val="00B0F0"/>
                </a:solidFill>
              </a:rPr>
              <a:t>- 620 emplois hors intérim</a:t>
            </a:r>
          </a:p>
          <a:p>
            <a:pPr algn="ctr"/>
            <a:endParaRPr lang="fr-FR" b="1" dirty="0">
              <a:solidFill>
                <a:schemeClr val="accent6">
                  <a:lumMod val="75000"/>
                </a:schemeClr>
              </a:solidFill>
            </a:endParaRPr>
          </a:p>
          <a:p>
            <a:pPr algn="ctr"/>
            <a:endParaRPr lang="fr-FR" b="1" dirty="0">
              <a:solidFill>
                <a:schemeClr val="accent6">
                  <a:lumMod val="75000"/>
                </a:schemeClr>
              </a:solidFill>
            </a:endParaRPr>
          </a:p>
          <a:p>
            <a:pPr algn="ctr"/>
            <a:r>
              <a:rPr lang="fr-FR" b="1" dirty="0">
                <a:solidFill>
                  <a:schemeClr val="accent6">
                    <a:lumMod val="75000"/>
                  </a:schemeClr>
                </a:solidFill>
              </a:rPr>
              <a:t>  </a:t>
            </a:r>
          </a:p>
          <a:p>
            <a:pPr algn="ctr"/>
            <a:endParaRPr lang="fr-FR" b="1" dirty="0">
              <a:solidFill>
                <a:srgbClr val="00B0F0"/>
              </a:solidFill>
            </a:endParaRPr>
          </a:p>
          <a:p>
            <a:pPr algn="ctr"/>
            <a:endParaRPr lang="fr-FR" b="1" dirty="0">
              <a:solidFill>
                <a:srgbClr val="00B0F0"/>
              </a:solidFill>
            </a:endParaRPr>
          </a:p>
          <a:p>
            <a:pPr algn="ctr"/>
            <a:endParaRPr lang="fr-FR" b="1" dirty="0">
              <a:solidFill>
                <a:srgbClr val="00B0F0"/>
              </a:solidFill>
            </a:endParaRPr>
          </a:p>
          <a:p>
            <a:pPr algn="ctr"/>
            <a:endParaRPr lang="fr-FR" b="1" dirty="0">
              <a:solidFill>
                <a:srgbClr val="00B0F0"/>
              </a:solidFill>
            </a:endParaRPr>
          </a:p>
        </p:txBody>
      </p:sp>
      <p:sp>
        <p:nvSpPr>
          <p:cNvPr id="11" name="ZoneTexte 10"/>
          <p:cNvSpPr txBox="1"/>
          <p:nvPr/>
        </p:nvSpPr>
        <p:spPr>
          <a:xfrm>
            <a:off x="7908494" y="2372200"/>
            <a:ext cx="1346180" cy="338554"/>
          </a:xfrm>
          <a:prstGeom prst="rect">
            <a:avLst/>
          </a:prstGeom>
          <a:noFill/>
        </p:spPr>
        <p:txBody>
          <a:bodyPr wrap="square" rtlCol="0">
            <a:spAutoFit/>
          </a:bodyPr>
          <a:lstStyle/>
          <a:p>
            <a:pPr algn="ctr"/>
            <a:r>
              <a:rPr lang="fr-FR" sz="1600" b="1" dirty="0"/>
              <a:t>Au T4 2024 :</a:t>
            </a:r>
            <a:endParaRPr lang="fr-FR" b="1" dirty="0"/>
          </a:p>
        </p:txBody>
      </p:sp>
      <p:graphicFrame>
        <p:nvGraphicFramePr>
          <p:cNvPr id="9" name="Graphique 8">
            <a:extLst>
              <a:ext uri="{FF2B5EF4-FFF2-40B4-BE49-F238E27FC236}">
                <a16:creationId xmlns:a16="http://schemas.microsoft.com/office/drawing/2014/main" id="{00000000-0008-0000-0800-000006000000}"/>
              </a:ext>
            </a:extLst>
          </p:cNvPr>
          <p:cNvGraphicFramePr>
            <a:graphicFrameLocks/>
          </p:cNvGraphicFramePr>
          <p:nvPr>
            <p:extLst>
              <p:ext uri="{D42A27DB-BD31-4B8C-83A1-F6EECF244321}">
                <p14:modId xmlns:p14="http://schemas.microsoft.com/office/powerpoint/2010/main" val="2264601501"/>
              </p:ext>
            </p:extLst>
          </p:nvPr>
        </p:nvGraphicFramePr>
        <p:xfrm>
          <a:off x="689748" y="1206634"/>
          <a:ext cx="7548664" cy="46602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5084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101864" y="950832"/>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4</a:t>
            </a:fld>
            <a:endParaRPr lang="fr-FR" dirty="0"/>
          </a:p>
        </p:txBody>
      </p:sp>
      <p:sp>
        <p:nvSpPr>
          <p:cNvPr id="7" name="Espace réservé du pied de page 6"/>
          <p:cNvSpPr>
            <a:spLocks noGrp="1"/>
          </p:cNvSpPr>
          <p:nvPr>
            <p:ph type="ftr" sz="quarter" idx="11"/>
          </p:nvPr>
        </p:nvSpPr>
        <p:spPr>
          <a:xfrm>
            <a:off x="2153353" y="6508442"/>
            <a:ext cx="4705349"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sp>
        <p:nvSpPr>
          <p:cNvPr id="13" name="ZoneTexte 12"/>
          <p:cNvSpPr txBox="1"/>
          <p:nvPr/>
        </p:nvSpPr>
        <p:spPr>
          <a:xfrm>
            <a:off x="113893" y="24507"/>
            <a:ext cx="8827805" cy="954107"/>
          </a:xfrm>
          <a:prstGeom prst="rect">
            <a:avLst/>
          </a:prstGeom>
          <a:noFill/>
        </p:spPr>
        <p:txBody>
          <a:bodyPr wrap="square" rtlCol="0">
            <a:spAutoFit/>
          </a:bodyPr>
          <a:lstStyle/>
          <a:p>
            <a:r>
              <a:rPr lang="fr-FR" sz="2800" b="1" dirty="0">
                <a:solidFill>
                  <a:schemeClr val="accent1">
                    <a:lumMod val="75000"/>
                  </a:schemeClr>
                </a:solidFill>
              </a:rPr>
              <a:t>… notamment dans le tertiaire marchand et la construction </a:t>
            </a:r>
            <a:r>
              <a:rPr lang="fr-FR" b="1" dirty="0">
                <a:solidFill>
                  <a:schemeClr val="accent1">
                    <a:lumMod val="75000"/>
                  </a:schemeClr>
                </a:solidFill>
              </a:rPr>
              <a:t>(et l’agriculture)</a:t>
            </a:r>
            <a:endParaRPr lang="fr-FR" sz="2800" b="1" dirty="0">
              <a:solidFill>
                <a:schemeClr val="accent1">
                  <a:lumMod val="75000"/>
                </a:schemeClr>
              </a:solidFill>
            </a:endParaRPr>
          </a:p>
        </p:txBody>
      </p:sp>
      <p:graphicFrame>
        <p:nvGraphicFramePr>
          <p:cNvPr id="4" name="Graphique 3">
            <a:extLst>
              <a:ext uri="{FF2B5EF4-FFF2-40B4-BE49-F238E27FC236}">
                <a16:creationId xmlns:a16="http://schemas.microsoft.com/office/drawing/2014/main" id="{00000000-0008-0000-0800-000008000000}"/>
              </a:ext>
            </a:extLst>
          </p:cNvPr>
          <p:cNvGraphicFramePr>
            <a:graphicFrameLocks/>
          </p:cNvGraphicFramePr>
          <p:nvPr>
            <p:extLst>
              <p:ext uri="{D42A27DB-BD31-4B8C-83A1-F6EECF244321}">
                <p14:modId xmlns:p14="http://schemas.microsoft.com/office/powerpoint/2010/main" val="987812493"/>
              </p:ext>
            </p:extLst>
          </p:nvPr>
        </p:nvGraphicFramePr>
        <p:xfrm>
          <a:off x="749029" y="1308099"/>
          <a:ext cx="7675123" cy="48981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5623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3645" y="69085"/>
            <a:ext cx="8930356" cy="892552"/>
          </a:xfrm>
          <a:prstGeom prst="rect">
            <a:avLst/>
          </a:prstGeom>
          <a:noFill/>
        </p:spPr>
        <p:txBody>
          <a:bodyPr wrap="square" rtlCol="0">
            <a:spAutoFit/>
          </a:bodyPr>
          <a:lstStyle/>
          <a:p>
            <a:r>
              <a:rPr lang="fr-FR" sz="2600" b="1" dirty="0">
                <a:solidFill>
                  <a:schemeClr val="accent1">
                    <a:lumMod val="75000"/>
                  </a:schemeClr>
                </a:solidFill>
              </a:rPr>
              <a:t>Faible croissance dans l’industrie et le tertiaire marchand, nouveau recul dans la construction et le tertiaire non marchand</a:t>
            </a:r>
            <a:endParaRPr lang="fr-FR" sz="2600" b="1" dirty="0">
              <a:solidFill>
                <a:srgbClr val="FF0000"/>
              </a:solidFill>
            </a:endParaRPr>
          </a:p>
        </p:txBody>
      </p:sp>
      <p:cxnSp>
        <p:nvCxnSpPr>
          <p:cNvPr id="6" name="Connecteur droit 5"/>
          <p:cNvCxnSpPr/>
          <p:nvPr/>
        </p:nvCxnSpPr>
        <p:spPr>
          <a:xfrm>
            <a:off x="213645" y="1023192"/>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5</a:t>
            </a:fld>
            <a:endParaRPr lang="fr-FR" dirty="0"/>
          </a:p>
        </p:txBody>
      </p:sp>
      <p:sp>
        <p:nvSpPr>
          <p:cNvPr id="7" name="Espace réservé du pied de page 6"/>
          <p:cNvSpPr>
            <a:spLocks noGrp="1"/>
          </p:cNvSpPr>
          <p:nvPr>
            <p:ph type="ftr" sz="quarter" idx="11"/>
          </p:nvPr>
        </p:nvSpPr>
        <p:spPr>
          <a:xfrm>
            <a:off x="2133600" y="6555759"/>
            <a:ext cx="4797349"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graphicFrame>
        <p:nvGraphicFramePr>
          <p:cNvPr id="2" name="Graphique 1">
            <a:extLst>
              <a:ext uri="{FF2B5EF4-FFF2-40B4-BE49-F238E27FC236}">
                <a16:creationId xmlns:a16="http://schemas.microsoft.com/office/drawing/2014/main" id="{00000000-0008-0000-0800-0000026C0000}"/>
              </a:ext>
            </a:extLst>
          </p:cNvPr>
          <p:cNvGraphicFramePr>
            <a:graphicFrameLocks/>
          </p:cNvGraphicFramePr>
          <p:nvPr>
            <p:extLst>
              <p:ext uri="{D42A27DB-BD31-4B8C-83A1-F6EECF244321}">
                <p14:modId xmlns:p14="http://schemas.microsoft.com/office/powerpoint/2010/main" val="4011197207"/>
              </p:ext>
            </p:extLst>
          </p:nvPr>
        </p:nvGraphicFramePr>
        <p:xfrm>
          <a:off x="418289" y="1337309"/>
          <a:ext cx="8180962" cy="49467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4510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a:off x="213645" y="991089"/>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6</a:t>
            </a:fld>
            <a:endParaRPr lang="fr-FR" dirty="0"/>
          </a:p>
        </p:txBody>
      </p:sp>
      <p:sp>
        <p:nvSpPr>
          <p:cNvPr id="7" name="Espace réservé du pied de page 6"/>
          <p:cNvSpPr>
            <a:spLocks noGrp="1"/>
          </p:cNvSpPr>
          <p:nvPr>
            <p:ph type="ftr" sz="quarter" idx="11"/>
          </p:nvPr>
        </p:nvSpPr>
        <p:spPr>
          <a:xfrm>
            <a:off x="2291379" y="6540192"/>
            <a:ext cx="4566621"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sp>
        <p:nvSpPr>
          <p:cNvPr id="13" name="ZoneTexte 12"/>
          <p:cNvSpPr txBox="1"/>
          <p:nvPr/>
        </p:nvSpPr>
        <p:spPr>
          <a:xfrm>
            <a:off x="213645" y="97354"/>
            <a:ext cx="8827805" cy="954107"/>
          </a:xfrm>
          <a:prstGeom prst="rect">
            <a:avLst/>
          </a:prstGeom>
          <a:noFill/>
        </p:spPr>
        <p:txBody>
          <a:bodyPr wrap="square" rtlCol="0">
            <a:spAutoFit/>
          </a:bodyPr>
          <a:lstStyle/>
          <a:p>
            <a:r>
              <a:rPr lang="fr-FR" sz="2800" b="1" dirty="0">
                <a:solidFill>
                  <a:schemeClr val="accent1">
                    <a:lumMod val="75000"/>
                  </a:schemeClr>
                </a:solidFill>
              </a:rPr>
              <a:t>Sur un an, l’emploi ne progresse que dans l’industrie et le tertiaire marchand </a:t>
            </a:r>
            <a:endParaRPr lang="fr-FR" sz="2800" b="1" dirty="0">
              <a:solidFill>
                <a:srgbClr val="FF0000"/>
              </a:solidFill>
            </a:endParaRPr>
          </a:p>
        </p:txBody>
      </p:sp>
      <p:pic>
        <p:nvPicPr>
          <p:cNvPr id="3" name="Image 2">
            <a:extLst>
              <a:ext uri="{FF2B5EF4-FFF2-40B4-BE49-F238E27FC236}">
                <a16:creationId xmlns:a16="http://schemas.microsoft.com/office/drawing/2014/main" id="{746645C2-546C-D73C-C0B4-2064AF19469D}"/>
              </a:ext>
            </a:extLst>
          </p:cNvPr>
          <p:cNvPicPr>
            <a:picLocks noChangeAspect="1"/>
          </p:cNvPicPr>
          <p:nvPr/>
        </p:nvPicPr>
        <p:blipFill>
          <a:blip r:embed="rId3"/>
          <a:stretch>
            <a:fillRect/>
          </a:stretch>
        </p:blipFill>
        <p:spPr>
          <a:xfrm>
            <a:off x="430869" y="1617466"/>
            <a:ext cx="8393355" cy="3431189"/>
          </a:xfrm>
          <a:prstGeom prst="rect">
            <a:avLst/>
          </a:prstGeom>
        </p:spPr>
      </p:pic>
    </p:spTree>
    <p:extLst>
      <p:ext uri="{BB962C8B-B14F-4D97-AF65-F5344CB8AC3E}">
        <p14:creationId xmlns:p14="http://schemas.microsoft.com/office/powerpoint/2010/main" val="2876306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a:t>Edition mars 2025</a:t>
            </a:r>
            <a:endParaRPr lang="fr-FR" dirty="0"/>
          </a:p>
        </p:txBody>
      </p:sp>
      <p:cxnSp>
        <p:nvCxnSpPr>
          <p:cNvPr id="6" name="Connecteur droit 5"/>
          <p:cNvCxnSpPr/>
          <p:nvPr/>
        </p:nvCxnSpPr>
        <p:spPr>
          <a:xfrm>
            <a:off x="-24772" y="899901"/>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7" name="Espace réservé du pied de page 6"/>
          <p:cNvSpPr>
            <a:spLocks noGrp="1"/>
          </p:cNvSpPr>
          <p:nvPr>
            <p:ph type="ftr" sz="quarter" idx="11"/>
          </p:nvPr>
        </p:nvSpPr>
        <p:spPr>
          <a:xfrm>
            <a:off x="1664897" y="6568767"/>
            <a:ext cx="5840083" cy="365125"/>
          </a:xfrm>
        </p:spPr>
        <p:txBody>
          <a:bodyPr/>
          <a:lstStyle/>
          <a:p>
            <a:r>
              <a:rPr lang="fr-FR" dirty="0"/>
              <a:t>Les éclairages conjoncturels départementaux - Vaucluse</a:t>
            </a:r>
          </a:p>
        </p:txBody>
      </p:sp>
      <p:sp>
        <p:nvSpPr>
          <p:cNvPr id="5" name="Espace réservé du numéro de diapositive 4"/>
          <p:cNvSpPr>
            <a:spLocks noGrp="1"/>
          </p:cNvSpPr>
          <p:nvPr>
            <p:ph type="sldNum" sz="quarter" idx="12"/>
          </p:nvPr>
        </p:nvSpPr>
        <p:spPr/>
        <p:txBody>
          <a:bodyPr/>
          <a:lstStyle/>
          <a:p>
            <a:fld id="{3C7AC07C-28E4-BD4F-9FFB-37ABAC856C34}" type="slidenum">
              <a:rPr lang="fr-FR" smtClean="0"/>
              <a:t>7</a:t>
            </a:fld>
            <a:endParaRPr lang="fr-FR" dirty="0"/>
          </a:p>
        </p:txBody>
      </p:sp>
      <p:sp>
        <p:nvSpPr>
          <p:cNvPr id="8" name="ZoneTexte 7">
            <a:extLst>
              <a:ext uri="{FF2B5EF4-FFF2-40B4-BE49-F238E27FC236}">
                <a16:creationId xmlns:a16="http://schemas.microsoft.com/office/drawing/2014/main" id="{93184C57-3623-04BB-AB1E-E1CD710144CB}"/>
              </a:ext>
            </a:extLst>
          </p:cNvPr>
          <p:cNvSpPr txBox="1"/>
          <p:nvPr/>
        </p:nvSpPr>
        <p:spPr>
          <a:xfrm>
            <a:off x="-24772" y="235102"/>
            <a:ext cx="9168772" cy="523220"/>
          </a:xfrm>
          <a:prstGeom prst="rect">
            <a:avLst/>
          </a:prstGeom>
          <a:noFill/>
        </p:spPr>
        <p:txBody>
          <a:bodyPr wrap="square" rtlCol="0">
            <a:spAutoFit/>
          </a:bodyPr>
          <a:lstStyle/>
          <a:p>
            <a:r>
              <a:rPr lang="fr-FR" sz="2800" b="1" dirty="0">
                <a:solidFill>
                  <a:schemeClr val="accent1">
                    <a:lumMod val="75000"/>
                  </a:schemeClr>
                </a:solidFill>
              </a:rPr>
              <a:t>La croissance de l’apprentissage toujours modérée </a:t>
            </a:r>
          </a:p>
        </p:txBody>
      </p:sp>
      <p:graphicFrame>
        <p:nvGraphicFramePr>
          <p:cNvPr id="10" name="Graphique 9">
            <a:extLst>
              <a:ext uri="{FF2B5EF4-FFF2-40B4-BE49-F238E27FC236}">
                <a16:creationId xmlns:a16="http://schemas.microsoft.com/office/drawing/2014/main" id="{0ACB1F1B-1AAE-DB7D-6772-71E02DE4D250}"/>
              </a:ext>
            </a:extLst>
          </p:cNvPr>
          <p:cNvGraphicFramePr>
            <a:graphicFrameLocks/>
          </p:cNvGraphicFramePr>
          <p:nvPr>
            <p:extLst>
              <p:ext uri="{D42A27DB-BD31-4B8C-83A1-F6EECF244321}">
                <p14:modId xmlns:p14="http://schemas.microsoft.com/office/powerpoint/2010/main" val="4180854648"/>
              </p:ext>
            </p:extLst>
          </p:nvPr>
        </p:nvGraphicFramePr>
        <p:xfrm>
          <a:off x="412955" y="1277291"/>
          <a:ext cx="8583561" cy="4784296"/>
        </p:xfrm>
        <a:graphic>
          <a:graphicData uri="http://schemas.openxmlformats.org/drawingml/2006/chart">
            <c:chart xmlns:c="http://schemas.openxmlformats.org/drawingml/2006/chart" xmlns:r="http://schemas.openxmlformats.org/officeDocument/2006/relationships" r:id="rId3"/>
          </a:graphicData>
        </a:graphic>
      </p:graphicFrame>
      <p:sp>
        <p:nvSpPr>
          <p:cNvPr id="9" name="ZoneTexte 26">
            <a:extLst>
              <a:ext uri="{FF2B5EF4-FFF2-40B4-BE49-F238E27FC236}">
                <a16:creationId xmlns:a16="http://schemas.microsoft.com/office/drawing/2014/main" id="{F51AF991-3A70-8E58-3518-3B177F09601B}"/>
              </a:ext>
            </a:extLst>
          </p:cNvPr>
          <p:cNvSpPr txBox="1"/>
          <p:nvPr/>
        </p:nvSpPr>
        <p:spPr bwMode="auto">
          <a:xfrm>
            <a:off x="8408503" y="1396898"/>
            <a:ext cx="637279" cy="239217"/>
          </a:xfrm>
          <a:prstGeom prst="rect">
            <a:avLst/>
          </a:prstGeom>
          <a:ln/>
        </p:spPr>
        <p:style>
          <a:lnRef idx="1">
            <a:schemeClr val="accent1"/>
          </a:lnRef>
          <a:fillRef idx="3">
            <a:schemeClr val="accent1"/>
          </a:fillRef>
          <a:effectRef idx="2">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sz="1100" b="1" dirty="0"/>
              <a:t>7 9</a:t>
            </a:r>
            <a:r>
              <a:rPr lang="fr-FR" b="1" dirty="0"/>
              <a:t>00</a:t>
            </a:r>
            <a:endParaRPr lang="fr-FR" sz="1100" b="1" dirty="0"/>
          </a:p>
        </p:txBody>
      </p:sp>
      <p:sp>
        <p:nvSpPr>
          <p:cNvPr id="4" name="Flèche vers le bas 27">
            <a:extLst>
              <a:ext uri="{FF2B5EF4-FFF2-40B4-BE49-F238E27FC236}">
                <a16:creationId xmlns:a16="http://schemas.microsoft.com/office/drawing/2014/main" id="{95A8BD54-0906-7D26-53D1-D05476C92B65}"/>
              </a:ext>
            </a:extLst>
          </p:cNvPr>
          <p:cNvSpPr/>
          <p:nvPr/>
        </p:nvSpPr>
        <p:spPr bwMode="auto">
          <a:xfrm>
            <a:off x="8657649" y="1776919"/>
            <a:ext cx="138988" cy="517112"/>
          </a:xfrm>
          <a:prstGeom prst="downArrow">
            <a:avLst/>
          </a:prstGeom>
        </p:spPr>
        <p:style>
          <a:lnRef idx="1">
            <a:schemeClr val="accent1"/>
          </a:lnRef>
          <a:fillRef idx="3">
            <a:schemeClr val="accent1"/>
          </a:fillRef>
          <a:effectRef idx="2">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fr-FR"/>
          </a:p>
        </p:txBody>
      </p:sp>
    </p:spTree>
    <p:extLst>
      <p:ext uri="{BB962C8B-B14F-4D97-AF65-F5344CB8AC3E}">
        <p14:creationId xmlns:p14="http://schemas.microsoft.com/office/powerpoint/2010/main" val="3931244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496536"/>
            <a:ext cx="9144000" cy="523220"/>
          </a:xfrm>
          <a:prstGeom prst="rect">
            <a:avLst/>
          </a:prstGeom>
          <a:noFill/>
        </p:spPr>
        <p:txBody>
          <a:bodyPr wrap="square" rtlCol="0">
            <a:spAutoFit/>
          </a:bodyPr>
          <a:lstStyle/>
          <a:p>
            <a:r>
              <a:rPr lang="fr-FR" sz="2800" b="1" dirty="0">
                <a:solidFill>
                  <a:schemeClr val="accent1">
                    <a:lumMod val="75000"/>
                  </a:schemeClr>
                </a:solidFill>
              </a:rPr>
              <a:t>Le taux de chômage baisse en rythme trimestriel et annuel…</a:t>
            </a:r>
          </a:p>
        </p:txBody>
      </p:sp>
      <p:cxnSp>
        <p:nvCxnSpPr>
          <p:cNvPr id="6" name="Connecteur droit 5"/>
          <p:cNvCxnSpPr/>
          <p:nvPr/>
        </p:nvCxnSpPr>
        <p:spPr>
          <a:xfrm>
            <a:off x="125699" y="1043186"/>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8</a:t>
            </a:fld>
            <a:endParaRPr lang="fr-FR" dirty="0"/>
          </a:p>
        </p:txBody>
      </p:sp>
      <p:sp>
        <p:nvSpPr>
          <p:cNvPr id="7" name="Espace réservé du pied de page 6"/>
          <p:cNvSpPr>
            <a:spLocks noGrp="1"/>
          </p:cNvSpPr>
          <p:nvPr>
            <p:ph type="ftr" sz="quarter" idx="11"/>
          </p:nvPr>
        </p:nvSpPr>
        <p:spPr>
          <a:xfrm>
            <a:off x="1733909" y="6568767"/>
            <a:ext cx="6003985" cy="365125"/>
          </a:xfrm>
        </p:spPr>
        <p:txBody>
          <a:bodyPr/>
          <a:lstStyle/>
          <a:p>
            <a:r>
              <a:rPr lang="fr-FR" dirty="0"/>
              <a:t>Les éclairages conjoncturels départementaux - Vaucluse</a:t>
            </a:r>
          </a:p>
        </p:txBody>
      </p:sp>
      <p:sp>
        <p:nvSpPr>
          <p:cNvPr id="3" name="Espace réservé de la date 2"/>
          <p:cNvSpPr>
            <a:spLocks noGrp="1"/>
          </p:cNvSpPr>
          <p:nvPr>
            <p:ph type="dt" sz="half" idx="10"/>
          </p:nvPr>
        </p:nvSpPr>
        <p:spPr/>
        <p:txBody>
          <a:bodyPr/>
          <a:lstStyle/>
          <a:p>
            <a:r>
              <a:rPr lang="fr-FR"/>
              <a:t>Edition mars 2025</a:t>
            </a:r>
            <a:endParaRPr lang="fr-FR" dirty="0"/>
          </a:p>
        </p:txBody>
      </p:sp>
      <p:sp>
        <p:nvSpPr>
          <p:cNvPr id="12" name="ZoneTexte 11"/>
          <p:cNvSpPr txBox="1"/>
          <p:nvPr/>
        </p:nvSpPr>
        <p:spPr>
          <a:xfrm>
            <a:off x="7642103" y="4440346"/>
            <a:ext cx="1652756" cy="338554"/>
          </a:xfrm>
          <a:prstGeom prst="rect">
            <a:avLst/>
          </a:prstGeom>
          <a:noFill/>
        </p:spPr>
        <p:txBody>
          <a:bodyPr wrap="square" rtlCol="0">
            <a:spAutoFit/>
          </a:bodyPr>
          <a:lstStyle/>
          <a:p>
            <a:pPr algn="ctr"/>
            <a:r>
              <a:rPr lang="fr-FR" sz="1600" b="1" dirty="0">
                <a:solidFill>
                  <a:schemeClr val="accent1">
                    <a:lumMod val="75000"/>
                  </a:schemeClr>
                </a:solidFill>
              </a:rPr>
              <a:t>7,1 % (-0,2 pt)</a:t>
            </a:r>
            <a:endParaRPr lang="fr-FR" sz="1600" b="1" dirty="0">
              <a:solidFill>
                <a:srgbClr val="FF0000"/>
              </a:solidFill>
            </a:endParaRPr>
          </a:p>
        </p:txBody>
      </p:sp>
      <p:sp>
        <p:nvSpPr>
          <p:cNvPr id="13" name="ZoneTexte 12"/>
          <p:cNvSpPr txBox="1"/>
          <p:nvPr/>
        </p:nvSpPr>
        <p:spPr>
          <a:xfrm>
            <a:off x="7574122" y="3507663"/>
            <a:ext cx="1720737" cy="338554"/>
          </a:xfrm>
          <a:prstGeom prst="rect">
            <a:avLst/>
          </a:prstGeom>
          <a:noFill/>
        </p:spPr>
        <p:txBody>
          <a:bodyPr wrap="square" rtlCol="0">
            <a:spAutoFit/>
          </a:bodyPr>
          <a:lstStyle/>
          <a:p>
            <a:pPr algn="ctr"/>
            <a:r>
              <a:rPr lang="fr-FR" sz="1600" b="1" dirty="0">
                <a:solidFill>
                  <a:schemeClr val="accent3">
                    <a:lumMod val="75000"/>
                  </a:schemeClr>
                </a:solidFill>
              </a:rPr>
              <a:t>9,5 % (-0,4 pt)</a:t>
            </a:r>
            <a:endParaRPr lang="fr-FR" b="1" dirty="0">
              <a:solidFill>
                <a:srgbClr val="FF0000"/>
              </a:solidFill>
            </a:endParaRPr>
          </a:p>
        </p:txBody>
      </p:sp>
      <p:sp>
        <p:nvSpPr>
          <p:cNvPr id="11" name="ZoneTexte 10"/>
          <p:cNvSpPr txBox="1"/>
          <p:nvPr/>
        </p:nvSpPr>
        <p:spPr>
          <a:xfrm>
            <a:off x="7642104" y="4144758"/>
            <a:ext cx="1652755" cy="338554"/>
          </a:xfrm>
          <a:prstGeom prst="rect">
            <a:avLst/>
          </a:prstGeom>
          <a:noFill/>
        </p:spPr>
        <p:txBody>
          <a:bodyPr wrap="square" rtlCol="0">
            <a:spAutoFit/>
          </a:bodyPr>
          <a:lstStyle/>
          <a:p>
            <a:pPr algn="ctr"/>
            <a:r>
              <a:rPr lang="fr-FR" sz="1600" b="1" dirty="0">
                <a:solidFill>
                  <a:schemeClr val="accent6">
                    <a:lumMod val="75000"/>
                  </a:schemeClr>
                </a:solidFill>
              </a:rPr>
              <a:t>7,7 % (-0,4 pt)</a:t>
            </a:r>
          </a:p>
        </p:txBody>
      </p:sp>
      <p:sp>
        <p:nvSpPr>
          <p:cNvPr id="2" name="ZoneTexte 1">
            <a:extLst>
              <a:ext uri="{FF2B5EF4-FFF2-40B4-BE49-F238E27FC236}">
                <a16:creationId xmlns:a16="http://schemas.microsoft.com/office/drawing/2014/main" id="{B05A20C8-0C47-322D-2B98-CDC004A55857}"/>
              </a:ext>
            </a:extLst>
          </p:cNvPr>
          <p:cNvSpPr txBox="1"/>
          <p:nvPr/>
        </p:nvSpPr>
        <p:spPr>
          <a:xfrm>
            <a:off x="7358737" y="2386816"/>
            <a:ext cx="2043680" cy="1200329"/>
          </a:xfrm>
          <a:prstGeom prst="rect">
            <a:avLst/>
          </a:prstGeom>
          <a:noFill/>
        </p:spPr>
        <p:txBody>
          <a:bodyPr wrap="square" rtlCol="0">
            <a:spAutoFit/>
          </a:bodyPr>
          <a:lstStyle/>
          <a:p>
            <a:pPr algn="ctr"/>
            <a:r>
              <a:rPr lang="fr-FR" dirty="0">
                <a:solidFill>
                  <a:srgbClr val="002060"/>
                </a:solidFill>
              </a:rPr>
              <a:t>Taux au T4 2024 (évolution par rapport</a:t>
            </a:r>
          </a:p>
          <a:p>
            <a:pPr algn="ctr"/>
            <a:r>
              <a:rPr lang="fr-FR" dirty="0">
                <a:solidFill>
                  <a:srgbClr val="002060"/>
                </a:solidFill>
              </a:rPr>
              <a:t>au T4 2023) :</a:t>
            </a:r>
            <a:endParaRPr lang="fr-FR" dirty="0"/>
          </a:p>
        </p:txBody>
      </p:sp>
      <p:graphicFrame>
        <p:nvGraphicFramePr>
          <p:cNvPr id="9" name="Graphique 8">
            <a:extLst>
              <a:ext uri="{FF2B5EF4-FFF2-40B4-BE49-F238E27FC236}">
                <a16:creationId xmlns:a16="http://schemas.microsoft.com/office/drawing/2014/main" id="{00000000-0008-0000-0200-000007140000}"/>
              </a:ext>
            </a:extLst>
          </p:cNvPr>
          <p:cNvGraphicFramePr>
            <a:graphicFrameLocks/>
          </p:cNvGraphicFramePr>
          <p:nvPr>
            <p:extLst>
              <p:ext uri="{D42A27DB-BD31-4B8C-83A1-F6EECF244321}">
                <p14:modId xmlns:p14="http://schemas.microsoft.com/office/powerpoint/2010/main" val="1624696973"/>
              </p:ext>
            </p:extLst>
          </p:nvPr>
        </p:nvGraphicFramePr>
        <p:xfrm>
          <a:off x="428625" y="1162052"/>
          <a:ext cx="7705725" cy="52863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02633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16195" y="1"/>
            <a:ext cx="8511610" cy="954107"/>
          </a:xfrm>
          <a:prstGeom prst="rect">
            <a:avLst/>
          </a:prstGeom>
          <a:noFill/>
        </p:spPr>
        <p:txBody>
          <a:bodyPr wrap="square" rtlCol="0">
            <a:spAutoFit/>
          </a:bodyPr>
          <a:lstStyle/>
          <a:p>
            <a:r>
              <a:rPr lang="fr-FR" sz="2800" b="1" dirty="0">
                <a:solidFill>
                  <a:schemeClr val="accent1">
                    <a:lumMod val="75000"/>
                  </a:schemeClr>
                </a:solidFill>
              </a:rPr>
              <a:t>… mais reste supérieur à celui des départements comparables</a:t>
            </a:r>
            <a:endParaRPr lang="fr-FR" sz="2800" dirty="0">
              <a:solidFill>
                <a:schemeClr val="accent1">
                  <a:lumMod val="75000"/>
                </a:schemeClr>
              </a:solidFill>
            </a:endParaRPr>
          </a:p>
        </p:txBody>
      </p:sp>
      <p:cxnSp>
        <p:nvCxnSpPr>
          <p:cNvPr id="6" name="Connecteur droit 5"/>
          <p:cNvCxnSpPr/>
          <p:nvPr/>
        </p:nvCxnSpPr>
        <p:spPr>
          <a:xfrm>
            <a:off x="316195" y="954108"/>
            <a:ext cx="8827805" cy="0"/>
          </a:xfrm>
          <a:prstGeom prst="line">
            <a:avLst/>
          </a:prstGeom>
          <a:ln/>
          <a:effectLst/>
        </p:spPr>
        <p:style>
          <a:lnRef idx="3">
            <a:schemeClr val="accent6"/>
          </a:lnRef>
          <a:fillRef idx="0">
            <a:schemeClr val="accent6"/>
          </a:fillRef>
          <a:effectRef idx="2">
            <a:schemeClr val="accent6"/>
          </a:effectRef>
          <a:fontRef idx="minor">
            <a:schemeClr val="tx1"/>
          </a:fontRef>
        </p:style>
      </p:cxnSp>
      <p:sp>
        <p:nvSpPr>
          <p:cNvPr id="5" name="Espace réservé du numéro de diapositive 4"/>
          <p:cNvSpPr>
            <a:spLocks noGrp="1"/>
          </p:cNvSpPr>
          <p:nvPr>
            <p:ph type="sldNum" sz="quarter" idx="12"/>
          </p:nvPr>
        </p:nvSpPr>
        <p:spPr/>
        <p:txBody>
          <a:bodyPr/>
          <a:lstStyle/>
          <a:p>
            <a:fld id="{3C7AC07C-28E4-BD4F-9FFB-37ABAC856C34}" type="slidenum">
              <a:rPr lang="fr-FR" smtClean="0"/>
              <a:t>9</a:t>
            </a:fld>
            <a:endParaRPr lang="fr-FR" dirty="0"/>
          </a:p>
        </p:txBody>
      </p:sp>
      <p:sp>
        <p:nvSpPr>
          <p:cNvPr id="7" name="Espace réservé du pied de page 6"/>
          <p:cNvSpPr>
            <a:spLocks noGrp="1"/>
          </p:cNvSpPr>
          <p:nvPr>
            <p:ph type="ftr" sz="quarter" idx="11"/>
          </p:nvPr>
        </p:nvSpPr>
        <p:spPr>
          <a:xfrm>
            <a:off x="2226832" y="6568767"/>
            <a:ext cx="4574017" cy="365125"/>
          </a:xfrm>
        </p:spPr>
        <p:txBody>
          <a:bodyPr/>
          <a:lstStyle/>
          <a:p>
            <a:r>
              <a:rPr lang="fr-FR" dirty="0"/>
              <a:t>Les éclairages conjoncturels départementaux - Vaucluse</a:t>
            </a:r>
          </a:p>
        </p:txBody>
      </p:sp>
      <p:sp>
        <p:nvSpPr>
          <p:cNvPr id="8" name="Espace réservé de la date 7"/>
          <p:cNvSpPr>
            <a:spLocks noGrp="1"/>
          </p:cNvSpPr>
          <p:nvPr>
            <p:ph type="dt" sz="half" idx="10"/>
          </p:nvPr>
        </p:nvSpPr>
        <p:spPr/>
        <p:txBody>
          <a:bodyPr/>
          <a:lstStyle/>
          <a:p>
            <a:r>
              <a:rPr lang="fr-FR"/>
              <a:t>Edition mars 2025</a:t>
            </a:r>
            <a:endParaRPr lang="fr-FR" dirty="0"/>
          </a:p>
        </p:txBody>
      </p:sp>
      <p:graphicFrame>
        <p:nvGraphicFramePr>
          <p:cNvPr id="3" name="Graphique 2">
            <a:extLst>
              <a:ext uri="{FF2B5EF4-FFF2-40B4-BE49-F238E27FC236}">
                <a16:creationId xmlns:a16="http://schemas.microsoft.com/office/drawing/2014/main" id="{208E75E8-3A9B-3557-CFDE-FBF3CB0630CE}"/>
              </a:ext>
            </a:extLst>
          </p:cNvPr>
          <p:cNvGraphicFramePr>
            <a:graphicFrameLocks/>
          </p:cNvGraphicFramePr>
          <p:nvPr/>
        </p:nvGraphicFramePr>
        <p:xfrm>
          <a:off x="1109662" y="1135156"/>
          <a:ext cx="6924675" cy="45876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4037798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ireccte - Document" ma:contentTypeID="0x0101002B9C2962A44E47E49C985B3DB63656AE0096388B916A9B264DBD77EFB5256EEC22" ma:contentTypeVersion="8" ma:contentTypeDescription="Document pour les portails de type Direccte" ma:contentTypeScope="" ma:versionID="c11fc93c9e7ea15410097cfb7479afe7">
  <xsd:schema xmlns:xsd="http://www.w3.org/2001/XMLSchema" xmlns:xs="http://www.w3.org/2001/XMLSchema" xmlns:p="http://schemas.microsoft.com/office/2006/metadata/properties" xmlns:ns2="2ff91c20-40e6-4ab5-a5ac-9b5646c66526" xmlns:ns3="ab994d58-9349-46a1-8cee-b96a64c5dc7e" targetNamespace="http://schemas.microsoft.com/office/2006/metadata/properties" ma:root="true" ma:fieldsID="dcf6eb2dcc919f976b99dd89427cdf59" ns2:_="" ns3:_="">
    <xsd:import namespace="2ff91c20-40e6-4ab5-a5ac-9b5646c66526"/>
    <xsd:import namespace="ab994d58-9349-46a1-8cee-b96a64c5dc7e"/>
    <xsd:element name="properties">
      <xsd:complexType>
        <xsd:sequence>
          <xsd:element name="documentManagement">
            <xsd:complexType>
              <xsd:all>
                <xsd:element ref="ns2:DIRECCTE" minOccurs="0"/>
                <xsd:element ref="ns2:Rubrique" minOccurs="0"/>
                <xsd:element ref="ns2:RubriqueNiv2" minOccurs="0"/>
                <xsd:element ref="ns2:RubriqueNiv3" minOccurs="0"/>
                <xsd:element ref="ns2:Auteur" minOccurs="0"/>
                <xsd:element ref="ns2:Mots_x0020_Clefs" minOccurs="0"/>
                <xsd:element ref="ns3:_dlc_DocId" minOccurs="0"/>
                <xsd:element ref="ns3:_dlc_DocIdUrl" minOccurs="0"/>
                <xsd:element ref="ns3:_dlc_DocIdPersistId" minOccurs="0"/>
                <xsd:element ref="ns3:Resume" minOccurs="0"/>
                <xsd:element ref="ns3:Année" minOccurs="0"/>
                <xsd:element ref="ns3:Mois" minOccurs="0"/>
                <xsd:element ref="ns3:Jou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f91c20-40e6-4ab5-a5ac-9b5646c66526" elementFormDefault="qualified">
    <xsd:import namespace="http://schemas.microsoft.com/office/2006/documentManagement/types"/>
    <xsd:import namespace="http://schemas.microsoft.com/office/infopath/2007/PartnerControls"/>
    <xsd:element name="DIRECCTE" ma:index="8" nillable="true" ma:displayName="DIRECCTE" ma:internalName="DIRECCTE">
      <xsd:simpleType>
        <xsd:restriction base="dms:Text">
          <xsd:maxLength value="255"/>
        </xsd:restriction>
      </xsd:simpleType>
    </xsd:element>
    <xsd:element name="Rubrique" ma:index="9" nillable="true" ma:displayName="Rubrique" ma:internalName="Rubrique">
      <xsd:simpleType>
        <xsd:restriction base="dms:Text">
          <xsd:maxLength value="255"/>
        </xsd:restriction>
      </xsd:simpleType>
    </xsd:element>
    <xsd:element name="RubriqueNiv2" ma:index="10" nillable="true" ma:displayName="Rubrique Niveau 2" ma:internalName="RubriqueNiv2">
      <xsd:simpleType>
        <xsd:restriction base="dms:Text">
          <xsd:maxLength value="255"/>
        </xsd:restriction>
      </xsd:simpleType>
    </xsd:element>
    <xsd:element name="RubriqueNiv3" ma:index="11" nillable="true" ma:displayName="Rubrique Niveau 3" ma:internalName="RubriqueNiv3">
      <xsd:simpleType>
        <xsd:restriction base="dms:Text">
          <xsd:maxLength value="255"/>
        </xsd:restriction>
      </xsd:simpleType>
    </xsd:element>
    <xsd:element name="Auteur" ma:index="12" nillable="true" ma:displayName="Auteur" ma:list="UserInfo" ma:SharePointGroup="0" ma:internalName="Auteu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ots_x0020_Clefs" ma:index="13" nillable="true" ma:displayName="Mots Clefs" ma:internalName="Mots_x0020_Clef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994d58-9349-46a1-8cee-b96a64c5dc7e" elementFormDefault="qualified">
    <xsd:import namespace="http://schemas.microsoft.com/office/2006/documentManagement/types"/>
    <xsd:import namespace="http://schemas.microsoft.com/office/infopath/2007/PartnerControls"/>
    <xsd:element name="_dlc_DocId" ma:index="14" nillable="true" ma:displayName="Valeur d’ID de document" ma:description="Valeur de l’ID de document affecté à cet élément." ma:internalName="_dlc_DocId" ma:readOnly="true">
      <xsd:simpleType>
        <xsd:restriction base="dms:Text"/>
      </xsd:simpleType>
    </xsd:element>
    <xsd:element name="_dlc_DocIdUrl" ma:index="15"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6" nillable="true" ma:displayName="Persist ID" ma:description="Keep ID on add." ma:hidden="true" ma:internalName="_dlc_DocIdPersistId" ma:readOnly="true">
      <xsd:simpleType>
        <xsd:restriction base="dms:Boolean"/>
      </xsd:simpleType>
    </xsd:element>
    <xsd:element name="Resume" ma:index="17" nillable="true" ma:displayName="Résumé" ma:internalName="Resume">
      <xsd:simpleType>
        <xsd:restriction base="dms:Text">
          <xsd:maxLength value="255"/>
        </xsd:restriction>
      </xsd:simpleType>
    </xsd:element>
    <xsd:element name="Année" ma:index="18" nillable="true" ma:displayName="Année" ma:description="" ma:format="Dropdown" ma:internalName="Ann_x00e9_e">
      <xsd:simpleType>
        <xsd:union memberTypes="dms:Text">
          <xsd:simpleType>
            <xsd:restriction base="dms:Choice">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restriction>
          </xsd:simpleType>
        </xsd:union>
      </xsd:simpleType>
    </xsd:element>
    <xsd:element name="Mois" ma:index="19" nillable="true" ma:displayName="Mois" ma:format="Dropdown" ma:internalName="Mois">
      <xsd:simpleType>
        <xsd:restriction base="dms:Choice">
          <xsd:enumeration value="01 - Janvier"/>
          <xsd:enumeration value="02 - Février"/>
          <xsd:enumeration value="03 - Mars"/>
          <xsd:enumeration value="04 - Avril"/>
          <xsd:enumeration value="05 - Mai"/>
          <xsd:enumeration value="06 - Juin"/>
          <xsd:enumeration value="07 - Juillet"/>
          <xsd:enumeration value="08 - Août"/>
          <xsd:enumeration value="09 - Septembre"/>
          <xsd:enumeration value="10 - Octobre"/>
          <xsd:enumeration value="11 - Novembre"/>
          <xsd:enumeration value="12 - Décembre"/>
        </xsd:restriction>
      </xsd:simpleType>
    </xsd:element>
    <xsd:element name="Jour" ma:index="20" nillable="true" ma:displayName="Jour" ma:format="Dropdown" ma:internalName="Jour">
      <xsd:simpleType>
        <xsd:restriction base="dms:Choice">
          <xsd:enumeration value="01"/>
          <xsd:enumeration value="02"/>
          <xsd:enumeration value="03"/>
          <xsd:enumeration value="04"/>
          <xsd:enumeration value="05"/>
          <xsd:enumeration value="06"/>
          <xsd:enumeration value="07"/>
          <xsd:enumeration value="08"/>
          <xsd:enumeration value="09"/>
          <xsd:enumeration value="10"/>
          <xsd:enumeration value="11"/>
          <xsd:enumeration value="12"/>
          <xsd:enumeration value="13"/>
          <xsd:enumeration value="14"/>
          <xsd:enumeration value="15"/>
          <xsd:enumeration value="16"/>
          <xsd:enumeration value="17"/>
          <xsd:enumeration value="18"/>
          <xsd:enumeration value="19"/>
          <xsd:enumeration value="20"/>
          <xsd:enumeration value="21"/>
          <xsd:enumeration value="22"/>
          <xsd:enumeration value="23"/>
          <xsd:enumeration value="24"/>
          <xsd:enumeration value="25"/>
          <xsd:enumeration value="26"/>
          <xsd:enumeration value="27"/>
          <xsd:enumeration value="28"/>
          <xsd:enumeration value="29"/>
          <xsd:enumeration value="30"/>
          <xsd:enumeration value="31"/>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Jour xmlns="ab994d58-9349-46a1-8cee-b96a64c5dc7e">07</Jour>
    <Auteur xmlns="2ff91c20-40e6-4ab5-a5ac-9b5646c66526">
      <UserInfo>
        <DisplayName/>
        <AccountId xsi:nil="true"/>
        <AccountType/>
      </UserInfo>
    </Auteur>
    <DIRECCTE xmlns="2ff91c20-40e6-4ab5-a5ac-9b5646c66526" xsi:nil="true"/>
    <Mots_x0020_Clefs xmlns="2ff91c20-40e6-4ab5-a5ac-9b5646c66526" xsi:nil="true"/>
    <Resume xmlns="ab994d58-9349-46a1-8cee-b96a64c5dc7e" xsi:nil="true"/>
    <Année xmlns="ab994d58-9349-46a1-8cee-b96a64c5dc7e">2018</Année>
    <RubriqueNiv3 xmlns="2ff91c20-40e6-4ab5-a5ac-9b5646c66526" xsi:nil="true"/>
    <Rubrique xmlns="2ff91c20-40e6-4ab5-a5ac-9b5646c66526" xsi:nil="true"/>
    <RubriqueNiv2 xmlns="2ff91c20-40e6-4ab5-a5ac-9b5646c66526" xsi:nil="true"/>
    <Mois xmlns="ab994d58-9349-46a1-8cee-b96a64c5dc7e">06 - Juin</Mois>
    <_dlc_DocId xmlns="ab994d58-9349-46a1-8cee-b96a64c5dc7e">PACA-1195-1</_dlc_DocId>
    <_dlc_DocIdUrl xmlns="ab994d58-9349-46a1-8cee-b96a64c5dc7e">
      <Url>http://intranet.direccte.gouv.fr/paca/Etudes%20et%20statistiques/_layouts/15/DocIdRedir.aspx?ID=PACA-1195-1</Url>
      <Description>PACA-1195-1</Description>
    </_dlc_DocIdUrl>
  </documentManagement>
</p:properties>
</file>

<file path=customXml/itemProps1.xml><?xml version="1.0" encoding="utf-8"?>
<ds:datastoreItem xmlns:ds="http://schemas.openxmlformats.org/officeDocument/2006/customXml" ds:itemID="{608BEFDB-FD80-49BF-933E-2ABC1EFC7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f91c20-40e6-4ab5-a5ac-9b5646c66526"/>
    <ds:schemaRef ds:uri="ab994d58-9349-46a1-8cee-b96a64c5dc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D4B930-2EF4-44AA-B4F3-1B1D22FE6A52}">
  <ds:schemaRefs>
    <ds:schemaRef ds:uri="http://schemas.microsoft.com/sharepoint/v3/contenttype/forms"/>
  </ds:schemaRefs>
</ds:datastoreItem>
</file>

<file path=customXml/itemProps3.xml><?xml version="1.0" encoding="utf-8"?>
<ds:datastoreItem xmlns:ds="http://schemas.openxmlformats.org/officeDocument/2006/customXml" ds:itemID="{3B2AE89B-080E-49C5-92D1-0FC918E24C08}">
  <ds:schemaRefs>
    <ds:schemaRef ds:uri="http://schemas.microsoft.com/sharepoint/events"/>
  </ds:schemaRefs>
</ds:datastoreItem>
</file>

<file path=customXml/itemProps4.xml><?xml version="1.0" encoding="utf-8"?>
<ds:datastoreItem xmlns:ds="http://schemas.openxmlformats.org/officeDocument/2006/customXml" ds:itemID="{9F75A013-2665-47DA-9765-AD20C70A5351}">
  <ds:schemaRefs>
    <ds:schemaRef ds:uri="http://schemas.microsoft.com/office/2006/metadata/properties"/>
    <ds:schemaRef ds:uri="http://schemas.microsoft.com/office/2006/documentManagement/types"/>
    <ds:schemaRef ds:uri="ab994d58-9349-46a1-8cee-b96a64c5dc7e"/>
    <ds:schemaRef ds:uri="http://schemas.openxmlformats.org/package/2006/metadata/core-properties"/>
    <ds:schemaRef ds:uri="http://www.w3.org/XML/1998/namespace"/>
    <ds:schemaRef ds:uri="http://purl.org/dc/elements/1.1/"/>
    <ds:schemaRef ds:uri="2ff91c20-40e6-4ab5-a5ac-9b5646c66526"/>
    <ds:schemaRef ds:uri="http://schemas.microsoft.com/office/infopath/2007/PartnerControl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11620</TotalTime>
  <Words>1891</Words>
  <Application>Microsoft Office PowerPoint</Application>
  <PresentationFormat>Affichage à l'écran (4:3)</PresentationFormat>
  <Paragraphs>305</Paragraphs>
  <Slides>22</Slides>
  <Notes>22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Arial</vt:lpstr>
      <vt:lpstr>Calibri</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L'agence Mars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Pascale Lami</dc:creator>
  <cp:lastModifiedBy>MEYER, Virginie (DREETS-PACA)</cp:lastModifiedBy>
  <cp:revision>966</cp:revision>
  <cp:lastPrinted>2018-10-09T12:30:48Z</cp:lastPrinted>
  <dcterms:created xsi:type="dcterms:W3CDTF">2018-05-30T13:27:07Z</dcterms:created>
  <dcterms:modified xsi:type="dcterms:W3CDTF">2025-03-25T09:35:45Z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0x0101002B9C2962A44E47E49C985B3DB63656AE0096388B916A9B264DBD77EFB5256EEC22</vt:lpwstr>
  </property>
  <property fmtid="{D5CDD505-2E9C-101B-9397-08002B2CF9AE}" pid="3" name="_dlc_DocIdItemGuid">
    <vt:lpwstr>e2e11c4f-34e3-4fd7-820e-3307ce29c67b</vt:lpwstr>
  </property>
</Properties>
</file>