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notesSlides/notesSlide5.xml" ContentType="application/vnd.openxmlformats-officedocument.presentationml.notesSlide+xml"/>
  <Override PartName="/ppt/charts/chart4.xml" ContentType="application/vnd.openxmlformats-officedocument.drawingml.chart+xml"/>
  <Override PartName="/ppt/drawings/drawing4.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drawings/drawing5.xml" ContentType="application/vnd.openxmlformats-officedocument.drawingml.chartshapes+xml"/>
  <Override PartName="/ppt/notesSlides/notesSlide8.xml" ContentType="application/vnd.openxmlformats-officedocument.presentationml.notesSlide+xml"/>
  <Override PartName="/ppt/charts/chart6.xml" ContentType="application/vnd.openxmlformats-officedocument.drawingml.chart+xml"/>
  <Override PartName="/ppt/drawings/drawing6.xml" ContentType="application/vnd.openxmlformats-officedocument.drawingml.chartshapes+xml"/>
  <Override PartName="/ppt/notesSlides/notesSlide9.xml" ContentType="application/vnd.openxmlformats-officedocument.presentationml.notesSlide+xml"/>
  <Override PartName="/ppt/charts/chart7.xml" ContentType="application/vnd.openxmlformats-officedocument.drawingml.chart+xml"/>
  <Override PartName="/ppt/drawings/drawing7.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8.xml" ContentType="application/vnd.openxmlformats-officedocument.drawingml.chart+xml"/>
  <Override PartName="/ppt/drawings/drawing8.xml" ContentType="application/vnd.openxmlformats-officedocument.drawingml.chartshap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9.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9.xml" ContentType="application/vnd.openxmlformats-officedocument.drawingml.chartshapes+xml"/>
  <Override PartName="/ppt/notesSlides/notesSlide15.xml" ContentType="application/vnd.openxmlformats-officedocument.presentationml.notesSlide+xml"/>
  <Override PartName="/ppt/charts/chart10.xml" ContentType="application/vnd.openxmlformats-officedocument.drawingml.chart+xml"/>
  <Override PartName="/ppt/drawings/drawing10.xml" ContentType="application/vnd.openxmlformats-officedocument.drawingml.chartshape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2"/>
  </p:notesMasterIdLst>
  <p:sldIdLst>
    <p:sldId id="300" r:id="rId6"/>
    <p:sldId id="299" r:id="rId7"/>
    <p:sldId id="264" r:id="rId8"/>
    <p:sldId id="290" r:id="rId9"/>
    <p:sldId id="292" r:id="rId10"/>
    <p:sldId id="293" r:id="rId11"/>
    <p:sldId id="316" r:id="rId12"/>
    <p:sldId id="306" r:id="rId13"/>
    <p:sldId id="302" r:id="rId14"/>
    <p:sldId id="328" r:id="rId15"/>
    <p:sldId id="314" r:id="rId16"/>
    <p:sldId id="319" r:id="rId17"/>
    <p:sldId id="320" r:id="rId18"/>
    <p:sldId id="326" r:id="rId19"/>
    <p:sldId id="327" r:id="rId20"/>
    <p:sldId id="317" r:id="rId21"/>
  </p:sldIdLst>
  <p:sldSz cx="9144000" cy="6858000" type="screen4x3"/>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8686"/>
    <a:srgbClr val="98B954"/>
    <a:srgbClr val="F79646"/>
    <a:srgbClr val="37609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46" autoAdjust="0"/>
    <p:restoredTop sz="94306" autoAdjust="0"/>
  </p:normalViewPr>
  <p:slideViewPr>
    <p:cSldViewPr snapToGrid="0" snapToObjects="1">
      <p:cViewPr varScale="1">
        <p:scale>
          <a:sx n="100" d="100"/>
          <a:sy n="100" d="100"/>
        </p:scale>
        <p:origin x="124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oleObject" Target="file:///\\polaris.social.gouv.fr\DREETS-PACA$\Users\Cab-SESE\10%20-%20Notes%20de%20conjoncture\01%20-%20Notes\2025\2025-T4\01%20-%20Fichiers%20de%20travail\D&#233;faillances_entreprises\2025-T4%20-%20D&#233;faillances%20d'entreprises_v2.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polaris.social.gouv.fr\DREETS-PACA$\Users\Cab-SESE\10%20-%20Notes%20de%20conjoncture\01%20-%20Notes\2025\2025-T4\01%20-%20Fichiers%20de%20travail\Apprentissage\2025_T4_Apprentisage_note.xls" TargetMode="External"/><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polaris.social.gouv.fr\DREETS-PACA$\Users\Cab-SESE\10%20-%20Tableau%20de%20bord%20conjoncturel\01%20-%20Indicateurs\Taux%20de%20ch&#244;mage.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polaris.social.gouv.fr\DREETS-PACA$\Users\Cab-SESE\10%20-%20Notes%20de%20conjoncture\01%20-%20Notes\2025\2025-T4\01%20-%20Fichiers%20de%20travail\DEFM-Ch&#244;mage\Tx%20ch&#244;mage%20-%20d&#233;p%20comparables\T201_&#233;clairages_d&#233;p_V2.xls"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polaris.social.gouv.fr\DREETS-PACA$\Users\Cab-SESE\10%20-%20Notes%20de%20conjoncture\01%20-%20Notes\2025\2025-T4\01%20-%20Fichiers%20de%20travail\Prestations%20sociales\2025-T4%20-%20Prestations%20sociales.xlsx" TargetMode="External"/></Relationships>
</file>

<file path=ppt/charts/_rels/chart9.xml.rels><?xml version="1.0" encoding="UTF-8" standalone="yes"?>
<Relationships xmlns="http://schemas.openxmlformats.org/package/2006/relationships"><Relationship Id="rId3" Type="http://schemas.openxmlformats.org/officeDocument/2006/relationships/oleObject" Target="file:///\\polaris.social.gouv.fr\DREETS-PACA$\Users\Cab-SESE\10%20-%20Notes%20de%20conjoncture\01%20-%20Notes\2025\2025-T4\01%20-%20Fichiers%20de%20travail\Cr&#233;ations_entreprises\2025-T4%20-%20Cr&#233;ations%20d'entreprises.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rgbClr val="000000"/>
                </a:solidFill>
                <a:latin typeface="Calibri"/>
                <a:ea typeface="Calibri"/>
                <a:cs typeface="Calibri"/>
              </a:defRPr>
            </a:pPr>
            <a:r>
              <a:rPr lang="fr-FR" sz="1500" b="1" i="0" u="none" strike="noStrike" baseline="0">
                <a:solidFill>
                  <a:srgbClr val="000000"/>
                </a:solidFill>
                <a:latin typeface="Calibri"/>
              </a:rPr>
              <a:t>Evolution de l'emploi salarié dans le Vaucluse </a:t>
            </a:r>
          </a:p>
          <a:p>
            <a:pPr>
              <a:defRPr sz="1000" b="0" i="0" u="none" strike="noStrike" baseline="0">
                <a:solidFill>
                  <a:srgbClr val="000000"/>
                </a:solidFill>
                <a:latin typeface="Calibri"/>
                <a:ea typeface="Calibri"/>
                <a:cs typeface="Calibri"/>
              </a:defRPr>
            </a:pPr>
            <a:r>
              <a:rPr lang="fr-FR" sz="1100" b="0" i="1" u="none" strike="noStrike" baseline="0">
                <a:solidFill>
                  <a:srgbClr val="000000"/>
                </a:solidFill>
                <a:latin typeface="Calibri"/>
              </a:rPr>
              <a:t>(en indice base 100 au 1</a:t>
            </a:r>
            <a:r>
              <a:rPr lang="fr-FR" sz="1100" b="0" i="1" u="none" strike="noStrike" baseline="30000">
                <a:solidFill>
                  <a:srgbClr val="000000"/>
                </a:solidFill>
                <a:latin typeface="Calibri"/>
              </a:rPr>
              <a:t>er </a:t>
            </a:r>
            <a:r>
              <a:rPr lang="fr-FR" sz="1100" b="0" i="1" u="none" strike="noStrike" baseline="0">
                <a:solidFill>
                  <a:srgbClr val="000000"/>
                </a:solidFill>
                <a:latin typeface="Calibri"/>
              </a:rPr>
              <a:t>trimestre 2015)</a:t>
            </a:r>
          </a:p>
        </c:rich>
      </c:tx>
      <c:layout>
        <c:manualLayout>
          <c:xMode val="edge"/>
          <c:yMode val="edge"/>
          <c:x val="0.18746375911425131"/>
          <c:y val="1.0109929892715665E-2"/>
        </c:manualLayout>
      </c:layout>
      <c:overlay val="0"/>
      <c:spPr>
        <a:noFill/>
        <a:ln w="25400">
          <a:noFill/>
        </a:ln>
      </c:spPr>
    </c:title>
    <c:autoTitleDeleted val="0"/>
    <c:plotArea>
      <c:layout>
        <c:manualLayout>
          <c:layoutTarget val="inner"/>
          <c:xMode val="edge"/>
          <c:yMode val="edge"/>
          <c:x val="8.1896608162074974E-2"/>
          <c:y val="0.22450065094648314"/>
          <c:w val="0.83764367816093033"/>
          <c:h val="0.50651294582871997"/>
        </c:manualLayout>
      </c:layout>
      <c:lineChart>
        <c:grouping val="standard"/>
        <c:varyColors val="0"/>
        <c:ser>
          <c:idx val="0"/>
          <c:order val="0"/>
          <c:tx>
            <c:v>Provence-Alpes-Côte d'Azur</c:v>
          </c:tx>
          <c:spPr>
            <a:ln w="28575">
              <a:solidFill>
                <a:schemeClr val="accent6">
                  <a:lumMod val="75000"/>
                </a:schemeClr>
              </a:solidFill>
              <a:prstDash val="solid"/>
            </a:ln>
          </c:spPr>
          <c:marker>
            <c:symbol val="none"/>
          </c:marker>
          <c:cat>
            <c:multiLvlStrRef>
              <c:f>'Données graph 1 et 3'!$A$10:$B$53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3'!$E$10:$E$53</c:f>
              <c:numCache>
                <c:formatCode>#\ ##0.0</c:formatCode>
                <c:ptCount val="44"/>
                <c:pt idx="0">
                  <c:v>100</c:v>
                </c:pt>
                <c:pt idx="1">
                  <c:v>100.36916721643689</c:v>
                </c:pt>
                <c:pt idx="2">
                  <c:v>100.31449639656944</c:v>
                </c:pt>
                <c:pt idx="3">
                  <c:v>100.73449300052056</c:v>
                </c:pt>
                <c:pt idx="4">
                  <c:v>101.13194206674628</c:v>
                </c:pt>
                <c:pt idx="5">
                  <c:v>101.51525020807759</c:v>
                </c:pt>
                <c:pt idx="6">
                  <c:v>101.72368966793879</c:v>
                </c:pt>
                <c:pt idx="7">
                  <c:v>101.76527734863225</c:v>
                </c:pt>
                <c:pt idx="8">
                  <c:v>102.21049379107619</c:v>
                </c:pt>
                <c:pt idx="9">
                  <c:v>102.67341422610447</c:v>
                </c:pt>
                <c:pt idx="10">
                  <c:v>102.73565656481303</c:v>
                </c:pt>
                <c:pt idx="11">
                  <c:v>103.08589498414713</c:v>
                </c:pt>
                <c:pt idx="12">
                  <c:v>103.65275678444274</c:v>
                </c:pt>
                <c:pt idx="13">
                  <c:v>103.54675552066716</c:v>
                </c:pt>
                <c:pt idx="14">
                  <c:v>103.79433305218501</c:v>
                </c:pt>
                <c:pt idx="15">
                  <c:v>103.89849710918297</c:v>
                </c:pt>
                <c:pt idx="16">
                  <c:v>104.52982816549337</c:v>
                </c:pt>
                <c:pt idx="17">
                  <c:v>104.86848661483516</c:v>
                </c:pt>
                <c:pt idx="18">
                  <c:v>105.20619862432183</c:v>
                </c:pt>
                <c:pt idx="19">
                  <c:v>105.70029590163708</c:v>
                </c:pt>
                <c:pt idx="20">
                  <c:v>103.59736221645079</c:v>
                </c:pt>
                <c:pt idx="21">
                  <c:v>102.50066111607528</c:v>
                </c:pt>
                <c:pt idx="22">
                  <c:v>105.19907248894197</c:v>
                </c:pt>
                <c:pt idx="23">
                  <c:v>105.5921790664206</c:v>
                </c:pt>
                <c:pt idx="24">
                  <c:v>106.26632260794287</c:v>
                </c:pt>
                <c:pt idx="25">
                  <c:v>107.64066462347004</c:v>
                </c:pt>
                <c:pt idx="26">
                  <c:v>108.6385462683825</c:v>
                </c:pt>
                <c:pt idx="27">
                  <c:v>109.73051516948233</c:v>
                </c:pt>
                <c:pt idx="28">
                  <c:v>110.15980915318686</c:v>
                </c:pt>
                <c:pt idx="29">
                  <c:v>110.60897837384931</c:v>
                </c:pt>
                <c:pt idx="30">
                  <c:v>110.76079846120015</c:v>
                </c:pt>
                <c:pt idx="31">
                  <c:v>111.34363839316781</c:v>
                </c:pt>
                <c:pt idx="32">
                  <c:v>111.77137353475801</c:v>
                </c:pt>
                <c:pt idx="33">
                  <c:v>111.8436370013445</c:v>
                </c:pt>
                <c:pt idx="34">
                  <c:v>112.02457403247401</c:v>
                </c:pt>
                <c:pt idx="35">
                  <c:v>112.35081741783371</c:v>
                </c:pt>
                <c:pt idx="36">
                  <c:v>112.81062016863331</c:v>
                </c:pt>
                <c:pt idx="37">
                  <c:v>112.7041735213965</c:v>
                </c:pt>
                <c:pt idx="38">
                  <c:v>112.95581517699817</c:v>
                </c:pt>
                <c:pt idx="39">
                  <c:v>112.90053195487152</c:v>
                </c:pt>
                <c:pt idx="40">
                  <c:v>112.95375527848992</c:v>
                </c:pt>
                <c:pt idx="41">
                  <c:v>113.16748366695337</c:v>
                </c:pt>
                <c:pt idx="42">
                  <c:v>113.34363282587456</c:v>
                </c:pt>
                <c:pt idx="43">
                  <c:v>113.11520678319012</c:v>
                </c:pt>
              </c:numCache>
            </c:numRef>
          </c:val>
          <c:smooth val="0"/>
          <c:extLst>
            <c:ext xmlns:c16="http://schemas.microsoft.com/office/drawing/2014/chart" uri="{C3380CC4-5D6E-409C-BE32-E72D297353CC}">
              <c16:uniqueId val="{00000000-628D-443C-A96C-8AF1FF8F32DA}"/>
            </c:ext>
          </c:extLst>
        </c:ser>
        <c:ser>
          <c:idx val="1"/>
          <c:order val="1"/>
          <c:tx>
            <c:v>France métropolitaine</c:v>
          </c:tx>
          <c:spPr>
            <a:ln w="28575">
              <a:solidFill>
                <a:srgbClr val="0000FF"/>
              </a:solidFill>
              <a:prstDash val="solid"/>
            </a:ln>
          </c:spPr>
          <c:marker>
            <c:symbol val="none"/>
          </c:marker>
          <c:cat>
            <c:multiLvlStrRef>
              <c:f>'Données graph 1 et 3'!$A$10:$B$53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3'!$C$10:$C$53</c:f>
              <c:numCache>
                <c:formatCode>#\ ##0.0</c:formatCode>
                <c:ptCount val="44"/>
                <c:pt idx="0">
                  <c:v>100</c:v>
                </c:pt>
                <c:pt idx="1">
                  <c:v>100.22802075195865</c:v>
                </c:pt>
                <c:pt idx="2">
                  <c:v>100.31936868048281</c:v>
                </c:pt>
                <c:pt idx="3">
                  <c:v>100.46539185008245</c:v>
                </c:pt>
                <c:pt idx="4">
                  <c:v>100.64764435929374</c:v>
                </c:pt>
                <c:pt idx="5">
                  <c:v>100.87384726692159</c:v>
                </c:pt>
                <c:pt idx="6">
                  <c:v>101.19018621812106</c:v>
                </c:pt>
                <c:pt idx="7">
                  <c:v>101.23854418907958</c:v>
                </c:pt>
                <c:pt idx="8">
                  <c:v>101.68210617007622</c:v>
                </c:pt>
                <c:pt idx="9">
                  <c:v>102.13117515206285</c:v>
                </c:pt>
                <c:pt idx="10">
                  <c:v>102.15357593558959</c:v>
                </c:pt>
                <c:pt idx="11">
                  <c:v>102.56641362566228</c:v>
                </c:pt>
                <c:pt idx="12">
                  <c:v>102.79894803619854</c:v>
                </c:pt>
                <c:pt idx="13">
                  <c:v>102.85634188142743</c:v>
                </c:pt>
                <c:pt idx="14">
                  <c:v>103.00926094360811</c:v>
                </c:pt>
                <c:pt idx="15">
                  <c:v>103.19324911058028</c:v>
                </c:pt>
                <c:pt idx="16">
                  <c:v>103.86150718526473</c:v>
                </c:pt>
                <c:pt idx="17">
                  <c:v>104.03283665290321</c:v>
                </c:pt>
                <c:pt idx="18">
                  <c:v>104.28680543650499</c:v>
                </c:pt>
                <c:pt idx="19">
                  <c:v>104.67556499479578</c:v>
                </c:pt>
                <c:pt idx="20">
                  <c:v>102.71924259787168</c:v>
                </c:pt>
                <c:pt idx="21">
                  <c:v>102.20876899637854</c:v>
                </c:pt>
                <c:pt idx="22">
                  <c:v>104.31916721560093</c:v>
                </c:pt>
                <c:pt idx="23">
                  <c:v>104.35696731186441</c:v>
                </c:pt>
                <c:pt idx="24">
                  <c:v>105.03621669741156</c:v>
                </c:pt>
                <c:pt idx="25">
                  <c:v>106.11837965334459</c:v>
                </c:pt>
                <c:pt idx="26">
                  <c:v>107.00950151845497</c:v>
                </c:pt>
                <c:pt idx="27">
                  <c:v>107.64820714097243</c:v>
                </c:pt>
                <c:pt idx="28">
                  <c:v>108.05723264499385</c:v>
                </c:pt>
                <c:pt idx="29">
                  <c:v>108.29737503766719</c:v>
                </c:pt>
                <c:pt idx="30">
                  <c:v>108.57039860288278</c:v>
                </c:pt>
                <c:pt idx="31">
                  <c:v>109.00322503522753</c:v>
                </c:pt>
                <c:pt idx="32">
                  <c:v>109.24637297359759</c:v>
                </c:pt>
                <c:pt idx="33">
                  <c:v>109.38321729143587</c:v>
                </c:pt>
                <c:pt idx="34">
                  <c:v>109.49764900413921</c:v>
                </c:pt>
                <c:pt idx="35">
                  <c:v>109.70687677596607</c:v>
                </c:pt>
                <c:pt idx="36">
                  <c:v>109.99780488075075</c:v>
                </c:pt>
                <c:pt idx="37">
                  <c:v>109.90089896326978</c:v>
                </c:pt>
                <c:pt idx="38">
                  <c:v>110.06499568617971</c:v>
                </c:pt>
                <c:pt idx="39">
                  <c:v>109.88088461962182</c:v>
                </c:pt>
                <c:pt idx="40">
                  <c:v>109.88475904496164</c:v>
                </c:pt>
                <c:pt idx="41">
                  <c:v>109.88292806731191</c:v>
                </c:pt>
                <c:pt idx="42">
                  <c:v>109.85912239844453</c:v>
                </c:pt>
                <c:pt idx="43">
                  <c:v>109.69002436996891</c:v>
                </c:pt>
              </c:numCache>
            </c:numRef>
          </c:val>
          <c:smooth val="0"/>
          <c:extLst>
            <c:ext xmlns:c16="http://schemas.microsoft.com/office/drawing/2014/chart" uri="{C3380CC4-5D6E-409C-BE32-E72D297353CC}">
              <c16:uniqueId val="{00000001-628D-443C-A96C-8AF1FF8F32DA}"/>
            </c:ext>
          </c:extLst>
        </c:ser>
        <c:ser>
          <c:idx val="2"/>
          <c:order val="2"/>
          <c:tx>
            <c:strRef>
              <c:f>'Données graph 1 et 3'!$L$8:$L$9</c:f>
              <c:strCache>
                <c:ptCount val="2"/>
                <c:pt idx="0">
                  <c:v>Vaucluse</c:v>
                </c:pt>
              </c:strCache>
            </c:strRef>
          </c:tx>
          <c:spPr>
            <a:ln w="28575">
              <a:solidFill>
                <a:srgbClr val="98B954"/>
              </a:solidFill>
            </a:ln>
          </c:spPr>
          <c:marker>
            <c:symbol val="none"/>
          </c:marker>
          <c:cat>
            <c:multiLvlStrRef>
              <c:f>'Données graph 1 et 3'!$A$10:$B$53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3'!$L$10:$L$53</c:f>
              <c:numCache>
                <c:formatCode>#\ ##0.0</c:formatCode>
                <c:ptCount val="44"/>
                <c:pt idx="0">
                  <c:v>100</c:v>
                </c:pt>
                <c:pt idx="1">
                  <c:v>100.11508719633797</c:v>
                </c:pt>
                <c:pt idx="2">
                  <c:v>99.917256882375369</c:v>
                </c:pt>
                <c:pt idx="3">
                  <c:v>100.35022038948111</c:v>
                </c:pt>
                <c:pt idx="4">
                  <c:v>100.66949108364676</c:v>
                </c:pt>
                <c:pt idx="5">
                  <c:v>101.36043075532801</c:v>
                </c:pt>
                <c:pt idx="6">
                  <c:v>101.4643799145486</c:v>
                </c:pt>
                <c:pt idx="7">
                  <c:v>101.16651077908088</c:v>
                </c:pt>
                <c:pt idx="8">
                  <c:v>102.38834805165075</c:v>
                </c:pt>
                <c:pt idx="9">
                  <c:v>102.8272672014821</c:v>
                </c:pt>
                <c:pt idx="10">
                  <c:v>102.40272093990062</c:v>
                </c:pt>
                <c:pt idx="11">
                  <c:v>103.21921037937025</c:v>
                </c:pt>
                <c:pt idx="12">
                  <c:v>104.00450451144994</c:v>
                </c:pt>
                <c:pt idx="13">
                  <c:v>103.81563710386774</c:v>
                </c:pt>
                <c:pt idx="14">
                  <c:v>104.2002595774092</c:v>
                </c:pt>
                <c:pt idx="15">
                  <c:v>104.01320848994548</c:v>
                </c:pt>
                <c:pt idx="16">
                  <c:v>104.77591995271609</c:v>
                </c:pt>
                <c:pt idx="17">
                  <c:v>105.28475738026557</c:v>
                </c:pt>
                <c:pt idx="18">
                  <c:v>105.17672985369062</c:v>
                </c:pt>
                <c:pt idx="19">
                  <c:v>105.48336059399281</c:v>
                </c:pt>
                <c:pt idx="20">
                  <c:v>103.43392623397958</c:v>
                </c:pt>
                <c:pt idx="21">
                  <c:v>102.04935517990816</c:v>
                </c:pt>
                <c:pt idx="22">
                  <c:v>105.10298936954321</c:v>
                </c:pt>
                <c:pt idx="23">
                  <c:v>106.01858956962609</c:v>
                </c:pt>
                <c:pt idx="24">
                  <c:v>106.59493292376526</c:v>
                </c:pt>
                <c:pt idx="25">
                  <c:v>107.53609169297577</c:v>
                </c:pt>
                <c:pt idx="26">
                  <c:v>108.31278560419157</c:v>
                </c:pt>
                <c:pt idx="27">
                  <c:v>109.94356525851848</c:v>
                </c:pt>
                <c:pt idx="28">
                  <c:v>110.24374335271125</c:v>
                </c:pt>
                <c:pt idx="29">
                  <c:v>110.10119833731548</c:v>
                </c:pt>
                <c:pt idx="30">
                  <c:v>109.74164696249255</c:v>
                </c:pt>
                <c:pt idx="31">
                  <c:v>110.24573244457923</c:v>
                </c:pt>
                <c:pt idx="32">
                  <c:v>110.32669110197094</c:v>
                </c:pt>
                <c:pt idx="33">
                  <c:v>110.2839361089826</c:v>
                </c:pt>
                <c:pt idx="34">
                  <c:v>110.39403561166787</c:v>
                </c:pt>
                <c:pt idx="35">
                  <c:v>110.57410856551277</c:v>
                </c:pt>
                <c:pt idx="36">
                  <c:v>110.86406908288507</c:v>
                </c:pt>
                <c:pt idx="37">
                  <c:v>110.53885096440641</c:v>
                </c:pt>
                <c:pt idx="38">
                  <c:v>110.70334953190712</c:v>
                </c:pt>
                <c:pt idx="39">
                  <c:v>110.85966233191475</c:v>
                </c:pt>
                <c:pt idx="40">
                  <c:v>110.7012922369945</c:v>
                </c:pt>
                <c:pt idx="41">
                  <c:v>110.73220985930033</c:v>
                </c:pt>
                <c:pt idx="42">
                  <c:v>110.56138820544012</c:v>
                </c:pt>
                <c:pt idx="43">
                  <c:v>110.08200571287605</c:v>
                </c:pt>
              </c:numCache>
            </c:numRef>
          </c:val>
          <c:smooth val="0"/>
          <c:extLst>
            <c:ext xmlns:c16="http://schemas.microsoft.com/office/drawing/2014/chart" uri="{C3380CC4-5D6E-409C-BE32-E72D297353CC}">
              <c16:uniqueId val="{00000002-628D-443C-A96C-8AF1FF8F32DA}"/>
            </c:ext>
          </c:extLst>
        </c:ser>
        <c:dLbls>
          <c:showLegendKey val="0"/>
          <c:showVal val="0"/>
          <c:showCatName val="0"/>
          <c:showSerName val="0"/>
          <c:showPercent val="0"/>
          <c:showBubbleSize val="0"/>
        </c:dLbls>
        <c:smooth val="0"/>
        <c:axId val="212072704"/>
        <c:axId val="212140032"/>
      </c:lineChart>
      <c:catAx>
        <c:axId val="212072704"/>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a:solidFill>
              <a:srgbClr val="868686"/>
            </a:solidFill>
          </a:ln>
        </c:spPr>
        <c:txPr>
          <a:bodyPr/>
          <a:lstStyle/>
          <a:p>
            <a:pPr>
              <a:defRPr sz="1000"/>
            </a:pPr>
            <a:endParaRPr lang="fr-FR"/>
          </a:p>
        </c:txPr>
        <c:crossAx val="212140032"/>
        <c:crossesAt val="100"/>
        <c:auto val="0"/>
        <c:lblAlgn val="ctr"/>
        <c:lblOffset val="100"/>
        <c:tickLblSkip val="1"/>
        <c:tickMarkSkip val="1"/>
        <c:noMultiLvlLbl val="0"/>
      </c:catAx>
      <c:valAx>
        <c:axId val="212140032"/>
        <c:scaling>
          <c:orientation val="minMax"/>
          <c:max val="114"/>
          <c:min val="98"/>
        </c:scaling>
        <c:delete val="0"/>
        <c:axPos val="l"/>
        <c:majorGridlines>
          <c:spPr>
            <a:ln>
              <a:prstDash val="sysDash"/>
            </a:ln>
          </c:spPr>
        </c:majorGridlines>
        <c:numFmt formatCode="#,##0" sourceLinked="0"/>
        <c:majorTickMark val="out"/>
        <c:minorTickMark val="none"/>
        <c:tickLblPos val="nextTo"/>
        <c:txPr>
          <a:bodyPr/>
          <a:lstStyle/>
          <a:p>
            <a:pPr>
              <a:defRPr sz="1000"/>
            </a:pPr>
            <a:endParaRPr lang="fr-FR"/>
          </a:p>
        </c:txPr>
        <c:crossAx val="212072704"/>
        <c:crosses val="autoZero"/>
        <c:crossBetween val="midCat"/>
        <c:majorUnit val="2"/>
      </c:valAx>
    </c:plotArea>
    <c:legend>
      <c:legendPos val="r"/>
      <c:layout>
        <c:manualLayout>
          <c:xMode val="edge"/>
          <c:yMode val="edge"/>
          <c:x val="2.7935606060606088E-2"/>
          <c:y val="0.14765694076038904"/>
          <c:w val="0.91903409090909094"/>
          <c:h val="5.3050397877984094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400" b="1" i="0" u="none" strike="noStrike" kern="1200" spc="0" baseline="0">
                <a:solidFill>
                  <a:srgbClr val="000000"/>
                </a:solidFill>
                <a:latin typeface="Calibri"/>
              </a:rPr>
              <a:t>Evolution du cumul annuel glissant </a:t>
            </a:r>
            <a:r>
              <a:rPr lang="fr-FR" sz="1400" b="1" i="0" u="none" strike="noStrike" baseline="0">
                <a:solidFill>
                  <a:srgbClr val="000000"/>
                </a:solidFill>
                <a:latin typeface="Calibri"/>
              </a:rPr>
              <a:t> des défaillances d'entreprises</a:t>
            </a:r>
          </a:p>
          <a:p>
            <a:pPr>
              <a:defRPr sz="1400" b="0" i="0" u="none" strike="noStrike" kern="1200" spc="0" baseline="0">
                <a:solidFill>
                  <a:schemeClr val="tx1">
                    <a:lumMod val="65000"/>
                    <a:lumOff val="35000"/>
                  </a:schemeClr>
                </a:solidFill>
                <a:latin typeface="+mn-lt"/>
                <a:ea typeface="+mn-ea"/>
                <a:cs typeface="+mn-cs"/>
              </a:defRPr>
            </a:pPr>
            <a:r>
              <a:rPr lang="fr-FR" sz="1000" b="0" i="1" u="none" strike="noStrike" baseline="0">
                <a:solidFill>
                  <a:srgbClr val="000000"/>
                </a:solidFill>
                <a:latin typeface="Calibri"/>
              </a:rPr>
              <a:t>(données brutes, base 100 au 1</a:t>
            </a:r>
            <a:r>
              <a:rPr lang="fr-FR" sz="1000" b="0" i="1" u="none" strike="noStrike" baseline="30000">
                <a:solidFill>
                  <a:srgbClr val="000000"/>
                </a:solidFill>
                <a:latin typeface="Calibri"/>
              </a:rPr>
              <a:t>er</a:t>
            </a:r>
            <a:r>
              <a:rPr lang="fr-FR" sz="1000" b="0" i="1" u="none" strike="noStrike" baseline="0">
                <a:solidFill>
                  <a:srgbClr val="000000"/>
                </a:solidFill>
                <a:latin typeface="Calibri"/>
              </a:rPr>
              <a:t> trimestre 2015)</a:t>
            </a:r>
          </a:p>
        </c:rich>
      </c:tx>
      <c:layout>
        <c:manualLayout>
          <c:xMode val="edge"/>
          <c:yMode val="edge"/>
          <c:x val="0.15252468089219565"/>
          <c:y val="3.4428761190967307E-2"/>
        </c:manualLayout>
      </c:layout>
      <c:overlay val="0"/>
      <c:spPr>
        <a:noFill/>
        <a:ln>
          <a:noFill/>
        </a:ln>
        <a:effectLst/>
      </c:spPr>
    </c:title>
    <c:autoTitleDeleted val="0"/>
    <c:plotArea>
      <c:layout>
        <c:manualLayout>
          <c:layoutTarget val="inner"/>
          <c:xMode val="edge"/>
          <c:yMode val="edge"/>
          <c:x val="5.9075436405720168E-2"/>
          <c:y val="0.2225039123630673"/>
          <c:w val="0.91033142539173328"/>
          <c:h val="0.53890946730250266"/>
        </c:manualLayout>
      </c:layout>
      <c:lineChart>
        <c:grouping val="standard"/>
        <c:varyColors val="0"/>
        <c:ser>
          <c:idx val="0"/>
          <c:order val="0"/>
          <c:tx>
            <c:strRef>
              <c:f>Graphique!$D$8:$D$9</c:f>
              <c:strCache>
                <c:ptCount val="2"/>
                <c:pt idx="0">
                  <c:v>Provence-Alpes-Côte d'Azur</c:v>
                </c:pt>
              </c:strCache>
            </c:strRef>
          </c:tx>
          <c:spPr>
            <a:ln w="31750">
              <a:solidFill>
                <a:srgbClr val="F79646"/>
              </a:solidFill>
            </a:ln>
          </c:spPr>
          <c:marker>
            <c:symbol val="none"/>
          </c:marker>
          <c:cat>
            <c:multiLvlStrRef>
              <c:f>'Données Eclairages Deps'!$A$10:$B$53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Graphique!$D$10:$D$53</c:f>
              <c:numCache>
                <c:formatCode>#\ ##0.0</c:formatCode>
                <c:ptCount val="44"/>
                <c:pt idx="0">
                  <c:v>100</c:v>
                </c:pt>
                <c:pt idx="1">
                  <c:v>99.742580254391271</c:v>
                </c:pt>
                <c:pt idx="2">
                  <c:v>98.606904906117506</c:v>
                </c:pt>
                <c:pt idx="3">
                  <c:v>98.622047244094489</c:v>
                </c:pt>
                <c:pt idx="4">
                  <c:v>94.654754694124776</c:v>
                </c:pt>
                <c:pt idx="5">
                  <c:v>93.912780133252568</c:v>
                </c:pt>
                <c:pt idx="6">
                  <c:v>91.111447607510598</c:v>
                </c:pt>
                <c:pt idx="7">
                  <c:v>90.596608116293154</c:v>
                </c:pt>
                <c:pt idx="8">
                  <c:v>90.233192004845549</c:v>
                </c:pt>
                <c:pt idx="9">
                  <c:v>90.929739551786795</c:v>
                </c:pt>
                <c:pt idx="10">
                  <c:v>91.066020593579651</c:v>
                </c:pt>
                <c:pt idx="11">
                  <c:v>90.642035130224102</c:v>
                </c:pt>
                <c:pt idx="12">
                  <c:v>87.416717141126583</c:v>
                </c:pt>
                <c:pt idx="13">
                  <c:v>83.176862507571173</c:v>
                </c:pt>
                <c:pt idx="14">
                  <c:v>81.46577831617202</c:v>
                </c:pt>
                <c:pt idx="15">
                  <c:v>79.270139309509389</c:v>
                </c:pt>
                <c:pt idx="16">
                  <c:v>77.801332525741969</c:v>
                </c:pt>
                <c:pt idx="17">
                  <c:v>77.771047849788005</c:v>
                </c:pt>
                <c:pt idx="18">
                  <c:v>78.664445790430037</c:v>
                </c:pt>
                <c:pt idx="19">
                  <c:v>79.224712295578442</c:v>
                </c:pt>
                <c:pt idx="20">
                  <c:v>74.015748031496059</c:v>
                </c:pt>
                <c:pt idx="21">
                  <c:v>63.597819503331309</c:v>
                </c:pt>
                <c:pt idx="22">
                  <c:v>59.176256814052088</c:v>
                </c:pt>
                <c:pt idx="23">
                  <c:v>51.483949121744402</c:v>
                </c:pt>
                <c:pt idx="24">
                  <c:v>47.198667474258031</c:v>
                </c:pt>
                <c:pt idx="25">
                  <c:v>50.378558449424595</c:v>
                </c:pt>
                <c:pt idx="26">
                  <c:v>48.394912174439739</c:v>
                </c:pt>
                <c:pt idx="27">
                  <c:v>47.637795275590548</c:v>
                </c:pt>
                <c:pt idx="28">
                  <c:v>52.104784978800723</c:v>
                </c:pt>
                <c:pt idx="29">
                  <c:v>56.571774682010897</c:v>
                </c:pt>
                <c:pt idx="30">
                  <c:v>60.751059963658392</c:v>
                </c:pt>
                <c:pt idx="31">
                  <c:v>65.944881889763778</c:v>
                </c:pt>
                <c:pt idx="32">
                  <c:v>72.471229557843728</c:v>
                </c:pt>
                <c:pt idx="33">
                  <c:v>77.165354330708652</c:v>
                </c:pt>
                <c:pt idx="34">
                  <c:v>80.70866141732283</c:v>
                </c:pt>
                <c:pt idx="35">
                  <c:v>88.340399757722594</c:v>
                </c:pt>
                <c:pt idx="36">
                  <c:v>93.958207147183529</c:v>
                </c:pt>
                <c:pt idx="37">
                  <c:v>98.546335554209577</c:v>
                </c:pt>
                <c:pt idx="38">
                  <c:v>102.11992731677771</c:v>
                </c:pt>
                <c:pt idx="39">
                  <c:v>102.8770442156269</c:v>
                </c:pt>
                <c:pt idx="40">
                  <c:v>100.16656571774682</c:v>
                </c:pt>
                <c:pt idx="41">
                  <c:v>99.682010902483341</c:v>
                </c:pt>
                <c:pt idx="42">
                  <c:v>98.728043609933366</c:v>
                </c:pt>
                <c:pt idx="43">
                  <c:v>96.44155057540884</c:v>
                </c:pt>
              </c:numCache>
            </c:numRef>
          </c:val>
          <c:smooth val="0"/>
          <c:extLst>
            <c:ext xmlns:c16="http://schemas.microsoft.com/office/drawing/2014/chart" uri="{C3380CC4-5D6E-409C-BE32-E72D297353CC}">
              <c16:uniqueId val="{00000000-3163-4159-9900-C030F3F85ACE}"/>
            </c:ext>
          </c:extLst>
        </c:ser>
        <c:ser>
          <c:idx val="2"/>
          <c:order val="1"/>
          <c:tx>
            <c:v>France métro.</c:v>
          </c:tx>
          <c:spPr>
            <a:ln>
              <a:solidFill>
                <a:schemeClr val="tx2">
                  <a:lumMod val="75000"/>
                  <a:lumOff val="25000"/>
                </a:schemeClr>
              </a:solidFill>
            </a:ln>
          </c:spPr>
          <c:marker>
            <c:symbol val="none"/>
          </c:marker>
          <c:cat>
            <c:multiLvlStrRef>
              <c:f>'Données Eclairages Deps'!$A$10:$B$53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Graphique!$C$10:$C$53</c:f>
              <c:numCache>
                <c:formatCode>#\ ##0.0</c:formatCode>
                <c:ptCount val="44"/>
                <c:pt idx="0">
                  <c:v>100</c:v>
                </c:pt>
                <c:pt idx="1">
                  <c:v>99.36981174325426</c:v>
                </c:pt>
                <c:pt idx="2">
                  <c:v>98.672446058124478</c:v>
                </c:pt>
                <c:pt idx="3">
                  <c:v>98.76841381295884</c:v>
                </c:pt>
                <c:pt idx="4">
                  <c:v>95.761424161481742</c:v>
                </c:pt>
                <c:pt idx="5">
                  <c:v>95.766222549223457</c:v>
                </c:pt>
                <c:pt idx="6">
                  <c:v>93.034340461604899</c:v>
                </c:pt>
                <c:pt idx="7">
                  <c:v>90.670334767518113</c:v>
                </c:pt>
                <c:pt idx="8">
                  <c:v>89.261208234033361</c:v>
                </c:pt>
                <c:pt idx="9">
                  <c:v>86.894003614785433</c:v>
                </c:pt>
                <c:pt idx="10">
                  <c:v>85.751987332256363</c:v>
                </c:pt>
                <c:pt idx="11">
                  <c:v>84.942659266486459</c:v>
                </c:pt>
                <c:pt idx="12">
                  <c:v>82.63143583755857</c:v>
                </c:pt>
                <c:pt idx="13">
                  <c:v>82.044433070488324</c:v>
                </c:pt>
                <c:pt idx="14">
                  <c:v>82.53706754530478</c:v>
                </c:pt>
                <c:pt idx="15">
                  <c:v>83.322403672366079</c:v>
                </c:pt>
                <c:pt idx="16">
                  <c:v>83.475952080101095</c:v>
                </c:pt>
                <c:pt idx="17">
                  <c:v>82.629836374977998</c:v>
                </c:pt>
                <c:pt idx="18">
                  <c:v>81.553398058252426</c:v>
                </c:pt>
                <c:pt idx="19">
                  <c:v>79.466099390604768</c:v>
                </c:pt>
                <c:pt idx="20">
                  <c:v>73.474512563778575</c:v>
                </c:pt>
                <c:pt idx="21">
                  <c:v>62.527790662337459</c:v>
                </c:pt>
                <c:pt idx="22">
                  <c:v>56.795316773564089</c:v>
                </c:pt>
                <c:pt idx="23">
                  <c:v>48.513299531357461</c:v>
                </c:pt>
                <c:pt idx="24">
                  <c:v>43.351833783848626</c:v>
                </c:pt>
                <c:pt idx="25">
                  <c:v>44.628204923145823</c:v>
                </c:pt>
                <c:pt idx="26">
                  <c:v>42.446537963244353</c:v>
                </c:pt>
                <c:pt idx="27">
                  <c:v>42.456134738727783</c:v>
                </c:pt>
                <c:pt idx="28">
                  <c:v>46.560355720477922</c:v>
                </c:pt>
                <c:pt idx="29">
                  <c:v>51.809791909918268</c:v>
                </c:pt>
                <c:pt idx="30">
                  <c:v>57.737400233521541</c:v>
                </c:pt>
                <c:pt idx="31">
                  <c:v>64.031285488076009</c:v>
                </c:pt>
                <c:pt idx="32">
                  <c:v>71.192079461301006</c:v>
                </c:pt>
                <c:pt idx="33">
                  <c:v>76.643047935893534</c:v>
                </c:pt>
                <c:pt idx="34">
                  <c:v>80.285024231858088</c:v>
                </c:pt>
                <c:pt idx="35">
                  <c:v>87.202699892836009</c:v>
                </c:pt>
                <c:pt idx="36">
                  <c:v>92.033076886166242</c:v>
                </c:pt>
                <c:pt idx="37">
                  <c:v>96.519569424673307</c:v>
                </c:pt>
                <c:pt idx="38">
                  <c:v>99.803266102589532</c:v>
                </c:pt>
                <c:pt idx="39">
                  <c:v>102.72228531213511</c:v>
                </c:pt>
                <c:pt idx="40">
                  <c:v>103.34767518113914</c:v>
                </c:pt>
                <c:pt idx="41">
                  <c:v>104.68002751075637</c:v>
                </c:pt>
                <c:pt idx="42">
                  <c:v>105.8780249836055</c:v>
                </c:pt>
                <c:pt idx="43">
                  <c:v>105.96919435069816</c:v>
                </c:pt>
              </c:numCache>
            </c:numRef>
          </c:val>
          <c:smooth val="0"/>
          <c:extLst>
            <c:ext xmlns:c16="http://schemas.microsoft.com/office/drawing/2014/chart" uri="{C3380CC4-5D6E-409C-BE32-E72D297353CC}">
              <c16:uniqueId val="{00000001-3163-4159-9900-C030F3F85ACE}"/>
            </c:ext>
          </c:extLst>
        </c:ser>
        <c:ser>
          <c:idx val="1"/>
          <c:order val="2"/>
          <c:tx>
            <c:strRef>
              <c:f>'Données Eclairages Deps'!$H$9</c:f>
              <c:strCache>
                <c:ptCount val="1"/>
                <c:pt idx="0">
                  <c:v>Vaucluse</c:v>
                </c:pt>
              </c:strCache>
            </c:strRef>
          </c:tx>
          <c:spPr>
            <a:ln>
              <a:solidFill>
                <a:srgbClr val="98B954"/>
              </a:solidFill>
            </a:ln>
          </c:spPr>
          <c:marker>
            <c:symbol val="none"/>
          </c:marker>
          <c:cat>
            <c:multiLvlStrRef>
              <c:f>'Données Eclairages Deps'!$A$10:$B$53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Eclairages Deps'!$H$10:$H$53</c:f>
              <c:numCache>
                <c:formatCode>#\ ##0.0</c:formatCode>
                <c:ptCount val="44"/>
                <c:pt idx="0">
                  <c:v>100</c:v>
                </c:pt>
                <c:pt idx="1">
                  <c:v>100.14124293785312</c:v>
                </c:pt>
                <c:pt idx="2">
                  <c:v>96.045197740112997</c:v>
                </c:pt>
                <c:pt idx="3">
                  <c:v>93.644067796610159</c:v>
                </c:pt>
                <c:pt idx="4">
                  <c:v>89.548022598870062</c:v>
                </c:pt>
                <c:pt idx="5">
                  <c:v>87.005649717514117</c:v>
                </c:pt>
                <c:pt idx="6">
                  <c:v>85.310734463276845</c:v>
                </c:pt>
                <c:pt idx="7">
                  <c:v>82.203389830508485</c:v>
                </c:pt>
                <c:pt idx="8">
                  <c:v>83.333333333333343</c:v>
                </c:pt>
                <c:pt idx="9">
                  <c:v>83.757062146892665</c:v>
                </c:pt>
                <c:pt idx="10">
                  <c:v>76.412429378531073</c:v>
                </c:pt>
                <c:pt idx="11">
                  <c:v>81.073446327683612</c:v>
                </c:pt>
                <c:pt idx="12">
                  <c:v>81.638418079096041</c:v>
                </c:pt>
                <c:pt idx="13">
                  <c:v>79.802259887005647</c:v>
                </c:pt>
                <c:pt idx="14">
                  <c:v>85.593220338983059</c:v>
                </c:pt>
                <c:pt idx="15">
                  <c:v>84.745762711864401</c:v>
                </c:pt>
                <c:pt idx="16">
                  <c:v>77.259887005649716</c:v>
                </c:pt>
                <c:pt idx="17">
                  <c:v>74.152542372881356</c:v>
                </c:pt>
                <c:pt idx="18">
                  <c:v>73.305084745762713</c:v>
                </c:pt>
                <c:pt idx="19">
                  <c:v>70.33898305084746</c:v>
                </c:pt>
                <c:pt idx="20">
                  <c:v>68.926553672316388</c:v>
                </c:pt>
                <c:pt idx="21">
                  <c:v>62.853107344632761</c:v>
                </c:pt>
                <c:pt idx="22">
                  <c:v>59.887005649717516</c:v>
                </c:pt>
                <c:pt idx="23">
                  <c:v>51.836158192090394</c:v>
                </c:pt>
                <c:pt idx="24">
                  <c:v>48.728813559322035</c:v>
                </c:pt>
                <c:pt idx="25">
                  <c:v>51.836158192090394</c:v>
                </c:pt>
                <c:pt idx="26">
                  <c:v>49.152542372881356</c:v>
                </c:pt>
                <c:pt idx="27">
                  <c:v>51.41242937853108</c:v>
                </c:pt>
                <c:pt idx="28">
                  <c:v>53.954802259887003</c:v>
                </c:pt>
                <c:pt idx="29">
                  <c:v>58.757062146892657</c:v>
                </c:pt>
                <c:pt idx="30">
                  <c:v>69.491525423728817</c:v>
                </c:pt>
                <c:pt idx="31">
                  <c:v>77.118644067796609</c:v>
                </c:pt>
                <c:pt idx="32">
                  <c:v>84.887005649717523</c:v>
                </c:pt>
                <c:pt idx="33">
                  <c:v>91.525423728813564</c:v>
                </c:pt>
                <c:pt idx="34">
                  <c:v>93.644067796610159</c:v>
                </c:pt>
                <c:pt idx="35">
                  <c:v>103.67231638418079</c:v>
                </c:pt>
                <c:pt idx="36">
                  <c:v>108.47457627118644</c:v>
                </c:pt>
                <c:pt idx="37">
                  <c:v>106.35593220338984</c:v>
                </c:pt>
                <c:pt idx="38">
                  <c:v>105.36723163841808</c:v>
                </c:pt>
                <c:pt idx="39">
                  <c:v>101.83615819209039</c:v>
                </c:pt>
                <c:pt idx="40">
                  <c:v>104.09604519774011</c:v>
                </c:pt>
                <c:pt idx="41">
                  <c:v>106.92090395480224</c:v>
                </c:pt>
                <c:pt idx="42">
                  <c:v>111.01694915254237</c:v>
                </c:pt>
                <c:pt idx="43">
                  <c:v>106.49717514124293</c:v>
                </c:pt>
              </c:numCache>
            </c:numRef>
          </c:val>
          <c:smooth val="0"/>
          <c:extLst>
            <c:ext xmlns:c16="http://schemas.microsoft.com/office/drawing/2014/chart" uri="{C3380CC4-5D6E-409C-BE32-E72D297353CC}">
              <c16:uniqueId val="{00000002-3163-4159-9900-C030F3F85ACE}"/>
            </c:ext>
          </c:extLst>
        </c:ser>
        <c:dLbls>
          <c:showLegendKey val="0"/>
          <c:showVal val="0"/>
          <c:showCatName val="0"/>
          <c:showSerName val="0"/>
          <c:showPercent val="0"/>
          <c:showBubbleSize val="0"/>
        </c:dLbls>
        <c:smooth val="0"/>
        <c:axId val="961269663"/>
        <c:axId val="961261023"/>
      </c:lineChart>
      <c:catAx>
        <c:axId val="961269663"/>
        <c:scaling>
          <c:orientation val="minMax"/>
        </c:scaling>
        <c:delete val="0"/>
        <c:axPos val="b"/>
        <c:majorGridlines/>
        <c:numFmt formatCode="General" sourceLinked="1"/>
        <c:majorTickMark val="none"/>
        <c:minorTickMark val="none"/>
        <c:tickLblPos val="low"/>
        <c:spPr>
          <a:noFill/>
          <a:ln w="19050" cap="flat" cmpd="sng" algn="ctr">
            <a:solidFill>
              <a:srgbClr val="868686"/>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961261023"/>
        <c:crossesAt val="100"/>
        <c:auto val="1"/>
        <c:lblAlgn val="ctr"/>
        <c:lblOffset val="100"/>
        <c:tickLblSkip val="4"/>
        <c:tickMarkSkip val="4"/>
        <c:noMultiLvlLbl val="1"/>
      </c:catAx>
      <c:valAx>
        <c:axId val="961261023"/>
        <c:scaling>
          <c:orientation val="minMax"/>
          <c:max val="120"/>
          <c:min val="4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61269663"/>
        <c:crosses val="autoZero"/>
        <c:crossBetween val="midCat"/>
        <c:majorUnit val="10"/>
      </c:valAx>
    </c:plotArea>
    <c:legend>
      <c:legendPos val="b"/>
      <c:layout>
        <c:manualLayout>
          <c:xMode val="edge"/>
          <c:yMode val="edge"/>
          <c:x val="0.2030416472911758"/>
          <c:y val="0.1525858563454216"/>
          <c:w val="0.7090444076113388"/>
          <c:h val="5.5330010525952683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chart>
  <c:txPr>
    <a:bodyPr/>
    <a:lstStyle/>
    <a:p>
      <a:pPr>
        <a:defRPr/>
      </a:pPr>
      <a:endParaRPr lang="fr-FR"/>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896545228499124E-2"/>
          <c:y val="0.27208624345685795"/>
          <c:w val="0.83764367816092966"/>
          <c:h val="0.49121318168562289"/>
        </c:manualLayout>
      </c:layout>
      <c:barChart>
        <c:barDir val="col"/>
        <c:grouping val="stacked"/>
        <c:varyColors val="0"/>
        <c:ser>
          <c:idx val="1"/>
          <c:order val="0"/>
          <c:tx>
            <c:strRef>
              <c:f>'Données Graph2'!$G$7:$G$8</c:f>
              <c:strCache>
                <c:ptCount val="2"/>
                <c:pt idx="0">
                  <c:v>Emploi hors intérim</c:v>
                </c:pt>
              </c:strCache>
            </c:strRef>
          </c:tx>
          <c:spPr>
            <a:solidFill>
              <a:srgbClr val="00B0F0"/>
            </a:solidFill>
            <a:ln w="28575">
              <a:noFill/>
              <a:prstDash val="solid"/>
            </a:ln>
          </c:spPr>
          <c:invertIfNegative val="0"/>
          <c:cat>
            <c:multiLvlStrRef>
              <c:f>'Données Graph2'!$A$10:$B$46</c:f>
              <c:multiLvlStrCache>
                <c:ptCount val="37"/>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lvl>
                <c:lvl>
                  <c:pt idx="0">
                    <c:v>2015</c:v>
                  </c:pt>
                  <c:pt idx="4">
                    <c:v>2016</c:v>
                  </c:pt>
                  <c:pt idx="8">
                    <c:v>2017</c:v>
                  </c:pt>
                  <c:pt idx="12">
                    <c:v>2018</c:v>
                  </c:pt>
                  <c:pt idx="16">
                    <c:v>2019</c:v>
                  </c:pt>
                  <c:pt idx="20">
                    <c:v>2020</c:v>
                  </c:pt>
                  <c:pt idx="24">
                    <c:v>2021</c:v>
                  </c:pt>
                  <c:pt idx="28">
                    <c:v>2022</c:v>
                  </c:pt>
                  <c:pt idx="32">
                    <c:v>2023</c:v>
                  </c:pt>
                  <c:pt idx="36">
                    <c:v>2024</c:v>
                  </c:pt>
                </c:lvl>
              </c:multiLvlStrCache>
            </c:multiLvlStrRef>
          </c:cat>
          <c:val>
            <c:numRef>
              <c:f>'Données Graph2'!$V$10:$V$53</c:f>
              <c:numCache>
                <c:formatCode>#,##0</c:formatCode>
                <c:ptCount val="44"/>
                <c:pt idx="0">
                  <c:v>-202.95303779368987</c:v>
                </c:pt>
                <c:pt idx="1">
                  <c:v>248.96528819474042</c:v>
                </c:pt>
                <c:pt idx="2">
                  <c:v>-613.81828689854592</c:v>
                </c:pt>
                <c:pt idx="3">
                  <c:v>757.32361387117999</c:v>
                </c:pt>
                <c:pt idx="4">
                  <c:v>457.98667198294424</c:v>
                </c:pt>
                <c:pt idx="5">
                  <c:v>1150.6575215621269</c:v>
                </c:pt>
                <c:pt idx="6">
                  <c:v>90.488373548112577</c:v>
                </c:pt>
                <c:pt idx="7">
                  <c:v>-534.85693374235416</c:v>
                </c:pt>
                <c:pt idx="8">
                  <c:v>1854.8327323035337</c:v>
                </c:pt>
                <c:pt idx="9">
                  <c:v>519.81961930199759</c:v>
                </c:pt>
                <c:pt idx="10">
                  <c:v>-1138.7084499549237</c:v>
                </c:pt>
                <c:pt idx="11">
                  <c:v>1567.5939978537208</c:v>
                </c:pt>
                <c:pt idx="12">
                  <c:v>1475.8235888782074</c:v>
                </c:pt>
                <c:pt idx="13">
                  <c:v>-201.41574090707581</c:v>
                </c:pt>
                <c:pt idx="14">
                  <c:v>722.18490375543479</c:v>
                </c:pt>
                <c:pt idx="15">
                  <c:v>-346.40407009702176</c:v>
                </c:pt>
                <c:pt idx="16">
                  <c:v>1270.6838590679981</c:v>
                </c:pt>
                <c:pt idx="17">
                  <c:v>832.84012666085619</c:v>
                </c:pt>
                <c:pt idx="18">
                  <c:v>-161.08552064475953</c:v>
                </c:pt>
                <c:pt idx="19">
                  <c:v>609.92097219559946</c:v>
                </c:pt>
                <c:pt idx="20">
                  <c:v>-1639.2592360325507</c:v>
                </c:pt>
                <c:pt idx="21">
                  <c:v>-3915.3770773992583</c:v>
                </c:pt>
                <c:pt idx="22">
                  <c:v>5217.8816943219863</c:v>
                </c:pt>
                <c:pt idx="23">
                  <c:v>1728.195826466399</c:v>
                </c:pt>
                <c:pt idx="24">
                  <c:v>886.28412735185702</c:v>
                </c:pt>
                <c:pt idx="25">
                  <c:v>1677.6510034610983</c:v>
                </c:pt>
                <c:pt idx="26">
                  <c:v>1420.4568313584314</c:v>
                </c:pt>
                <c:pt idx="27">
                  <c:v>3127.0786368295958</c:v>
                </c:pt>
                <c:pt idx="28">
                  <c:v>696.68209575963556</c:v>
                </c:pt>
                <c:pt idx="29">
                  <c:v>-418.38444739292026</c:v>
                </c:pt>
                <c:pt idx="30">
                  <c:v>-459.92123892245581</c:v>
                </c:pt>
                <c:pt idx="31">
                  <c:v>999.51342300654505</c:v>
                </c:pt>
                <c:pt idx="32">
                  <c:v>594.09149279995472</c:v>
                </c:pt>
                <c:pt idx="33">
                  <c:v>138.17258324075374</c:v>
                </c:pt>
                <c:pt idx="34">
                  <c:v>188.92043208045652</c:v>
                </c:pt>
                <c:pt idx="35">
                  <c:v>355.00217774891644</c:v>
                </c:pt>
                <c:pt idx="36">
                  <c:v>372.99085354231647</c:v>
                </c:pt>
                <c:pt idx="37">
                  <c:v>-644.63114229799248</c:v>
                </c:pt>
                <c:pt idx="38">
                  <c:v>275.55503139962093</c:v>
                </c:pt>
                <c:pt idx="39">
                  <c:v>107.45209565359983</c:v>
                </c:pt>
                <c:pt idx="40">
                  <c:v>-259.61703732601018</c:v>
                </c:pt>
                <c:pt idx="41">
                  <c:v>53.768990086944541</c:v>
                </c:pt>
                <c:pt idx="42">
                  <c:v>-360.80695690342691</c:v>
                </c:pt>
                <c:pt idx="43">
                  <c:v>-586.27808052083128</c:v>
                </c:pt>
              </c:numCache>
            </c:numRef>
          </c:val>
          <c:extLst>
            <c:ext xmlns:c16="http://schemas.microsoft.com/office/drawing/2014/chart" uri="{C3380CC4-5D6E-409C-BE32-E72D297353CC}">
              <c16:uniqueId val="{00000000-1C66-438D-A128-693B8FDAE243}"/>
            </c:ext>
          </c:extLst>
        </c:ser>
        <c:ser>
          <c:idx val="2"/>
          <c:order val="1"/>
          <c:tx>
            <c:strRef>
              <c:f>'Données Graph2'!$H$7:$H$8</c:f>
              <c:strCache>
                <c:ptCount val="2"/>
                <c:pt idx="0">
                  <c:v>Intérim</c:v>
                </c:pt>
              </c:strCache>
            </c:strRef>
          </c:tx>
          <c:spPr>
            <a:solidFill>
              <a:schemeClr val="accent6">
                <a:lumMod val="75000"/>
              </a:schemeClr>
            </a:solidFill>
            <a:ln w="28575">
              <a:noFill/>
            </a:ln>
          </c:spPr>
          <c:invertIfNegative val="0"/>
          <c:cat>
            <c:multiLvlStrRef>
              <c:f>'Données Graph2'!$A$10:$B$46</c:f>
              <c:multiLvlStrCache>
                <c:ptCount val="37"/>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lvl>
                <c:lvl>
                  <c:pt idx="0">
                    <c:v>2015</c:v>
                  </c:pt>
                  <c:pt idx="4">
                    <c:v>2016</c:v>
                  </c:pt>
                  <c:pt idx="8">
                    <c:v>2017</c:v>
                  </c:pt>
                  <c:pt idx="12">
                    <c:v>2018</c:v>
                  </c:pt>
                  <c:pt idx="16">
                    <c:v>2019</c:v>
                  </c:pt>
                  <c:pt idx="20">
                    <c:v>2020</c:v>
                  </c:pt>
                  <c:pt idx="24">
                    <c:v>2021</c:v>
                  </c:pt>
                  <c:pt idx="28">
                    <c:v>2022</c:v>
                  </c:pt>
                  <c:pt idx="32">
                    <c:v>2023</c:v>
                  </c:pt>
                  <c:pt idx="36">
                    <c:v>2024</c:v>
                  </c:pt>
                </c:lvl>
              </c:multiLvlStrCache>
            </c:multiLvlStrRef>
          </c:cat>
          <c:val>
            <c:numRef>
              <c:f>'Données Graph2'!$W$10:$W$53</c:f>
              <c:numCache>
                <c:formatCode>#,##0</c:formatCode>
                <c:ptCount val="44"/>
                <c:pt idx="0">
                  <c:v>124.00037327083464</c:v>
                </c:pt>
                <c:pt idx="1">
                  <c:v>-26.946535578963449</c:v>
                </c:pt>
                <c:pt idx="2">
                  <c:v>232.17687992068659</c:v>
                </c:pt>
                <c:pt idx="3">
                  <c:v>77.921494485356561</c:v>
                </c:pt>
                <c:pt idx="4">
                  <c:v>157.92963774497366</c:v>
                </c:pt>
                <c:pt idx="5">
                  <c:v>182.2584666675366</c:v>
                </c:pt>
                <c:pt idx="6">
                  <c:v>110.04360046777219</c:v>
                </c:pt>
                <c:pt idx="7">
                  <c:v>-39.772877423309183</c:v>
                </c:pt>
                <c:pt idx="8">
                  <c:v>502.25646429801327</c:v>
                </c:pt>
                <c:pt idx="9">
                  <c:v>326.91472861403508</c:v>
                </c:pt>
                <c:pt idx="10">
                  <c:v>319.70134557472011</c:v>
                </c:pt>
                <c:pt idx="11">
                  <c:v>7.524457049216835</c:v>
                </c:pt>
                <c:pt idx="12">
                  <c:v>39.114902878862267</c:v>
                </c:pt>
                <c:pt idx="13">
                  <c:v>-162.93500857183699</c:v>
                </c:pt>
                <c:pt idx="14">
                  <c:v>19.803818890010007</c:v>
                </c:pt>
                <c:pt idx="15">
                  <c:v>-14.442752447465864</c:v>
                </c:pt>
                <c:pt idx="16">
                  <c:v>200.68961216311709</c:v>
                </c:pt>
                <c:pt idx="17">
                  <c:v>148.77602651211782</c:v>
                </c:pt>
                <c:pt idx="18">
                  <c:v>-47.314175077290201</c:v>
                </c:pt>
                <c:pt idx="19">
                  <c:v>-18.388841413509908</c:v>
                </c:pt>
                <c:pt idx="20">
                  <c:v>-2314.3765693073874</c:v>
                </c:pt>
                <c:pt idx="21">
                  <c:v>1244.3524272716122</c:v>
                </c:pt>
                <c:pt idx="22">
                  <c:v>672.99127243813473</c:v>
                </c:pt>
                <c:pt idx="23">
                  <c:v>38.120677761929983</c:v>
                </c:pt>
                <c:pt idx="24">
                  <c:v>225.56007978809976</c:v>
                </c:pt>
                <c:pt idx="25">
                  <c:v>137.97143415451592</c:v>
                </c:pt>
                <c:pt idx="26">
                  <c:v>77.890672268131311</c:v>
                </c:pt>
                <c:pt idx="27">
                  <c:v>18.915671534104149</c:v>
                </c:pt>
                <c:pt idx="28">
                  <c:v>-117.59799122084769</c:v>
                </c:pt>
                <c:pt idx="29">
                  <c:v>143.39585164314303</c:v>
                </c:pt>
                <c:pt idx="30">
                  <c:v>-233.70194662324411</c:v>
                </c:pt>
                <c:pt idx="31">
                  <c:v>-27.06441472653114</c:v>
                </c:pt>
                <c:pt idx="32">
                  <c:v>-437.91130334805803</c:v>
                </c:pt>
                <c:pt idx="33">
                  <c:v>-220.65274188051262</c:v>
                </c:pt>
                <c:pt idx="34">
                  <c:v>23.476385529144864</c:v>
                </c:pt>
                <c:pt idx="35">
                  <c:v>-7.617117858576421</c:v>
                </c:pt>
                <c:pt idx="36">
                  <c:v>186.38216468432529</c:v>
                </c:pt>
                <c:pt idx="37">
                  <c:v>17.241447438863361</c:v>
                </c:pt>
                <c:pt idx="38">
                  <c:v>41.784932781403768</c:v>
                </c:pt>
                <c:pt idx="39">
                  <c:v>194.09641695118808</c:v>
                </c:pt>
                <c:pt idx="40">
                  <c:v>-45.900275152212998</c:v>
                </c:pt>
                <c:pt idx="41">
                  <c:v>5.8752810101086652</c:v>
                </c:pt>
                <c:pt idx="42">
                  <c:v>31.268904743194071</c:v>
                </c:pt>
                <c:pt idx="43">
                  <c:v>-338.51552303824701</c:v>
                </c:pt>
              </c:numCache>
            </c:numRef>
          </c:val>
          <c:extLst>
            <c:ext xmlns:c16="http://schemas.microsoft.com/office/drawing/2014/chart" uri="{C3380CC4-5D6E-409C-BE32-E72D297353CC}">
              <c16:uniqueId val="{00000001-1C66-438D-A128-693B8FDAE243}"/>
            </c:ext>
          </c:extLst>
        </c:ser>
        <c:dLbls>
          <c:showLegendKey val="0"/>
          <c:showVal val="0"/>
          <c:showCatName val="0"/>
          <c:showSerName val="0"/>
          <c:showPercent val="0"/>
          <c:showBubbleSize val="0"/>
        </c:dLbls>
        <c:gapWidth val="150"/>
        <c:overlap val="100"/>
        <c:axId val="212256640"/>
        <c:axId val="212258176"/>
      </c:barChart>
      <c:lineChart>
        <c:grouping val="standard"/>
        <c:varyColors val="0"/>
        <c:ser>
          <c:idx val="0"/>
          <c:order val="2"/>
          <c:tx>
            <c:strRef>
              <c:f>'Données Graph2'!$F$7:$F$8</c:f>
              <c:strCache>
                <c:ptCount val="2"/>
                <c:pt idx="0">
                  <c:v>Emploi total</c:v>
                </c:pt>
              </c:strCache>
            </c:strRef>
          </c:tx>
          <c:spPr>
            <a:ln w="28575">
              <a:solidFill>
                <a:srgbClr val="002060"/>
              </a:solidFill>
              <a:prstDash val="solid"/>
            </a:ln>
          </c:spPr>
          <c:marker>
            <c:symbol val="none"/>
          </c:marker>
          <c:cat>
            <c:multiLvlStrRef>
              <c:f>'Données Graph2'!$A$10:$B$53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Graph2'!$U$10:$U$53</c:f>
              <c:numCache>
                <c:formatCode>#,##0</c:formatCode>
                <c:ptCount val="44"/>
                <c:pt idx="0">
                  <c:v>-78.952664522832492</c:v>
                </c:pt>
                <c:pt idx="1">
                  <c:v>222.01875261575333</c:v>
                </c:pt>
                <c:pt idx="2">
                  <c:v>-381.64140697784023</c:v>
                </c:pt>
                <c:pt idx="3">
                  <c:v>835.24510835652472</c:v>
                </c:pt>
                <c:pt idx="4">
                  <c:v>615.91630972793791</c:v>
                </c:pt>
                <c:pt idx="5">
                  <c:v>1332.9159882296517</c:v>
                </c:pt>
                <c:pt idx="6">
                  <c:v>200.53197401587386</c:v>
                </c:pt>
                <c:pt idx="7">
                  <c:v>-574.62981116565061</c:v>
                </c:pt>
                <c:pt idx="8">
                  <c:v>2357.0891966015333</c:v>
                </c:pt>
                <c:pt idx="9">
                  <c:v>846.73434791603358</c:v>
                </c:pt>
                <c:pt idx="10">
                  <c:v>-819.00710438020178</c:v>
                </c:pt>
                <c:pt idx="11">
                  <c:v>1575.1184549029567</c:v>
                </c:pt>
                <c:pt idx="12">
                  <c:v>1514.9384917570569</c:v>
                </c:pt>
                <c:pt idx="13">
                  <c:v>-364.35074947890826</c:v>
                </c:pt>
                <c:pt idx="14">
                  <c:v>741.9887226454448</c:v>
                </c:pt>
                <c:pt idx="15">
                  <c:v>-360.84682254449581</c:v>
                </c:pt>
                <c:pt idx="16">
                  <c:v>1471.3734712311125</c:v>
                </c:pt>
                <c:pt idx="17">
                  <c:v>981.61615317297401</c:v>
                </c:pt>
                <c:pt idx="18">
                  <c:v>-208.39969572203699</c:v>
                </c:pt>
                <c:pt idx="19">
                  <c:v>591.53213078208501</c:v>
                </c:pt>
                <c:pt idx="20">
                  <c:v>-3953.6358053399308</c:v>
                </c:pt>
                <c:pt idx="21">
                  <c:v>-2671.0246501276561</c:v>
                </c:pt>
                <c:pt idx="22">
                  <c:v>5890.8729667601292</c:v>
                </c:pt>
                <c:pt idx="23">
                  <c:v>1766.3165042283363</c:v>
                </c:pt>
                <c:pt idx="24">
                  <c:v>1111.8442071399477</c:v>
                </c:pt>
                <c:pt idx="25">
                  <c:v>1815.6224376156169</c:v>
                </c:pt>
                <c:pt idx="26">
                  <c:v>1498.3475036265445</c:v>
                </c:pt>
                <c:pt idx="27">
                  <c:v>3145.9943083637045</c:v>
                </c:pt>
                <c:pt idx="28">
                  <c:v>579.08410453877877</c:v>
                </c:pt>
                <c:pt idx="29">
                  <c:v>-274.98859574977541</c:v>
                </c:pt>
                <c:pt idx="30">
                  <c:v>-693.62318554570084</c:v>
                </c:pt>
                <c:pt idx="31">
                  <c:v>972.44900828003301</c:v>
                </c:pt>
                <c:pt idx="32">
                  <c:v>156.18018945190124</c:v>
                </c:pt>
                <c:pt idx="33">
                  <c:v>-82.480158639780711</c:v>
                </c:pt>
                <c:pt idx="34">
                  <c:v>212.39681760960957</c:v>
                </c:pt>
                <c:pt idx="35">
                  <c:v>347.38505989033729</c:v>
                </c:pt>
                <c:pt idx="36">
                  <c:v>559.37301822664449</c:v>
                </c:pt>
                <c:pt idx="37">
                  <c:v>-627.38969485912821</c:v>
                </c:pt>
                <c:pt idx="38">
                  <c:v>317.33996418103925</c:v>
                </c:pt>
                <c:pt idx="39">
                  <c:v>301.54851260478608</c:v>
                </c:pt>
                <c:pt idx="40">
                  <c:v>-305.517312478245</c:v>
                </c:pt>
                <c:pt idx="41">
                  <c:v>59.644271097058663</c:v>
                </c:pt>
                <c:pt idx="42">
                  <c:v>-329.53805216023466</c:v>
                </c:pt>
                <c:pt idx="43">
                  <c:v>-924.79360355908284</c:v>
                </c:pt>
              </c:numCache>
            </c:numRef>
          </c:val>
          <c:smooth val="0"/>
          <c:extLst>
            <c:ext xmlns:c16="http://schemas.microsoft.com/office/drawing/2014/chart" uri="{C3380CC4-5D6E-409C-BE32-E72D297353CC}">
              <c16:uniqueId val="{00000002-1C66-438D-A128-693B8FDAE243}"/>
            </c:ext>
          </c:extLst>
        </c:ser>
        <c:dLbls>
          <c:showLegendKey val="0"/>
          <c:showVal val="0"/>
          <c:showCatName val="0"/>
          <c:showSerName val="0"/>
          <c:showPercent val="0"/>
          <c:showBubbleSize val="0"/>
        </c:dLbls>
        <c:marker val="1"/>
        <c:smooth val="0"/>
        <c:axId val="212256640"/>
        <c:axId val="212258176"/>
      </c:lineChart>
      <c:catAx>
        <c:axId val="212256640"/>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258176"/>
        <c:crosses val="autoZero"/>
        <c:auto val="0"/>
        <c:lblAlgn val="ctr"/>
        <c:lblOffset val="100"/>
        <c:tickLblSkip val="1"/>
        <c:tickMarkSkip val="1"/>
        <c:noMultiLvlLbl val="0"/>
      </c:catAx>
      <c:valAx>
        <c:axId val="212258176"/>
        <c:scaling>
          <c:orientation val="minMax"/>
          <c:max val="6000"/>
          <c:min val="-4000"/>
        </c:scaling>
        <c:delete val="0"/>
        <c:axPos val="l"/>
        <c:majorGridlines>
          <c:spPr>
            <a:ln>
              <a:prstDash val="sysDash"/>
            </a:ln>
          </c:spPr>
        </c:majorGridlines>
        <c:numFmt formatCode="[Red][&lt;0]\-&quot;&quot;0&quot;&quot;;[Blue][&gt;0]\+&quot;&quot;0&quot;&quot;;0" sourceLinked="0"/>
        <c:majorTickMark val="out"/>
        <c:minorTickMark val="none"/>
        <c:tickLblPos val="nextTo"/>
        <c:crossAx val="212256640"/>
        <c:crosses val="autoZero"/>
        <c:crossBetween val="between"/>
        <c:majorUnit val="2000"/>
      </c:valAx>
      <c:spPr>
        <a:ln>
          <a:solidFill>
            <a:srgbClr val="868686">
              <a:alpha val="98000"/>
            </a:srgbClr>
          </a:solidFill>
        </a:ln>
      </c:spPr>
    </c:plotArea>
    <c:legend>
      <c:legendPos val="t"/>
      <c:layout>
        <c:manualLayout>
          <c:xMode val="edge"/>
          <c:yMode val="edge"/>
          <c:x val="0.21627906807801803"/>
          <c:y val="0.21335807050092764"/>
          <c:w val="0.58264258622806397"/>
          <c:h val="6.3399948383075486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157958052898516E-2"/>
          <c:y val="0.24595686858608862"/>
          <c:w val="0.90516390406154157"/>
          <c:h val="0.46769863994273447"/>
        </c:manualLayout>
      </c:layout>
      <c:barChart>
        <c:barDir val="col"/>
        <c:grouping val="stacked"/>
        <c:varyColors val="0"/>
        <c:ser>
          <c:idx val="0"/>
          <c:order val="0"/>
          <c:tx>
            <c:v>Emploi hors intérim</c:v>
          </c:tx>
          <c:spPr>
            <a:solidFill>
              <a:srgbClr val="00B0F0"/>
            </a:solidFill>
          </c:spPr>
          <c:invertIfNegative val="0"/>
          <c:dPt>
            <c:idx val="4"/>
            <c:invertIfNegative val="0"/>
            <c:bubble3D val="0"/>
            <c:extLst>
              <c:ext xmlns:c16="http://schemas.microsoft.com/office/drawing/2014/chart" uri="{C3380CC4-5D6E-409C-BE32-E72D297353CC}">
                <c16:uniqueId val="{00000000-3A47-4EF3-80B7-BF84AAE49C4F}"/>
              </c:ext>
            </c:extLst>
          </c:dPt>
          <c:dLbls>
            <c:dLbl>
              <c:idx val="1"/>
              <c:layout>
                <c:manualLayout>
                  <c:x val="-1.8451889386298876E-3"/>
                  <c:y val="-8.6256488763224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A47-4EF3-80B7-BF84AAE49C4F}"/>
                </c:ext>
              </c:extLst>
            </c:dLbl>
            <c:dLbl>
              <c:idx val="2"/>
              <c:layout>
                <c:manualLayout>
                  <c:x val="3.8026223770279048E-3"/>
                  <c:y val="-8.625585512184806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A47-4EF3-80B7-BF84AAE49C4F}"/>
                </c:ext>
              </c:extLst>
            </c:dLbl>
            <c:dLbl>
              <c:idx val="3"/>
              <c:layout>
                <c:manualLayout>
                  <c:x val="1.7993704753625093E-3"/>
                  <c:y val="-1.805837570332776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A47-4EF3-80B7-BF84AAE49C4F}"/>
                </c:ext>
              </c:extLst>
            </c:dLbl>
            <c:dLbl>
              <c:idx val="4"/>
              <c:layout>
                <c:manualLayout>
                  <c:x val="0"/>
                  <c:y val="3.35070096437855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A47-4EF3-80B7-BF84AAE49C4F}"/>
                </c:ext>
              </c:extLst>
            </c:dLbl>
            <c:numFmt formatCode="[&lt;0]\-&quot;&quot;#,###&quot;&quot;;[&gt;0]\+&quot;&quot;#,###&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graph4'!$DO$8:$DT$8</c:f>
              <c:strCache>
                <c:ptCount val="6"/>
                <c:pt idx="0">
                  <c:v>Ensemble</c:v>
                </c:pt>
                <c:pt idx="1">
                  <c:v>Agriculture, sylviculture et pêche</c:v>
                </c:pt>
                <c:pt idx="2">
                  <c:v>Tertiaire marchand</c:v>
                </c:pt>
                <c:pt idx="3">
                  <c:v>Tertiaire non marchand</c:v>
                </c:pt>
                <c:pt idx="4">
                  <c:v>Industrie</c:v>
                </c:pt>
                <c:pt idx="5">
                  <c:v>Construction 
</c:v>
                </c:pt>
              </c:strCache>
            </c:strRef>
          </c:cat>
          <c:val>
            <c:numRef>
              <c:f>'Données graph4 (2)'!$DH$9:$DM$9</c:f>
              <c:numCache>
                <c:formatCode>#,##0</c:formatCode>
                <c:ptCount val="6"/>
                <c:pt idx="0">
                  <c:v>-590</c:v>
                </c:pt>
                <c:pt idx="1">
                  <c:v>290</c:v>
                </c:pt>
                <c:pt idx="2">
                  <c:v>-410</c:v>
                </c:pt>
                <c:pt idx="3">
                  <c:v>-380</c:v>
                </c:pt>
                <c:pt idx="4">
                  <c:v>-60</c:v>
                </c:pt>
                <c:pt idx="5">
                  <c:v>-20</c:v>
                </c:pt>
              </c:numCache>
            </c:numRef>
          </c:val>
          <c:extLst>
            <c:ext xmlns:c16="http://schemas.microsoft.com/office/drawing/2014/chart" uri="{C3380CC4-5D6E-409C-BE32-E72D297353CC}">
              <c16:uniqueId val="{00000004-3A47-4EF3-80B7-BF84AAE49C4F}"/>
            </c:ext>
          </c:extLst>
        </c:ser>
        <c:ser>
          <c:idx val="1"/>
          <c:order val="1"/>
          <c:tx>
            <c:v>Intérim</c:v>
          </c:tx>
          <c:spPr>
            <a:solidFill>
              <a:schemeClr val="accent6">
                <a:lumMod val="75000"/>
              </a:schemeClr>
            </a:solidFill>
          </c:spPr>
          <c:invertIfNegative val="0"/>
          <c:dPt>
            <c:idx val="4"/>
            <c:invertIfNegative val="0"/>
            <c:bubble3D val="0"/>
            <c:extLst>
              <c:ext xmlns:c16="http://schemas.microsoft.com/office/drawing/2014/chart" uri="{C3380CC4-5D6E-409C-BE32-E72D297353CC}">
                <c16:uniqueId val="{00000005-3A47-4EF3-80B7-BF84AAE49C4F}"/>
              </c:ext>
            </c:extLst>
          </c:dPt>
          <c:dLbls>
            <c:dLbl>
              <c:idx val="0"/>
              <c:layout>
                <c:manualLayout>
                  <c:x val="-1.9322688616530631E-3"/>
                  <c:y val="4.116178065014395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A47-4EF3-80B7-BF84AAE49C4F}"/>
                </c:ext>
              </c:extLst>
            </c:dLbl>
            <c:dLbl>
              <c:idx val="1"/>
              <c:layout>
                <c:manualLayout>
                  <c:x val="-1.9143472012116062E-3"/>
                  <c:y val="-5.116073840082281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A47-4EF3-80B7-BF84AAE49C4F}"/>
                </c:ext>
              </c:extLst>
            </c:dLbl>
            <c:dLbl>
              <c:idx val="2"/>
              <c:layout>
                <c:manualLayout>
                  <c:x val="7.4012216450383937E-3"/>
                  <c:y val="-1.1261495417392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A47-4EF3-80B7-BF84AAE49C4F}"/>
                </c:ext>
              </c:extLst>
            </c:dLbl>
            <c:dLbl>
              <c:idx val="3"/>
              <c:layout>
                <c:manualLayout>
                  <c:x val="1.8910391917057805E-3"/>
                  <c:y val="-4.24136079998132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A47-4EF3-80B7-BF84AAE49C4F}"/>
                </c:ext>
              </c:extLst>
            </c:dLbl>
            <c:dLbl>
              <c:idx val="4"/>
              <c:layout>
                <c:manualLayout>
                  <c:x val="0"/>
                  <c:y val="-1.04898888419748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A47-4EF3-80B7-BF84AAE49C4F}"/>
                </c:ext>
              </c:extLst>
            </c:dLbl>
            <c:numFmt formatCode="[&lt;0]\-&quot;&quot;#,###&quot;&quot;;[&gt;0]\+&quot;&quot;#,###&quot;&quot;;0" sourceLinked="0"/>
            <c:spPr>
              <a:noFill/>
              <a:ln>
                <a:noFill/>
              </a:ln>
              <a:effectLst/>
            </c:spPr>
            <c:txPr>
              <a:bodyPr/>
              <a:lstStyle/>
              <a:p>
                <a:pPr>
                  <a:defRPr sz="1100" b="0"/>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graph4'!$DO$8:$DT$8</c:f>
              <c:strCache>
                <c:ptCount val="6"/>
                <c:pt idx="0">
                  <c:v>Ensemble</c:v>
                </c:pt>
                <c:pt idx="1">
                  <c:v>Agriculture, sylviculture et pêche</c:v>
                </c:pt>
                <c:pt idx="2">
                  <c:v>Tertiaire marchand</c:v>
                </c:pt>
                <c:pt idx="3">
                  <c:v>Tertiaire non marchand</c:v>
                </c:pt>
                <c:pt idx="4">
                  <c:v>Industrie</c:v>
                </c:pt>
                <c:pt idx="5">
                  <c:v>Construction 
</c:v>
                </c:pt>
              </c:strCache>
            </c:strRef>
          </c:cat>
          <c:val>
            <c:numRef>
              <c:f>'Données graph4 (2)'!$DO$9:$DT$9</c:f>
              <c:numCache>
                <c:formatCode>#,##0</c:formatCode>
                <c:ptCount val="6"/>
                <c:pt idx="0">
                  <c:v>-340</c:v>
                </c:pt>
                <c:pt idx="1">
                  <c:v>-40</c:v>
                </c:pt>
                <c:pt idx="2">
                  <c:v>-160</c:v>
                </c:pt>
                <c:pt idx="3">
                  <c:v>-40</c:v>
                </c:pt>
                <c:pt idx="4">
                  <c:v>-70</c:v>
                </c:pt>
                <c:pt idx="5">
                  <c:v>-20</c:v>
                </c:pt>
              </c:numCache>
            </c:numRef>
          </c:val>
          <c:extLst>
            <c:ext xmlns:c16="http://schemas.microsoft.com/office/drawing/2014/chart" uri="{C3380CC4-5D6E-409C-BE32-E72D297353CC}">
              <c16:uniqueId val="{0000000A-3A47-4EF3-80B7-BF84AAE49C4F}"/>
            </c:ext>
          </c:extLst>
        </c:ser>
        <c:ser>
          <c:idx val="2"/>
          <c:order val="2"/>
          <c:tx>
            <c:v>Total</c:v>
          </c:tx>
          <c:spPr>
            <a:noFill/>
          </c:spPr>
          <c:invertIfNegative val="0"/>
          <c:dLbls>
            <c:dLbl>
              <c:idx val="0"/>
              <c:layout>
                <c:manualLayout>
                  <c:x val="1.7509149869708576E-3"/>
                  <c:y val="0.1373655352739998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3A47-4EF3-80B7-BF84AAE49C4F}"/>
                </c:ext>
              </c:extLst>
            </c:dLbl>
            <c:dLbl>
              <c:idx val="1"/>
              <c:layout>
                <c:manualLayout>
                  <c:x val="1.6846074765401431E-3"/>
                  <c:y val="2.130259285771096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3A47-4EF3-80B7-BF84AAE49C4F}"/>
                </c:ext>
              </c:extLst>
            </c:dLbl>
            <c:dLbl>
              <c:idx val="2"/>
              <c:layout>
                <c:manualLayout>
                  <c:x val="1.5454750508073554E-3"/>
                  <c:y val="6.606517935258104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3A47-4EF3-80B7-BF84AAE49C4F}"/>
                </c:ext>
              </c:extLst>
            </c:dLbl>
            <c:dLbl>
              <c:idx val="3"/>
              <c:layout>
                <c:manualLayout>
                  <c:x val="-1.7581408054152927E-3"/>
                  <c:y val="3.510473832816363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3A47-4EF3-80B7-BF84AAE49C4F}"/>
                </c:ext>
              </c:extLst>
            </c:dLbl>
            <c:dLbl>
              <c:idx val="4"/>
              <c:layout>
                <c:manualLayout>
                  <c:x val="1.8451339921767152E-3"/>
                  <c:y val="-1.6131127382509221E-2"/>
                </c:manualLayout>
              </c:layout>
              <c:numFmt formatCode="[&lt;0]\-&quot;&quot;#,###&quot;&quot;;[&gt;0]\+&quot;&quot;#,###&quot;&quot;;0" sourceLinked="0"/>
              <c:spPr>
                <a:noFill/>
                <a:ln>
                  <a:noFill/>
                </a:ln>
                <a:effectLst/>
              </c:spPr>
              <c:txPr>
                <a:bodyPr anchorCtr="0"/>
                <a:lstStyle/>
                <a:p>
                  <a:pPr algn="ctr">
                    <a:defRPr sz="1200" b="1"/>
                  </a:pPr>
                  <a:endParaRPr lang="fr-FR"/>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3A47-4EF3-80B7-BF84AAE49C4F}"/>
                </c:ext>
              </c:extLst>
            </c:dLbl>
            <c:numFmt formatCode="[&lt;0]\-&quot;&quot;#,###&quot;&quot;;[&gt;0]\+&quot;&quot;#,###&quot;&quot;;0" sourceLinked="0"/>
            <c:spPr>
              <a:noFill/>
              <a:ln>
                <a:noFill/>
              </a:ln>
              <a:effectLst/>
            </c:spPr>
            <c:txPr>
              <a:bodyPr/>
              <a:lstStyle/>
              <a:p>
                <a:pPr>
                  <a:defRPr sz="1200" b="1"/>
                </a:pPr>
                <a:endParaRPr lang="fr-FR"/>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graph4'!$DO$8:$DT$8</c:f>
              <c:strCache>
                <c:ptCount val="6"/>
                <c:pt idx="0">
                  <c:v>Ensemble</c:v>
                </c:pt>
                <c:pt idx="1">
                  <c:v>Agriculture, sylviculture et pêche</c:v>
                </c:pt>
                <c:pt idx="2">
                  <c:v>Tertiaire marchand</c:v>
                </c:pt>
                <c:pt idx="3">
                  <c:v>Tertiaire non marchand</c:v>
                </c:pt>
                <c:pt idx="4">
                  <c:v>Industrie</c:v>
                </c:pt>
                <c:pt idx="5">
                  <c:v>Construction 
</c:v>
                </c:pt>
              </c:strCache>
            </c:strRef>
          </c:cat>
          <c:val>
            <c:numRef>
              <c:f>'Données graph4 (2)'!$DA$9:$DF$9</c:f>
              <c:numCache>
                <c:formatCode>#,##0</c:formatCode>
                <c:ptCount val="6"/>
                <c:pt idx="0">
                  <c:v>-920</c:v>
                </c:pt>
                <c:pt idx="1">
                  <c:v>250</c:v>
                </c:pt>
                <c:pt idx="2">
                  <c:v>-580</c:v>
                </c:pt>
                <c:pt idx="3">
                  <c:v>-420</c:v>
                </c:pt>
                <c:pt idx="4">
                  <c:v>-130</c:v>
                </c:pt>
                <c:pt idx="5">
                  <c:v>-40</c:v>
                </c:pt>
              </c:numCache>
            </c:numRef>
          </c:val>
          <c:extLst>
            <c:ext xmlns:c16="http://schemas.microsoft.com/office/drawing/2014/chart" uri="{C3380CC4-5D6E-409C-BE32-E72D297353CC}">
              <c16:uniqueId val="{00000010-3A47-4EF3-80B7-BF84AAE49C4F}"/>
            </c:ext>
          </c:extLst>
        </c:ser>
        <c:dLbls>
          <c:showLegendKey val="0"/>
          <c:showVal val="0"/>
          <c:showCatName val="0"/>
          <c:showSerName val="0"/>
          <c:showPercent val="0"/>
          <c:showBubbleSize val="0"/>
        </c:dLbls>
        <c:gapWidth val="150"/>
        <c:overlap val="100"/>
        <c:axId val="212311040"/>
        <c:axId val="212329216"/>
      </c:barChart>
      <c:catAx>
        <c:axId val="212311040"/>
        <c:scaling>
          <c:orientation val="minMax"/>
        </c:scaling>
        <c:delete val="0"/>
        <c:axPos val="b"/>
        <c:numFmt formatCode="General" sourceLinked="0"/>
        <c:majorTickMark val="out"/>
        <c:minorTickMark val="none"/>
        <c:tickLblPos val="low"/>
        <c:spPr>
          <a:ln w="22225" cmpd="sng"/>
        </c:spPr>
        <c:txPr>
          <a:bodyPr rot="0" vert="horz"/>
          <a:lstStyle/>
          <a:p>
            <a:pPr>
              <a:defRPr sz="1000" b="0" baseline="0"/>
            </a:pPr>
            <a:endParaRPr lang="fr-FR"/>
          </a:p>
        </c:txPr>
        <c:crossAx val="212329216"/>
        <c:crosses val="autoZero"/>
        <c:auto val="1"/>
        <c:lblAlgn val="ctr"/>
        <c:lblOffset val="100"/>
        <c:noMultiLvlLbl val="0"/>
      </c:catAx>
      <c:valAx>
        <c:axId val="212329216"/>
        <c:scaling>
          <c:orientation val="minMax"/>
          <c:max val="400"/>
          <c:min val="-1000"/>
        </c:scaling>
        <c:delete val="0"/>
        <c:axPos val="l"/>
        <c:majorGridlines>
          <c:spPr>
            <a:ln>
              <a:prstDash val="sysDot"/>
            </a:ln>
          </c:spPr>
        </c:majorGridlines>
        <c:numFmt formatCode="[Red][&lt;0]\-&quot;&quot;0&quot;&quot;;[Blue][&gt;0]\+&quot;&quot;0&quot;&quot;;0" sourceLinked="0"/>
        <c:majorTickMark val="out"/>
        <c:minorTickMark val="none"/>
        <c:tickLblPos val="nextTo"/>
        <c:crossAx val="212311040"/>
        <c:crosses val="autoZero"/>
        <c:crossBetween val="between"/>
        <c:majorUnit val="200"/>
      </c:valAx>
    </c:plotArea>
    <c:legend>
      <c:legendPos val="r"/>
      <c:legendEntry>
        <c:idx val="0"/>
        <c:delete val="1"/>
      </c:legendEntry>
      <c:layout>
        <c:manualLayout>
          <c:xMode val="edge"/>
          <c:yMode val="edge"/>
          <c:x val="0.29484852984348031"/>
          <c:y val="0.16900871540589266"/>
          <c:w val="0.4416481968830514"/>
          <c:h val="5.7485996694990923E-2"/>
        </c:manualLayout>
      </c:layout>
      <c:overlay val="0"/>
      <c:txPr>
        <a:bodyPr/>
        <a:lstStyle/>
        <a:p>
          <a:pPr>
            <a:defRPr sz="1200" baseline="0"/>
          </a:pPr>
          <a:endParaRPr lang="fr-FR"/>
        </a:p>
      </c:txPr>
    </c:legend>
    <c:plotVisOnly val="1"/>
    <c:dispBlanksAs val="gap"/>
    <c:showDLblsOverMax val="0"/>
  </c:chart>
  <c:spPr>
    <a:ln>
      <a:solidFill>
        <a:schemeClr val="tx1">
          <a:tint val="75000"/>
          <a:shade val="95000"/>
          <a:satMod val="105000"/>
        </a:schemeClr>
      </a:solidFill>
    </a:ln>
  </c:sp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896545228499415E-2"/>
          <c:y val="0.27208624345685839"/>
          <c:w val="0.83764367816093055"/>
          <c:h val="0.49287174439733517"/>
        </c:manualLayout>
      </c:layout>
      <c:lineChart>
        <c:grouping val="standard"/>
        <c:varyColors val="0"/>
        <c:ser>
          <c:idx val="0"/>
          <c:order val="0"/>
          <c:tx>
            <c:strRef>
              <c:f>'Données graph 1 et 3'!$AS$8:$AS$9</c:f>
              <c:strCache>
                <c:ptCount val="2"/>
                <c:pt idx="0">
                  <c:v>Construction </c:v>
                </c:pt>
              </c:strCache>
            </c:strRef>
          </c:tx>
          <c:spPr>
            <a:ln w="28575">
              <a:solidFill>
                <a:srgbClr val="00B050"/>
              </a:solidFill>
              <a:prstDash val="solid"/>
            </a:ln>
          </c:spPr>
          <c:marker>
            <c:symbol val="none"/>
          </c:marker>
          <c:cat>
            <c:multiLvlStrRef>
              <c:f>'Données graph 1 et 3'!$A$10:$B$53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3'!$AS$10:$AS$53</c:f>
              <c:numCache>
                <c:formatCode>#\ ##0.0</c:formatCode>
                <c:ptCount val="44"/>
                <c:pt idx="0">
                  <c:v>100</c:v>
                </c:pt>
                <c:pt idx="1">
                  <c:v>99.184834562315274</c:v>
                </c:pt>
                <c:pt idx="2">
                  <c:v>99.309032189005251</c:v>
                </c:pt>
                <c:pt idx="3">
                  <c:v>99.491875074692445</c:v>
                </c:pt>
                <c:pt idx="4">
                  <c:v>100.34974791211569</c:v>
                </c:pt>
                <c:pt idx="5">
                  <c:v>101.1548382013922</c:v>
                </c:pt>
                <c:pt idx="6">
                  <c:v>101.66000699204506</c:v>
                </c:pt>
                <c:pt idx="7">
                  <c:v>101.75114627059733</c:v>
                </c:pt>
                <c:pt idx="8">
                  <c:v>103.00386267956712</c:v>
                </c:pt>
                <c:pt idx="9">
                  <c:v>104.33246562706702</c:v>
                </c:pt>
                <c:pt idx="10">
                  <c:v>106.23661401481608</c:v>
                </c:pt>
                <c:pt idx="11">
                  <c:v>106.02296398662381</c:v>
                </c:pt>
                <c:pt idx="12">
                  <c:v>108.23342703300527</c:v>
                </c:pt>
                <c:pt idx="13">
                  <c:v>107.86289850287064</c:v>
                </c:pt>
                <c:pt idx="14">
                  <c:v>109.04512488803564</c:v>
                </c:pt>
                <c:pt idx="15">
                  <c:v>110.08758974464672</c:v>
                </c:pt>
                <c:pt idx="16">
                  <c:v>111.37020769996833</c:v>
                </c:pt>
                <c:pt idx="17">
                  <c:v>112.11513388959165</c:v>
                </c:pt>
                <c:pt idx="18">
                  <c:v>113.84511571490678</c:v>
                </c:pt>
                <c:pt idx="19">
                  <c:v>114.19154495782746</c:v>
                </c:pt>
                <c:pt idx="20">
                  <c:v>107.01499986318674</c:v>
                </c:pt>
                <c:pt idx="21">
                  <c:v>110.9142021327014</c:v>
                </c:pt>
                <c:pt idx="22">
                  <c:v>114.52250059584819</c:v>
                </c:pt>
                <c:pt idx="23">
                  <c:v>115.75393828000828</c:v>
                </c:pt>
                <c:pt idx="24">
                  <c:v>117.52860833602945</c:v>
                </c:pt>
                <c:pt idx="25">
                  <c:v>118.99947332860769</c:v>
                </c:pt>
                <c:pt idx="26">
                  <c:v>120.08693340536367</c:v>
                </c:pt>
                <c:pt idx="27">
                  <c:v>119.63101738466591</c:v>
                </c:pt>
                <c:pt idx="28">
                  <c:v>118.93004932948688</c:v>
                </c:pt>
                <c:pt idx="29">
                  <c:v>118.70458799306944</c:v>
                </c:pt>
                <c:pt idx="30">
                  <c:v>118.35003462104872</c:v>
                </c:pt>
                <c:pt idx="31">
                  <c:v>117.4056765752092</c:v>
                </c:pt>
                <c:pt idx="32">
                  <c:v>118.20960209174629</c:v>
                </c:pt>
                <c:pt idx="33">
                  <c:v>116.65984663111253</c:v>
                </c:pt>
                <c:pt idx="34">
                  <c:v>116.85777237517179</c:v>
                </c:pt>
                <c:pt idx="35">
                  <c:v>115.50726365756555</c:v>
                </c:pt>
                <c:pt idx="36">
                  <c:v>113.9137325067056</c:v>
                </c:pt>
                <c:pt idx="37">
                  <c:v>113.02091374471415</c:v>
                </c:pt>
                <c:pt idx="38">
                  <c:v>112.1429542932638</c:v>
                </c:pt>
                <c:pt idx="39">
                  <c:v>110.85940316747444</c:v>
                </c:pt>
                <c:pt idx="40">
                  <c:v>109.66231353565885</c:v>
                </c:pt>
                <c:pt idx="41">
                  <c:v>108.79486162269781</c:v>
                </c:pt>
                <c:pt idx="42">
                  <c:v>108.06281038038701</c:v>
                </c:pt>
                <c:pt idx="43">
                  <c:v>107.69839853097756</c:v>
                </c:pt>
              </c:numCache>
            </c:numRef>
          </c:val>
          <c:smooth val="0"/>
          <c:extLst>
            <c:ext xmlns:c16="http://schemas.microsoft.com/office/drawing/2014/chart" uri="{C3380CC4-5D6E-409C-BE32-E72D297353CC}">
              <c16:uniqueId val="{00000000-3296-440E-B038-FD6FAC21B2B6}"/>
            </c:ext>
          </c:extLst>
        </c:ser>
        <c:ser>
          <c:idx val="1"/>
          <c:order val="1"/>
          <c:tx>
            <c:strRef>
              <c:f>'Données graph 1 et 3'!$AR$8:$AR$9</c:f>
              <c:strCache>
                <c:ptCount val="2"/>
                <c:pt idx="0">
                  <c:v>Industrie </c:v>
                </c:pt>
              </c:strCache>
            </c:strRef>
          </c:tx>
          <c:spPr>
            <a:ln w="28575">
              <a:solidFill>
                <a:srgbClr val="0070C0"/>
              </a:solidFill>
              <a:prstDash val="solid"/>
            </a:ln>
          </c:spPr>
          <c:marker>
            <c:symbol val="none"/>
          </c:marker>
          <c:cat>
            <c:multiLvlStrRef>
              <c:f>'Données graph 1 et 3'!$A$10:$B$53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3'!$AR$10:$AR$53</c:f>
              <c:numCache>
                <c:formatCode>#\ ##0.0</c:formatCode>
                <c:ptCount val="44"/>
                <c:pt idx="0">
                  <c:v>100</c:v>
                </c:pt>
                <c:pt idx="1">
                  <c:v>99.619946940040592</c:v>
                </c:pt>
                <c:pt idx="2">
                  <c:v>99.199942799305518</c:v>
                </c:pt>
                <c:pt idx="3">
                  <c:v>98.580788697615972</c:v>
                </c:pt>
                <c:pt idx="4">
                  <c:v>97.286403601465025</c:v>
                </c:pt>
                <c:pt idx="5">
                  <c:v>98.033630238619892</c:v>
                </c:pt>
                <c:pt idx="6">
                  <c:v>97.739824853707177</c:v>
                </c:pt>
                <c:pt idx="7">
                  <c:v>97.243036911300152</c:v>
                </c:pt>
                <c:pt idx="8">
                  <c:v>96.992417045523695</c:v>
                </c:pt>
                <c:pt idx="9">
                  <c:v>97.683342852562788</c:v>
                </c:pt>
                <c:pt idx="10">
                  <c:v>98.171245295663411</c:v>
                </c:pt>
                <c:pt idx="11">
                  <c:v>99.474673769411766</c:v>
                </c:pt>
                <c:pt idx="12">
                  <c:v>99.964063427473278</c:v>
                </c:pt>
                <c:pt idx="13">
                  <c:v>100.05311549882016</c:v>
                </c:pt>
                <c:pt idx="14">
                  <c:v>100.25549640329083</c:v>
                </c:pt>
                <c:pt idx="15">
                  <c:v>99.955698553297623</c:v>
                </c:pt>
                <c:pt idx="16">
                  <c:v>101.39548482000464</c:v>
                </c:pt>
                <c:pt idx="17">
                  <c:v>100.67209593574134</c:v>
                </c:pt>
                <c:pt idx="18">
                  <c:v>99.768335077654896</c:v>
                </c:pt>
                <c:pt idx="19">
                  <c:v>100.48859323531623</c:v>
                </c:pt>
                <c:pt idx="20">
                  <c:v>97.356772670004261</c:v>
                </c:pt>
                <c:pt idx="21">
                  <c:v>98.692000864063189</c:v>
                </c:pt>
                <c:pt idx="22">
                  <c:v>101.41897299652047</c:v>
                </c:pt>
                <c:pt idx="23">
                  <c:v>101.12539774542604</c:v>
                </c:pt>
                <c:pt idx="24">
                  <c:v>101.80782791512395</c:v>
                </c:pt>
                <c:pt idx="25">
                  <c:v>102.01036588697112</c:v>
                </c:pt>
                <c:pt idx="26">
                  <c:v>102.65284707375073</c:v>
                </c:pt>
                <c:pt idx="27">
                  <c:v>104.46506160407156</c:v>
                </c:pt>
                <c:pt idx="28">
                  <c:v>104.48330538270424</c:v>
                </c:pt>
                <c:pt idx="29">
                  <c:v>105.26174679959254</c:v>
                </c:pt>
                <c:pt idx="30">
                  <c:v>105.63216380306272</c:v>
                </c:pt>
                <c:pt idx="31">
                  <c:v>105.77297708173403</c:v>
                </c:pt>
                <c:pt idx="32">
                  <c:v>105.23116056957531</c:v>
                </c:pt>
                <c:pt idx="33">
                  <c:v>105.05255450008093</c:v>
                </c:pt>
                <c:pt idx="34">
                  <c:v>105.49508289191942</c:v>
                </c:pt>
                <c:pt idx="35">
                  <c:v>105.56075038070441</c:v>
                </c:pt>
                <c:pt idx="36">
                  <c:v>106.16009990136574</c:v>
                </c:pt>
                <c:pt idx="37">
                  <c:v>105.95997999742211</c:v>
                </c:pt>
                <c:pt idx="38">
                  <c:v>106.69991738632289</c:v>
                </c:pt>
                <c:pt idx="39">
                  <c:v>107.2160172448625</c:v>
                </c:pt>
                <c:pt idx="40">
                  <c:v>107.37789197275205</c:v>
                </c:pt>
                <c:pt idx="41">
                  <c:v>107.31030931016747</c:v>
                </c:pt>
                <c:pt idx="42">
                  <c:v>107.37614078411433</c:v>
                </c:pt>
                <c:pt idx="43">
                  <c:v>106.77108858926429</c:v>
                </c:pt>
              </c:numCache>
            </c:numRef>
          </c:val>
          <c:smooth val="0"/>
          <c:extLst>
            <c:ext xmlns:c16="http://schemas.microsoft.com/office/drawing/2014/chart" uri="{C3380CC4-5D6E-409C-BE32-E72D297353CC}">
              <c16:uniqueId val="{00000001-3296-440E-B038-FD6FAC21B2B6}"/>
            </c:ext>
          </c:extLst>
        </c:ser>
        <c:ser>
          <c:idx val="2"/>
          <c:order val="2"/>
          <c:tx>
            <c:strRef>
              <c:f>'Données graph 1 et 3'!$AT$8:$AT$9</c:f>
              <c:strCache>
                <c:ptCount val="2"/>
                <c:pt idx="0">
                  <c:v>Tertiaire marchand </c:v>
                </c:pt>
              </c:strCache>
            </c:strRef>
          </c:tx>
          <c:spPr>
            <a:ln w="28575">
              <a:solidFill>
                <a:srgbClr val="FF0000"/>
              </a:solidFill>
            </a:ln>
          </c:spPr>
          <c:marker>
            <c:symbol val="none"/>
          </c:marker>
          <c:cat>
            <c:multiLvlStrRef>
              <c:f>'Données graph 1 et 3'!$A$10:$B$53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3'!$AT$10:$AT$53</c:f>
              <c:numCache>
                <c:formatCode>#\ ##0.0</c:formatCode>
                <c:ptCount val="44"/>
                <c:pt idx="0">
                  <c:v>100</c:v>
                </c:pt>
                <c:pt idx="1">
                  <c:v>100.27061083648697</c:v>
                </c:pt>
                <c:pt idx="2">
                  <c:v>100.45559454647446</c:v>
                </c:pt>
                <c:pt idx="3">
                  <c:v>100.33270329217146</c:v>
                </c:pt>
                <c:pt idx="4">
                  <c:v>100.90394221256965</c:v>
                </c:pt>
                <c:pt idx="5">
                  <c:v>101.82020132846125</c:v>
                </c:pt>
                <c:pt idx="6">
                  <c:v>102.07814513808806</c:v>
                </c:pt>
                <c:pt idx="7">
                  <c:v>102.31751085804599</c:v>
                </c:pt>
                <c:pt idx="8">
                  <c:v>103.48416374053559</c:v>
                </c:pt>
                <c:pt idx="9">
                  <c:v>104.52187088070966</c:v>
                </c:pt>
                <c:pt idx="10">
                  <c:v>103.91249166550094</c:v>
                </c:pt>
                <c:pt idx="11">
                  <c:v>105.28108616767837</c:v>
                </c:pt>
                <c:pt idx="12">
                  <c:v>106.16357351390795</c:v>
                </c:pt>
                <c:pt idx="13">
                  <c:v>105.9927646253845</c:v>
                </c:pt>
                <c:pt idx="14">
                  <c:v>105.9843573233141</c:v>
                </c:pt>
                <c:pt idx="15">
                  <c:v>105.93711647346255</c:v>
                </c:pt>
                <c:pt idx="16">
                  <c:v>107.09732969058996</c:v>
                </c:pt>
                <c:pt idx="17">
                  <c:v>107.48998460351804</c:v>
                </c:pt>
                <c:pt idx="18">
                  <c:v>106.73572934922721</c:v>
                </c:pt>
                <c:pt idx="19">
                  <c:v>108.14020537032756</c:v>
                </c:pt>
                <c:pt idx="20">
                  <c:v>105.10368363168168</c:v>
                </c:pt>
                <c:pt idx="21">
                  <c:v>102.49420753664582</c:v>
                </c:pt>
                <c:pt idx="22">
                  <c:v>106.10376253948515</c:v>
                </c:pt>
                <c:pt idx="23">
                  <c:v>107.39804366295968</c:v>
                </c:pt>
                <c:pt idx="24">
                  <c:v>108.0958483151103</c:v>
                </c:pt>
                <c:pt idx="25">
                  <c:v>109.86833591077168</c:v>
                </c:pt>
                <c:pt idx="26">
                  <c:v>111.75688144680329</c:v>
                </c:pt>
                <c:pt idx="27">
                  <c:v>113.56483756869396</c:v>
                </c:pt>
                <c:pt idx="28">
                  <c:v>113.74221155360982</c:v>
                </c:pt>
                <c:pt idx="29">
                  <c:v>113.63752838289673</c:v>
                </c:pt>
                <c:pt idx="30">
                  <c:v>113.87896359106753</c:v>
                </c:pt>
                <c:pt idx="31">
                  <c:v>114.64520650083303</c:v>
                </c:pt>
                <c:pt idx="32">
                  <c:v>114.41439876283961</c:v>
                </c:pt>
                <c:pt idx="33">
                  <c:v>114.61926730566793</c:v>
                </c:pt>
                <c:pt idx="34">
                  <c:v>114.52588334913042</c:v>
                </c:pt>
                <c:pt idx="35">
                  <c:v>114.59148593774022</c:v>
                </c:pt>
                <c:pt idx="36">
                  <c:v>115.3279005551915</c:v>
                </c:pt>
                <c:pt idx="37">
                  <c:v>115.00206288442116</c:v>
                </c:pt>
                <c:pt idx="38">
                  <c:v>115.14545737285037</c:v>
                </c:pt>
                <c:pt idx="39">
                  <c:v>115.66877145567094</c:v>
                </c:pt>
                <c:pt idx="40">
                  <c:v>115.72412207797433</c:v>
                </c:pt>
                <c:pt idx="41">
                  <c:v>115.55403375064735</c:v>
                </c:pt>
                <c:pt idx="42">
                  <c:v>115.66065457630479</c:v>
                </c:pt>
                <c:pt idx="43">
                  <c:v>115.00603487512274</c:v>
                </c:pt>
              </c:numCache>
            </c:numRef>
          </c:val>
          <c:smooth val="0"/>
          <c:extLst>
            <c:ext xmlns:c16="http://schemas.microsoft.com/office/drawing/2014/chart" uri="{C3380CC4-5D6E-409C-BE32-E72D297353CC}">
              <c16:uniqueId val="{00000002-3296-440E-B038-FD6FAC21B2B6}"/>
            </c:ext>
          </c:extLst>
        </c:ser>
        <c:ser>
          <c:idx val="3"/>
          <c:order val="3"/>
          <c:tx>
            <c:strRef>
              <c:f>'Données graph 1 et 3'!$AU$8:$AU$9</c:f>
              <c:strCache>
                <c:ptCount val="2"/>
                <c:pt idx="0">
                  <c:v>Tertiaire non marchand </c:v>
                </c:pt>
              </c:strCache>
            </c:strRef>
          </c:tx>
          <c:spPr>
            <a:ln w="28575">
              <a:solidFill>
                <a:schemeClr val="accent6">
                  <a:lumMod val="75000"/>
                </a:schemeClr>
              </a:solidFill>
              <a:prstDash val="solid"/>
            </a:ln>
          </c:spPr>
          <c:marker>
            <c:symbol val="none"/>
          </c:marker>
          <c:cat>
            <c:multiLvlStrRef>
              <c:f>'Données graph 1 et 3'!$A$10:$B$53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'Données graph 1 et 3'!$AU$10:$AU$53</c:f>
              <c:numCache>
                <c:formatCode>#\ ##0.0</c:formatCode>
                <c:ptCount val="44"/>
                <c:pt idx="0">
                  <c:v>100</c:v>
                </c:pt>
                <c:pt idx="1">
                  <c:v>100.35881004459848</c:v>
                </c:pt>
                <c:pt idx="2">
                  <c:v>100.51445587524286</c:v>
                </c:pt>
                <c:pt idx="3">
                  <c:v>101.13721439981794</c:v>
                </c:pt>
                <c:pt idx="4">
                  <c:v>101.44575221217774</c:v>
                </c:pt>
                <c:pt idx="5">
                  <c:v>101.58739695260249</c:v>
                </c:pt>
                <c:pt idx="6">
                  <c:v>101.90124512463595</c:v>
                </c:pt>
                <c:pt idx="7">
                  <c:v>101.3392967773655</c:v>
                </c:pt>
                <c:pt idx="8">
                  <c:v>102.31823239362927</c:v>
                </c:pt>
                <c:pt idx="9">
                  <c:v>102.33786236202624</c:v>
                </c:pt>
                <c:pt idx="10">
                  <c:v>101.76184131212665</c:v>
                </c:pt>
                <c:pt idx="11">
                  <c:v>100.937606073959</c:v>
                </c:pt>
                <c:pt idx="12">
                  <c:v>100.89237958937444</c:v>
                </c:pt>
                <c:pt idx="13">
                  <c:v>100.39009703321007</c:v>
                </c:pt>
                <c:pt idx="14">
                  <c:v>100.53002259671369</c:v>
                </c:pt>
                <c:pt idx="15">
                  <c:v>100.66898689476369</c:v>
                </c:pt>
                <c:pt idx="16">
                  <c:v>100.84241670814787</c:v>
                </c:pt>
                <c:pt idx="17">
                  <c:v>101.12482683620136</c:v>
                </c:pt>
                <c:pt idx="18">
                  <c:v>101.33490841886209</c:v>
                </c:pt>
                <c:pt idx="19">
                  <c:v>100.75527499501015</c:v>
                </c:pt>
                <c:pt idx="20">
                  <c:v>101.2220879662884</c:v>
                </c:pt>
                <c:pt idx="21">
                  <c:v>99.954476745308824</c:v>
                </c:pt>
                <c:pt idx="22">
                  <c:v>101.93455509839322</c:v>
                </c:pt>
                <c:pt idx="23">
                  <c:v>102.59924904820237</c:v>
                </c:pt>
                <c:pt idx="24">
                  <c:v>103.46993051320285</c:v>
                </c:pt>
                <c:pt idx="25">
                  <c:v>103.68847720069576</c:v>
                </c:pt>
                <c:pt idx="26">
                  <c:v>103.67146910351413</c:v>
                </c:pt>
                <c:pt idx="27">
                  <c:v>103.89114731545135</c:v>
                </c:pt>
                <c:pt idx="28">
                  <c:v>104.49283436110797</c:v>
                </c:pt>
                <c:pt idx="29">
                  <c:v>103.63925307743371</c:v>
                </c:pt>
                <c:pt idx="30">
                  <c:v>103.05935725310742</c:v>
                </c:pt>
                <c:pt idx="31">
                  <c:v>103.60876200229715</c:v>
                </c:pt>
                <c:pt idx="32">
                  <c:v>103.77182502732963</c:v>
                </c:pt>
                <c:pt idx="33">
                  <c:v>104.08736938825062</c:v>
                </c:pt>
                <c:pt idx="34">
                  <c:v>104.41634722133684</c:v>
                </c:pt>
                <c:pt idx="35">
                  <c:v>105.25932606037836</c:v>
                </c:pt>
                <c:pt idx="36">
                  <c:v>104.93097652690446</c:v>
                </c:pt>
                <c:pt idx="37">
                  <c:v>105.42328915399834</c:v>
                </c:pt>
                <c:pt idx="38">
                  <c:v>105.22227380115392</c:v>
                </c:pt>
                <c:pt idx="39">
                  <c:v>105.24156046914692</c:v>
                </c:pt>
                <c:pt idx="40">
                  <c:v>105.32967210465152</c:v>
                </c:pt>
                <c:pt idx="41">
                  <c:v>105.30714225958408</c:v>
                </c:pt>
                <c:pt idx="42">
                  <c:v>105.65063263479706</c:v>
                </c:pt>
                <c:pt idx="43">
                  <c:v>104.9992446236854</c:v>
                </c:pt>
              </c:numCache>
            </c:numRef>
          </c:val>
          <c:smooth val="0"/>
          <c:extLst>
            <c:ext xmlns:c16="http://schemas.microsoft.com/office/drawing/2014/chart" uri="{C3380CC4-5D6E-409C-BE32-E72D297353CC}">
              <c16:uniqueId val="{00000003-3296-440E-B038-FD6FAC21B2B6}"/>
            </c:ext>
          </c:extLst>
        </c:ser>
        <c:dLbls>
          <c:showLegendKey val="0"/>
          <c:showVal val="0"/>
          <c:showCatName val="0"/>
          <c:showSerName val="0"/>
          <c:showPercent val="0"/>
          <c:showBubbleSize val="0"/>
        </c:dLbls>
        <c:smooth val="0"/>
        <c:axId val="212177664"/>
        <c:axId val="212179200"/>
      </c:lineChart>
      <c:catAx>
        <c:axId val="212177664"/>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179200"/>
        <c:crossesAt val="100"/>
        <c:auto val="0"/>
        <c:lblAlgn val="ctr"/>
        <c:lblOffset val="100"/>
        <c:tickLblSkip val="1"/>
        <c:tickMarkSkip val="1"/>
        <c:noMultiLvlLbl val="0"/>
      </c:catAx>
      <c:valAx>
        <c:axId val="212179200"/>
        <c:scaling>
          <c:orientation val="minMax"/>
          <c:max val="122"/>
          <c:min val="96"/>
        </c:scaling>
        <c:delete val="0"/>
        <c:axPos val="l"/>
        <c:majorGridlines>
          <c:spPr>
            <a:ln>
              <a:prstDash val="sysDash"/>
            </a:ln>
          </c:spPr>
        </c:majorGridlines>
        <c:numFmt formatCode="#,##0" sourceLinked="0"/>
        <c:majorTickMark val="out"/>
        <c:minorTickMark val="none"/>
        <c:tickLblPos val="nextTo"/>
        <c:crossAx val="212177664"/>
        <c:crosses val="autoZero"/>
        <c:crossBetween val="midCat"/>
        <c:majorUnit val="2"/>
      </c:valAx>
    </c:plotArea>
    <c:legend>
      <c:legendPos val="r"/>
      <c:layout>
        <c:manualLayout>
          <c:xMode val="edge"/>
          <c:yMode val="edge"/>
          <c:x val="3.2670454545454551E-2"/>
          <c:y val="0.18066157760814217"/>
          <c:w val="0.95596590909090906"/>
          <c:h val="8.1424936386768468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nchor="t" anchorCtr="1"/>
          <a:lstStyle/>
          <a:p>
            <a:pPr>
              <a:defRPr sz="1000" b="0" i="0" u="none" strike="noStrike" baseline="0">
                <a:solidFill>
                  <a:srgbClr val="000000"/>
                </a:solidFill>
                <a:latin typeface="Calibri"/>
                <a:ea typeface="Calibri"/>
                <a:cs typeface="Calibri"/>
              </a:defRPr>
            </a:pPr>
            <a:r>
              <a:rPr lang="fr-FR" sz="1400" b="1" i="0" baseline="0">
                <a:effectLst/>
              </a:rPr>
              <a:t>Contrats d’apprentissage commencés dans l'année et en cours au 31 décembre,  </a:t>
            </a:r>
          </a:p>
          <a:p>
            <a:pPr>
              <a:defRPr sz="1000" b="0" i="0" u="none" strike="noStrike" baseline="0">
                <a:solidFill>
                  <a:srgbClr val="000000"/>
                </a:solidFill>
                <a:latin typeface="Calibri"/>
                <a:ea typeface="Calibri"/>
                <a:cs typeface="Calibri"/>
              </a:defRPr>
            </a:pPr>
            <a:r>
              <a:rPr lang="fr-FR" sz="1400" b="1" i="0" baseline="0">
                <a:effectLst/>
              </a:rPr>
              <a:t>dans le Vaucluse </a:t>
            </a:r>
            <a:r>
              <a:rPr lang="fr-FR" sz="1200" b="0" i="1" baseline="0">
                <a:effectLst/>
              </a:rPr>
              <a:t>(données brutes, en nombre)</a:t>
            </a:r>
            <a:endParaRPr lang="fr-FR" sz="1200" b="0" i="1">
              <a:effectLst/>
            </a:endParaRPr>
          </a:p>
        </c:rich>
      </c:tx>
      <c:layout>
        <c:manualLayout>
          <c:xMode val="edge"/>
          <c:yMode val="edge"/>
          <c:x val="0.12417142802997999"/>
          <c:y val="2.0435641421111022E-2"/>
        </c:manualLayout>
      </c:layout>
      <c:overlay val="0"/>
      <c:spPr>
        <a:noFill/>
        <a:ln w="25400">
          <a:noFill/>
        </a:ln>
      </c:spPr>
    </c:title>
    <c:autoTitleDeleted val="0"/>
    <c:plotArea>
      <c:layout>
        <c:manualLayout>
          <c:layoutTarget val="inner"/>
          <c:xMode val="edge"/>
          <c:yMode val="edge"/>
          <c:x val="6.1589781983542202E-2"/>
          <c:y val="0.22718177019598126"/>
          <c:w val="0.93016067977190131"/>
          <c:h val="0.45357743553426189"/>
        </c:manualLayout>
      </c:layout>
      <c:barChart>
        <c:barDir val="col"/>
        <c:grouping val="stacked"/>
        <c:varyColors val="0"/>
        <c:ser>
          <c:idx val="0"/>
          <c:order val="0"/>
          <c:tx>
            <c:v>Cumul des entrées sur l'année</c:v>
          </c:tx>
          <c:spPr>
            <a:ln w="25400">
              <a:noFill/>
            </a:ln>
          </c:spPr>
          <c:invertIfNegative val="0"/>
          <c:cat>
            <c:strRef>
              <c:f>'Graph appr (ann)'!$A$3:$B$13</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'Graph appr (ann)'!$O$3:$O$13</c:f>
              <c:numCache>
                <c:formatCode>#,##0</c:formatCode>
                <c:ptCount val="11"/>
                <c:pt idx="0">
                  <c:v>2617</c:v>
                </c:pt>
                <c:pt idx="1">
                  <c:v>2479</c:v>
                </c:pt>
                <c:pt idx="2">
                  <c:v>2457</c:v>
                </c:pt>
                <c:pt idx="3">
                  <c:v>2700</c:v>
                </c:pt>
                <c:pt idx="4">
                  <c:v>3013</c:v>
                </c:pt>
                <c:pt idx="5">
                  <c:v>4291</c:v>
                </c:pt>
                <c:pt idx="6">
                  <c:v>5630</c:v>
                </c:pt>
                <c:pt idx="7">
                  <c:v>6370</c:v>
                </c:pt>
                <c:pt idx="8">
                  <c:v>6504</c:v>
                </c:pt>
                <c:pt idx="9">
                  <c:v>6867</c:v>
                </c:pt>
                <c:pt idx="10">
                  <c:v>6654</c:v>
                </c:pt>
              </c:numCache>
            </c:numRef>
          </c:val>
          <c:extLst>
            <c:ext xmlns:c16="http://schemas.microsoft.com/office/drawing/2014/chart" uri="{C3380CC4-5D6E-409C-BE32-E72D297353CC}">
              <c16:uniqueId val="{00000000-3FBE-4E1F-882C-F0BAD34766F0}"/>
            </c:ext>
          </c:extLst>
        </c:ser>
        <c:dLbls>
          <c:showLegendKey val="0"/>
          <c:showVal val="0"/>
          <c:showCatName val="0"/>
          <c:showSerName val="0"/>
          <c:showPercent val="0"/>
          <c:showBubbleSize val="0"/>
        </c:dLbls>
        <c:gapWidth val="150"/>
        <c:overlap val="100"/>
        <c:axId val="1270032495"/>
        <c:axId val="1"/>
      </c:barChart>
      <c:lineChart>
        <c:grouping val="standard"/>
        <c:varyColors val="0"/>
        <c:ser>
          <c:idx val="1"/>
          <c:order val="1"/>
          <c:tx>
            <c:v>Stocks de bénéficiaires en fin d'année</c:v>
          </c:tx>
          <c:spPr>
            <a:ln>
              <a:solidFill>
                <a:srgbClr val="F79646">
                  <a:lumMod val="75000"/>
                </a:srgbClr>
              </a:solidFill>
            </a:ln>
          </c:spPr>
          <c:marker>
            <c:symbol val="none"/>
          </c:marker>
          <c:cat>
            <c:strRef>
              <c:f>'Graph appr (ann)'!$A$3:$B$13</c:f>
              <c:strCache>
                <c:ptCount val="11"/>
                <c:pt idx="0">
                  <c:v>2015</c:v>
                </c:pt>
                <c:pt idx="1">
                  <c:v>2016</c:v>
                </c:pt>
                <c:pt idx="2">
                  <c:v>2017</c:v>
                </c:pt>
                <c:pt idx="3">
                  <c:v>2018</c:v>
                </c:pt>
                <c:pt idx="4">
                  <c:v>2019</c:v>
                </c:pt>
                <c:pt idx="5">
                  <c:v>2020</c:v>
                </c:pt>
                <c:pt idx="6">
                  <c:v>2021</c:v>
                </c:pt>
                <c:pt idx="7">
                  <c:v>2022</c:v>
                </c:pt>
                <c:pt idx="8">
                  <c:v>2023</c:v>
                </c:pt>
                <c:pt idx="9">
                  <c:v>2024</c:v>
                </c:pt>
                <c:pt idx="10">
                  <c:v>2025</c:v>
                </c:pt>
              </c:strCache>
            </c:strRef>
          </c:cat>
          <c:val>
            <c:numRef>
              <c:f>'Graph appr (ann)'!$P$3:$P$13</c:f>
              <c:numCache>
                <c:formatCode>#,##0</c:formatCode>
                <c:ptCount val="11"/>
                <c:pt idx="0">
                  <c:v>3682</c:v>
                </c:pt>
                <c:pt idx="1">
                  <c:v>3609</c:v>
                </c:pt>
                <c:pt idx="2">
                  <c:v>3398</c:v>
                </c:pt>
                <c:pt idx="3">
                  <c:v>3544</c:v>
                </c:pt>
                <c:pt idx="4">
                  <c:v>3895</c:v>
                </c:pt>
                <c:pt idx="5">
                  <c:v>5273</c:v>
                </c:pt>
                <c:pt idx="6">
                  <c:v>6636</c:v>
                </c:pt>
                <c:pt idx="7">
                  <c:v>7374</c:v>
                </c:pt>
                <c:pt idx="8">
                  <c:v>7686</c:v>
                </c:pt>
                <c:pt idx="9">
                  <c:v>7941</c:v>
                </c:pt>
                <c:pt idx="10">
                  <c:v>7878</c:v>
                </c:pt>
              </c:numCache>
            </c:numRef>
          </c:val>
          <c:smooth val="0"/>
          <c:extLst>
            <c:ext xmlns:c16="http://schemas.microsoft.com/office/drawing/2014/chart" uri="{C3380CC4-5D6E-409C-BE32-E72D297353CC}">
              <c16:uniqueId val="{00000001-3FBE-4E1F-882C-F0BAD34766F0}"/>
            </c:ext>
          </c:extLst>
        </c:ser>
        <c:dLbls>
          <c:showLegendKey val="0"/>
          <c:showVal val="0"/>
          <c:showCatName val="0"/>
          <c:showSerName val="0"/>
          <c:showPercent val="0"/>
          <c:showBubbleSize val="0"/>
        </c:dLbls>
        <c:marker val="1"/>
        <c:smooth val="0"/>
        <c:axId val="1270032495"/>
        <c:axId val="1"/>
      </c:lineChart>
      <c:catAx>
        <c:axId val="1270032495"/>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rot="0" vert="horz"/>
          <a:lstStyle/>
          <a:p>
            <a:pPr>
              <a:defRPr sz="1000" b="0" i="0" u="none" strike="noStrike" baseline="0">
                <a:solidFill>
                  <a:srgbClr val="000000"/>
                </a:solidFill>
                <a:latin typeface="Calibri"/>
                <a:ea typeface="Calibri"/>
                <a:cs typeface="Calibri"/>
              </a:defRPr>
            </a:pPr>
            <a:endParaRPr lang="fr-FR"/>
          </a:p>
        </c:txPr>
        <c:crossAx val="1"/>
        <c:crossesAt val="0"/>
        <c:auto val="0"/>
        <c:lblAlgn val="ctr"/>
        <c:lblOffset val="100"/>
        <c:noMultiLvlLbl val="0"/>
      </c:catAx>
      <c:valAx>
        <c:axId val="1"/>
        <c:scaling>
          <c:orientation val="minMax"/>
          <c:max val="8000"/>
          <c:min val="0"/>
        </c:scaling>
        <c:delete val="0"/>
        <c:axPos val="l"/>
        <c:majorGridlines>
          <c:spPr>
            <a:ln>
              <a:prstDash val="sysDash"/>
            </a:ln>
          </c:spPr>
        </c:majorGridlines>
        <c:numFmt formatCode="#,##0" sourceLinked="0"/>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fr-FR"/>
          </a:p>
        </c:txPr>
        <c:crossAx val="1270032495"/>
        <c:crosses val="autoZero"/>
        <c:crossBetween val="between"/>
        <c:majorUnit val="1000"/>
      </c:valAx>
    </c:plotArea>
    <c:legend>
      <c:legendPos val="r"/>
      <c:layout>
        <c:manualLayout>
          <c:xMode val="edge"/>
          <c:yMode val="edge"/>
          <c:x val="0.14815270638939584"/>
          <c:y val="0.15538373493100618"/>
          <c:w val="0.7287261245528408"/>
          <c:h val="5.1794578310335397E-2"/>
        </c:manualLayout>
      </c:layout>
      <c:overlay val="0"/>
      <c:spPr>
        <a:noFill/>
      </c:spPr>
      <c:txPr>
        <a:bodyPr/>
        <a:lstStyle/>
        <a:p>
          <a:pPr>
            <a:defRPr sz="11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ysClr val="window" lastClr="FFFFFF"/>
    </a:solidFill>
  </c:spPr>
  <c:txPr>
    <a:bodyPr/>
    <a:lstStyle/>
    <a:p>
      <a:pPr>
        <a:defRPr sz="10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500" b="0" i="0" u="none" strike="noStrike" baseline="0">
                <a:solidFill>
                  <a:srgbClr val="000000"/>
                </a:solidFill>
                <a:latin typeface="Calibri"/>
                <a:ea typeface="Calibri"/>
                <a:cs typeface="Calibri"/>
              </a:defRPr>
            </a:pPr>
            <a:r>
              <a:rPr lang="fr-FR" sz="1500" b="1" i="0" u="none" strike="noStrike" baseline="0">
                <a:solidFill>
                  <a:srgbClr val="000000"/>
                </a:solidFill>
                <a:latin typeface="Calibri"/>
              </a:rPr>
              <a:t>Taux de chômage dans le Vaucluse </a:t>
            </a:r>
            <a:r>
              <a:rPr lang="fr-FR" sz="1500" b="0" i="1" u="none" strike="noStrike" baseline="0">
                <a:solidFill>
                  <a:srgbClr val="000000"/>
                </a:solidFill>
                <a:latin typeface="Calibri"/>
              </a:rPr>
              <a:t>(en %)</a:t>
            </a:r>
          </a:p>
        </c:rich>
      </c:tx>
      <c:layout>
        <c:manualLayout>
          <c:xMode val="edge"/>
          <c:yMode val="edge"/>
          <c:x val="0.27938931639226944"/>
          <c:y val="2.4256627684853017E-2"/>
        </c:manualLayout>
      </c:layout>
      <c:overlay val="0"/>
      <c:spPr>
        <a:noFill/>
        <a:ln w="25400">
          <a:noFill/>
        </a:ln>
      </c:spPr>
    </c:title>
    <c:autoTitleDeleted val="0"/>
    <c:plotArea>
      <c:layout>
        <c:manualLayout>
          <c:layoutTarget val="inner"/>
          <c:xMode val="edge"/>
          <c:yMode val="edge"/>
          <c:x val="8.7438260558339295E-2"/>
          <c:y val="0.18816505924925064"/>
          <c:w val="0.83764367816092833"/>
          <c:h val="0.53603068847163338"/>
        </c:manualLayout>
      </c:layout>
      <c:lineChart>
        <c:grouping val="standard"/>
        <c:varyColors val="0"/>
        <c:ser>
          <c:idx val="0"/>
          <c:order val="0"/>
          <c:tx>
            <c:v>Provence-Alpes-Côte d'Azur</c:v>
          </c:tx>
          <c:spPr>
            <a:ln w="25400">
              <a:solidFill>
                <a:schemeClr val="accent6"/>
              </a:solidFill>
              <a:prstDash val="solid"/>
            </a:ln>
          </c:spPr>
          <c:marker>
            <c:symbol val="none"/>
          </c:marker>
          <c:cat>
            <c:multiLvlStrRef>
              <c:f>'dates trim'!$B$136:$C$300</c:f>
              <c:multiLvlStrCache>
                <c:ptCount val="49"/>
                <c:lvl>
                  <c:pt idx="0">
                    <c:v>T4</c:v>
                  </c:pt>
                  <c:pt idx="1">
                    <c:v>T1</c:v>
                  </c:pt>
                  <c:pt idx="2">
                    <c:v>T2</c:v>
                  </c:pt>
                  <c:pt idx="3">
                    <c:v>T3</c:v>
                  </c:pt>
                  <c:pt idx="4">
                    <c:v>T4</c:v>
                  </c:pt>
                  <c:pt idx="5">
                    <c:v>T1</c:v>
                  </c:pt>
                  <c:pt idx="6">
                    <c:v>T2</c:v>
                  </c:pt>
                  <c:pt idx="7">
                    <c:v>T3</c:v>
                  </c:pt>
                  <c:pt idx="8">
                    <c:v>T4</c:v>
                  </c:pt>
                  <c:pt idx="9">
                    <c:v>T1</c:v>
                  </c:pt>
                  <c:pt idx="10">
                    <c:v>T2</c:v>
                  </c:pt>
                  <c:pt idx="11">
                    <c:v>T3</c:v>
                  </c:pt>
                  <c:pt idx="12">
                    <c:v>T4</c:v>
                  </c:pt>
                  <c:pt idx="13">
                    <c:v>T1</c:v>
                  </c:pt>
                  <c:pt idx="14">
                    <c:v>T2</c:v>
                  </c:pt>
                  <c:pt idx="15">
                    <c:v>T3</c:v>
                  </c:pt>
                  <c:pt idx="16">
                    <c:v>T4</c:v>
                  </c:pt>
                  <c:pt idx="17">
                    <c:v>T1</c:v>
                  </c:pt>
                  <c:pt idx="18">
                    <c:v>T2</c:v>
                  </c:pt>
                  <c:pt idx="19">
                    <c:v>T3</c:v>
                  </c:pt>
                  <c:pt idx="20">
                    <c:v>T4</c:v>
                  </c:pt>
                  <c:pt idx="21">
                    <c:v>T1</c:v>
                  </c:pt>
                  <c:pt idx="22">
                    <c:v>T2</c:v>
                  </c:pt>
                  <c:pt idx="23">
                    <c:v>T3</c:v>
                  </c:pt>
                  <c:pt idx="24">
                    <c:v>T4</c:v>
                  </c:pt>
                  <c:pt idx="25">
                    <c:v>T1</c:v>
                  </c:pt>
                  <c:pt idx="26">
                    <c:v>T2</c:v>
                  </c:pt>
                  <c:pt idx="27">
                    <c:v>T3</c:v>
                  </c:pt>
                  <c:pt idx="28">
                    <c:v>T4</c:v>
                  </c:pt>
                  <c:pt idx="29">
                    <c:v>T1</c:v>
                  </c:pt>
                  <c:pt idx="30">
                    <c:v>T2</c:v>
                  </c:pt>
                  <c:pt idx="31">
                    <c:v>T3</c:v>
                  </c:pt>
                  <c:pt idx="32">
                    <c:v>T4</c:v>
                  </c:pt>
                  <c:pt idx="33">
                    <c:v>T1</c:v>
                  </c:pt>
                  <c:pt idx="34">
                    <c:v>T2</c:v>
                  </c:pt>
                  <c:pt idx="35">
                    <c:v>T3</c:v>
                  </c:pt>
                  <c:pt idx="36">
                    <c:v>T4</c:v>
                  </c:pt>
                  <c:pt idx="37">
                    <c:v>T1</c:v>
                  </c:pt>
                  <c:pt idx="38">
                    <c:v>T2</c:v>
                  </c:pt>
                  <c:pt idx="39">
                    <c:v>T3</c:v>
                  </c:pt>
                  <c:pt idx="40">
                    <c:v>T4</c:v>
                  </c:pt>
                  <c:pt idx="41">
                    <c:v>T1</c:v>
                  </c:pt>
                  <c:pt idx="42">
                    <c:v>T2</c:v>
                  </c:pt>
                  <c:pt idx="43">
                    <c:v>T3</c:v>
                  </c:pt>
                  <c:pt idx="44">
                    <c:v>T4</c:v>
                  </c:pt>
                  <c:pt idx="45">
                    <c:v>T1</c:v>
                  </c:pt>
                  <c:pt idx="46">
                    <c:v>T2</c:v>
                  </c:pt>
                  <c:pt idx="47">
                    <c:v>T3</c:v>
                  </c:pt>
                  <c:pt idx="48">
                    <c:v>T4</c:v>
                  </c:pt>
                </c:lvl>
                <c:lvl>
                  <c:pt idx="1">
                    <c:v>2016</c:v>
                  </c:pt>
                  <c:pt idx="5">
                    <c:v>2017</c:v>
                  </c:pt>
                  <c:pt idx="9">
                    <c:v>2018</c:v>
                  </c:pt>
                  <c:pt idx="13">
                    <c:v>2019</c:v>
                  </c:pt>
                  <c:pt idx="17">
                    <c:v>2020</c:v>
                  </c:pt>
                  <c:pt idx="21">
                    <c:v>2021</c:v>
                  </c:pt>
                  <c:pt idx="25">
                    <c:v>2022</c:v>
                  </c:pt>
                  <c:pt idx="29">
                    <c:v>2023</c:v>
                  </c:pt>
                  <c:pt idx="33">
                    <c:v>2024</c:v>
                  </c:pt>
                  <c:pt idx="37">
                    <c:v>2025</c:v>
                  </c:pt>
                  <c:pt idx="41">
                    <c:v>2026</c:v>
                  </c:pt>
                  <c:pt idx="45">
                    <c:v>2027</c:v>
                  </c:pt>
                </c:lvl>
              </c:multiLvlStrCache>
            </c:multiLvlStrRef>
          </c:cat>
          <c:val>
            <c:numRef>
              <c:f>Données!$C$144:$C$184</c:f>
              <c:numCache>
                <c:formatCode>#\ ##0.0</c:formatCode>
                <c:ptCount val="41"/>
                <c:pt idx="0">
                  <c:v>11.4</c:v>
                </c:pt>
                <c:pt idx="1">
                  <c:v>11.3</c:v>
                </c:pt>
                <c:pt idx="2">
                  <c:v>11.2</c:v>
                </c:pt>
                <c:pt idx="3">
                  <c:v>11</c:v>
                </c:pt>
                <c:pt idx="4">
                  <c:v>11.4</c:v>
                </c:pt>
                <c:pt idx="5">
                  <c:v>10.9</c:v>
                </c:pt>
                <c:pt idx="6">
                  <c:v>10.8</c:v>
                </c:pt>
                <c:pt idx="7">
                  <c:v>10.8</c:v>
                </c:pt>
                <c:pt idx="8">
                  <c:v>10.3</c:v>
                </c:pt>
                <c:pt idx="9">
                  <c:v>10.6</c:v>
                </c:pt>
                <c:pt idx="10">
                  <c:v>10.4</c:v>
                </c:pt>
                <c:pt idx="11">
                  <c:v>10.199999999999999</c:v>
                </c:pt>
                <c:pt idx="12">
                  <c:v>10</c:v>
                </c:pt>
                <c:pt idx="13">
                  <c:v>10.1</c:v>
                </c:pt>
                <c:pt idx="14">
                  <c:v>9.6</c:v>
                </c:pt>
                <c:pt idx="15">
                  <c:v>9.5</c:v>
                </c:pt>
                <c:pt idx="16">
                  <c:v>9.1999999999999993</c:v>
                </c:pt>
                <c:pt idx="17">
                  <c:v>8.9</c:v>
                </c:pt>
                <c:pt idx="18">
                  <c:v>8.1999999999999993</c:v>
                </c:pt>
                <c:pt idx="19">
                  <c:v>10.1</c:v>
                </c:pt>
                <c:pt idx="20">
                  <c:v>9.1</c:v>
                </c:pt>
                <c:pt idx="21">
                  <c:v>9.3000000000000007</c:v>
                </c:pt>
                <c:pt idx="22">
                  <c:v>9.1</c:v>
                </c:pt>
                <c:pt idx="23">
                  <c:v>8.9</c:v>
                </c:pt>
                <c:pt idx="24">
                  <c:v>8.3000000000000007</c:v>
                </c:pt>
                <c:pt idx="25">
                  <c:v>8.1999999999999993</c:v>
                </c:pt>
                <c:pt idx="26">
                  <c:v>8.3000000000000007</c:v>
                </c:pt>
                <c:pt idx="27">
                  <c:v>8.1</c:v>
                </c:pt>
                <c:pt idx="28">
                  <c:v>8</c:v>
                </c:pt>
                <c:pt idx="29">
                  <c:v>7.9</c:v>
                </c:pt>
                <c:pt idx="30">
                  <c:v>7.9</c:v>
                </c:pt>
                <c:pt idx="31">
                  <c:v>8.1</c:v>
                </c:pt>
                <c:pt idx="32">
                  <c:v>8.1</c:v>
                </c:pt>
                <c:pt idx="33">
                  <c:v>8.1</c:v>
                </c:pt>
                <c:pt idx="34">
                  <c:v>7.8</c:v>
                </c:pt>
                <c:pt idx="35">
                  <c:v>7.8</c:v>
                </c:pt>
                <c:pt idx="36">
                  <c:v>7.7</c:v>
                </c:pt>
                <c:pt idx="37">
                  <c:v>7.9</c:v>
                </c:pt>
                <c:pt idx="38">
                  <c:v>8</c:v>
                </c:pt>
                <c:pt idx="39">
                  <c:v>8.1999999999999993</c:v>
                </c:pt>
                <c:pt idx="40">
                  <c:v>8.4</c:v>
                </c:pt>
              </c:numCache>
            </c:numRef>
          </c:val>
          <c:smooth val="0"/>
          <c:extLst>
            <c:ext xmlns:c16="http://schemas.microsoft.com/office/drawing/2014/chart" uri="{C3380CC4-5D6E-409C-BE32-E72D297353CC}">
              <c16:uniqueId val="{00000000-32B3-4947-8AB8-9E04EEB8A9B7}"/>
            </c:ext>
          </c:extLst>
        </c:ser>
        <c:ser>
          <c:idx val="1"/>
          <c:order val="1"/>
          <c:tx>
            <c:v>France métropolitaine</c:v>
          </c:tx>
          <c:spPr>
            <a:ln w="25400">
              <a:solidFill>
                <a:srgbClr val="0000FF"/>
              </a:solidFill>
              <a:prstDash val="solid"/>
            </a:ln>
          </c:spPr>
          <c:marker>
            <c:symbol val="none"/>
          </c:marker>
          <c:cat>
            <c:multiLvlStrRef>
              <c:f>'dates trim'!$B$136:$C$300</c:f>
              <c:multiLvlStrCache>
                <c:ptCount val="49"/>
                <c:lvl>
                  <c:pt idx="0">
                    <c:v>T4</c:v>
                  </c:pt>
                  <c:pt idx="1">
                    <c:v>T1</c:v>
                  </c:pt>
                  <c:pt idx="2">
                    <c:v>T2</c:v>
                  </c:pt>
                  <c:pt idx="3">
                    <c:v>T3</c:v>
                  </c:pt>
                  <c:pt idx="4">
                    <c:v>T4</c:v>
                  </c:pt>
                  <c:pt idx="5">
                    <c:v>T1</c:v>
                  </c:pt>
                  <c:pt idx="6">
                    <c:v>T2</c:v>
                  </c:pt>
                  <c:pt idx="7">
                    <c:v>T3</c:v>
                  </c:pt>
                  <c:pt idx="8">
                    <c:v>T4</c:v>
                  </c:pt>
                  <c:pt idx="9">
                    <c:v>T1</c:v>
                  </c:pt>
                  <c:pt idx="10">
                    <c:v>T2</c:v>
                  </c:pt>
                  <c:pt idx="11">
                    <c:v>T3</c:v>
                  </c:pt>
                  <c:pt idx="12">
                    <c:v>T4</c:v>
                  </c:pt>
                  <c:pt idx="13">
                    <c:v>T1</c:v>
                  </c:pt>
                  <c:pt idx="14">
                    <c:v>T2</c:v>
                  </c:pt>
                  <c:pt idx="15">
                    <c:v>T3</c:v>
                  </c:pt>
                  <c:pt idx="16">
                    <c:v>T4</c:v>
                  </c:pt>
                  <c:pt idx="17">
                    <c:v>T1</c:v>
                  </c:pt>
                  <c:pt idx="18">
                    <c:v>T2</c:v>
                  </c:pt>
                  <c:pt idx="19">
                    <c:v>T3</c:v>
                  </c:pt>
                  <c:pt idx="20">
                    <c:v>T4</c:v>
                  </c:pt>
                  <c:pt idx="21">
                    <c:v>T1</c:v>
                  </c:pt>
                  <c:pt idx="22">
                    <c:v>T2</c:v>
                  </c:pt>
                  <c:pt idx="23">
                    <c:v>T3</c:v>
                  </c:pt>
                  <c:pt idx="24">
                    <c:v>T4</c:v>
                  </c:pt>
                  <c:pt idx="25">
                    <c:v>T1</c:v>
                  </c:pt>
                  <c:pt idx="26">
                    <c:v>T2</c:v>
                  </c:pt>
                  <c:pt idx="27">
                    <c:v>T3</c:v>
                  </c:pt>
                  <c:pt idx="28">
                    <c:v>T4</c:v>
                  </c:pt>
                  <c:pt idx="29">
                    <c:v>T1</c:v>
                  </c:pt>
                  <c:pt idx="30">
                    <c:v>T2</c:v>
                  </c:pt>
                  <c:pt idx="31">
                    <c:v>T3</c:v>
                  </c:pt>
                  <c:pt idx="32">
                    <c:v>T4</c:v>
                  </c:pt>
                  <c:pt idx="33">
                    <c:v>T1</c:v>
                  </c:pt>
                  <c:pt idx="34">
                    <c:v>T2</c:v>
                  </c:pt>
                  <c:pt idx="35">
                    <c:v>T3</c:v>
                  </c:pt>
                  <c:pt idx="36">
                    <c:v>T4</c:v>
                  </c:pt>
                  <c:pt idx="37">
                    <c:v>T1</c:v>
                  </c:pt>
                  <c:pt idx="38">
                    <c:v>T2</c:v>
                  </c:pt>
                  <c:pt idx="39">
                    <c:v>T3</c:v>
                  </c:pt>
                  <c:pt idx="40">
                    <c:v>T4</c:v>
                  </c:pt>
                  <c:pt idx="41">
                    <c:v>T1</c:v>
                  </c:pt>
                  <c:pt idx="42">
                    <c:v>T2</c:v>
                  </c:pt>
                  <c:pt idx="43">
                    <c:v>T3</c:v>
                  </c:pt>
                  <c:pt idx="44">
                    <c:v>T4</c:v>
                  </c:pt>
                  <c:pt idx="45">
                    <c:v>T1</c:v>
                  </c:pt>
                  <c:pt idx="46">
                    <c:v>T2</c:v>
                  </c:pt>
                  <c:pt idx="47">
                    <c:v>T3</c:v>
                  </c:pt>
                  <c:pt idx="48">
                    <c:v>T4</c:v>
                  </c:pt>
                </c:lvl>
                <c:lvl>
                  <c:pt idx="1">
                    <c:v>2016</c:v>
                  </c:pt>
                  <c:pt idx="5">
                    <c:v>2017</c:v>
                  </c:pt>
                  <c:pt idx="9">
                    <c:v>2018</c:v>
                  </c:pt>
                  <c:pt idx="13">
                    <c:v>2019</c:v>
                  </c:pt>
                  <c:pt idx="17">
                    <c:v>2020</c:v>
                  </c:pt>
                  <c:pt idx="21">
                    <c:v>2021</c:v>
                  </c:pt>
                  <c:pt idx="25">
                    <c:v>2022</c:v>
                  </c:pt>
                  <c:pt idx="29">
                    <c:v>2023</c:v>
                  </c:pt>
                  <c:pt idx="33">
                    <c:v>2024</c:v>
                  </c:pt>
                  <c:pt idx="37">
                    <c:v>2025</c:v>
                  </c:pt>
                  <c:pt idx="41">
                    <c:v>2026</c:v>
                  </c:pt>
                  <c:pt idx="45">
                    <c:v>2027</c:v>
                  </c:pt>
                </c:lvl>
              </c:multiLvlStrCache>
            </c:multiLvlStrRef>
          </c:cat>
          <c:val>
            <c:numRef>
              <c:f>Données!$B$144:$B$184</c:f>
              <c:numCache>
                <c:formatCode>#\ ##0.0</c:formatCode>
                <c:ptCount val="41"/>
                <c:pt idx="0">
                  <c:v>9.9</c:v>
                </c:pt>
                <c:pt idx="1">
                  <c:v>9.9</c:v>
                </c:pt>
                <c:pt idx="2">
                  <c:v>9.6999999999999993</c:v>
                </c:pt>
                <c:pt idx="3">
                  <c:v>9.6</c:v>
                </c:pt>
                <c:pt idx="4">
                  <c:v>9.6999999999999993</c:v>
                </c:pt>
                <c:pt idx="5">
                  <c:v>9.3000000000000007</c:v>
                </c:pt>
                <c:pt idx="6">
                  <c:v>9.1999999999999993</c:v>
                </c:pt>
                <c:pt idx="7">
                  <c:v>9.1999999999999993</c:v>
                </c:pt>
                <c:pt idx="8">
                  <c:v>8.6999999999999993</c:v>
                </c:pt>
                <c:pt idx="9">
                  <c:v>9</c:v>
                </c:pt>
                <c:pt idx="10">
                  <c:v>8.8000000000000007</c:v>
                </c:pt>
                <c:pt idx="11">
                  <c:v>8.6</c:v>
                </c:pt>
                <c:pt idx="12">
                  <c:v>8.4</c:v>
                </c:pt>
                <c:pt idx="13">
                  <c:v>8.5</c:v>
                </c:pt>
                <c:pt idx="14">
                  <c:v>8.1999999999999993</c:v>
                </c:pt>
                <c:pt idx="15">
                  <c:v>8.1</c:v>
                </c:pt>
                <c:pt idx="16">
                  <c:v>7.9</c:v>
                </c:pt>
                <c:pt idx="17">
                  <c:v>7.7</c:v>
                </c:pt>
                <c:pt idx="18">
                  <c:v>7.1</c:v>
                </c:pt>
                <c:pt idx="19">
                  <c:v>8.6999999999999993</c:v>
                </c:pt>
                <c:pt idx="20">
                  <c:v>7.9</c:v>
                </c:pt>
                <c:pt idx="21">
                  <c:v>8</c:v>
                </c:pt>
                <c:pt idx="22">
                  <c:v>7.8</c:v>
                </c:pt>
                <c:pt idx="23">
                  <c:v>7.7</c:v>
                </c:pt>
                <c:pt idx="24">
                  <c:v>7.2</c:v>
                </c:pt>
                <c:pt idx="25">
                  <c:v>7.1</c:v>
                </c:pt>
                <c:pt idx="26">
                  <c:v>7.2</c:v>
                </c:pt>
                <c:pt idx="27">
                  <c:v>7</c:v>
                </c:pt>
                <c:pt idx="28">
                  <c:v>6.9</c:v>
                </c:pt>
                <c:pt idx="29">
                  <c:v>6.9</c:v>
                </c:pt>
                <c:pt idx="30">
                  <c:v>7</c:v>
                </c:pt>
                <c:pt idx="31">
                  <c:v>7.2</c:v>
                </c:pt>
                <c:pt idx="32">
                  <c:v>7.3</c:v>
                </c:pt>
                <c:pt idx="33">
                  <c:v>7.3</c:v>
                </c:pt>
                <c:pt idx="34">
                  <c:v>7.1</c:v>
                </c:pt>
                <c:pt idx="35">
                  <c:v>7.2</c:v>
                </c:pt>
                <c:pt idx="36">
                  <c:v>7.1</c:v>
                </c:pt>
                <c:pt idx="37">
                  <c:v>7.3</c:v>
                </c:pt>
                <c:pt idx="38">
                  <c:v>7.4</c:v>
                </c:pt>
                <c:pt idx="39">
                  <c:v>7.5</c:v>
                </c:pt>
                <c:pt idx="40">
                  <c:v>7.7</c:v>
                </c:pt>
              </c:numCache>
            </c:numRef>
          </c:val>
          <c:smooth val="0"/>
          <c:extLst>
            <c:ext xmlns:c16="http://schemas.microsoft.com/office/drawing/2014/chart" uri="{C3380CC4-5D6E-409C-BE32-E72D297353CC}">
              <c16:uniqueId val="{00000001-32B3-4947-8AB8-9E04EEB8A9B7}"/>
            </c:ext>
          </c:extLst>
        </c:ser>
        <c:ser>
          <c:idx val="2"/>
          <c:order val="2"/>
          <c:tx>
            <c:strRef>
              <c:f>Données!$I$8</c:f>
              <c:strCache>
                <c:ptCount val="1"/>
                <c:pt idx="0">
                  <c:v>Vaucluse</c:v>
                </c:pt>
              </c:strCache>
            </c:strRef>
          </c:tx>
          <c:marker>
            <c:symbol val="none"/>
          </c:marker>
          <c:cat>
            <c:multiLvlStrRef>
              <c:f>'dates trim'!$B$136:$C$300</c:f>
              <c:multiLvlStrCache>
                <c:ptCount val="49"/>
                <c:lvl>
                  <c:pt idx="0">
                    <c:v>T4</c:v>
                  </c:pt>
                  <c:pt idx="1">
                    <c:v>T1</c:v>
                  </c:pt>
                  <c:pt idx="2">
                    <c:v>T2</c:v>
                  </c:pt>
                  <c:pt idx="3">
                    <c:v>T3</c:v>
                  </c:pt>
                  <c:pt idx="4">
                    <c:v>T4</c:v>
                  </c:pt>
                  <c:pt idx="5">
                    <c:v>T1</c:v>
                  </c:pt>
                  <c:pt idx="6">
                    <c:v>T2</c:v>
                  </c:pt>
                  <c:pt idx="7">
                    <c:v>T3</c:v>
                  </c:pt>
                  <c:pt idx="8">
                    <c:v>T4</c:v>
                  </c:pt>
                  <c:pt idx="9">
                    <c:v>T1</c:v>
                  </c:pt>
                  <c:pt idx="10">
                    <c:v>T2</c:v>
                  </c:pt>
                  <c:pt idx="11">
                    <c:v>T3</c:v>
                  </c:pt>
                  <c:pt idx="12">
                    <c:v>T4</c:v>
                  </c:pt>
                  <c:pt idx="13">
                    <c:v>T1</c:v>
                  </c:pt>
                  <c:pt idx="14">
                    <c:v>T2</c:v>
                  </c:pt>
                  <c:pt idx="15">
                    <c:v>T3</c:v>
                  </c:pt>
                  <c:pt idx="16">
                    <c:v>T4</c:v>
                  </c:pt>
                  <c:pt idx="17">
                    <c:v>T1</c:v>
                  </c:pt>
                  <c:pt idx="18">
                    <c:v>T2</c:v>
                  </c:pt>
                  <c:pt idx="19">
                    <c:v>T3</c:v>
                  </c:pt>
                  <c:pt idx="20">
                    <c:v>T4</c:v>
                  </c:pt>
                  <c:pt idx="21">
                    <c:v>T1</c:v>
                  </c:pt>
                  <c:pt idx="22">
                    <c:v>T2</c:v>
                  </c:pt>
                  <c:pt idx="23">
                    <c:v>T3</c:v>
                  </c:pt>
                  <c:pt idx="24">
                    <c:v>T4</c:v>
                  </c:pt>
                  <c:pt idx="25">
                    <c:v>T1</c:v>
                  </c:pt>
                  <c:pt idx="26">
                    <c:v>T2</c:v>
                  </c:pt>
                  <c:pt idx="27">
                    <c:v>T3</c:v>
                  </c:pt>
                  <c:pt idx="28">
                    <c:v>T4</c:v>
                  </c:pt>
                  <c:pt idx="29">
                    <c:v>T1</c:v>
                  </c:pt>
                  <c:pt idx="30">
                    <c:v>T2</c:v>
                  </c:pt>
                  <c:pt idx="31">
                    <c:v>T3</c:v>
                  </c:pt>
                  <c:pt idx="32">
                    <c:v>T4</c:v>
                  </c:pt>
                  <c:pt idx="33">
                    <c:v>T1</c:v>
                  </c:pt>
                  <c:pt idx="34">
                    <c:v>T2</c:v>
                  </c:pt>
                  <c:pt idx="35">
                    <c:v>T3</c:v>
                  </c:pt>
                  <c:pt idx="36">
                    <c:v>T4</c:v>
                  </c:pt>
                  <c:pt idx="37">
                    <c:v>T1</c:v>
                  </c:pt>
                  <c:pt idx="38">
                    <c:v>T2</c:v>
                  </c:pt>
                  <c:pt idx="39">
                    <c:v>T3</c:v>
                  </c:pt>
                  <c:pt idx="40">
                    <c:v>T4</c:v>
                  </c:pt>
                  <c:pt idx="41">
                    <c:v>T1</c:v>
                  </c:pt>
                  <c:pt idx="42">
                    <c:v>T2</c:v>
                  </c:pt>
                  <c:pt idx="43">
                    <c:v>T3</c:v>
                  </c:pt>
                  <c:pt idx="44">
                    <c:v>T4</c:v>
                  </c:pt>
                  <c:pt idx="45">
                    <c:v>T1</c:v>
                  </c:pt>
                  <c:pt idx="46">
                    <c:v>T2</c:v>
                  </c:pt>
                  <c:pt idx="47">
                    <c:v>T3</c:v>
                  </c:pt>
                  <c:pt idx="48">
                    <c:v>T4</c:v>
                  </c:pt>
                </c:lvl>
                <c:lvl>
                  <c:pt idx="1">
                    <c:v>2016</c:v>
                  </c:pt>
                  <c:pt idx="5">
                    <c:v>2017</c:v>
                  </c:pt>
                  <c:pt idx="9">
                    <c:v>2018</c:v>
                  </c:pt>
                  <c:pt idx="13">
                    <c:v>2019</c:v>
                  </c:pt>
                  <c:pt idx="17">
                    <c:v>2020</c:v>
                  </c:pt>
                  <c:pt idx="21">
                    <c:v>2021</c:v>
                  </c:pt>
                  <c:pt idx="25">
                    <c:v>2022</c:v>
                  </c:pt>
                  <c:pt idx="29">
                    <c:v>2023</c:v>
                  </c:pt>
                  <c:pt idx="33">
                    <c:v>2024</c:v>
                  </c:pt>
                  <c:pt idx="37">
                    <c:v>2025</c:v>
                  </c:pt>
                  <c:pt idx="41">
                    <c:v>2026</c:v>
                  </c:pt>
                  <c:pt idx="45">
                    <c:v>2027</c:v>
                  </c:pt>
                </c:lvl>
              </c:multiLvlStrCache>
            </c:multiLvlStrRef>
          </c:cat>
          <c:val>
            <c:numRef>
              <c:f>Données!$I$144:$I$184</c:f>
              <c:numCache>
                <c:formatCode>#\ ##0.0</c:formatCode>
                <c:ptCount val="41"/>
                <c:pt idx="0">
                  <c:v>13</c:v>
                </c:pt>
                <c:pt idx="1">
                  <c:v>13</c:v>
                </c:pt>
                <c:pt idx="2">
                  <c:v>12.8</c:v>
                </c:pt>
                <c:pt idx="3">
                  <c:v>12.6</c:v>
                </c:pt>
                <c:pt idx="4">
                  <c:v>12.9</c:v>
                </c:pt>
                <c:pt idx="5">
                  <c:v>12.2</c:v>
                </c:pt>
                <c:pt idx="6">
                  <c:v>12</c:v>
                </c:pt>
                <c:pt idx="7">
                  <c:v>12</c:v>
                </c:pt>
                <c:pt idx="8">
                  <c:v>11.7</c:v>
                </c:pt>
                <c:pt idx="9">
                  <c:v>11.9</c:v>
                </c:pt>
                <c:pt idx="10">
                  <c:v>11.7</c:v>
                </c:pt>
                <c:pt idx="11">
                  <c:v>11.5</c:v>
                </c:pt>
                <c:pt idx="12">
                  <c:v>11.4</c:v>
                </c:pt>
                <c:pt idx="13">
                  <c:v>11.5</c:v>
                </c:pt>
                <c:pt idx="14">
                  <c:v>11</c:v>
                </c:pt>
                <c:pt idx="15">
                  <c:v>10.8</c:v>
                </c:pt>
                <c:pt idx="16">
                  <c:v>10.6</c:v>
                </c:pt>
                <c:pt idx="17">
                  <c:v>10.199999999999999</c:v>
                </c:pt>
                <c:pt idx="18">
                  <c:v>9.1999999999999993</c:v>
                </c:pt>
                <c:pt idx="19">
                  <c:v>11.4</c:v>
                </c:pt>
                <c:pt idx="20">
                  <c:v>10.199999999999999</c:v>
                </c:pt>
                <c:pt idx="21">
                  <c:v>10.4</c:v>
                </c:pt>
                <c:pt idx="22">
                  <c:v>10.199999999999999</c:v>
                </c:pt>
                <c:pt idx="23">
                  <c:v>10.199999999999999</c:v>
                </c:pt>
                <c:pt idx="24">
                  <c:v>9.6</c:v>
                </c:pt>
                <c:pt idx="25">
                  <c:v>9.5</c:v>
                </c:pt>
                <c:pt idx="26">
                  <c:v>9.6</c:v>
                </c:pt>
                <c:pt idx="27">
                  <c:v>9.5</c:v>
                </c:pt>
                <c:pt idx="28">
                  <c:v>9.4</c:v>
                </c:pt>
                <c:pt idx="29">
                  <c:v>9.4</c:v>
                </c:pt>
                <c:pt idx="30">
                  <c:v>9.5</c:v>
                </c:pt>
                <c:pt idx="31">
                  <c:v>9.8000000000000007</c:v>
                </c:pt>
                <c:pt idx="32">
                  <c:v>9.9</c:v>
                </c:pt>
                <c:pt idx="33">
                  <c:v>9.9</c:v>
                </c:pt>
                <c:pt idx="34">
                  <c:v>9.6999999999999993</c:v>
                </c:pt>
                <c:pt idx="35">
                  <c:v>9.6999999999999993</c:v>
                </c:pt>
                <c:pt idx="36">
                  <c:v>9.4</c:v>
                </c:pt>
                <c:pt idx="37">
                  <c:v>9.6999999999999993</c:v>
                </c:pt>
                <c:pt idx="38">
                  <c:v>9.9</c:v>
                </c:pt>
                <c:pt idx="39">
                  <c:v>10.1</c:v>
                </c:pt>
                <c:pt idx="40">
                  <c:v>10.4</c:v>
                </c:pt>
              </c:numCache>
            </c:numRef>
          </c:val>
          <c:smooth val="0"/>
          <c:extLst>
            <c:ext xmlns:c16="http://schemas.microsoft.com/office/drawing/2014/chart" uri="{C3380CC4-5D6E-409C-BE32-E72D297353CC}">
              <c16:uniqueId val="{00000002-32B3-4947-8AB8-9E04EEB8A9B7}"/>
            </c:ext>
          </c:extLst>
        </c:ser>
        <c:dLbls>
          <c:showLegendKey val="0"/>
          <c:showVal val="0"/>
          <c:showCatName val="0"/>
          <c:showSerName val="0"/>
          <c:showPercent val="0"/>
          <c:showBubbleSize val="0"/>
        </c:dLbls>
        <c:smooth val="0"/>
        <c:axId val="138919296"/>
        <c:axId val="138921088"/>
      </c:lineChart>
      <c:catAx>
        <c:axId val="138919296"/>
        <c:scaling>
          <c:orientation val="minMax"/>
        </c:scaling>
        <c:delete val="0"/>
        <c:axPos val="b"/>
        <c:majorGridlines>
          <c:spPr>
            <a:ln w="3175">
              <a:solidFill>
                <a:srgbClr val="969696"/>
              </a:solidFill>
              <a:prstDash val="sysDash"/>
            </a:ln>
          </c:spPr>
        </c:majorGridlines>
        <c:numFmt formatCode="General" sourceLinked="1"/>
        <c:majorTickMark val="cross"/>
        <c:minorTickMark val="none"/>
        <c:tickLblPos val="nextTo"/>
        <c:txPr>
          <a:bodyPr/>
          <a:lstStyle/>
          <a:p>
            <a:pPr>
              <a:defRPr sz="900"/>
            </a:pPr>
            <a:endParaRPr lang="fr-FR"/>
          </a:p>
        </c:txPr>
        <c:crossAx val="138921088"/>
        <c:crosses val="autoZero"/>
        <c:auto val="0"/>
        <c:lblAlgn val="ctr"/>
        <c:lblOffset val="100"/>
        <c:tickLblSkip val="1"/>
        <c:tickMarkSkip val="1"/>
        <c:noMultiLvlLbl val="0"/>
      </c:catAx>
      <c:valAx>
        <c:axId val="138921088"/>
        <c:scaling>
          <c:orientation val="minMax"/>
          <c:max val="14"/>
          <c:min val="6"/>
        </c:scaling>
        <c:delete val="0"/>
        <c:axPos val="l"/>
        <c:majorGridlines>
          <c:spPr>
            <a:ln>
              <a:prstDash val="sysDash"/>
            </a:ln>
          </c:spPr>
        </c:majorGridlines>
        <c:numFmt formatCode="#,##0" sourceLinked="0"/>
        <c:majorTickMark val="out"/>
        <c:minorTickMark val="none"/>
        <c:tickLblPos val="nextTo"/>
        <c:crossAx val="138919296"/>
        <c:crosses val="autoZero"/>
        <c:crossBetween val="midCat"/>
        <c:majorUnit val="1"/>
      </c:valAx>
    </c:plotArea>
    <c:legend>
      <c:legendPos val="r"/>
      <c:layout>
        <c:manualLayout>
          <c:xMode val="edge"/>
          <c:yMode val="edge"/>
          <c:x val="8.5245913863039841E-2"/>
          <c:y val="9.8718656477903358E-2"/>
          <c:w val="0.8415530303030303"/>
          <c:h val="8.3821460187299218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6906668268667008E-2"/>
          <c:y val="0.1861788714061014"/>
          <c:w val="0.87735585029537844"/>
          <c:h val="0.46727698134659551"/>
        </c:manualLayout>
      </c:layout>
      <c:barChart>
        <c:barDir val="col"/>
        <c:grouping val="clustered"/>
        <c:varyColors val="0"/>
        <c:ser>
          <c:idx val="0"/>
          <c:order val="0"/>
          <c:tx>
            <c:v>Taux de chômage, en % (échelle de gauche)</c:v>
          </c:tx>
          <c:spPr>
            <a:solidFill>
              <a:srgbClr val="00B0F0"/>
            </a:solidFill>
          </c:spPr>
          <c:invertIfNegative val="0"/>
          <c:dPt>
            <c:idx val="0"/>
            <c:invertIfNegative val="0"/>
            <c:bubble3D val="0"/>
            <c:spPr>
              <a:solidFill>
                <a:srgbClr val="92D050"/>
              </a:solidFill>
            </c:spPr>
            <c:extLst>
              <c:ext xmlns:c16="http://schemas.microsoft.com/office/drawing/2014/chart" uri="{C3380CC4-5D6E-409C-BE32-E72D297353CC}">
                <c16:uniqueId val="{00000001-1DC5-474C-9DF4-3EF23C598DCF}"/>
              </c:ext>
            </c:extLst>
          </c:dPt>
          <c:dPt>
            <c:idx val="1"/>
            <c:invertIfNegative val="0"/>
            <c:bubble3D val="0"/>
            <c:spPr>
              <a:solidFill>
                <a:schemeClr val="accent6">
                  <a:lumMod val="75000"/>
                </a:schemeClr>
              </a:solidFill>
            </c:spPr>
            <c:extLst>
              <c:ext xmlns:c16="http://schemas.microsoft.com/office/drawing/2014/chart" uri="{C3380CC4-5D6E-409C-BE32-E72D297353CC}">
                <c16:uniqueId val="{00000003-1DC5-474C-9DF4-3EF23C598DCF}"/>
              </c:ext>
            </c:extLst>
          </c:dPt>
          <c:dPt>
            <c:idx val="2"/>
            <c:invertIfNegative val="0"/>
            <c:bubble3D val="0"/>
            <c:extLst>
              <c:ext xmlns:c16="http://schemas.microsoft.com/office/drawing/2014/chart" uri="{C3380CC4-5D6E-409C-BE32-E72D297353CC}">
                <c16:uniqueId val="{00000004-1DC5-474C-9DF4-3EF23C598DCF}"/>
              </c:ext>
            </c:extLst>
          </c:dPt>
          <c:dPt>
            <c:idx val="3"/>
            <c:invertIfNegative val="0"/>
            <c:bubble3D val="0"/>
            <c:extLst>
              <c:ext xmlns:c16="http://schemas.microsoft.com/office/drawing/2014/chart" uri="{C3380CC4-5D6E-409C-BE32-E72D297353CC}">
                <c16:uniqueId val="{00000005-1DC5-474C-9DF4-3EF23C598DCF}"/>
              </c:ext>
            </c:extLst>
          </c:dPt>
          <c:dPt>
            <c:idx val="4"/>
            <c:invertIfNegative val="0"/>
            <c:bubble3D val="0"/>
            <c:spPr>
              <a:solidFill>
                <a:srgbClr val="0070C0"/>
              </a:solidFill>
            </c:spPr>
            <c:extLst>
              <c:ext xmlns:c16="http://schemas.microsoft.com/office/drawing/2014/chart" uri="{C3380CC4-5D6E-409C-BE32-E72D297353CC}">
                <c16:uniqueId val="{00000007-1DC5-474C-9DF4-3EF23C598DCF}"/>
              </c:ext>
            </c:extLst>
          </c:dPt>
          <c:dPt>
            <c:idx val="5"/>
            <c:invertIfNegative val="0"/>
            <c:bubble3D val="0"/>
            <c:extLst>
              <c:ext xmlns:c16="http://schemas.microsoft.com/office/drawing/2014/chart" uri="{C3380CC4-5D6E-409C-BE32-E72D297353CC}">
                <c16:uniqueId val="{00000008-1DC5-474C-9DF4-3EF23C598DCF}"/>
              </c:ext>
            </c:extLst>
          </c:dPt>
          <c:dPt>
            <c:idx val="6"/>
            <c:invertIfNegative val="0"/>
            <c:bubble3D val="0"/>
            <c:extLst>
              <c:ext xmlns:c16="http://schemas.microsoft.com/office/drawing/2014/chart" uri="{C3380CC4-5D6E-409C-BE32-E72D297353CC}">
                <c16:uniqueId val="{00000009-1DC5-474C-9DF4-3EF23C598DCF}"/>
              </c:ext>
            </c:extLst>
          </c:dPt>
          <c:dPt>
            <c:idx val="7"/>
            <c:invertIfNegative val="0"/>
            <c:bubble3D val="0"/>
            <c:extLst>
              <c:ext xmlns:c16="http://schemas.microsoft.com/office/drawing/2014/chart" uri="{C3380CC4-5D6E-409C-BE32-E72D297353CC}">
                <c16:uniqueId val="{0000000A-1DC5-474C-9DF4-3EF23C598DCF}"/>
              </c:ext>
            </c:extLst>
          </c:dPt>
          <c:dPt>
            <c:idx val="8"/>
            <c:invertIfNegative val="0"/>
            <c:bubble3D val="0"/>
            <c:extLst>
              <c:ext xmlns:c16="http://schemas.microsoft.com/office/drawing/2014/chart" uri="{C3380CC4-5D6E-409C-BE32-E72D297353CC}">
                <c16:uniqueId val="{0000000B-1DC5-474C-9DF4-3EF23C598DCF}"/>
              </c:ext>
            </c:extLst>
          </c:dPt>
          <c:dLbls>
            <c:dLbl>
              <c:idx val="0"/>
              <c:layout>
                <c:manualLayout>
                  <c:x val="0"/>
                  <c:y val="1.341381623071764E-2"/>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DC5-474C-9DF4-3EF23C598DCF}"/>
                </c:ext>
              </c:extLst>
            </c:dLbl>
            <c:dLbl>
              <c:idx val="1"/>
              <c:layout>
                <c:manualLayout>
                  <c:x val="0"/>
                  <c:y val="-2.1124120048374236E-7"/>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DC5-474C-9DF4-3EF23C598DCF}"/>
                </c:ext>
              </c:extLst>
            </c:dLbl>
            <c:dLbl>
              <c:idx val="2"/>
              <c:layout>
                <c:manualLayout>
                  <c:x val="0"/>
                  <c:y val="-1.6096579476861168E-2"/>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DC5-474C-9DF4-3EF23C598DCF}"/>
                </c:ext>
              </c:extLst>
            </c:dLbl>
            <c:dLbl>
              <c:idx val="3"/>
              <c:layout>
                <c:manualLayout>
                  <c:x val="0"/>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DC5-474C-9DF4-3EF23C598DCF}"/>
                </c:ext>
              </c:extLst>
            </c:dLbl>
            <c:dLbl>
              <c:idx val="4"/>
              <c:layout>
                <c:manualLayout>
                  <c:x val="-6.7246663173035446E-17"/>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DC5-474C-9DF4-3EF23C598DCF}"/>
                </c:ext>
              </c:extLst>
            </c:dLbl>
            <c:dLbl>
              <c:idx val="5"/>
              <c:layout>
                <c:manualLayout>
                  <c:x val="0"/>
                  <c:y val="1.0731052984574111E-2"/>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DC5-474C-9DF4-3EF23C598DCF}"/>
                </c:ext>
              </c:extLst>
            </c:dLbl>
            <c:dLbl>
              <c:idx val="6"/>
              <c:layout>
                <c:manualLayout>
                  <c:x val="0"/>
                  <c:y val="5.3655264922870555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1DC5-474C-9DF4-3EF23C598DCF}"/>
                </c:ext>
              </c:extLst>
            </c:dLbl>
            <c:dLbl>
              <c:idx val="7"/>
              <c:layout>
                <c:manualLayout>
                  <c:x val="0"/>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1DC5-474C-9DF4-3EF23C598DCF}"/>
                </c:ext>
              </c:extLst>
            </c:dLbl>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graphiques_ann'!$G$67:$G$75</c:f>
              <c:strCache>
                <c:ptCount val="9"/>
                <c:pt idx="0">
                  <c:v>Vaucluse</c:v>
                </c:pt>
                <c:pt idx="1">
                  <c:v>Paca</c:v>
                </c:pt>
                <c:pt idx="2">
                  <c:v>Drome</c:v>
                </c:pt>
                <c:pt idx="3">
                  <c:v>Sarthe</c:v>
                </c:pt>
                <c:pt idx="4">
                  <c:v>France métro.</c:v>
                </c:pt>
                <c:pt idx="5">
                  <c:v>Marne</c:v>
                </c:pt>
                <c:pt idx="6">
                  <c:v>Charente Maritime</c:v>
                </c:pt>
                <c:pt idx="7">
                  <c:v>Côtes d'armor</c:v>
                </c:pt>
                <c:pt idx="8">
                  <c:v>Côte d'or</c:v>
                </c:pt>
              </c:strCache>
            </c:strRef>
          </c:cat>
          <c:val>
            <c:numRef>
              <c:f>'données graphiques_ann'!$H$67:$H$75</c:f>
              <c:numCache>
                <c:formatCode>#\ ##0.0</c:formatCode>
                <c:ptCount val="9"/>
                <c:pt idx="0">
                  <c:v>10.4</c:v>
                </c:pt>
                <c:pt idx="1">
                  <c:v>8.4</c:v>
                </c:pt>
                <c:pt idx="2">
                  <c:v>8.1</c:v>
                </c:pt>
                <c:pt idx="3">
                  <c:v>7.8</c:v>
                </c:pt>
                <c:pt idx="4">
                  <c:v>7.7</c:v>
                </c:pt>
                <c:pt idx="5">
                  <c:v>7.6</c:v>
                </c:pt>
                <c:pt idx="6">
                  <c:v>7.4</c:v>
                </c:pt>
                <c:pt idx="7">
                  <c:v>6.4</c:v>
                </c:pt>
                <c:pt idx="8">
                  <c:v>6.3</c:v>
                </c:pt>
              </c:numCache>
            </c:numRef>
          </c:val>
          <c:extLst>
            <c:ext xmlns:c16="http://schemas.microsoft.com/office/drawing/2014/chart" uri="{C3380CC4-5D6E-409C-BE32-E72D297353CC}">
              <c16:uniqueId val="{0000000C-1DC5-474C-9DF4-3EF23C598DCF}"/>
            </c:ext>
          </c:extLst>
        </c:ser>
        <c:dLbls>
          <c:showLegendKey val="0"/>
          <c:showVal val="0"/>
          <c:showCatName val="0"/>
          <c:showSerName val="0"/>
          <c:showPercent val="0"/>
          <c:showBubbleSize val="0"/>
        </c:dLbls>
        <c:gapWidth val="150"/>
        <c:axId val="1586187071"/>
        <c:axId val="1"/>
      </c:barChart>
      <c:scatterChart>
        <c:scatterStyle val="lineMarker"/>
        <c:varyColors val="0"/>
        <c:ser>
          <c:idx val="1"/>
          <c:order val="1"/>
          <c:tx>
            <c:v>Variation annuelle, en point (échelle de droite)</c:v>
          </c:tx>
          <c:spPr>
            <a:ln w="28575">
              <a:noFill/>
            </a:ln>
          </c:spPr>
          <c:marker>
            <c:spPr>
              <a:solidFill>
                <a:srgbClr val="FF0000"/>
              </a:solidFill>
            </c:spPr>
          </c:marker>
          <c:yVal>
            <c:numRef>
              <c:f>'données graphiques_ann'!$J$67:$J$75</c:f>
              <c:numCache>
                <c:formatCode>#\ ##0.0</c:formatCode>
                <c:ptCount val="9"/>
                <c:pt idx="0">
                  <c:v>1</c:v>
                </c:pt>
                <c:pt idx="1">
                  <c:v>0.70000000000000018</c:v>
                </c:pt>
                <c:pt idx="2">
                  <c:v>0.5</c:v>
                </c:pt>
                <c:pt idx="3">
                  <c:v>0.70000000000000018</c:v>
                </c:pt>
                <c:pt idx="4">
                  <c:v>0.60000000000000053</c:v>
                </c:pt>
                <c:pt idx="5">
                  <c:v>0.69999999999999929</c:v>
                </c:pt>
                <c:pt idx="6">
                  <c:v>0.60000000000000053</c:v>
                </c:pt>
                <c:pt idx="7">
                  <c:v>0.30000000000000071</c:v>
                </c:pt>
                <c:pt idx="8">
                  <c:v>0.59999999999999964</c:v>
                </c:pt>
              </c:numCache>
            </c:numRef>
          </c:yVal>
          <c:smooth val="0"/>
          <c:extLst>
            <c:ext xmlns:c16="http://schemas.microsoft.com/office/drawing/2014/chart" uri="{C3380CC4-5D6E-409C-BE32-E72D297353CC}">
              <c16:uniqueId val="{0000000D-1DC5-474C-9DF4-3EF23C598DCF}"/>
            </c:ext>
          </c:extLst>
        </c:ser>
        <c:dLbls>
          <c:showLegendKey val="0"/>
          <c:showVal val="0"/>
          <c:showCatName val="0"/>
          <c:showSerName val="0"/>
          <c:showPercent val="0"/>
          <c:showBubbleSize val="0"/>
        </c:dLbls>
        <c:axId val="3"/>
        <c:axId val="4"/>
      </c:scatterChart>
      <c:catAx>
        <c:axId val="1586187071"/>
        <c:scaling>
          <c:orientation val="minMax"/>
        </c:scaling>
        <c:delete val="0"/>
        <c:axPos val="b"/>
        <c:numFmt formatCode="General" sourceLinked="1"/>
        <c:majorTickMark val="out"/>
        <c:minorTickMark val="none"/>
        <c:tickLblPos val="nextTo"/>
        <c:txPr>
          <a:bodyPr/>
          <a:lstStyle/>
          <a:p>
            <a:pPr>
              <a:defRPr sz="1000"/>
            </a:pPr>
            <a:endParaRPr lang="fr-FR"/>
          </a:p>
        </c:txPr>
        <c:crossAx val="1"/>
        <c:crosses val="autoZero"/>
        <c:auto val="1"/>
        <c:lblAlgn val="ctr"/>
        <c:lblOffset val="100"/>
        <c:noMultiLvlLbl val="0"/>
      </c:catAx>
      <c:valAx>
        <c:axId val="1"/>
        <c:scaling>
          <c:orientation val="minMax"/>
          <c:max val="12"/>
        </c:scaling>
        <c:delete val="0"/>
        <c:axPos val="l"/>
        <c:majorGridlines/>
        <c:numFmt formatCode="#,##0" sourceLinked="0"/>
        <c:majorTickMark val="out"/>
        <c:minorTickMark val="none"/>
        <c:tickLblPos val="nextTo"/>
        <c:crossAx val="1586187071"/>
        <c:crosses val="autoZero"/>
        <c:crossBetween val="between"/>
        <c:majorUnit val="2"/>
      </c:valAx>
      <c:valAx>
        <c:axId val="3"/>
        <c:scaling>
          <c:orientation val="minMax"/>
        </c:scaling>
        <c:delete val="1"/>
        <c:axPos val="b"/>
        <c:majorTickMark val="out"/>
        <c:minorTickMark val="none"/>
        <c:tickLblPos val="nextTo"/>
        <c:crossAx val="4"/>
        <c:crosses val="autoZero"/>
        <c:crossBetween val="midCat"/>
      </c:valAx>
      <c:valAx>
        <c:axId val="4"/>
        <c:scaling>
          <c:orientation val="minMax"/>
          <c:max val="1.3"/>
          <c:min val="0.1"/>
        </c:scaling>
        <c:delete val="0"/>
        <c:axPos val="r"/>
        <c:numFmt formatCode="[Blue][&lt;0]\-&quot;&quot;0.0&quot;&quot;;[Red][&gt;0]\+&quot;&quot;0.0&quot;&quot;;0" sourceLinked="0"/>
        <c:majorTickMark val="out"/>
        <c:minorTickMark val="none"/>
        <c:tickLblPos val="nextTo"/>
        <c:crossAx val="3"/>
        <c:crosses val="max"/>
        <c:crossBetween val="midCat"/>
        <c:majorUnit val="0.2"/>
        <c:minorUnit val="0.1"/>
      </c:valAx>
    </c:plotArea>
    <c:legend>
      <c:legendPos val="r"/>
      <c:layout>
        <c:manualLayout>
          <c:xMode val="edge"/>
          <c:yMode val="edge"/>
          <c:x val="4.264229007137519E-2"/>
          <c:y val="0.11469193111424453"/>
          <c:w val="0.90099174329481169"/>
          <c:h val="5.2315784470603144E-2"/>
        </c:manualLayout>
      </c:layout>
      <c:overlay val="0"/>
      <c:txPr>
        <a:bodyPr/>
        <a:lstStyle/>
        <a:p>
          <a:pPr>
            <a:defRPr sz="1100"/>
          </a:pPr>
          <a:endParaRPr lang="fr-FR"/>
        </a:p>
      </c:txPr>
    </c:legend>
    <c:plotVisOnly val="1"/>
    <c:dispBlanksAs val="gap"/>
    <c:showDLblsOverMax val="0"/>
  </c:chart>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sz="1500" b="1" i="0" u="none" strike="noStrike" baseline="0">
                <a:effectLst/>
              </a:rPr>
              <a:t>Evolution du nombre de bénéficiaires* des principales prestations sociales </a:t>
            </a:r>
            <a:r>
              <a:rPr lang="fr-FR" sz="1500" baseline="0"/>
              <a:t>en Vaucluse</a:t>
            </a:r>
          </a:p>
          <a:p>
            <a:pPr>
              <a:defRPr/>
            </a:pPr>
            <a:r>
              <a:rPr lang="fr-FR" sz="1100" b="0" i="1"/>
              <a:t>(données brutes, base 100 au T4</a:t>
            </a:r>
            <a:r>
              <a:rPr lang="fr-FR" sz="1100" b="0" i="1" u="none" strike="noStrike" kern="1200" baseline="0">
                <a:solidFill>
                  <a:sysClr val="windowText" lastClr="000000"/>
                </a:solidFill>
              </a:rPr>
              <a:t> 2021</a:t>
            </a:r>
            <a:r>
              <a:rPr lang="fr-FR" sz="1100" b="0" i="1"/>
              <a:t>)</a:t>
            </a:r>
          </a:p>
        </c:rich>
      </c:tx>
      <c:overlay val="0"/>
    </c:title>
    <c:autoTitleDeleted val="0"/>
    <c:plotArea>
      <c:layout>
        <c:manualLayout>
          <c:layoutTarget val="inner"/>
          <c:xMode val="edge"/>
          <c:yMode val="edge"/>
          <c:x val="8.0097557036139702E-2"/>
          <c:y val="0.17568576934018218"/>
          <c:w val="0.88312922262587745"/>
          <c:h val="0.508974660376042"/>
        </c:manualLayout>
      </c:layout>
      <c:lineChart>
        <c:grouping val="standard"/>
        <c:varyColors val="0"/>
        <c:ser>
          <c:idx val="1"/>
          <c:order val="0"/>
          <c:tx>
            <c:v>RSA</c:v>
          </c:tx>
          <c:spPr>
            <a:ln>
              <a:solidFill>
                <a:schemeClr val="accent2">
                  <a:lumMod val="75000"/>
                </a:schemeClr>
              </a:solidFill>
            </a:ln>
          </c:spPr>
          <c:marker>
            <c:symbol val="none"/>
          </c:marker>
          <c:cat>
            <c:strRef>
              <c:f>RSA!$A$62:$A$110</c:f>
              <c:strCache>
                <c:ptCount val="49"/>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pt idx="45">
                  <c:v>T3
2025</c:v>
                </c:pt>
                <c:pt idx="48">
                  <c:v>T4
2025</c:v>
                </c:pt>
              </c:strCache>
            </c:strRef>
          </c:cat>
          <c:val>
            <c:numRef>
              <c:f>RSA!$AX$62:$AX$110</c:f>
              <c:numCache>
                <c:formatCode>0.0</c:formatCode>
                <c:ptCount val="49"/>
                <c:pt idx="0">
                  <c:v>100</c:v>
                </c:pt>
                <c:pt idx="1">
                  <c:v>98.990465507571514</c:v>
                </c:pt>
                <c:pt idx="2">
                  <c:v>97.588334268087493</c:v>
                </c:pt>
                <c:pt idx="3">
                  <c:v>97.756590016825569</c:v>
                </c:pt>
                <c:pt idx="4">
                  <c:v>95.681435782389229</c:v>
                </c:pt>
                <c:pt idx="5">
                  <c:v>94.279304542905223</c:v>
                </c:pt>
                <c:pt idx="6">
                  <c:v>92.821088053841834</c:v>
                </c:pt>
                <c:pt idx="7">
                  <c:v>91.643297812675257</c:v>
                </c:pt>
                <c:pt idx="8">
                  <c:v>91.026360067302306</c:v>
                </c:pt>
                <c:pt idx="9">
                  <c:v>91.418956814357827</c:v>
                </c:pt>
                <c:pt idx="10">
                  <c:v>92.372406057206959</c:v>
                </c:pt>
                <c:pt idx="11">
                  <c:v>93.269770050476723</c:v>
                </c:pt>
                <c:pt idx="12">
                  <c:v>92.09197980931016</c:v>
                </c:pt>
                <c:pt idx="13">
                  <c:v>91.699383062254626</c:v>
                </c:pt>
                <c:pt idx="14">
                  <c:v>90.633763320246771</c:v>
                </c:pt>
                <c:pt idx="15">
                  <c:v>90.802019068984848</c:v>
                </c:pt>
                <c:pt idx="16">
                  <c:v>90.521592821088063</c:v>
                </c:pt>
                <c:pt idx="17">
                  <c:v>90.072910824453174</c:v>
                </c:pt>
                <c:pt idx="18">
                  <c:v>89.624228827818285</c:v>
                </c:pt>
                <c:pt idx="19">
                  <c:v>87.997756590016834</c:v>
                </c:pt>
                <c:pt idx="20">
                  <c:v>86.427369601794723</c:v>
                </c:pt>
                <c:pt idx="21">
                  <c:v>86.427369601794723</c:v>
                </c:pt>
                <c:pt idx="22">
                  <c:v>86.876051598429612</c:v>
                </c:pt>
                <c:pt idx="23">
                  <c:v>87.77341559169939</c:v>
                </c:pt>
                <c:pt idx="24">
                  <c:v>88.053841839596174</c:v>
                </c:pt>
                <c:pt idx="25">
                  <c:v>86.76388109927089</c:v>
                </c:pt>
                <c:pt idx="26">
                  <c:v>85.530005608524959</c:v>
                </c:pt>
                <c:pt idx="27">
                  <c:v>83.567021873247342</c:v>
                </c:pt>
                <c:pt idx="28">
                  <c:v>82.557487380818841</c:v>
                </c:pt>
                <c:pt idx="29">
                  <c:v>80.7627593942793</c:v>
                </c:pt>
                <c:pt idx="30">
                  <c:v>79.92148065058889</c:v>
                </c:pt>
                <c:pt idx="31">
                  <c:v>78.295008412787439</c:v>
                </c:pt>
                <c:pt idx="32">
                  <c:v>76.500280426247897</c:v>
                </c:pt>
                <c:pt idx="33">
                  <c:v>75.434660684240043</c:v>
                </c:pt>
                <c:pt idx="34">
                  <c:v>76.500280426247897</c:v>
                </c:pt>
                <c:pt idx="35">
                  <c:v>75.827257431295564</c:v>
                </c:pt>
                <c:pt idx="36">
                  <c:v>75.154234436343231</c:v>
                </c:pt>
                <c:pt idx="37">
                  <c:v>74.369040942232189</c:v>
                </c:pt>
                <c:pt idx="38">
                  <c:v>73.639932697700502</c:v>
                </c:pt>
                <c:pt idx="39">
                  <c:v>72.349971957375217</c:v>
                </c:pt>
                <c:pt idx="40">
                  <c:v>73.471676948962426</c:v>
                </c:pt>
                <c:pt idx="41">
                  <c:v>70.386988222097585</c:v>
                </c:pt>
                <c:pt idx="42">
                  <c:v>68.872686483454842</c:v>
                </c:pt>
                <c:pt idx="43">
                  <c:v>66.404935501962981</c:v>
                </c:pt>
                <c:pt idx="44">
                  <c:v>61.020751542344364</c:v>
                </c:pt>
                <c:pt idx="45">
                  <c:v>62.983735277621989</c:v>
                </c:pt>
                <c:pt idx="46">
                  <c:v>63.208076275939426</c:v>
                </c:pt>
                <c:pt idx="47">
                  <c:v>63.432417274256871</c:v>
                </c:pt>
                <c:pt idx="48">
                  <c:v>63.320246775098155</c:v>
                </c:pt>
              </c:numCache>
            </c:numRef>
          </c:val>
          <c:smooth val="0"/>
          <c:extLst>
            <c:ext xmlns:c16="http://schemas.microsoft.com/office/drawing/2014/chart" uri="{C3380CC4-5D6E-409C-BE32-E72D297353CC}">
              <c16:uniqueId val="{00000000-9D83-4303-8321-FBD9051D11D7}"/>
            </c:ext>
          </c:extLst>
        </c:ser>
        <c:ser>
          <c:idx val="0"/>
          <c:order val="1"/>
          <c:tx>
            <c:v>ASS**</c:v>
          </c:tx>
          <c:marker>
            <c:symbol val="none"/>
          </c:marker>
          <c:cat>
            <c:strRef>
              <c:f>RSA!$A$62:$A$110</c:f>
              <c:strCache>
                <c:ptCount val="49"/>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pt idx="45">
                  <c:v>T3
2025</c:v>
                </c:pt>
                <c:pt idx="48">
                  <c:v>T4
2025</c:v>
                </c:pt>
              </c:strCache>
            </c:strRef>
          </c:cat>
          <c:val>
            <c:numRef>
              <c:f>ASS!$AW$62:$AW$109</c:f>
              <c:numCache>
                <c:formatCode>0.0</c:formatCode>
                <c:ptCount val="48"/>
                <c:pt idx="0">
                  <c:v>100</c:v>
                </c:pt>
                <c:pt idx="1">
                  <c:v>98.54651162790698</c:v>
                </c:pt>
                <c:pt idx="2">
                  <c:v>97.383720930232556</c:v>
                </c:pt>
                <c:pt idx="3">
                  <c:v>96.802325581395351</c:v>
                </c:pt>
                <c:pt idx="4">
                  <c:v>95.639534883720927</c:v>
                </c:pt>
                <c:pt idx="5">
                  <c:v>93.895348837209298</c:v>
                </c:pt>
                <c:pt idx="6">
                  <c:v>92.441860465116278</c:v>
                </c:pt>
                <c:pt idx="7">
                  <c:v>92.732558139534888</c:v>
                </c:pt>
                <c:pt idx="8">
                  <c:v>92.151162790697668</c:v>
                </c:pt>
                <c:pt idx="9">
                  <c:v>89.244186046511629</c:v>
                </c:pt>
                <c:pt idx="10">
                  <c:v>88.081395348837205</c:v>
                </c:pt>
                <c:pt idx="11">
                  <c:v>88.081395348837205</c:v>
                </c:pt>
                <c:pt idx="12">
                  <c:v>87.5</c:v>
                </c:pt>
                <c:pt idx="13">
                  <c:v>85.755813953488371</c:v>
                </c:pt>
                <c:pt idx="14">
                  <c:v>85.174418604651152</c:v>
                </c:pt>
                <c:pt idx="15">
                  <c:v>84.011627906976756</c:v>
                </c:pt>
                <c:pt idx="16">
                  <c:v>83.139534883720927</c:v>
                </c:pt>
                <c:pt idx="17">
                  <c:v>81.104651162790702</c:v>
                </c:pt>
                <c:pt idx="18">
                  <c:v>79.941860465116278</c:v>
                </c:pt>
                <c:pt idx="19">
                  <c:v>80.813953488372093</c:v>
                </c:pt>
                <c:pt idx="20">
                  <c:v>81.104651162790702</c:v>
                </c:pt>
                <c:pt idx="21">
                  <c:v>79.360465116279073</c:v>
                </c:pt>
                <c:pt idx="22">
                  <c:v>80.523255813953483</c:v>
                </c:pt>
                <c:pt idx="23">
                  <c:v>81.104651162790702</c:v>
                </c:pt>
                <c:pt idx="24">
                  <c:v>81.104651162790702</c:v>
                </c:pt>
                <c:pt idx="25">
                  <c:v>80.523255813953483</c:v>
                </c:pt>
                <c:pt idx="26">
                  <c:v>80.232558139534888</c:v>
                </c:pt>
                <c:pt idx="27">
                  <c:v>80.232558139534888</c:v>
                </c:pt>
                <c:pt idx="28">
                  <c:v>79.069767441860463</c:v>
                </c:pt>
                <c:pt idx="29">
                  <c:v>77.906976744186053</c:v>
                </c:pt>
                <c:pt idx="30">
                  <c:v>77.325581395348848</c:v>
                </c:pt>
                <c:pt idx="31">
                  <c:v>78.197674418604649</c:v>
                </c:pt>
                <c:pt idx="32">
                  <c:v>79.360465116279073</c:v>
                </c:pt>
                <c:pt idx="33">
                  <c:v>78.488372093023244</c:v>
                </c:pt>
                <c:pt idx="34">
                  <c:v>80.232558139534888</c:v>
                </c:pt>
                <c:pt idx="35">
                  <c:v>81.686046511627907</c:v>
                </c:pt>
                <c:pt idx="36">
                  <c:v>83.430232558139537</c:v>
                </c:pt>
                <c:pt idx="37">
                  <c:v>84.883720930232556</c:v>
                </c:pt>
                <c:pt idx="38">
                  <c:v>86.04651162790698</c:v>
                </c:pt>
                <c:pt idx="39">
                  <c:v>87.79069767441861</c:v>
                </c:pt>
                <c:pt idx="40">
                  <c:v>87.20930232558139</c:v>
                </c:pt>
                <c:pt idx="41">
                  <c:v>87.20930232558139</c:v>
                </c:pt>
                <c:pt idx="42">
                  <c:v>87.79069767441861</c:v>
                </c:pt>
                <c:pt idx="43">
                  <c:v>91.860465116279073</c:v>
                </c:pt>
                <c:pt idx="44">
                  <c:v>93.895348837209298</c:v>
                </c:pt>
                <c:pt idx="45">
                  <c:v>91.860465116279073</c:v>
                </c:pt>
                <c:pt idx="46">
                  <c:v>91.279069767441854</c:v>
                </c:pt>
                <c:pt idx="47">
                  <c:v>91.569767441860463</c:v>
                </c:pt>
              </c:numCache>
            </c:numRef>
          </c:val>
          <c:smooth val="0"/>
          <c:extLst>
            <c:ext xmlns:c16="http://schemas.microsoft.com/office/drawing/2014/chart" uri="{C3380CC4-5D6E-409C-BE32-E72D297353CC}">
              <c16:uniqueId val="{00000001-9D83-4303-8321-FBD9051D11D7}"/>
            </c:ext>
          </c:extLst>
        </c:ser>
        <c:ser>
          <c:idx val="3"/>
          <c:order val="2"/>
          <c:tx>
            <c:v>PA</c:v>
          </c:tx>
          <c:marker>
            <c:symbol val="none"/>
          </c:marker>
          <c:cat>
            <c:strRef>
              <c:f>RSA!$A$62:$A$110</c:f>
              <c:strCache>
                <c:ptCount val="49"/>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pt idx="45">
                  <c:v>T3
2025</c:v>
                </c:pt>
                <c:pt idx="48">
                  <c:v>T4
2025</c:v>
                </c:pt>
              </c:strCache>
            </c:strRef>
          </c:cat>
          <c:val>
            <c:numRef>
              <c:f>PA!$AW$62:$AW$110</c:f>
              <c:numCache>
                <c:formatCode>0.0</c:formatCode>
                <c:ptCount val="49"/>
                <c:pt idx="0">
                  <c:v>100</c:v>
                </c:pt>
                <c:pt idx="1">
                  <c:v>98.713080168776372</c:v>
                </c:pt>
                <c:pt idx="2">
                  <c:v>97.763713080168785</c:v>
                </c:pt>
                <c:pt idx="3">
                  <c:v>97.552742616033754</c:v>
                </c:pt>
                <c:pt idx="4">
                  <c:v>97.067510548523202</c:v>
                </c:pt>
                <c:pt idx="5">
                  <c:v>97.510548523206751</c:v>
                </c:pt>
                <c:pt idx="6">
                  <c:v>98.164556962025316</c:v>
                </c:pt>
                <c:pt idx="7">
                  <c:v>98.333333333333329</c:v>
                </c:pt>
                <c:pt idx="8">
                  <c:v>99.704641350210963</c:v>
                </c:pt>
                <c:pt idx="9">
                  <c:v>101.05485232067511</c:v>
                </c:pt>
                <c:pt idx="10">
                  <c:v>101.8354430379747</c:v>
                </c:pt>
                <c:pt idx="11">
                  <c:v>102.46835443037973</c:v>
                </c:pt>
                <c:pt idx="12">
                  <c:v>102.27848101265822</c:v>
                </c:pt>
                <c:pt idx="13">
                  <c:v>101.20253164556962</c:v>
                </c:pt>
                <c:pt idx="14">
                  <c:v>100.12658227848101</c:v>
                </c:pt>
                <c:pt idx="15">
                  <c:v>99.810126582278485</c:v>
                </c:pt>
                <c:pt idx="16">
                  <c:v>98.607594936708864</c:v>
                </c:pt>
                <c:pt idx="17">
                  <c:v>98.797468354430379</c:v>
                </c:pt>
                <c:pt idx="18">
                  <c:v>98.839662447257382</c:v>
                </c:pt>
                <c:pt idx="19">
                  <c:v>98.375527426160332</c:v>
                </c:pt>
                <c:pt idx="20">
                  <c:v>98.417721518987349</c:v>
                </c:pt>
                <c:pt idx="21">
                  <c:v>98.987341772151893</c:v>
                </c:pt>
                <c:pt idx="22">
                  <c:v>98.628691983122366</c:v>
                </c:pt>
                <c:pt idx="23">
                  <c:v>98.481012658227854</c:v>
                </c:pt>
                <c:pt idx="24">
                  <c:v>97.995780590717303</c:v>
                </c:pt>
                <c:pt idx="25">
                  <c:v>96.202531645569621</c:v>
                </c:pt>
                <c:pt idx="26">
                  <c:v>95.105485232067508</c:v>
                </c:pt>
                <c:pt idx="27">
                  <c:v>94.177215189873422</c:v>
                </c:pt>
                <c:pt idx="28">
                  <c:v>93.607594936708864</c:v>
                </c:pt>
                <c:pt idx="29">
                  <c:v>94.029535864978911</c:v>
                </c:pt>
                <c:pt idx="30">
                  <c:v>94.767932489451482</c:v>
                </c:pt>
                <c:pt idx="31">
                  <c:v>96.371308016877634</c:v>
                </c:pt>
                <c:pt idx="32">
                  <c:v>97.468354430379748</c:v>
                </c:pt>
                <c:pt idx="33">
                  <c:v>98.565400843881861</c:v>
                </c:pt>
                <c:pt idx="34">
                  <c:v>98.94514767932489</c:v>
                </c:pt>
                <c:pt idx="35">
                  <c:v>99.177215189873408</c:v>
                </c:pt>
                <c:pt idx="36">
                  <c:v>100.25316455696202</c:v>
                </c:pt>
                <c:pt idx="37">
                  <c:v>100.29535864978902</c:v>
                </c:pt>
                <c:pt idx="38">
                  <c:v>99.704641350210963</c:v>
                </c:pt>
                <c:pt idx="39">
                  <c:v>97.552742616033754</c:v>
                </c:pt>
                <c:pt idx="40">
                  <c:v>95.506329113924053</c:v>
                </c:pt>
                <c:pt idx="41">
                  <c:v>94.177215189873422</c:v>
                </c:pt>
                <c:pt idx="42">
                  <c:v>94.894514767932492</c:v>
                </c:pt>
                <c:pt idx="43">
                  <c:v>95.063291139240505</c:v>
                </c:pt>
                <c:pt idx="44">
                  <c:v>95.71729957805907</c:v>
                </c:pt>
                <c:pt idx="45">
                  <c:v>96.371308016877634</c:v>
                </c:pt>
                <c:pt idx="46">
                  <c:v>96.687763713080159</c:v>
                </c:pt>
                <c:pt idx="47">
                  <c:v>97.890295358649794</c:v>
                </c:pt>
                <c:pt idx="48">
                  <c:v>98.375527426160332</c:v>
                </c:pt>
              </c:numCache>
            </c:numRef>
          </c:val>
          <c:smooth val="0"/>
          <c:extLst>
            <c:ext xmlns:c16="http://schemas.microsoft.com/office/drawing/2014/chart" uri="{C3380CC4-5D6E-409C-BE32-E72D297353CC}">
              <c16:uniqueId val="{00000002-9D83-4303-8321-FBD9051D11D7}"/>
            </c:ext>
          </c:extLst>
        </c:ser>
        <c:dLbls>
          <c:showLegendKey val="0"/>
          <c:showVal val="0"/>
          <c:showCatName val="0"/>
          <c:showSerName val="0"/>
          <c:showPercent val="0"/>
          <c:showBubbleSize val="0"/>
        </c:dLbls>
        <c:smooth val="0"/>
        <c:axId val="231201408"/>
        <c:axId val="231211392"/>
      </c:lineChart>
      <c:catAx>
        <c:axId val="231201408"/>
        <c:scaling>
          <c:orientation val="minMax"/>
          <c:min val="1"/>
        </c:scaling>
        <c:delete val="0"/>
        <c:axPos val="b"/>
        <c:majorGridlines/>
        <c:numFmt formatCode="General" sourceLinked="1"/>
        <c:majorTickMark val="out"/>
        <c:minorTickMark val="none"/>
        <c:tickLblPos val="low"/>
        <c:spPr>
          <a:ln w="19050"/>
        </c:spPr>
        <c:txPr>
          <a:bodyPr/>
          <a:lstStyle/>
          <a:p>
            <a:pPr>
              <a:defRPr sz="1000" baseline="0"/>
            </a:pPr>
            <a:endParaRPr lang="fr-FR"/>
          </a:p>
        </c:txPr>
        <c:crossAx val="231211392"/>
        <c:crossesAt val="100"/>
        <c:auto val="1"/>
        <c:lblAlgn val="ctr"/>
        <c:lblOffset val="100"/>
        <c:tickMarkSkip val="3"/>
        <c:noMultiLvlLbl val="1"/>
      </c:catAx>
      <c:valAx>
        <c:axId val="231211392"/>
        <c:scaling>
          <c:orientation val="minMax"/>
          <c:max val="104"/>
          <c:min val="60"/>
        </c:scaling>
        <c:delete val="0"/>
        <c:axPos val="l"/>
        <c:majorGridlines/>
        <c:numFmt formatCode="0" sourceLinked="0"/>
        <c:majorTickMark val="out"/>
        <c:minorTickMark val="none"/>
        <c:tickLblPos val="low"/>
        <c:crossAx val="231201408"/>
        <c:crossesAt val="43862"/>
        <c:crossBetween val="midCat"/>
        <c:majorUnit val="4"/>
      </c:valAx>
      <c:spPr>
        <a:ln>
          <a:solidFill>
            <a:schemeClr val="tx1">
              <a:tint val="75000"/>
            </a:schemeClr>
          </a:solidFill>
        </a:ln>
      </c:spPr>
    </c:plotArea>
    <c:legend>
      <c:legendPos val="b"/>
      <c:layout>
        <c:manualLayout>
          <c:xMode val="edge"/>
          <c:yMode val="edge"/>
          <c:x val="0.30065624873813851"/>
          <c:y val="0.76458807679714891"/>
          <c:w val="0.38285612759943466"/>
          <c:h val="6.4813309626619256E-2"/>
        </c:manualLayout>
      </c:layout>
      <c:overlay val="0"/>
    </c:legend>
    <c:plotVisOnly val="1"/>
    <c:dispBlanksAs val="gap"/>
    <c:showDLblsOverMax val="0"/>
  </c:chart>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400" b="1" i="0" u="none" strike="noStrike" kern="1200" spc="0" baseline="0">
                <a:solidFill>
                  <a:srgbClr val="000000"/>
                </a:solidFill>
                <a:latin typeface="Calibri"/>
              </a:rPr>
              <a:t>Evolution du cumul annuel glissant des créations d'entreprises </a:t>
            </a:r>
          </a:p>
          <a:p>
            <a:pPr>
              <a:defRPr/>
            </a:pPr>
            <a:r>
              <a:rPr lang="fr-FR" sz="1000" b="0" i="1" u="none" strike="noStrike" kern="1200" spc="0" baseline="0">
                <a:solidFill>
                  <a:srgbClr val="000000"/>
                </a:solidFill>
                <a:latin typeface="Calibri"/>
              </a:rPr>
              <a:t>(données brutes,  base 100 au 1</a:t>
            </a:r>
            <a:r>
              <a:rPr lang="fr-FR" sz="1000" b="0" i="1" u="none" strike="noStrike" kern="1200" spc="0" baseline="30000">
                <a:solidFill>
                  <a:srgbClr val="000000"/>
                </a:solidFill>
                <a:latin typeface="Calibri"/>
              </a:rPr>
              <a:t>er </a:t>
            </a:r>
            <a:r>
              <a:rPr lang="fr-FR" sz="1000" b="0" i="1" u="none" strike="noStrike" kern="1200" spc="0" baseline="0">
                <a:solidFill>
                  <a:srgbClr val="000000"/>
                </a:solidFill>
                <a:latin typeface="Calibri"/>
              </a:rPr>
              <a:t>trimestre 2015 )</a:t>
            </a:r>
          </a:p>
        </c:rich>
      </c:tx>
      <c:layout>
        <c:manualLayout>
          <c:xMode val="edge"/>
          <c:yMode val="edge"/>
          <c:x val="0.21786639343918568"/>
          <c:y val="2.023310976868051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5.0918923802737791E-2"/>
          <c:y val="0.24729020639798646"/>
          <c:w val="0.92942066234906906"/>
          <c:h val="0.52392569192019056"/>
        </c:manualLayout>
      </c:layout>
      <c:lineChart>
        <c:grouping val="standard"/>
        <c:varyColors val="0"/>
        <c:ser>
          <c:idx val="3"/>
          <c:order val="0"/>
          <c:tx>
            <c:v>Total Vaucluse</c:v>
          </c:tx>
          <c:spPr>
            <a:ln w="28575" cap="rnd">
              <a:solidFill>
                <a:srgbClr val="98B954"/>
              </a:solidFill>
              <a:round/>
            </a:ln>
            <a:effectLst/>
          </c:spPr>
          <c:marker>
            <c:symbol val="none"/>
          </c:marker>
          <c:cat>
            <c:multiLvlStrRef>
              <c:f>'Cumul annuel'!$A$10:$B$53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annuel'!$AF$10:$AF$53</c:f>
              <c:numCache>
                <c:formatCode>0.0</c:formatCode>
                <c:ptCount val="44"/>
                <c:pt idx="0">
                  <c:v>100</c:v>
                </c:pt>
                <c:pt idx="1">
                  <c:v>97.02644981107278</c:v>
                </c:pt>
                <c:pt idx="2">
                  <c:v>95.465746673238044</c:v>
                </c:pt>
                <c:pt idx="3">
                  <c:v>94.118613438475435</c:v>
                </c:pt>
                <c:pt idx="4">
                  <c:v>95.367175948743224</c:v>
                </c:pt>
                <c:pt idx="5">
                  <c:v>97.847872515196315</c:v>
                </c:pt>
                <c:pt idx="6">
                  <c:v>96.878593724330543</c:v>
                </c:pt>
                <c:pt idx="7">
                  <c:v>96.320026285526524</c:v>
                </c:pt>
                <c:pt idx="8">
                  <c:v>98.422868408082792</c:v>
                </c:pt>
                <c:pt idx="9">
                  <c:v>98.636438311154919</c:v>
                </c:pt>
                <c:pt idx="10">
                  <c:v>101.4128470510925</c:v>
                </c:pt>
                <c:pt idx="11">
                  <c:v>103.17069163791687</c:v>
                </c:pt>
                <c:pt idx="12">
                  <c:v>106.60423854115328</c:v>
                </c:pt>
                <c:pt idx="13">
                  <c:v>110.61278133727616</c:v>
                </c:pt>
                <c:pt idx="14">
                  <c:v>112.12419911286349</c:v>
                </c:pt>
                <c:pt idx="15">
                  <c:v>118.35058321011994</c:v>
                </c:pt>
                <c:pt idx="16">
                  <c:v>122.50698209298506</c:v>
                </c:pt>
                <c:pt idx="17">
                  <c:v>125.13553474618038</c:v>
                </c:pt>
                <c:pt idx="18">
                  <c:v>130.27764087399376</c:v>
                </c:pt>
                <c:pt idx="19">
                  <c:v>135.46903236405456</c:v>
                </c:pt>
                <c:pt idx="20">
                  <c:v>132.16691309347789</c:v>
                </c:pt>
                <c:pt idx="21">
                  <c:v>124.80696566453098</c:v>
                </c:pt>
                <c:pt idx="22">
                  <c:v>133.15262033842617</c:v>
                </c:pt>
                <c:pt idx="23">
                  <c:v>134.5983242976836</c:v>
                </c:pt>
                <c:pt idx="24">
                  <c:v>143.73254476753738</c:v>
                </c:pt>
                <c:pt idx="25">
                  <c:v>161.82027271233775</c:v>
                </c:pt>
                <c:pt idx="26">
                  <c:v>160.52242483982258</c:v>
                </c:pt>
                <c:pt idx="27">
                  <c:v>164.79382290126497</c:v>
                </c:pt>
                <c:pt idx="28">
                  <c:v>167.17594874322324</c:v>
                </c:pt>
                <c:pt idx="29">
                  <c:v>162.69098077870871</c:v>
                </c:pt>
                <c:pt idx="30">
                  <c:v>164.36668309512075</c:v>
                </c:pt>
                <c:pt idx="31">
                  <c:v>163.18383440118285</c:v>
                </c:pt>
                <c:pt idx="32">
                  <c:v>162.64169541646132</c:v>
                </c:pt>
                <c:pt idx="33">
                  <c:v>162.06669952357484</c:v>
                </c:pt>
                <c:pt idx="34">
                  <c:v>162.36241169705931</c:v>
                </c:pt>
                <c:pt idx="35">
                  <c:v>161.130277640874</c:v>
                </c:pt>
                <c:pt idx="36">
                  <c:v>168.09594217184161</c:v>
                </c:pt>
                <c:pt idx="37">
                  <c:v>171.67734516182028</c:v>
                </c:pt>
                <c:pt idx="38">
                  <c:v>170.72449482503694</c:v>
                </c:pt>
                <c:pt idx="39">
                  <c:v>176.04731394775752</c:v>
                </c:pt>
                <c:pt idx="40">
                  <c:v>169.78807294233613</c:v>
                </c:pt>
                <c:pt idx="41">
                  <c:v>169.24593395761457</c:v>
                </c:pt>
                <c:pt idx="42">
                  <c:v>174.22375554460325</c:v>
                </c:pt>
                <c:pt idx="43">
                  <c:v>174.74946607524231</c:v>
                </c:pt>
              </c:numCache>
            </c:numRef>
          </c:val>
          <c:smooth val="0"/>
          <c:extLst>
            <c:ext xmlns:c16="http://schemas.microsoft.com/office/drawing/2014/chart" uri="{C3380CC4-5D6E-409C-BE32-E72D297353CC}">
              <c16:uniqueId val="{00000000-3936-451B-8EB0-C99A5F23069E}"/>
            </c:ext>
          </c:extLst>
        </c:ser>
        <c:ser>
          <c:idx val="1"/>
          <c:order val="1"/>
          <c:tx>
            <c:v>Vaucluse hors micro-entrepreneurs</c:v>
          </c:tx>
          <c:spPr>
            <a:ln w="28575" cap="rnd">
              <a:solidFill>
                <a:srgbClr val="98B954"/>
              </a:solidFill>
              <a:prstDash val="dash"/>
              <a:round/>
            </a:ln>
            <a:effectLst/>
          </c:spPr>
          <c:marker>
            <c:symbol val="none"/>
          </c:marker>
          <c:cat>
            <c:multiLvlStrRef>
              <c:f>'Cumul annuel'!$A$10:$B$53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annuel'!$AE$10:$AE$53</c:f>
              <c:numCache>
                <c:formatCode>0.0</c:formatCode>
                <c:ptCount val="44"/>
                <c:pt idx="0">
                  <c:v>100</c:v>
                </c:pt>
                <c:pt idx="1">
                  <c:v>96.610800744878958</c:v>
                </c:pt>
                <c:pt idx="2">
                  <c:v>99.180633147113596</c:v>
                </c:pt>
                <c:pt idx="3">
                  <c:v>100.18621973929235</c:v>
                </c:pt>
                <c:pt idx="4">
                  <c:v>106.21973929236499</c:v>
                </c:pt>
                <c:pt idx="5">
                  <c:v>110.87523277467413</c:v>
                </c:pt>
                <c:pt idx="6">
                  <c:v>110.57728119180635</c:v>
                </c:pt>
                <c:pt idx="7">
                  <c:v>112.29050279329608</c:v>
                </c:pt>
                <c:pt idx="8">
                  <c:v>114.07821229050279</c:v>
                </c:pt>
                <c:pt idx="9">
                  <c:v>116.61080074487896</c:v>
                </c:pt>
                <c:pt idx="10">
                  <c:v>118.95716945996276</c:v>
                </c:pt>
                <c:pt idx="11">
                  <c:v>120.85661080074487</c:v>
                </c:pt>
                <c:pt idx="12">
                  <c:v>121.41527001862198</c:v>
                </c:pt>
                <c:pt idx="13">
                  <c:v>126.21973929236499</c:v>
                </c:pt>
                <c:pt idx="14">
                  <c:v>126.3314711359404</c:v>
                </c:pt>
                <c:pt idx="15">
                  <c:v>126.81564245810056</c:v>
                </c:pt>
                <c:pt idx="16">
                  <c:v>135.79143389199254</c:v>
                </c:pt>
                <c:pt idx="17">
                  <c:v>136.57355679702047</c:v>
                </c:pt>
                <c:pt idx="18">
                  <c:v>135.04655493482309</c:v>
                </c:pt>
                <c:pt idx="19">
                  <c:v>132.25325884543761</c:v>
                </c:pt>
                <c:pt idx="20">
                  <c:v>116.27560521415271</c:v>
                </c:pt>
                <c:pt idx="21">
                  <c:v>99.404096834264436</c:v>
                </c:pt>
                <c:pt idx="22">
                  <c:v>103.50093109869647</c:v>
                </c:pt>
                <c:pt idx="23">
                  <c:v>105.77281191806331</c:v>
                </c:pt>
                <c:pt idx="24">
                  <c:v>112.47672253258844</c:v>
                </c:pt>
                <c:pt idx="25">
                  <c:v>125.3631284916201</c:v>
                </c:pt>
                <c:pt idx="26">
                  <c:v>124.80446927374302</c:v>
                </c:pt>
                <c:pt idx="27">
                  <c:v>125.88454376163874</c:v>
                </c:pt>
                <c:pt idx="28">
                  <c:v>125.10242085661081</c:v>
                </c:pt>
                <c:pt idx="29">
                  <c:v>122.97951582867783</c:v>
                </c:pt>
                <c:pt idx="30">
                  <c:v>121.60148975791434</c:v>
                </c:pt>
                <c:pt idx="31">
                  <c:v>119.40409683426442</c:v>
                </c:pt>
                <c:pt idx="32">
                  <c:v>116.87150837988827</c:v>
                </c:pt>
                <c:pt idx="33">
                  <c:v>112.99813780260708</c:v>
                </c:pt>
                <c:pt idx="34">
                  <c:v>112.06703910614526</c:v>
                </c:pt>
                <c:pt idx="35">
                  <c:v>110.80074487895718</c:v>
                </c:pt>
                <c:pt idx="36">
                  <c:v>115.30726256983239</c:v>
                </c:pt>
                <c:pt idx="37">
                  <c:v>118.43575418994415</c:v>
                </c:pt>
                <c:pt idx="38">
                  <c:v>117.61638733705773</c:v>
                </c:pt>
                <c:pt idx="39">
                  <c:v>121.1173184357542</c:v>
                </c:pt>
                <c:pt idx="40">
                  <c:v>116.49906890130354</c:v>
                </c:pt>
                <c:pt idx="41">
                  <c:v>116.12662942271881</c:v>
                </c:pt>
                <c:pt idx="42">
                  <c:v>117.54189944134079</c:v>
                </c:pt>
                <c:pt idx="43">
                  <c:v>116.94599627560522</c:v>
                </c:pt>
              </c:numCache>
            </c:numRef>
          </c:val>
          <c:smooth val="0"/>
          <c:extLst>
            <c:ext xmlns:c16="http://schemas.microsoft.com/office/drawing/2014/chart" uri="{C3380CC4-5D6E-409C-BE32-E72D297353CC}">
              <c16:uniqueId val="{00000001-3936-451B-8EB0-C99A5F23069E}"/>
            </c:ext>
          </c:extLst>
        </c:ser>
        <c:ser>
          <c:idx val="2"/>
          <c:order val="2"/>
          <c:tx>
            <c:v>Total Provence-Alpes-Côte d'Azur</c:v>
          </c:tx>
          <c:spPr>
            <a:ln w="28575" cap="rnd">
              <a:solidFill>
                <a:srgbClr val="F79646"/>
              </a:solidFill>
              <a:round/>
            </a:ln>
            <a:effectLst/>
          </c:spPr>
          <c:marker>
            <c:symbol val="none"/>
          </c:marker>
          <c:cat>
            <c:multiLvlStrRef>
              <c:f>'Cumul annuel'!$A$10:$B$53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annuel'!$T$10:$T$53</c:f>
              <c:numCache>
                <c:formatCode>0.0</c:formatCode>
                <c:ptCount val="44"/>
                <c:pt idx="0">
                  <c:v>100</c:v>
                </c:pt>
                <c:pt idx="1">
                  <c:v>98.939875299434263</c:v>
                </c:pt>
                <c:pt idx="2">
                  <c:v>98.503253427566634</c:v>
                </c:pt>
                <c:pt idx="3">
                  <c:v>97.949406228232618</c:v>
                </c:pt>
                <c:pt idx="4">
                  <c:v>99.559980292553647</c:v>
                </c:pt>
                <c:pt idx="5">
                  <c:v>101.47975739453967</c:v>
                </c:pt>
                <c:pt idx="6">
                  <c:v>101.42029527191178</c:v>
                </c:pt>
                <c:pt idx="7">
                  <c:v>101.868809568305</c:v>
                </c:pt>
                <c:pt idx="8">
                  <c:v>102.61123664225889</c:v>
                </c:pt>
                <c:pt idx="9">
                  <c:v>102.6791933538336</c:v>
                </c:pt>
                <c:pt idx="10">
                  <c:v>105.0440869166341</c:v>
                </c:pt>
                <c:pt idx="11">
                  <c:v>108.72054501282682</c:v>
                </c:pt>
                <c:pt idx="12">
                  <c:v>113.93962046176584</c:v>
                </c:pt>
                <c:pt idx="13">
                  <c:v>119.25383530690949</c:v>
                </c:pt>
                <c:pt idx="14">
                  <c:v>122.52085421586449</c:v>
                </c:pt>
                <c:pt idx="15">
                  <c:v>125.09981142012538</c:v>
                </c:pt>
                <c:pt idx="16">
                  <c:v>129.89415742172235</c:v>
                </c:pt>
                <c:pt idx="17">
                  <c:v>133.11700446815377</c:v>
                </c:pt>
                <c:pt idx="18">
                  <c:v>136.85292468697438</c:v>
                </c:pt>
                <c:pt idx="19">
                  <c:v>142.87728716807393</c:v>
                </c:pt>
                <c:pt idx="20">
                  <c:v>141.59120640152224</c:v>
                </c:pt>
                <c:pt idx="21">
                  <c:v>134.12955947061721</c:v>
                </c:pt>
                <c:pt idx="22">
                  <c:v>141.65576527751821</c:v>
                </c:pt>
                <c:pt idx="23">
                  <c:v>147.08210869676017</c:v>
                </c:pt>
                <c:pt idx="24">
                  <c:v>157.85324748135437</c:v>
                </c:pt>
                <c:pt idx="25">
                  <c:v>179.44989041980259</c:v>
                </c:pt>
                <c:pt idx="26">
                  <c:v>177.83761743769219</c:v>
                </c:pt>
                <c:pt idx="27">
                  <c:v>181.56164523198723</c:v>
                </c:pt>
                <c:pt idx="28">
                  <c:v>183.82290480963627</c:v>
                </c:pt>
                <c:pt idx="29">
                  <c:v>180.62044477667726</c:v>
                </c:pt>
                <c:pt idx="30">
                  <c:v>186.25235724843273</c:v>
                </c:pt>
                <c:pt idx="31">
                  <c:v>187.68794278044885</c:v>
                </c:pt>
                <c:pt idx="32">
                  <c:v>184.0658500535159</c:v>
                </c:pt>
                <c:pt idx="33">
                  <c:v>180.45564975110855</c:v>
                </c:pt>
                <c:pt idx="34">
                  <c:v>178.67178607227197</c:v>
                </c:pt>
                <c:pt idx="35">
                  <c:v>175.2382732199589</c:v>
                </c:pt>
                <c:pt idx="36">
                  <c:v>179.67754540357791</c:v>
                </c:pt>
                <c:pt idx="37">
                  <c:v>180.32313416353782</c:v>
                </c:pt>
                <c:pt idx="38">
                  <c:v>179.51784713137729</c:v>
                </c:pt>
                <c:pt idx="39">
                  <c:v>180.40128438184877</c:v>
                </c:pt>
                <c:pt idx="40">
                  <c:v>177.42987716824382</c:v>
                </c:pt>
                <c:pt idx="41">
                  <c:v>180.22459693175449</c:v>
                </c:pt>
                <c:pt idx="42">
                  <c:v>186.72805422945584</c:v>
                </c:pt>
                <c:pt idx="43">
                  <c:v>191.30323983622432</c:v>
                </c:pt>
              </c:numCache>
            </c:numRef>
          </c:val>
          <c:smooth val="0"/>
          <c:extLst>
            <c:ext xmlns:c16="http://schemas.microsoft.com/office/drawing/2014/chart" uri="{C3380CC4-5D6E-409C-BE32-E72D297353CC}">
              <c16:uniqueId val="{00000002-3936-451B-8EB0-C99A5F23069E}"/>
            </c:ext>
          </c:extLst>
        </c:ser>
        <c:ser>
          <c:idx val="0"/>
          <c:order val="3"/>
          <c:tx>
            <c:v>Provence-Alpes-Côte d'Azur hors micro-entrepreneurs</c:v>
          </c:tx>
          <c:spPr>
            <a:ln w="28575" cap="rnd">
              <a:solidFill>
                <a:srgbClr val="F79646"/>
              </a:solidFill>
              <a:prstDash val="dash"/>
              <a:round/>
            </a:ln>
            <a:effectLst/>
          </c:spPr>
          <c:marker>
            <c:symbol val="none"/>
          </c:marker>
          <c:cat>
            <c:multiLvlStrRef>
              <c:f>'Cumul annuel'!$A$10:$B$53</c:f>
              <c:multiLvlStrCache>
                <c:ptCount val="44"/>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lvl>
                <c:lvl>
                  <c:pt idx="0">
                    <c:v>2015</c:v>
                  </c:pt>
                  <c:pt idx="4">
                    <c:v>2016</c:v>
                  </c:pt>
                  <c:pt idx="8">
                    <c:v>2017</c:v>
                  </c:pt>
                  <c:pt idx="12">
                    <c:v>2018</c:v>
                  </c:pt>
                  <c:pt idx="16">
                    <c:v>2019</c:v>
                  </c:pt>
                  <c:pt idx="20">
                    <c:v>2020</c:v>
                  </c:pt>
                  <c:pt idx="24">
                    <c:v>2021</c:v>
                  </c:pt>
                  <c:pt idx="28">
                    <c:v>2022</c:v>
                  </c:pt>
                  <c:pt idx="32">
                    <c:v>2023</c:v>
                  </c:pt>
                  <c:pt idx="36">
                    <c:v>2024</c:v>
                  </c:pt>
                  <c:pt idx="40">
                    <c:v>2025</c:v>
                  </c:pt>
                </c:lvl>
              </c:multiLvlStrCache>
            </c:multiLvlStrRef>
          </c:cat>
          <c:val>
            <c:numRef>
              <c:f>'Cumul annuel'!$S$10:$S$53</c:f>
              <c:numCache>
                <c:formatCode>0.0</c:formatCode>
                <c:ptCount val="44"/>
                <c:pt idx="0">
                  <c:v>100</c:v>
                </c:pt>
                <c:pt idx="1">
                  <c:v>98.698125719870163</c:v>
                </c:pt>
                <c:pt idx="2">
                  <c:v>98.952916128581904</c:v>
                </c:pt>
                <c:pt idx="3">
                  <c:v>99.232138494293395</c:v>
                </c:pt>
                <c:pt idx="4">
                  <c:v>102.80967505497189</c:v>
                </c:pt>
                <c:pt idx="5">
                  <c:v>106.614079787791</c:v>
                </c:pt>
                <c:pt idx="6">
                  <c:v>107.84963875606437</c:v>
                </c:pt>
                <c:pt idx="7">
                  <c:v>110.15322327318418</c:v>
                </c:pt>
                <c:pt idx="8">
                  <c:v>111.6365920910265</c:v>
                </c:pt>
                <c:pt idx="9">
                  <c:v>111.85647970402431</c:v>
                </c:pt>
                <c:pt idx="10">
                  <c:v>114.05884611357368</c:v>
                </c:pt>
                <c:pt idx="11">
                  <c:v>116.16697497469548</c:v>
                </c:pt>
                <c:pt idx="12">
                  <c:v>117.29433527625564</c:v>
                </c:pt>
                <c:pt idx="13">
                  <c:v>120.8963037939339</c:v>
                </c:pt>
                <c:pt idx="14">
                  <c:v>122.08299884820775</c:v>
                </c:pt>
                <c:pt idx="15">
                  <c:v>121.24533175107327</c:v>
                </c:pt>
                <c:pt idx="16">
                  <c:v>124.84031970960874</c:v>
                </c:pt>
                <c:pt idx="17">
                  <c:v>125.80014659174199</c:v>
                </c:pt>
                <c:pt idx="18">
                  <c:v>125.67100624760043</c:v>
                </c:pt>
                <c:pt idx="19">
                  <c:v>124.03057484904541</c:v>
                </c:pt>
                <c:pt idx="20">
                  <c:v>116.41827510383582</c:v>
                </c:pt>
                <c:pt idx="21">
                  <c:v>103.01909182925553</c:v>
                </c:pt>
                <c:pt idx="22">
                  <c:v>104.13947157167289</c:v>
                </c:pt>
                <c:pt idx="23">
                  <c:v>108.20215699277512</c:v>
                </c:pt>
                <c:pt idx="24">
                  <c:v>113.61209032843531</c:v>
                </c:pt>
                <c:pt idx="25">
                  <c:v>128.56444801228579</c:v>
                </c:pt>
                <c:pt idx="26">
                  <c:v>129.57313880841858</c:v>
                </c:pt>
                <c:pt idx="27">
                  <c:v>129.76859446441659</c:v>
                </c:pt>
                <c:pt idx="28">
                  <c:v>129.97801123870022</c:v>
                </c:pt>
                <c:pt idx="29">
                  <c:v>128.35503123800217</c:v>
                </c:pt>
                <c:pt idx="30">
                  <c:v>129.01818435656696</c:v>
                </c:pt>
                <c:pt idx="31">
                  <c:v>130.89595476597674</c:v>
                </c:pt>
                <c:pt idx="32">
                  <c:v>128.32710900143101</c:v>
                </c:pt>
                <c:pt idx="33">
                  <c:v>125.58025897874421</c:v>
                </c:pt>
                <c:pt idx="34">
                  <c:v>124.81937803218037</c:v>
                </c:pt>
                <c:pt idx="35">
                  <c:v>123.44071760147988</c:v>
                </c:pt>
                <c:pt idx="36">
                  <c:v>128.05137691529092</c:v>
                </c:pt>
                <c:pt idx="37">
                  <c:v>128.45624934557259</c:v>
                </c:pt>
                <c:pt idx="38">
                  <c:v>126.95193885030191</c:v>
                </c:pt>
                <c:pt idx="39">
                  <c:v>125.88740358102683</c:v>
                </c:pt>
                <c:pt idx="40">
                  <c:v>122.8229381173432</c:v>
                </c:pt>
                <c:pt idx="41">
                  <c:v>123.86304142961851</c:v>
                </c:pt>
                <c:pt idx="42">
                  <c:v>127.05315695787232</c:v>
                </c:pt>
                <c:pt idx="43">
                  <c:v>129.25901364699314</c:v>
                </c:pt>
              </c:numCache>
            </c:numRef>
          </c:val>
          <c:smooth val="0"/>
          <c:extLst>
            <c:ext xmlns:c16="http://schemas.microsoft.com/office/drawing/2014/chart" uri="{C3380CC4-5D6E-409C-BE32-E72D297353CC}">
              <c16:uniqueId val="{00000003-3936-451B-8EB0-C99A5F23069E}"/>
            </c:ext>
          </c:extLst>
        </c:ser>
        <c:dLbls>
          <c:showLegendKey val="0"/>
          <c:showVal val="0"/>
          <c:showCatName val="0"/>
          <c:showSerName val="0"/>
          <c:showPercent val="0"/>
          <c:showBubbleSize val="0"/>
        </c:dLbls>
        <c:smooth val="0"/>
        <c:axId val="1705317920"/>
        <c:axId val="1705316960"/>
      </c:lineChart>
      <c:catAx>
        <c:axId val="17053179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5400" cap="flat" cmpd="sng" algn="ctr">
            <a:solidFill>
              <a:srgbClr val="868686"/>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05316960"/>
        <c:crossesAt val="100"/>
        <c:auto val="1"/>
        <c:lblAlgn val="ctr"/>
        <c:lblOffset val="100"/>
        <c:tickLblSkip val="4"/>
        <c:tickMarkSkip val="4"/>
        <c:noMultiLvlLbl val="1"/>
      </c:catAx>
      <c:valAx>
        <c:axId val="1705316960"/>
        <c:scaling>
          <c:orientation val="minMax"/>
          <c:max val="200"/>
          <c:min val="8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solidFill>
              <a:schemeClr val="bg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05317920"/>
        <c:crosses val="autoZero"/>
        <c:crossBetween val="midCat"/>
        <c:majorUnit val="20"/>
        <c:minorUnit val="1"/>
      </c:valAx>
      <c:spPr>
        <a:noFill/>
        <a:ln>
          <a:noFill/>
        </a:ln>
        <a:effectLst/>
      </c:spPr>
    </c:plotArea>
    <c:legend>
      <c:legendPos val="b"/>
      <c:layout>
        <c:manualLayout>
          <c:xMode val="edge"/>
          <c:yMode val="edge"/>
          <c:x val="3.6633682742078191E-2"/>
          <c:y val="0.10190922057280717"/>
          <c:w val="0.92431118858147676"/>
          <c:h val="0.131330605246290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0.02599</cdr:x>
      <cdr:y>0.86256</cdr:y>
    </cdr:from>
    <cdr:to>
      <cdr:x>1</cdr:x>
      <cdr:y>1</cdr:y>
    </cdr:to>
    <cdr:sp macro="" textlink="">
      <cdr:nvSpPr>
        <cdr:cNvPr id="4" name="Text Box 1"/>
        <cdr:cNvSpPr txBox="1">
          <a:spLocks xmlns:a="http://schemas.openxmlformats.org/drawingml/2006/main" noChangeArrowheads="1"/>
        </cdr:cNvSpPr>
      </cdr:nvSpPr>
      <cdr:spPr bwMode="auto">
        <a:xfrm xmlns:a="http://schemas.openxmlformats.org/drawingml/2006/main">
          <a:off x="179317" y="2988945"/>
          <a:ext cx="6720593" cy="4762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endParaRPr lang="fr-FR" sz="900" b="0" i="1" u="none" strike="noStrike" baseline="0">
            <a:solidFill>
              <a:srgbClr val="000000"/>
            </a:solidFill>
            <a:latin typeface="Calibri"/>
          </a:endParaRPr>
        </a:p>
      </cdr:txBody>
    </cdr:sp>
  </cdr:relSizeAnchor>
  <cdr:relSizeAnchor xmlns:cdr="http://schemas.openxmlformats.org/drawingml/2006/chartDrawing">
    <cdr:from>
      <cdr:x>0.02503</cdr:x>
      <cdr:y>0.86568</cdr:y>
    </cdr:from>
    <cdr:to>
      <cdr:x>0.99904</cdr:x>
      <cdr:y>0.99817</cdr:y>
    </cdr:to>
    <cdr:sp macro="" textlink="">
      <cdr:nvSpPr>
        <cdr:cNvPr id="3" name="Text Box 1"/>
        <cdr:cNvSpPr txBox="1">
          <a:spLocks xmlns:a="http://schemas.openxmlformats.org/drawingml/2006/main" noChangeArrowheads="1"/>
        </cdr:cNvSpPr>
      </cdr:nvSpPr>
      <cdr:spPr bwMode="auto">
        <a:xfrm xmlns:a="http://schemas.openxmlformats.org/drawingml/2006/main">
          <a:off x="172720" y="2999740"/>
          <a:ext cx="6720593" cy="45910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a:t>
          </a:r>
          <a:r>
            <a:rPr lang="fr-FR" sz="900" b="0" i="0" baseline="0">
              <a:effectLst/>
              <a:latin typeface="+mn-lt"/>
              <a:ea typeface="+mn-ea"/>
              <a:cs typeface="+mn-cs"/>
            </a:rPr>
            <a:t> : données provisoires, corrigées des variations saisonnières  </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a:t>
          </a:r>
          <a:r>
            <a:rPr lang="fr-FR" sz="900" b="0" i="0" baseline="0">
              <a:effectLst/>
              <a:latin typeface="+mn-lt"/>
              <a:ea typeface="+mn-ea"/>
              <a:cs typeface="+mn-cs"/>
            </a:rPr>
            <a:t> : emploi salarié en fin de trimestre </a:t>
          </a:r>
          <a:endParaRPr lang="fr-FR" sz="900">
            <a:effectLst/>
          </a:endParaRP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a:t>
          </a:r>
          <a:endParaRPr lang="fr-FR" sz="900">
            <a:effectLst/>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0.88029</cdr:y>
    </cdr:from>
    <cdr:to>
      <cdr:x>1</cdr:x>
      <cdr:y>1</cdr:y>
    </cdr:to>
    <cdr:sp macro="" textlink="">
      <cdr:nvSpPr>
        <cdr:cNvPr id="3" name="Text Box 1">
          <a:extLst xmlns:a="http://schemas.openxmlformats.org/drawingml/2006/main">
            <a:ext uri="{FF2B5EF4-FFF2-40B4-BE49-F238E27FC236}">
              <a16:creationId xmlns:a16="http://schemas.microsoft.com/office/drawing/2014/main" id="{DA88C067-CF1C-7E00-BE62-B413ECD558F2}"/>
            </a:ext>
          </a:extLst>
        </cdr:cNvPr>
        <cdr:cNvSpPr txBox="1">
          <a:spLocks xmlns:a="http://schemas.openxmlformats.org/drawingml/2006/main" noChangeArrowheads="1"/>
        </cdr:cNvSpPr>
      </cdr:nvSpPr>
      <cdr:spPr bwMode="auto">
        <a:xfrm xmlns:a="http://schemas.openxmlformats.org/drawingml/2006/main">
          <a:off x="0" y="3831074"/>
          <a:ext cx="6124576" cy="52098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r>
            <a:rPr lang="fr-FR" sz="1100" b="1" i="0" baseline="0">
              <a:effectLst/>
              <a:latin typeface="+mn-lt"/>
              <a:ea typeface="+mn-ea"/>
              <a:cs typeface="+mn-cs"/>
            </a:rPr>
            <a:t>Note</a:t>
          </a:r>
          <a:r>
            <a:rPr lang="fr-FR" sz="1100" b="0" i="0" baseline="0">
              <a:effectLst/>
              <a:latin typeface="+mn-lt"/>
              <a:ea typeface="+mn-ea"/>
              <a:cs typeface="+mn-cs"/>
            </a:rPr>
            <a:t> : données en date de jugement. </a:t>
          </a:r>
          <a:endParaRPr lang="fr-FR" sz="1200">
            <a:effectLst/>
          </a:endParaRPr>
        </a:p>
        <a:p xmlns:a="http://schemas.openxmlformats.org/drawingml/2006/main">
          <a:pPr rtl="0"/>
          <a:r>
            <a:rPr lang="fr-FR" sz="1100" b="1" i="1" baseline="0">
              <a:effectLst/>
              <a:latin typeface="+mn-lt"/>
              <a:ea typeface="+mn-ea"/>
              <a:cs typeface="+mn-cs"/>
            </a:rPr>
            <a:t>Source</a:t>
          </a:r>
          <a:r>
            <a:rPr lang="fr-FR" sz="1100" b="0" i="1" baseline="0">
              <a:effectLst/>
              <a:latin typeface="+mn-lt"/>
              <a:ea typeface="+mn-ea"/>
              <a:cs typeface="+mn-cs"/>
            </a:rPr>
            <a:t> : Banque de France, Fiben</a:t>
          </a:r>
          <a:endParaRPr lang="fr-FR" sz="1200">
            <a:effectLst/>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0.0149</cdr:x>
      <cdr:y>0</cdr:y>
    </cdr:from>
    <cdr:to>
      <cdr:x>0.97387</cdr:x>
      <cdr:y>0.18853</cdr:y>
    </cdr:to>
    <cdr:sp macro="" textlink="">
      <cdr:nvSpPr>
        <cdr:cNvPr id="5" name="ZoneTexte 1"/>
        <cdr:cNvSpPr txBox="1"/>
      </cdr:nvSpPr>
      <cdr:spPr>
        <a:xfrm xmlns:a="http://schemas.openxmlformats.org/drawingml/2006/main">
          <a:off x="102530" y="0"/>
          <a:ext cx="6600365" cy="774327"/>
        </a:xfrm>
        <a:prstGeom xmlns:a="http://schemas.openxmlformats.org/drawingml/2006/main" prst="rect">
          <a:avLst/>
        </a:prstGeom>
        <a:noFill xmlns:a="http://schemas.openxmlformats.org/drawingml/2006/mai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fr-FR" sz="1500" b="1" i="0" u="none" strike="noStrike" kern="0" cap="none" spc="0" normalizeH="0" baseline="0" noProof="0">
              <a:ln>
                <a:noFill/>
              </a:ln>
              <a:solidFill>
                <a:sysClr val="windowText" lastClr="000000"/>
              </a:solidFill>
              <a:effectLst/>
              <a:uLnTx/>
              <a:uFillTx/>
              <a:latin typeface="Calibri" pitchFamily="34" charset="0"/>
              <a:ea typeface="+mn-ea"/>
              <a:cs typeface="+mn-cs"/>
            </a:rPr>
            <a:t>Contribution de l'emploi hors intérim et de l'intérim </a:t>
          </a:r>
        </a:p>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fr-FR" sz="1500" b="1" i="0" u="none" strike="noStrike" kern="0" cap="none" spc="0" normalizeH="0" baseline="0" noProof="0">
              <a:ln>
                <a:noFill/>
              </a:ln>
              <a:solidFill>
                <a:sysClr val="windowText" lastClr="000000"/>
              </a:solidFill>
              <a:effectLst/>
              <a:uLnTx/>
              <a:uFillTx/>
              <a:latin typeface="Calibri" pitchFamily="34" charset="0"/>
              <a:ea typeface="+mn-ea"/>
              <a:cs typeface="+mn-cs"/>
            </a:rPr>
            <a:t>à l'évolution de l'emploi salarié, dans le Vaucluse</a:t>
          </a:r>
        </a:p>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r>
            <a:rPr lang="fr-FR" sz="1100" b="0" i="1" baseline="0">
              <a:effectLst/>
              <a:latin typeface="+mn-lt"/>
              <a:ea typeface="+mn-ea"/>
              <a:cs typeface="+mn-cs"/>
            </a:rPr>
            <a:t>(en nombre)</a:t>
          </a:r>
          <a:endParaRPr lang="fr-FR" sz="1400">
            <a:effectLst/>
          </a:endParaRPr>
        </a:p>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endParaRPr lang="fr-FR" sz="1400">
            <a:effectLst/>
          </a:endParaRPr>
        </a:p>
        <a:p xmlns:a="http://schemas.openxmlformats.org/drawingml/2006/main">
          <a:pPr algn="ctr" rtl="0"/>
          <a:endParaRPr lang="fr-FR" sz="1400" b="1" i="0" u="none" strike="noStrike" kern="1200" baseline="0">
            <a:solidFill>
              <a:srgbClr val="000000"/>
            </a:solidFill>
            <a:latin typeface="Calibri"/>
            <a:ea typeface="Calibri"/>
            <a:cs typeface="Calibri"/>
          </a:endParaRPr>
        </a:p>
        <a:p xmlns:a="http://schemas.openxmlformats.org/drawingml/2006/main">
          <a:endParaRPr lang="fr-FR" sz="1100"/>
        </a:p>
      </cdr:txBody>
    </cdr:sp>
  </cdr:relSizeAnchor>
  <cdr:relSizeAnchor xmlns:cdr="http://schemas.openxmlformats.org/drawingml/2006/chartDrawing">
    <cdr:from>
      <cdr:x>0.01276</cdr:x>
      <cdr:y>0.8743</cdr:y>
    </cdr:from>
    <cdr:to>
      <cdr:x>0.99775</cdr:x>
      <cdr:y>1</cdr:y>
    </cdr:to>
    <cdr:sp macro="" textlink="">
      <cdr:nvSpPr>
        <cdr:cNvPr id="6" name="Text Box 1"/>
        <cdr:cNvSpPr txBox="1">
          <a:spLocks xmlns:a="http://schemas.openxmlformats.org/drawingml/2006/main" noChangeArrowheads="1"/>
        </cdr:cNvSpPr>
      </cdr:nvSpPr>
      <cdr:spPr bwMode="auto">
        <a:xfrm xmlns:a="http://schemas.openxmlformats.org/drawingml/2006/main">
          <a:off x="85758" y="3590925"/>
          <a:ext cx="6619960" cy="51625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 : </a:t>
          </a:r>
          <a:r>
            <a:rPr lang="fr-FR" sz="900" b="0" i="0" baseline="0">
              <a:effectLst/>
              <a:latin typeface="+mn-lt"/>
              <a:ea typeface="+mn-ea"/>
              <a:cs typeface="+mn-cs"/>
            </a:rPr>
            <a:t>données provisoires, corrigées des variations saisonnières</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 : </a:t>
          </a:r>
          <a:r>
            <a:rPr lang="fr-FR" sz="900" b="0" i="0" baseline="0">
              <a:effectLst/>
              <a:latin typeface="+mn-lt"/>
              <a:ea typeface="+mn-ea"/>
              <a:cs typeface="+mn-cs"/>
            </a:rPr>
            <a:t>emploi salarié en fin de trimestre </a:t>
          </a: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 </a:t>
          </a:r>
          <a:endParaRPr lang="fr-FR" sz="900">
            <a:effectLs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0.08904</cdr:x>
      <cdr:y>0.0018</cdr:y>
    </cdr:from>
    <cdr:to>
      <cdr:x>0.92491</cdr:x>
      <cdr:y>0.18561</cdr:y>
    </cdr:to>
    <cdr:sp macro="" textlink="">
      <cdr:nvSpPr>
        <cdr:cNvPr id="2" name="ZoneTexte 1"/>
        <cdr:cNvSpPr txBox="1"/>
      </cdr:nvSpPr>
      <cdr:spPr>
        <a:xfrm xmlns:a="http://schemas.openxmlformats.org/drawingml/2006/main">
          <a:off x="628446" y="7242"/>
          <a:ext cx="5899591" cy="7395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FR" sz="1500" b="1" i="0" baseline="0"/>
            <a:t>Evolution de la contribution de l'intérim et de l'emploi hors intérim </a:t>
          </a:r>
        </a:p>
        <a:p xmlns:a="http://schemas.openxmlformats.org/drawingml/2006/main">
          <a:pPr algn="ctr"/>
          <a:r>
            <a:rPr lang="fr-FR" sz="1500" b="1" i="0" baseline="0"/>
            <a:t>à l'emploi salarié, dans le Vaucluse</a:t>
          </a:r>
        </a:p>
        <a:p xmlns:a="http://schemas.openxmlformats.org/drawingml/2006/main">
          <a:pPr algn="ctr" eaLnBrk="1" fontAlgn="auto" latinLnBrk="0" hangingPunct="1"/>
          <a:r>
            <a:rPr lang="fr-FR" sz="1100" b="0" i="1" baseline="0">
              <a:effectLst/>
              <a:latin typeface="+mn-lt"/>
              <a:ea typeface="+mn-ea"/>
              <a:cs typeface="+mn-cs"/>
            </a:rPr>
            <a:t>(en nombre, entre le T3 2025 et le T4 2025) </a:t>
          </a:r>
          <a:endParaRPr lang="fr-FR">
            <a:effectLst/>
          </a:endParaRPr>
        </a:p>
        <a:p xmlns:a="http://schemas.openxmlformats.org/drawingml/2006/main">
          <a:pPr algn="ctr"/>
          <a:endParaRPr lang="fr-FR" sz="1400" b="1" i="0" baseline="0"/>
        </a:p>
        <a:p xmlns:a="http://schemas.openxmlformats.org/drawingml/2006/main">
          <a:pPr algn="ctr"/>
          <a:endParaRPr lang="fr-FR" sz="1400" b="1" i="0" baseline="0"/>
        </a:p>
      </cdr:txBody>
    </cdr:sp>
  </cdr:relSizeAnchor>
  <cdr:relSizeAnchor xmlns:cdr="http://schemas.openxmlformats.org/drawingml/2006/chartDrawing">
    <cdr:from>
      <cdr:x>0</cdr:x>
      <cdr:y>0.84659</cdr:y>
    </cdr:from>
    <cdr:to>
      <cdr:x>0.98564</cdr:x>
      <cdr:y>1</cdr:y>
    </cdr:to>
    <cdr:sp macro="" textlink="">
      <cdr:nvSpPr>
        <cdr:cNvPr id="4" name="Text Box 1"/>
        <cdr:cNvSpPr txBox="1">
          <a:spLocks xmlns:a="http://schemas.openxmlformats.org/drawingml/2006/main" noChangeArrowheads="1"/>
        </cdr:cNvSpPr>
      </cdr:nvSpPr>
      <cdr:spPr bwMode="auto">
        <a:xfrm xmlns:a="http://schemas.openxmlformats.org/drawingml/2006/main">
          <a:off x="0" y="3406138"/>
          <a:ext cx="6956671" cy="61722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a:t>
          </a:r>
          <a:r>
            <a:rPr lang="fr-FR" sz="900" b="0" i="0" baseline="0">
              <a:effectLst/>
              <a:latin typeface="+mn-lt"/>
              <a:ea typeface="+mn-ea"/>
              <a:cs typeface="+mn-cs"/>
            </a:rPr>
            <a:t> : données arrondies provisoires, corrigées des variations saisonnières </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a:t>
          </a:r>
          <a:r>
            <a:rPr lang="fr-FR" sz="900" b="0" i="0" baseline="0">
              <a:effectLst/>
              <a:latin typeface="+mn-lt"/>
              <a:ea typeface="+mn-ea"/>
              <a:cs typeface="+mn-cs"/>
            </a:rPr>
            <a:t> : emploi salarié en fin de trimestre </a:t>
          </a:r>
          <a:endParaRPr lang="fr-FR" sz="900">
            <a:effectLst/>
          </a:endParaRP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a:t>
          </a:r>
        </a:p>
        <a:p xmlns:a="http://schemas.openxmlformats.org/drawingml/2006/main">
          <a:pPr rtl="0" eaLnBrk="1" fontAlgn="auto" latinLnBrk="0" hangingPunct="1"/>
          <a:endParaRPr lang="fr-FR" sz="900" b="0" i="1" baseline="0">
            <a:effectLst/>
            <a:latin typeface="+mn-lt"/>
            <a:ea typeface="+mn-ea"/>
            <a:cs typeface="+mn-cs"/>
          </a:endParaRPr>
        </a:p>
        <a:p xmlns:a="http://schemas.openxmlformats.org/drawingml/2006/main">
          <a:pPr rtl="0" eaLnBrk="1" fontAlgn="auto" latinLnBrk="0" hangingPunct="1"/>
          <a:endParaRPr lang="fr-FR" sz="700">
            <a:solidFill>
              <a:srgbClr val="FF0000"/>
            </a:solidFill>
            <a:effectLst/>
          </a:endParaRPr>
        </a:p>
        <a:p xmlns:a="http://schemas.openxmlformats.org/drawingml/2006/main">
          <a:pPr algn="l" rtl="0">
            <a:defRPr sz="1000"/>
          </a:pPr>
          <a:endParaRPr lang="fr-FR" sz="900" b="0" i="1" u="none" strike="noStrike" baseline="0">
            <a:solidFill>
              <a:srgbClr val="000000"/>
            </a:solidFill>
            <a:latin typeface="Calibri"/>
          </a:endParaRPr>
        </a:p>
      </cdr:txBody>
    </cdr:sp>
  </cdr:relSizeAnchor>
  <cdr:relSizeAnchor xmlns:cdr="http://schemas.openxmlformats.org/drawingml/2006/chartDrawing">
    <cdr:from>
      <cdr:x>0.26127</cdr:x>
      <cdr:y>0.24431</cdr:y>
    </cdr:from>
    <cdr:to>
      <cdr:x>0.26133</cdr:x>
      <cdr:y>0.70657</cdr:y>
    </cdr:to>
    <cdr:cxnSp macro="">
      <cdr:nvCxnSpPr>
        <cdr:cNvPr id="5" name="Connecteur droit 4">
          <a:extLst xmlns:a="http://schemas.openxmlformats.org/drawingml/2006/main">
            <a:ext uri="{FF2B5EF4-FFF2-40B4-BE49-F238E27FC236}">
              <a16:creationId xmlns:a16="http://schemas.microsoft.com/office/drawing/2014/main" id="{ED6AF696-F65B-193A-E71E-9AC14DCD0368}"/>
            </a:ext>
          </a:extLst>
        </cdr:cNvPr>
        <cdr:cNvCxnSpPr/>
      </cdr:nvCxnSpPr>
      <cdr:spPr>
        <a:xfrm xmlns:a="http://schemas.openxmlformats.org/drawingml/2006/main" flipH="1" flipV="1">
          <a:off x="1844040" y="1036320"/>
          <a:ext cx="449" cy="1960809"/>
        </a:xfrm>
        <a:prstGeom xmlns:a="http://schemas.openxmlformats.org/drawingml/2006/main" prst="line">
          <a:avLst/>
        </a:prstGeom>
        <a:ln xmlns:a="http://schemas.openxmlformats.org/drawingml/2006/main" w="12700">
          <a:solidFill>
            <a:sysClr val="windowText" lastClr="00000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0.00758</cdr:x>
      <cdr:y>0.01282</cdr:y>
    </cdr:from>
    <cdr:to>
      <cdr:x>0.97841</cdr:x>
      <cdr:y>0.17355</cdr:y>
    </cdr:to>
    <cdr:sp macro="" textlink="">
      <cdr:nvSpPr>
        <cdr:cNvPr id="5" name="ZoneTexte 1"/>
        <cdr:cNvSpPr txBox="1"/>
      </cdr:nvSpPr>
      <cdr:spPr>
        <a:xfrm xmlns:a="http://schemas.openxmlformats.org/drawingml/2006/main">
          <a:off x="52171" y="56146"/>
          <a:ext cx="6682004" cy="703933"/>
        </a:xfrm>
        <a:prstGeom xmlns:a="http://schemas.openxmlformats.org/drawingml/2006/main" prst="rect">
          <a:avLst/>
        </a:prstGeom>
        <a:noFill xmlns:a="http://schemas.openxmlformats.org/drawingml/2006/mai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u="none" strike="noStrike" kern="1200" baseline="0">
              <a:solidFill>
                <a:srgbClr val="000000"/>
              </a:solidFill>
              <a:latin typeface="+mn-lt"/>
              <a:ea typeface="Calibri"/>
              <a:cs typeface="Calibri"/>
            </a:rPr>
            <a:t>Evolution de l'emploi salarié par secteur d'activité y compris intérim, </a:t>
          </a:r>
        </a:p>
        <a:p xmlns:a="http://schemas.openxmlformats.org/drawingml/2006/main">
          <a:pPr algn="ctr" rtl="0"/>
          <a:r>
            <a:rPr lang="fr-FR" sz="1500" b="1" i="0" u="none" strike="noStrike" kern="1200" baseline="0">
              <a:solidFill>
                <a:srgbClr val="000000"/>
              </a:solidFill>
              <a:latin typeface="Calibri"/>
              <a:ea typeface="Calibri"/>
              <a:cs typeface="Calibri"/>
            </a:rPr>
            <a:t>dans le Vaucluse</a:t>
          </a:r>
        </a:p>
        <a:p xmlns:a="http://schemas.openxmlformats.org/drawingml/2006/main">
          <a:pPr algn="ctr" rtl="0"/>
          <a:r>
            <a:rPr lang="fr-FR" sz="1100" b="0" i="1" baseline="0">
              <a:effectLst/>
              <a:latin typeface="+mn-lt"/>
              <a:ea typeface="+mn-ea"/>
              <a:cs typeface="+mn-cs"/>
            </a:rPr>
            <a:t>(en indice base 100 au 1</a:t>
          </a:r>
          <a:r>
            <a:rPr lang="fr-FR" sz="1100" b="0" i="1" baseline="30000">
              <a:effectLst/>
              <a:latin typeface="+mn-lt"/>
              <a:ea typeface="+mn-ea"/>
              <a:cs typeface="+mn-cs"/>
            </a:rPr>
            <a:t>er</a:t>
          </a:r>
          <a:r>
            <a:rPr lang="fr-FR" sz="1100" b="0" i="1" baseline="0">
              <a:effectLst/>
              <a:latin typeface="+mn-lt"/>
              <a:ea typeface="+mn-ea"/>
              <a:cs typeface="+mn-cs"/>
            </a:rPr>
            <a:t> trimestre 2015)</a:t>
          </a:r>
          <a:endParaRPr lang="fr-FR">
            <a:effectLst/>
          </a:endParaRPr>
        </a:p>
        <a:p xmlns:a="http://schemas.openxmlformats.org/drawingml/2006/main">
          <a:pPr algn="ctr" rtl="0"/>
          <a:endParaRPr lang="fr-FR" sz="1400" b="1" i="0" u="none" strike="noStrike" kern="1200" baseline="0">
            <a:solidFill>
              <a:srgbClr val="000000"/>
            </a:solidFill>
            <a:latin typeface="Calibri"/>
            <a:ea typeface="Calibri"/>
            <a:cs typeface="Calibri"/>
          </a:endParaRPr>
        </a:p>
        <a:p xmlns:a="http://schemas.openxmlformats.org/drawingml/2006/main">
          <a:endParaRPr lang="fr-FR" sz="1100"/>
        </a:p>
      </cdr:txBody>
    </cdr:sp>
  </cdr:relSizeAnchor>
  <cdr:relSizeAnchor xmlns:cdr="http://schemas.openxmlformats.org/drawingml/2006/chartDrawing">
    <cdr:from>
      <cdr:x>0</cdr:x>
      <cdr:y>0.86827</cdr:y>
    </cdr:from>
    <cdr:to>
      <cdr:x>0.96651</cdr:x>
      <cdr:y>1</cdr:y>
    </cdr:to>
    <cdr:sp macro="" textlink="">
      <cdr:nvSpPr>
        <cdr:cNvPr id="7" name="Text Box 1"/>
        <cdr:cNvSpPr txBox="1">
          <a:spLocks xmlns:a="http://schemas.openxmlformats.org/drawingml/2006/main" noChangeArrowheads="1"/>
        </cdr:cNvSpPr>
      </cdr:nvSpPr>
      <cdr:spPr bwMode="auto">
        <a:xfrm xmlns:a="http://schemas.openxmlformats.org/drawingml/2006/main">
          <a:off x="0" y="3440430"/>
          <a:ext cx="6495759" cy="52197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 : </a:t>
          </a:r>
          <a:r>
            <a:rPr lang="fr-FR" sz="900" b="0" i="0" baseline="0">
              <a:effectLst/>
              <a:latin typeface="+mn-lt"/>
              <a:ea typeface="+mn-ea"/>
              <a:cs typeface="+mn-cs"/>
            </a:rPr>
            <a:t>données provisoires, corrigées des variations saisonnières</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 : </a:t>
          </a:r>
          <a:r>
            <a:rPr lang="fr-FR" sz="900" b="0" i="0" baseline="0">
              <a:effectLst/>
              <a:latin typeface="+mn-lt"/>
              <a:ea typeface="+mn-ea"/>
              <a:cs typeface="+mn-cs"/>
            </a:rPr>
            <a:t>emploi salarié en fin de trimestre </a:t>
          </a:r>
          <a:endParaRPr lang="fr-FR" sz="900">
            <a:effectLst/>
          </a:endParaRPr>
        </a:p>
        <a:p xmlns:a="http://schemas.openxmlformats.org/drawingml/2006/main">
          <a:pPr rtl="0"/>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 </a:t>
          </a:r>
          <a:endParaRPr lang="fr-FR" sz="900">
            <a:effectLst/>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3.20899E-6</cdr:x>
      <cdr:y>0.82937</cdr:y>
    </cdr:from>
    <cdr:to>
      <cdr:x>0.99924</cdr:x>
      <cdr:y>0.98507</cdr:y>
    </cdr:to>
    <cdr:sp macro="" textlink="">
      <cdr:nvSpPr>
        <cdr:cNvPr id="3" name="ZoneTexte 1"/>
        <cdr:cNvSpPr txBox="1"/>
      </cdr:nvSpPr>
      <cdr:spPr>
        <a:xfrm xmlns:a="http://schemas.openxmlformats.org/drawingml/2006/main">
          <a:off x="0" y="3028950"/>
          <a:ext cx="7915274" cy="62096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r>
            <a:rPr lang="fr-FR" sz="900" b="1" i="0" baseline="0" dirty="0">
              <a:effectLst/>
              <a:latin typeface="+mn-lt"/>
              <a:ea typeface="+mn-ea"/>
              <a:cs typeface="+mn-cs"/>
            </a:rPr>
            <a:t>Note</a:t>
          </a:r>
          <a:r>
            <a:rPr lang="fr-FR" sz="900" b="0" i="0" baseline="0" dirty="0">
              <a:effectLst/>
              <a:latin typeface="+mn-lt"/>
              <a:ea typeface="+mn-ea"/>
              <a:cs typeface="+mn-cs"/>
            </a:rPr>
            <a:t> : données provisoires</a:t>
          </a:r>
        </a:p>
        <a:p xmlns:a="http://schemas.openxmlformats.org/drawingml/2006/main">
          <a:pPr rtl="0"/>
          <a:r>
            <a:rPr lang="fr-FR" sz="900" b="1" i="0" baseline="0" dirty="0">
              <a:effectLst/>
              <a:latin typeface="+mn-lt"/>
              <a:ea typeface="+mn-ea"/>
              <a:cs typeface="+mn-cs"/>
            </a:rPr>
            <a:t>Lecture : </a:t>
          </a:r>
          <a:r>
            <a:rPr lang="fr-FR" sz="900" b="0" i="0" baseline="0" dirty="0">
              <a:effectLst/>
              <a:latin typeface="+mn-lt"/>
              <a:ea typeface="+mn-ea"/>
              <a:cs typeface="+mn-cs"/>
            </a:rPr>
            <a:t>6 700 contrats d'apprentissage ont commencé entre janvier et décembre 2025 dans le Vaucluse. Fin décembre 2025, le département  compte 7 900 bénéficiaires de contrats d'apprentissage.</a:t>
          </a:r>
          <a:endParaRPr lang="fr-FR" sz="900" dirty="0">
            <a:effectLst/>
          </a:endParaRPr>
        </a:p>
        <a:p xmlns:a="http://schemas.openxmlformats.org/drawingml/2006/main">
          <a:pPr rtl="0"/>
          <a:r>
            <a:rPr lang="fr-FR" sz="900" b="1" i="1" baseline="0" dirty="0">
              <a:effectLst/>
              <a:latin typeface="+mn-lt"/>
              <a:ea typeface="+mn-ea"/>
              <a:cs typeface="+mn-cs"/>
            </a:rPr>
            <a:t>Source : </a:t>
          </a:r>
          <a:r>
            <a:rPr lang="fr-FR" sz="900" b="0" i="1" baseline="0" dirty="0">
              <a:effectLst/>
              <a:latin typeface="+mn-lt"/>
              <a:ea typeface="+mn-ea"/>
              <a:cs typeface="+mn-cs"/>
            </a:rPr>
            <a:t>Dares, Système d’information sur l’apprentissage </a:t>
          </a:r>
          <a:endParaRPr lang="fr-FR" sz="900" dirty="0">
            <a:effectLst/>
          </a:endParaRPr>
        </a:p>
        <a:p xmlns:a="http://schemas.openxmlformats.org/drawingml/2006/main">
          <a:pPr marL="0" marR="0" indent="0" defTabSz="914400" rtl="0" eaLnBrk="1" fontAlgn="auto" latinLnBrk="0" hangingPunct="1">
            <a:lnSpc>
              <a:spcPts val="1200"/>
            </a:lnSpc>
            <a:spcBef>
              <a:spcPts val="0"/>
            </a:spcBef>
            <a:spcAft>
              <a:spcPts val="0"/>
            </a:spcAft>
            <a:buClrTx/>
            <a:buSzTx/>
            <a:buFontTx/>
            <a:buNone/>
            <a:tabLst/>
            <a:defRPr/>
          </a:pPr>
          <a:endParaRPr lang="fr-FR" sz="900" i="1" dirty="0"/>
        </a:p>
      </cdr:txBody>
    </cdr:sp>
  </cdr:relSizeAnchor>
</c:userShapes>
</file>

<file path=ppt/drawings/drawing6.xml><?xml version="1.0" encoding="utf-8"?>
<c:userShapes xmlns:c="http://schemas.openxmlformats.org/drawingml/2006/chart">
  <cdr:relSizeAnchor xmlns:cdr="http://schemas.openxmlformats.org/drawingml/2006/chartDrawing">
    <cdr:from>
      <cdr:x>0.04877</cdr:x>
      <cdr:y>0.84911</cdr:y>
    </cdr:from>
    <cdr:to>
      <cdr:x>0.93183</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327025" y="2733677"/>
          <a:ext cx="5921432" cy="48577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a:t>
          </a:r>
        </a:p>
        <a:p xmlns:a="http://schemas.openxmlformats.org/drawingml/2006/main">
          <a:pPr algn="l" rtl="0">
            <a:defRPr sz="1000"/>
          </a:pPr>
          <a:r>
            <a:rPr lang="fr-FR" sz="1000" b="0" i="0" u="none" strike="noStrike" baseline="0">
              <a:solidFill>
                <a:srgbClr val="000000"/>
              </a:solidFill>
              <a:latin typeface="+mn-lt"/>
            </a:rPr>
            <a:t>niveau du taux de chômage national et de son évolution d’un trimestre à l’autre</a:t>
          </a:r>
        </a:p>
        <a:p xmlns:a="http://schemas.openxmlformats.org/drawingml/2006/main">
          <a:pPr marL="0" marR="0" indent="0" algn="l" defTabSz="914400" rtl="0" eaLnBrk="1" fontAlgn="auto" latinLnBrk="0" hangingPunct="1">
            <a:lnSpc>
              <a:spcPct val="100000"/>
            </a:lnSpc>
            <a:spcBef>
              <a:spcPts val="0"/>
            </a:spcBef>
            <a:spcAft>
              <a:spcPts val="0"/>
            </a:spcAft>
            <a:buClrTx/>
            <a:buSzTx/>
            <a:buFontTx/>
            <a:buNone/>
            <a:tabLst/>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a:t>
          </a:r>
          <a:r>
            <a:rPr lang="fr-FR" sz="1000" b="0" i="1" baseline="0">
              <a:effectLst/>
              <a:latin typeface="+mn-lt"/>
              <a:ea typeface="+mn-ea"/>
              <a:cs typeface="+mn-cs"/>
            </a:rPr>
            <a:t>localisés (régional et départementaux)</a:t>
          </a:r>
          <a:endParaRPr lang="fr-FR">
            <a:effectLst/>
          </a:endParaRPr>
        </a:p>
        <a:p xmlns:a="http://schemas.openxmlformats.org/drawingml/2006/main">
          <a:pPr algn="l" rtl="0">
            <a:defRPr sz="1000"/>
          </a:pPr>
          <a:endParaRPr lang="fr-FR" sz="1000" b="0" i="1" u="none" strike="noStrike" baseline="0">
            <a:solidFill>
              <a:srgbClr val="000000"/>
            </a:solidFill>
            <a:latin typeface="Calibri"/>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0.86614</cdr:y>
    </cdr:from>
    <cdr:to>
      <cdr:x>0</cdr:x>
      <cdr:y>0.86614</cdr:y>
    </cdr:to>
    <cdr:sp macro="" textlink="">
      <cdr:nvSpPr>
        <cdr:cNvPr id="3" name="Text Box 1"/>
        <cdr:cNvSpPr txBox="1">
          <a:spLocks xmlns:a="http://schemas.openxmlformats.org/drawingml/2006/main" noChangeArrowheads="1"/>
        </cdr:cNvSpPr>
      </cdr:nvSpPr>
      <cdr:spPr bwMode="auto">
        <a:xfrm xmlns:a="http://schemas.openxmlformats.org/drawingml/2006/main">
          <a:off x="0" y="3952875"/>
          <a:ext cx="6924675" cy="7810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0" i="0" u="none" strike="noStrike" baseline="0">
              <a:solidFill>
                <a:srgbClr val="000000"/>
              </a:solidFill>
              <a:latin typeface="+mn-lt"/>
            </a:rPr>
            <a:t>* Pour évaluer la comparabilité avec le Vaucluse, les critères retenus sont le nombre total d'emplois (salariés et non salariés) du département, ainsi que le poids des secteurs de l'agriculture et du tertiaire dans l'emploi total </a:t>
          </a:r>
        </a:p>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 niveau du taux de chômage national et de son évolution d’un trimestre à l’autre</a:t>
          </a:r>
        </a:p>
        <a:p xmlns:a="http://schemas.openxmlformats.org/drawingml/2006/main">
          <a:pPr algn="l" rtl="0">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localisés (régional</a:t>
          </a:r>
          <a:r>
            <a:rPr lang="fr-FR" sz="1000" b="0" i="1" baseline="0">
              <a:effectLst/>
              <a:latin typeface="+mn-lt"/>
              <a:ea typeface="+mn-ea"/>
              <a:cs typeface="+mn-cs"/>
            </a:rPr>
            <a:t> et départementaux</a:t>
          </a:r>
          <a:r>
            <a:rPr lang="fr-FR" sz="1000" b="0" i="1" u="none" strike="noStrike" baseline="0">
              <a:solidFill>
                <a:srgbClr val="000000"/>
              </a:solidFill>
              <a:latin typeface="Calibri"/>
            </a:rPr>
            <a:t>)</a:t>
          </a:r>
        </a:p>
      </cdr:txBody>
    </cdr:sp>
  </cdr:relSizeAnchor>
  <cdr:relSizeAnchor xmlns:cdr="http://schemas.openxmlformats.org/drawingml/2006/chartDrawing">
    <cdr:from>
      <cdr:x>0.0055</cdr:x>
      <cdr:y>0.01073</cdr:y>
    </cdr:from>
    <cdr:to>
      <cdr:x>1</cdr:x>
      <cdr:y>0.0892</cdr:y>
    </cdr:to>
    <cdr:sp macro="" textlink="">
      <cdr:nvSpPr>
        <cdr:cNvPr id="4" name="ZoneTexte 1"/>
        <cdr:cNvSpPr txBox="1"/>
      </cdr:nvSpPr>
      <cdr:spPr>
        <a:xfrm xmlns:a="http://schemas.openxmlformats.org/drawingml/2006/main">
          <a:off x="50800" y="50800"/>
          <a:ext cx="6886575" cy="3714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baseline="0">
              <a:effectLst/>
              <a:latin typeface="+mn-lt"/>
              <a:ea typeface="+mn-ea"/>
              <a:cs typeface="+mn-cs"/>
            </a:rPr>
            <a:t>Taux de chômage localisés dans les départements comparables* au T4 2025</a:t>
          </a:r>
          <a:endParaRPr lang="fr-FR" sz="1100"/>
        </a:p>
      </cdr:txBody>
    </cdr:sp>
  </cdr:relSizeAnchor>
  <cdr:relSizeAnchor xmlns:cdr="http://schemas.openxmlformats.org/drawingml/2006/chartDrawing">
    <cdr:from>
      <cdr:x>0</cdr:x>
      <cdr:y>0.79879</cdr:y>
    </cdr:from>
    <cdr:to>
      <cdr:x>1</cdr:x>
      <cdr:y>0.99491</cdr:y>
    </cdr:to>
    <cdr:sp macro="" textlink="">
      <cdr:nvSpPr>
        <cdr:cNvPr id="2" name="Text Box 1"/>
        <cdr:cNvSpPr txBox="1">
          <a:spLocks xmlns:a="http://schemas.openxmlformats.org/drawingml/2006/main" noChangeArrowheads="1"/>
        </cdr:cNvSpPr>
      </cdr:nvSpPr>
      <cdr:spPr bwMode="auto">
        <a:xfrm xmlns:a="http://schemas.openxmlformats.org/drawingml/2006/main">
          <a:off x="0" y="3781425"/>
          <a:ext cx="6924675" cy="92840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lnSpc>
              <a:spcPts val="1100"/>
            </a:lnSpc>
          </a:pPr>
          <a:r>
            <a:rPr lang="fr-FR" sz="1000" b="0" i="0" baseline="0">
              <a:effectLst/>
              <a:latin typeface="+mn-lt"/>
              <a:ea typeface="+mn-ea"/>
              <a:cs typeface="+mn-cs"/>
            </a:rPr>
            <a:t>* Pour évaluer la comparabilité avec le Vaucluse, les critères retenus sont le nombre total d'emplois (salariés et non salariés) du département, ainsi que le poids des secteurs de l'agriculture et du tertiaire dans l'emploi total </a:t>
          </a:r>
          <a:endParaRPr lang="fr-FR" sz="1000">
            <a:effectLst/>
          </a:endParaRPr>
        </a:p>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 niveau du taux de chômage national et de son évolution d’un trimestre à l’autre</a:t>
          </a:r>
        </a:p>
        <a:p xmlns:a="http://schemas.openxmlformats.org/drawingml/2006/main">
          <a:pPr algn="l" rtl="0">
            <a:lnSpc>
              <a:spcPts val="1000"/>
            </a:lnSpc>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localisés (régional</a:t>
          </a:r>
          <a:r>
            <a:rPr lang="fr-FR" sz="1000" b="0" i="1" baseline="0">
              <a:effectLst/>
              <a:latin typeface="+mn-lt"/>
              <a:ea typeface="+mn-ea"/>
              <a:cs typeface="+mn-cs"/>
            </a:rPr>
            <a:t> et départementaux</a:t>
          </a:r>
          <a:r>
            <a:rPr lang="fr-FR" sz="1000" b="0" i="1" u="none" strike="noStrike" baseline="0">
              <a:solidFill>
                <a:srgbClr val="000000"/>
              </a:solidFill>
              <a:latin typeface="Calibri"/>
            </a:rPr>
            <a:t>)</a:t>
          </a: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0.80982</cdr:y>
    </cdr:from>
    <cdr:to>
      <cdr:x>0.96154</cdr:x>
      <cdr:y>1</cdr:y>
    </cdr:to>
    <cdr:sp macro="" textlink="">
      <cdr:nvSpPr>
        <cdr:cNvPr id="3" name="ZoneTexte 1"/>
        <cdr:cNvSpPr txBox="1"/>
      </cdr:nvSpPr>
      <cdr:spPr>
        <a:xfrm xmlns:a="http://schemas.openxmlformats.org/drawingml/2006/main">
          <a:off x="0" y="3771901"/>
          <a:ext cx="5953135" cy="8858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r-FR" sz="1000" b="0" i="0">
              <a:effectLst/>
              <a:latin typeface="+mn-lt"/>
              <a:ea typeface="+mn-ea"/>
              <a:cs typeface="+mn-cs"/>
            </a:rPr>
            <a:t>* Pour le RSA et la PA, la notion de bénéficiaires renvoie à celle de foyer et non d’individu. Pour l’ASS, elle renvoie à l’individu qui perçoit l’allocation.</a:t>
          </a:r>
          <a:endParaRPr lang="fr-FR" sz="1000">
            <a:effectLst/>
          </a:endParaRPr>
        </a:p>
        <a:p xmlns:a="http://schemas.openxmlformats.org/drawingml/2006/main">
          <a:pPr eaLnBrk="1" fontAlgn="auto" latinLnBrk="0" hangingPunct="1"/>
          <a:r>
            <a:rPr lang="fr-FR" sz="1000" b="0" i="0">
              <a:effectLst/>
              <a:latin typeface="+mn-lt"/>
              <a:ea typeface="+mn-ea"/>
              <a:cs typeface="+mn-cs"/>
            </a:rPr>
            <a:t>** Données à fin novembre</a:t>
          </a:r>
          <a:endParaRPr lang="fr-FR" sz="1000">
            <a:effectLst/>
          </a:endParaRPr>
        </a:p>
        <a:p xmlns:a="http://schemas.openxmlformats.org/drawingml/2006/main">
          <a:pPr eaLnBrk="1" fontAlgn="auto" latinLnBrk="0" hangingPunct="1"/>
          <a:r>
            <a:rPr lang="fr-FR" sz="1000" b="1" i="0">
              <a:effectLst/>
              <a:latin typeface="+mn-lt"/>
              <a:ea typeface="+mn-ea"/>
              <a:cs typeface="+mn-cs"/>
            </a:rPr>
            <a:t>Note : </a:t>
          </a:r>
          <a:r>
            <a:rPr lang="fr-FR" sz="1000" i="0">
              <a:effectLst/>
              <a:latin typeface="+mn-lt"/>
              <a:ea typeface="+mn-ea"/>
              <a:cs typeface="+mn-cs"/>
            </a:rPr>
            <a:t>données provisoires</a:t>
          </a:r>
        </a:p>
        <a:p xmlns:a="http://schemas.openxmlformats.org/drawingml/2006/main">
          <a:pPr eaLnBrk="1" fontAlgn="auto" latinLnBrk="0" hangingPunct="1"/>
          <a:r>
            <a:rPr lang="fr-FR" sz="1000" b="1" i="1">
              <a:effectLst/>
              <a:latin typeface="+mn-lt"/>
              <a:ea typeface="+mn-ea"/>
              <a:cs typeface="+mn-cs"/>
            </a:rPr>
            <a:t>Sources : </a:t>
          </a:r>
          <a:r>
            <a:rPr lang="fr-FR" sz="1000" i="1">
              <a:effectLst/>
              <a:latin typeface="+mn-lt"/>
              <a:ea typeface="+mn-ea"/>
              <a:cs typeface="+mn-cs"/>
            </a:rPr>
            <a:t>Cnaf, Allstat FR6 et FR2 ; MSA ;  France</a:t>
          </a:r>
          <a:r>
            <a:rPr lang="fr-FR" sz="1000" i="1" baseline="0">
              <a:effectLst/>
              <a:latin typeface="+mn-lt"/>
              <a:ea typeface="+mn-ea"/>
              <a:cs typeface="+mn-cs"/>
            </a:rPr>
            <a:t> Travail</a:t>
          </a:r>
          <a:r>
            <a:rPr lang="fr-FR" sz="1000" i="1">
              <a:effectLst/>
              <a:latin typeface="+mn-lt"/>
              <a:ea typeface="+mn-ea"/>
              <a:cs typeface="+mn-cs"/>
            </a:rPr>
            <a:t>, FNA - </a:t>
          </a:r>
          <a:r>
            <a:rPr lang="fr-FR" sz="1000" b="1" i="1">
              <a:effectLst/>
              <a:latin typeface="+mn-lt"/>
              <a:ea typeface="+mn-ea"/>
              <a:cs typeface="+mn-cs"/>
            </a:rPr>
            <a:t>Traitements : </a:t>
          </a:r>
          <a:r>
            <a:rPr lang="fr-FR" sz="1000" i="1">
              <a:effectLst/>
              <a:latin typeface="+mn-lt"/>
              <a:ea typeface="+mn-ea"/>
              <a:cs typeface="+mn-cs"/>
            </a:rPr>
            <a:t>Drees</a:t>
          </a:r>
          <a:endParaRPr lang="fr-FR" sz="1000">
            <a:effectLst/>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0.02592</cdr:x>
      <cdr:y>0.90134</cdr:y>
    </cdr:from>
    <cdr:to>
      <cdr:x>0.89902</cdr:x>
      <cdr:y>0.98028</cdr:y>
    </cdr:to>
    <cdr:sp macro="" textlink="">
      <cdr:nvSpPr>
        <cdr:cNvPr id="2" name="Text Box 1">
          <a:extLst xmlns:a="http://schemas.openxmlformats.org/drawingml/2006/main">
            <a:ext uri="{FF2B5EF4-FFF2-40B4-BE49-F238E27FC236}">
              <a16:creationId xmlns:a16="http://schemas.microsoft.com/office/drawing/2014/main" id="{7E4BD3CD-C52D-50EC-A772-6E89A58BAE0E}"/>
            </a:ext>
          </a:extLst>
        </cdr:cNvPr>
        <cdr:cNvSpPr txBox="1">
          <a:spLocks xmlns:a="http://schemas.openxmlformats.org/drawingml/2006/main" noChangeArrowheads="1"/>
        </cdr:cNvSpPr>
      </cdr:nvSpPr>
      <cdr:spPr bwMode="auto">
        <a:xfrm xmlns:a="http://schemas.openxmlformats.org/drawingml/2006/main">
          <a:off x="184150" y="4060825"/>
          <a:ext cx="6203955" cy="35564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1" i="0" u="none" strike="noStrike" baseline="0">
              <a:solidFill>
                <a:srgbClr val="000000"/>
              </a:solidFill>
              <a:latin typeface="+mn-lt"/>
            </a:rPr>
            <a:t>Champ</a:t>
          </a:r>
          <a:r>
            <a:rPr lang="fr-FR" sz="1000" b="0" i="0" u="none" strike="noStrike" baseline="0">
              <a:solidFill>
                <a:srgbClr val="000000"/>
              </a:solidFill>
              <a:latin typeface="+mn-lt"/>
            </a:rPr>
            <a:t> : ensemble des activités marchandes hors agriculture</a:t>
          </a:r>
        </a:p>
        <a:p xmlns:a="http://schemas.openxmlformats.org/drawingml/2006/main">
          <a:pPr algn="l" rtl="0">
            <a:defRPr sz="1000"/>
          </a:pPr>
          <a:r>
            <a:rPr lang="fr-FR" sz="1000" b="1" i="1" u="none" strike="noStrike" baseline="0">
              <a:solidFill>
                <a:srgbClr val="000000"/>
              </a:solidFill>
              <a:latin typeface="+mn-lt"/>
            </a:rPr>
            <a:t>Source</a:t>
          </a:r>
          <a:r>
            <a:rPr lang="fr-FR" sz="1000" b="0" i="1" u="none" strike="noStrike" baseline="0">
              <a:solidFill>
                <a:srgbClr val="000000"/>
              </a:solidFill>
              <a:latin typeface="+mn-lt"/>
            </a:rPr>
            <a:t> : Insee, SIDE (Système d'information sur la démographie d'entreprises)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481BDC1-2E55-4A3B-A51F-0A4221669760}" type="datetimeFigureOut">
              <a:rPr lang="fr-FR" smtClean="0"/>
              <a:t>24/03/2026</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C025E1C-9CFD-400D-8595-7A8158A95F2D}" type="slidenum">
              <a:rPr lang="fr-FR" smtClean="0"/>
              <a:t>‹N°›</a:t>
            </a:fld>
            <a:endParaRPr lang="fr-FR"/>
          </a:p>
        </p:txBody>
      </p:sp>
    </p:spTree>
    <p:extLst>
      <p:ext uri="{BB962C8B-B14F-4D97-AF65-F5344CB8AC3E}">
        <p14:creationId xmlns:p14="http://schemas.microsoft.com/office/powerpoint/2010/main" val="2110586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kern="1200" dirty="0">
              <a:solidFill>
                <a:schemeClr val="tx1"/>
              </a:solidFill>
              <a:effectLst/>
              <a:latin typeface="+mn-lt"/>
              <a:ea typeface="+mn-ea"/>
              <a:cs typeface="+mn-cs"/>
            </a:endParaRPr>
          </a:p>
          <a:p>
            <a:endParaRPr lang="fr-FR" baseline="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a:t>
            </a:fld>
            <a:endParaRPr lang="fr-FR"/>
          </a:p>
        </p:txBody>
      </p:sp>
    </p:spTree>
    <p:extLst>
      <p:ext uri="{BB962C8B-B14F-4D97-AF65-F5344CB8AC3E}">
        <p14:creationId xmlns:p14="http://schemas.microsoft.com/office/powerpoint/2010/main" val="3880869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baseline="0" dirty="0">
              <a:ln>
                <a:noFill/>
              </a:ln>
              <a:solidFill>
                <a:srgbClr val="000000"/>
              </a:solidFill>
              <a:effectLst/>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10</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523062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baseline="0" dirty="0">
              <a:ln>
                <a:noFill/>
              </a:ln>
              <a:solidFill>
                <a:srgbClr val="000000"/>
              </a:solidFill>
              <a:effectLst/>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11</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044874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12</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26349453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13</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25890545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14</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3193909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0">
              <a:lnSpc>
                <a:spcPct val="100000"/>
              </a:lnSpc>
              <a:spcBef>
                <a:spcPts val="448"/>
              </a:spcBef>
              <a:spcAft>
                <a:spcPts val="0"/>
              </a:spcAft>
              <a:buClr>
                <a:srgbClr val="000000"/>
              </a:buClr>
              <a:buSzPct val="100000"/>
              <a:buFont typeface="Times New Roman" pitchFamily="18"/>
              <a:buChar char="•"/>
              <a:tabLst>
                <a:tab pos="0" algn="l"/>
                <a:tab pos="914400" algn="l"/>
                <a:tab pos="1828800" algn="l"/>
                <a:tab pos="2743199" algn="l"/>
                <a:tab pos="3657600" algn="l"/>
                <a:tab pos="4572000" algn="l"/>
                <a:tab pos="5486399" algn="l"/>
                <a:tab pos="6400799" algn="l"/>
                <a:tab pos="7315200" algn="l"/>
                <a:tab pos="8229600" algn="l"/>
                <a:tab pos="9144000" algn="l"/>
                <a:tab pos="10058400" algn="l"/>
              </a:tabLst>
              <a:defRPr/>
            </a:pPr>
            <a:endParaRPr lang="fr-FR" sz="120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15</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1732971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16</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4031257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2</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3</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4</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5</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Tx/>
              <a:buChar char="-"/>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6</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dirty="0">
              <a:latin typeface="+mj-lt"/>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7</a:t>
            </a:fld>
            <a:endParaRPr lang="fr-FR"/>
          </a:p>
        </p:txBody>
      </p:sp>
      <p:sp>
        <p:nvSpPr>
          <p:cNvPr id="5" name="Espace réservé du pied de page 4"/>
          <p:cNvSpPr>
            <a:spLocks noGrp="1"/>
          </p:cNvSpPr>
          <p:nvPr>
            <p:ph type="ftr" sz="quarter" idx="11"/>
          </p:nvPr>
        </p:nvSpPr>
        <p:spPr/>
        <p:txBody>
          <a:bodyPr/>
          <a:lstStyle/>
          <a:p>
            <a:r>
              <a:rPr lang="fr-FR"/>
              <a:t>Edition avril 2019</a:t>
            </a:r>
          </a:p>
        </p:txBody>
      </p:sp>
    </p:spTree>
    <p:extLst>
      <p:ext uri="{BB962C8B-B14F-4D97-AF65-F5344CB8AC3E}">
        <p14:creationId xmlns:p14="http://schemas.microsoft.com/office/powerpoint/2010/main" val="3523062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endParaRPr lang="fr-FR" sz="1200" kern="1200" dirty="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8</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523062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200" b="0" i="0" u="none" strike="noStrike" baseline="0" dirty="0">
              <a:ln>
                <a:noFill/>
              </a:ln>
              <a:solidFill>
                <a:srgbClr val="000000"/>
              </a:solidFill>
              <a:effectLst/>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9</a:t>
            </a:fld>
            <a:endParaRPr lang="fr-FR"/>
          </a:p>
        </p:txBody>
      </p:sp>
    </p:spTree>
    <p:extLst>
      <p:ext uri="{BB962C8B-B14F-4D97-AF65-F5344CB8AC3E}">
        <p14:creationId xmlns:p14="http://schemas.microsoft.com/office/powerpoint/2010/main" val="3523062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a:xfrm>
            <a:off x="0" y="6568767"/>
            <a:ext cx="2133600" cy="365125"/>
          </a:xfrm>
        </p:spPr>
        <p:txBody>
          <a:bodyPr/>
          <a:lstStyle>
            <a:lvl1pPr>
              <a:defRPr baseline="0"/>
            </a:lvl1pPr>
          </a:lstStyle>
          <a:p>
            <a:r>
              <a:rPr lang="fr-FR" sz="1500"/>
              <a:t>Edition mars 2026</a:t>
            </a:r>
            <a:endParaRPr lang="fr-FR" sz="1500" dirty="0"/>
          </a:p>
        </p:txBody>
      </p:sp>
      <p:sp>
        <p:nvSpPr>
          <p:cNvPr id="5" name="Espace réservé du pied de page 4"/>
          <p:cNvSpPr>
            <a:spLocks noGrp="1"/>
          </p:cNvSpPr>
          <p:nvPr>
            <p:ph type="ftr" sz="quarter" idx="11"/>
          </p:nvPr>
        </p:nvSpPr>
        <p:spPr>
          <a:xfrm>
            <a:off x="3124200" y="6568767"/>
            <a:ext cx="2895600" cy="365125"/>
          </a:xfrm>
        </p:spPr>
        <p:txBody>
          <a:bodyPr/>
          <a:lstStyle>
            <a:lvl1pPr>
              <a:defRPr sz="1500" baseline="0"/>
            </a:lvl1pPr>
          </a:lstStyle>
          <a:p>
            <a:r>
              <a:rPr lang="fr-FR"/>
              <a:t>Les éclairages conjoncturels départementaux - Vaucluse</a:t>
            </a:r>
            <a:endParaRPr lang="fr-FR" dirty="0"/>
          </a:p>
        </p:txBody>
      </p:sp>
      <p:sp>
        <p:nvSpPr>
          <p:cNvPr id="6" name="Espace réservé du numéro de diapositive 5"/>
          <p:cNvSpPr>
            <a:spLocks noGrp="1"/>
          </p:cNvSpPr>
          <p:nvPr>
            <p:ph type="sldNum" sz="quarter" idx="12"/>
          </p:nvPr>
        </p:nvSpPr>
        <p:spPr>
          <a:xfrm>
            <a:off x="8739398" y="6568767"/>
            <a:ext cx="404601" cy="289233"/>
          </a:xfrm>
          <a:solidFill>
            <a:schemeClr val="accent6">
              <a:lumMod val="75000"/>
            </a:schemeClr>
          </a:solidFill>
        </p:spPr>
        <p:txBody>
          <a:bodyPr/>
          <a:lstStyle>
            <a:lvl1pPr>
              <a:defRPr sz="1700" baseline="0">
                <a:solidFill>
                  <a:schemeClr val="bg1"/>
                </a:solidFill>
              </a:defRPr>
            </a:lvl1pPr>
          </a:lstStyle>
          <a:p>
            <a:fld id="{3C7AC07C-28E4-BD4F-9FFB-37ABAC856C34}" type="slidenum">
              <a:rPr lang="fr-FR" smtClean="0"/>
              <a:pPr/>
              <a:t>‹N°›</a:t>
            </a:fld>
            <a:endParaRPr lang="fr-FR" dirty="0"/>
          </a:p>
        </p:txBody>
      </p:sp>
    </p:spTree>
    <p:extLst>
      <p:ext uri="{BB962C8B-B14F-4D97-AF65-F5344CB8AC3E}">
        <p14:creationId xmlns:p14="http://schemas.microsoft.com/office/powerpoint/2010/main" val="264005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mars 2026</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117806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mars 2026</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949862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mars 2026</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848633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r>
              <a:rPr lang="fr-FR"/>
              <a:t>Edition mars 2026</a:t>
            </a:r>
            <a:endParaRPr lang="fr-FR" dirty="0"/>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333947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Edition mars 2026</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4094810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Edition mars 2026</a:t>
            </a:r>
          </a:p>
        </p:txBody>
      </p:sp>
      <p:sp>
        <p:nvSpPr>
          <p:cNvPr id="8" name="Espace réservé du pied de page 7"/>
          <p:cNvSpPr>
            <a:spLocks noGrp="1"/>
          </p:cNvSpPr>
          <p:nvPr>
            <p:ph type="ftr" sz="quarter" idx="11"/>
          </p:nvPr>
        </p:nvSpPr>
        <p:spPr/>
        <p:txBody>
          <a:bodyPr/>
          <a:lstStyle/>
          <a:p>
            <a:r>
              <a:rPr lang="fr-FR"/>
              <a:t>Les éclairages conjoncturels départementaux - Vaucluse</a:t>
            </a:r>
          </a:p>
        </p:txBody>
      </p:sp>
      <p:sp>
        <p:nvSpPr>
          <p:cNvPr id="9" name="Espace réservé du numéro de diapositive 8"/>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706953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r>
              <a:rPr lang="fr-FR"/>
              <a:t>Edition mars 2026</a:t>
            </a:r>
          </a:p>
        </p:txBody>
      </p:sp>
      <p:sp>
        <p:nvSpPr>
          <p:cNvPr id="4" name="Espace réservé du pied de page 3"/>
          <p:cNvSpPr>
            <a:spLocks noGrp="1"/>
          </p:cNvSpPr>
          <p:nvPr>
            <p:ph type="ftr" sz="quarter" idx="11"/>
          </p:nvPr>
        </p:nvSpPr>
        <p:spPr/>
        <p:txBody>
          <a:bodyPr/>
          <a:lstStyle/>
          <a:p>
            <a:r>
              <a:rPr lang="fr-FR"/>
              <a:t>Les éclairages conjoncturels départementaux - Vaucluse</a:t>
            </a:r>
          </a:p>
        </p:txBody>
      </p:sp>
      <p:sp>
        <p:nvSpPr>
          <p:cNvPr id="5" name="Espace réservé du numéro de diapositive 4"/>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573859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Edition mars 2026</a:t>
            </a:r>
          </a:p>
        </p:txBody>
      </p:sp>
      <p:sp>
        <p:nvSpPr>
          <p:cNvPr id="3" name="Espace réservé du pied de page 2"/>
          <p:cNvSpPr>
            <a:spLocks noGrp="1"/>
          </p:cNvSpPr>
          <p:nvPr>
            <p:ph type="ftr" sz="quarter" idx="11"/>
          </p:nvPr>
        </p:nvSpPr>
        <p:spPr/>
        <p:txBody>
          <a:bodyPr/>
          <a:lstStyle/>
          <a:p>
            <a:r>
              <a:rPr lang="fr-FR"/>
              <a:t>Les éclairages conjoncturels départementaux - Vaucluse</a:t>
            </a:r>
          </a:p>
        </p:txBody>
      </p:sp>
      <p:sp>
        <p:nvSpPr>
          <p:cNvPr id="4" name="Espace réservé du numéro de diapositive 3"/>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2725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Edition mars 2026</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1540105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Edition mars 2026</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970357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Edition mars 2026</a:t>
            </a:r>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Les éclairages conjoncturels départementaux - Vaucluse</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AC07C-28E4-BD4F-9FFB-37ABAC856C34}" type="slidenum">
              <a:rPr lang="fr-FR" smtClean="0"/>
              <a:t>‹N°›</a:t>
            </a:fld>
            <a:endParaRPr lang="fr-FR"/>
          </a:p>
        </p:txBody>
      </p:sp>
    </p:spTree>
    <p:extLst>
      <p:ext uri="{BB962C8B-B14F-4D97-AF65-F5344CB8AC3E}">
        <p14:creationId xmlns:p14="http://schemas.microsoft.com/office/powerpoint/2010/main" val="2496495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s://www.google.com/url?sa=i&amp;rct=j&amp;q=&amp;esrc=s&amp;source=images&amp;cd=&amp;cad=rja&amp;uact=8&amp;ved=2ahUKEwimsOizzOjgAhVWAGMBHXMQAxYQjRx6BAgBEAU&amp;url=https://www.ania.net/economie-export/ega-point-de-conjoncture&amp;psig=AOvVaw0wwhQEom1VbtCAOZvqCiu4&amp;ust=1551792264050881"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paca.dreets.gouv.fr/Les-publications-periodiques-9124"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paca.dreets.gouv.fr/Les-indicateurs-cles-de-la-Dreets-Paca" TargetMode="Externa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3C7AC07C-28E4-BD4F-9FFB-37ABAC856C34}" type="slidenum">
              <a:rPr lang="fr-FR" smtClean="0"/>
              <a:t>1</a:t>
            </a:fld>
            <a:endParaRPr lang="fr-FR"/>
          </a:p>
        </p:txBody>
      </p:sp>
      <p:sp>
        <p:nvSpPr>
          <p:cNvPr id="4" name="Espace réservé du pied de page 3"/>
          <p:cNvSpPr>
            <a:spLocks noGrp="1"/>
          </p:cNvSpPr>
          <p:nvPr>
            <p:ph type="ftr" sz="quarter" idx="11"/>
          </p:nvPr>
        </p:nvSpPr>
        <p:spPr>
          <a:xfrm>
            <a:off x="2388611" y="6520993"/>
            <a:ext cx="4507453" cy="365125"/>
          </a:xfrm>
        </p:spPr>
        <p:txBody>
          <a:bodyPr/>
          <a:lstStyle/>
          <a:p>
            <a:r>
              <a:rPr lang="fr-FR"/>
              <a:t>Les éclairages conjoncturels départementaux - Vaucluse</a:t>
            </a:r>
            <a:endParaRPr lang="fr-FR" dirty="0"/>
          </a:p>
        </p:txBody>
      </p:sp>
      <p:sp>
        <p:nvSpPr>
          <p:cNvPr id="5" name="Espace réservé de la date 4"/>
          <p:cNvSpPr>
            <a:spLocks noGrp="1"/>
          </p:cNvSpPr>
          <p:nvPr>
            <p:ph type="dt" sz="half" idx="10"/>
          </p:nvPr>
        </p:nvSpPr>
        <p:spPr/>
        <p:txBody>
          <a:bodyPr/>
          <a:lstStyle/>
          <a:p>
            <a:r>
              <a:rPr lang="fr-FR"/>
              <a:t>Edition mars 2026</a:t>
            </a:r>
            <a:endParaRPr lang="fr-FR" dirty="0"/>
          </a:p>
        </p:txBody>
      </p:sp>
      <p:sp>
        <p:nvSpPr>
          <p:cNvPr id="9" name="ZoneTexte 8"/>
          <p:cNvSpPr txBox="1"/>
          <p:nvPr/>
        </p:nvSpPr>
        <p:spPr>
          <a:xfrm>
            <a:off x="3671392" y="6044209"/>
            <a:ext cx="5472608" cy="307777"/>
          </a:xfrm>
          <a:prstGeom prst="rect">
            <a:avLst/>
          </a:prstGeom>
          <a:noFill/>
        </p:spPr>
        <p:txBody>
          <a:bodyPr wrap="square" rtlCol="0">
            <a:spAutoFit/>
          </a:bodyPr>
          <a:lstStyle/>
          <a:p>
            <a:pPr algn="r"/>
            <a:r>
              <a:rPr lang="fr-FR" sz="1400" b="1" i="1" dirty="0"/>
              <a:t>Services études, statistiques, évaluation</a:t>
            </a:r>
          </a:p>
        </p:txBody>
      </p:sp>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88916" y="4088186"/>
            <a:ext cx="2764133" cy="1956023"/>
          </a:xfrm>
          <a:prstGeom prst="rect">
            <a:avLst/>
          </a:prstGeom>
        </p:spPr>
      </p:pic>
      <p:pic>
        <p:nvPicPr>
          <p:cNvPr id="1031" name="Picture 7" descr="Résultat de recherche d'images pour &quot;conjoncture&quot;">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7867" y="4231795"/>
            <a:ext cx="2409504" cy="1668804"/>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p:cNvSpPr txBox="1"/>
          <p:nvPr/>
        </p:nvSpPr>
        <p:spPr>
          <a:xfrm rot="5400000">
            <a:off x="8198848" y="5084074"/>
            <a:ext cx="1674047" cy="246223"/>
          </a:xfrm>
          <a:prstGeom prst="rect">
            <a:avLst/>
          </a:prstGeom>
          <a:noFill/>
        </p:spPr>
        <p:txBody>
          <a:bodyPr wrap="square" rtlCol="0">
            <a:spAutoFit/>
          </a:bodyPr>
          <a:lstStyle/>
          <a:p>
            <a:pPr algn="r"/>
            <a:r>
              <a:rPr lang="fr-FR" sz="1000" i="1" dirty="0"/>
              <a:t>Crédit photo : ©</a:t>
            </a:r>
            <a:r>
              <a:rPr lang="fr-FR" sz="1000" i="1" dirty="0" err="1"/>
              <a:t>Shutterstock</a:t>
            </a:r>
            <a:endParaRPr lang="fr-FR" sz="1000" i="1" dirty="0"/>
          </a:p>
        </p:txBody>
      </p:sp>
      <p:pic>
        <p:nvPicPr>
          <p:cNvPr id="7" name="Image 6"/>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5953049" y="4370162"/>
            <a:ext cx="2443081" cy="1628721"/>
          </a:xfrm>
          <a:prstGeom prst="rect">
            <a:avLst/>
          </a:prstGeom>
        </p:spPr>
      </p:pic>
      <p:sp>
        <p:nvSpPr>
          <p:cNvPr id="13" name="Rectangle 12"/>
          <p:cNvSpPr/>
          <p:nvPr/>
        </p:nvSpPr>
        <p:spPr>
          <a:xfrm>
            <a:off x="878435" y="1627346"/>
            <a:ext cx="7385099" cy="4893647"/>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0" h="0" prst="angle"/>
              <a:contourClr>
                <a:schemeClr val="accent3">
                  <a:tint val="100000"/>
                  <a:shade val="100000"/>
                  <a:satMod val="100000"/>
                  <a:hueMod val="100000"/>
                </a:schemeClr>
              </a:contourClr>
            </a:sp3d>
          </a:bodyPr>
          <a:lstStyle/>
          <a:p>
            <a:pPr algn="ctr"/>
            <a:r>
              <a:rPr lang="fr-FR" sz="5000" b="1" dirty="0">
                <a:ln/>
                <a:solidFill>
                  <a:schemeClr val="accent1">
                    <a:lumMod val="75000"/>
                  </a:schemeClr>
                </a:solidFill>
              </a:rPr>
              <a:t>La situation conjoncturelle </a:t>
            </a:r>
          </a:p>
          <a:p>
            <a:pPr algn="ctr"/>
            <a:r>
              <a:rPr lang="fr-FR" sz="5000" b="1" dirty="0">
                <a:ln/>
                <a:solidFill>
                  <a:schemeClr val="accent1">
                    <a:lumMod val="75000"/>
                  </a:schemeClr>
                </a:solidFill>
              </a:rPr>
              <a:t>au 4</a:t>
            </a:r>
            <a:r>
              <a:rPr lang="fr-FR" sz="5000" b="1" baseline="30000" dirty="0">
                <a:ln/>
                <a:solidFill>
                  <a:schemeClr val="accent1">
                    <a:lumMod val="75000"/>
                  </a:schemeClr>
                </a:solidFill>
              </a:rPr>
              <a:t>e</a:t>
            </a:r>
            <a:r>
              <a:rPr lang="fr-FR" sz="5000" b="1" dirty="0">
                <a:ln/>
                <a:solidFill>
                  <a:schemeClr val="accent1">
                    <a:lumMod val="75000"/>
                  </a:schemeClr>
                </a:solidFill>
              </a:rPr>
              <a:t> trimestre 2025</a:t>
            </a:r>
          </a:p>
          <a:p>
            <a:pPr algn="ctr"/>
            <a:r>
              <a:rPr lang="fr-FR" sz="5000" b="1" dirty="0">
                <a:ln/>
                <a:solidFill>
                  <a:schemeClr val="accent1">
                    <a:lumMod val="75000"/>
                  </a:schemeClr>
                </a:solidFill>
              </a:rPr>
              <a:t>dans le Vaucluse</a:t>
            </a:r>
          </a:p>
          <a:p>
            <a:pPr algn="ctr"/>
            <a:endParaRPr lang="fr-FR" sz="5400" b="1" dirty="0">
              <a:ln/>
              <a:solidFill>
                <a:schemeClr val="accent3"/>
              </a:solidFill>
            </a:endParaRPr>
          </a:p>
          <a:p>
            <a:pPr algn="ctr"/>
            <a:endParaRPr lang="fr-FR" sz="5400" b="1" dirty="0">
              <a:ln/>
              <a:solidFill>
                <a:schemeClr val="accent3"/>
              </a:solidFill>
            </a:endParaRPr>
          </a:p>
          <a:p>
            <a:pPr algn="ctr"/>
            <a:endParaRPr lang="fr-FR" sz="5400" b="1" dirty="0">
              <a:ln/>
              <a:solidFill>
                <a:schemeClr val="accent3"/>
              </a:solidFill>
            </a:endParaRPr>
          </a:p>
        </p:txBody>
      </p:sp>
      <p:pic>
        <p:nvPicPr>
          <p:cNvPr id="14" name="Picture 4" descr="http://intranet.direccte.gouv.fr/paca/Etudes%20et%20statistiques/Les%20logos/Cartouche%20Pr%C3%A9fet%20de%20r%C3%A9gion%20%E2%80%93%20DREETS.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3054197" cy="1275992"/>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p:cNvSpPr txBox="1"/>
          <p:nvPr/>
        </p:nvSpPr>
        <p:spPr>
          <a:xfrm>
            <a:off x="144447" y="1113942"/>
            <a:ext cx="9144000" cy="754053"/>
          </a:xfrm>
          <a:prstGeom prst="rect">
            <a:avLst/>
          </a:prstGeom>
          <a:noFill/>
        </p:spPr>
        <p:txBody>
          <a:bodyPr wrap="square" rtlCol="0">
            <a:spAutoFit/>
          </a:bodyPr>
          <a:lstStyle/>
          <a:p>
            <a:pPr algn="ctr"/>
            <a:r>
              <a:rPr lang="fr-FR" sz="2800" b="1" i="1" dirty="0">
                <a:solidFill>
                  <a:schemeClr val="bg1">
                    <a:lumMod val="65000"/>
                  </a:schemeClr>
                </a:solidFill>
              </a:rPr>
              <a:t>Les éclairages conjoncturels départementaux</a:t>
            </a:r>
          </a:p>
          <a:p>
            <a:pPr algn="ctr"/>
            <a:endParaRPr lang="fr-FR" sz="1500" i="1" dirty="0"/>
          </a:p>
        </p:txBody>
      </p:sp>
    </p:spTree>
    <p:extLst>
      <p:ext uri="{BB962C8B-B14F-4D97-AF65-F5344CB8AC3E}">
        <p14:creationId xmlns:p14="http://schemas.microsoft.com/office/powerpoint/2010/main" val="74073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8965" y="-1637"/>
            <a:ext cx="8932333" cy="954107"/>
          </a:xfrm>
          <a:prstGeom prst="rect">
            <a:avLst/>
          </a:prstGeom>
          <a:noFill/>
        </p:spPr>
        <p:txBody>
          <a:bodyPr wrap="square" rtlCol="0">
            <a:spAutoFit/>
          </a:bodyPr>
          <a:lstStyle/>
          <a:p>
            <a:pPr lvl="0"/>
            <a:r>
              <a:rPr lang="fr-FR" sz="2800" b="1" dirty="0">
                <a:solidFill>
                  <a:srgbClr val="4F81BD">
                    <a:lumMod val="75000"/>
                  </a:srgbClr>
                </a:solidFill>
              </a:rPr>
              <a:t>Demande d’emploi - avertissement : </a:t>
            </a:r>
          </a:p>
          <a:p>
            <a:pPr lvl="0"/>
            <a:r>
              <a:rPr lang="fr-FR" sz="2800" b="1" dirty="0">
                <a:solidFill>
                  <a:srgbClr val="4F81BD">
                    <a:lumMod val="75000"/>
                  </a:srgbClr>
                </a:solidFill>
              </a:rPr>
              <a:t>mise en place de la loi pour le plein emploi depuis 2025</a:t>
            </a:r>
            <a:endParaRPr lang="fr-FR" sz="2500" dirty="0">
              <a:solidFill>
                <a:schemeClr val="accent1">
                  <a:lumMod val="75000"/>
                </a:schemeClr>
              </a:solidFill>
            </a:endParaRPr>
          </a:p>
        </p:txBody>
      </p:sp>
      <p:cxnSp>
        <p:nvCxnSpPr>
          <p:cNvPr id="6" name="Connecteur droit 5"/>
          <p:cNvCxnSpPr/>
          <p:nvPr/>
        </p:nvCxnSpPr>
        <p:spPr>
          <a:xfrm>
            <a:off x="174526" y="87296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10</a:t>
            </a:fld>
            <a:endParaRPr lang="fr-FR" dirty="0"/>
          </a:p>
        </p:txBody>
      </p:sp>
      <p:sp>
        <p:nvSpPr>
          <p:cNvPr id="7" name="Espace réservé du pied de page 6"/>
          <p:cNvSpPr>
            <a:spLocks noGrp="1"/>
          </p:cNvSpPr>
          <p:nvPr>
            <p:ph type="ftr" sz="quarter" idx="11"/>
          </p:nvPr>
        </p:nvSpPr>
        <p:spPr>
          <a:xfrm>
            <a:off x="1647645" y="6579716"/>
            <a:ext cx="5848710"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2" name="ZoneTexte 1">
            <a:extLst>
              <a:ext uri="{FF2B5EF4-FFF2-40B4-BE49-F238E27FC236}">
                <a16:creationId xmlns:a16="http://schemas.microsoft.com/office/drawing/2014/main" id="{D7BA48EB-44EF-7369-00ED-82D1BA2D1475}"/>
              </a:ext>
            </a:extLst>
          </p:cNvPr>
          <p:cNvSpPr txBox="1"/>
          <p:nvPr/>
        </p:nvSpPr>
        <p:spPr>
          <a:xfrm>
            <a:off x="174526" y="1063996"/>
            <a:ext cx="8703144" cy="5262979"/>
          </a:xfrm>
          <a:prstGeom prst="rect">
            <a:avLst/>
          </a:prstGeom>
          <a:noFill/>
        </p:spPr>
        <p:txBody>
          <a:bodyPr wrap="square" rtlCol="0">
            <a:spAutoFit/>
          </a:bodyPr>
          <a:lstStyle/>
          <a:p>
            <a:pPr algn="just"/>
            <a:r>
              <a:rPr lang="fr-FR" sz="1400" dirty="0">
                <a:solidFill>
                  <a:srgbClr val="002060"/>
                </a:solidFill>
              </a:rPr>
              <a:t>Comme le prévoit la loi pour le plein emploi du 18 décembre 2023, </a:t>
            </a:r>
            <a:r>
              <a:rPr lang="fr-FR" sz="1400" b="1" dirty="0">
                <a:solidFill>
                  <a:srgbClr val="002060"/>
                </a:solidFill>
              </a:rPr>
              <a:t>depuis janvier 2025, de nouveaux publics sont systématiquement inscrits à France Travail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demandeurs et bénéficiaires du RSA </a:t>
            </a:r>
            <a:r>
              <a:rPr lang="fr-FR" sz="1400" b="1" dirty="0">
                <a:solidFill>
                  <a:srgbClr val="002060"/>
                </a:solidFill>
              </a:rPr>
              <a:t>(Revenu de solidarité active)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jeunes en recherche d'emploi </a:t>
            </a:r>
            <a:r>
              <a:rPr lang="fr-FR" sz="1400" b="1" dirty="0">
                <a:solidFill>
                  <a:srgbClr val="002060"/>
                </a:solidFill>
              </a:rPr>
              <a:t>suivis par les missions locales en CEJ (Contrat d'engagement jeune), </a:t>
            </a:r>
            <a:r>
              <a:rPr lang="fr-FR" sz="1400" b="1" dirty="0" err="1">
                <a:solidFill>
                  <a:srgbClr val="002060"/>
                </a:solidFill>
              </a:rPr>
              <a:t>Pacea</a:t>
            </a:r>
            <a:r>
              <a:rPr lang="fr-FR" sz="1400" b="1" dirty="0">
                <a:solidFill>
                  <a:srgbClr val="002060"/>
                </a:solidFill>
              </a:rPr>
              <a:t> (Parcours contractualisé d'accompagnement vers l'emploi et l'autonomie) ou AIJ (Accompagnement intensif des jeunes)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personnes en situation de handicap </a:t>
            </a:r>
            <a:r>
              <a:rPr lang="fr-FR" sz="1400" b="1" dirty="0">
                <a:solidFill>
                  <a:srgbClr val="002060"/>
                </a:solidFill>
              </a:rPr>
              <a:t>suivies par Cap emploi</a:t>
            </a:r>
            <a:r>
              <a:rPr lang="fr-FR" sz="1400" dirty="0">
                <a:solidFill>
                  <a:srgbClr val="002060"/>
                </a:solidFill>
              </a:rPr>
              <a:t>. </a:t>
            </a:r>
          </a:p>
          <a:p>
            <a:pPr algn="just"/>
            <a:r>
              <a:rPr lang="fr-FR" sz="1400" dirty="0">
                <a:solidFill>
                  <a:srgbClr val="002060"/>
                </a:solidFill>
              </a:rPr>
              <a:t>Selon leurs situations socioprofessionnelles, ces publics sont orientés vers différents parcours d'accompagnement. L’orientation des personnes bénéficiant déjà du RSA avant la mise en place de la réforme étant progressive à partir du 1</a:t>
            </a:r>
            <a:r>
              <a:rPr lang="fr-FR" sz="1400" baseline="30000" dirty="0">
                <a:solidFill>
                  <a:srgbClr val="002060"/>
                </a:solidFill>
              </a:rPr>
              <a:t>er</a:t>
            </a:r>
            <a:r>
              <a:rPr lang="fr-FR" sz="1400" dirty="0">
                <a:solidFill>
                  <a:srgbClr val="002060"/>
                </a:solidFill>
              </a:rPr>
              <a:t> janvier 2025, la montée en charge statistique l'est aussi. </a:t>
            </a:r>
          </a:p>
          <a:p>
            <a:pPr algn="just"/>
            <a:endParaRPr lang="fr-FR" sz="1400" dirty="0">
              <a:solidFill>
                <a:srgbClr val="002060"/>
              </a:solidFill>
            </a:endParaRPr>
          </a:p>
          <a:p>
            <a:pPr algn="just"/>
            <a:r>
              <a:rPr lang="fr-FR" sz="1400" dirty="0">
                <a:solidFill>
                  <a:srgbClr val="002060"/>
                </a:solidFill>
              </a:rPr>
              <a:t>Pour prendre en compte les situations de ces nouveaux publics, </a:t>
            </a:r>
            <a:r>
              <a:rPr lang="fr-FR" sz="1400" b="1" dirty="0">
                <a:solidFill>
                  <a:srgbClr val="002060"/>
                </a:solidFill>
              </a:rPr>
              <a:t>deux nouvelles catégories statistiques sont créées, selon les recommandations du </a:t>
            </a:r>
            <a:r>
              <a:rPr lang="fr-FR" sz="1400" b="1" dirty="0" err="1">
                <a:solidFill>
                  <a:srgbClr val="002060"/>
                </a:solidFill>
              </a:rPr>
              <a:t>Cnis</a:t>
            </a:r>
            <a:r>
              <a:rPr lang="fr-FR" sz="1400" b="1" dirty="0">
                <a:solidFill>
                  <a:srgbClr val="002060"/>
                </a:solidFill>
              </a:rPr>
              <a:t> : la </a:t>
            </a:r>
            <a:r>
              <a:rPr lang="fr-FR" sz="1400" b="1" dirty="0">
                <a:solidFill>
                  <a:srgbClr val="00B0F0"/>
                </a:solidFill>
              </a:rPr>
              <a:t>catégorie F</a:t>
            </a:r>
            <a:r>
              <a:rPr lang="fr-FR" sz="1400" b="1" dirty="0">
                <a:solidFill>
                  <a:srgbClr val="002060"/>
                </a:solidFill>
              </a:rPr>
              <a:t> pour les personnes orientées en parcours social et la </a:t>
            </a:r>
            <a:r>
              <a:rPr lang="fr-FR" sz="1400" b="1" dirty="0">
                <a:solidFill>
                  <a:srgbClr val="00B0F0"/>
                </a:solidFill>
              </a:rPr>
              <a:t>catégorie G </a:t>
            </a:r>
            <a:r>
              <a:rPr lang="fr-FR" sz="1400" b="1" dirty="0">
                <a:solidFill>
                  <a:srgbClr val="002060"/>
                </a:solidFill>
              </a:rPr>
              <a:t>pour les demandeurs et bénéficiaires du RSA en attente d'orientation</a:t>
            </a:r>
            <a:r>
              <a:rPr lang="fr-FR" sz="1400" dirty="0">
                <a:solidFill>
                  <a:srgbClr val="002060"/>
                </a:solidFill>
              </a:rPr>
              <a:t>. </a:t>
            </a:r>
          </a:p>
          <a:p>
            <a:pPr algn="just"/>
            <a:endParaRPr lang="fr-FR" sz="1400" dirty="0">
              <a:solidFill>
                <a:srgbClr val="002060"/>
              </a:solidFill>
            </a:endParaRPr>
          </a:p>
          <a:p>
            <a:pPr algn="just"/>
            <a:r>
              <a:rPr lang="fr-FR" sz="1400" dirty="0">
                <a:solidFill>
                  <a:srgbClr val="002060"/>
                </a:solidFill>
              </a:rPr>
              <a:t>Cette phase de transition devrait durer deux ans en France métropolitaine. </a:t>
            </a:r>
            <a:r>
              <a:rPr lang="fr-FR" sz="1400" b="1" dirty="0">
                <a:solidFill>
                  <a:srgbClr val="002060"/>
                </a:solidFill>
              </a:rPr>
              <a:t>Afin d'appréhender les évolutions conjoncturelles du nombre d'inscrits à France Travail pendant cette période, la Dares a mis à disposition, aux niveaux national et régional seulement, des indicateurs complémentaires hors bénéficiaires du RSA et hors jeunes « en parcours » (CEJ, </a:t>
            </a:r>
            <a:r>
              <a:rPr lang="fr-FR" sz="1400" b="1" dirty="0" err="1">
                <a:solidFill>
                  <a:srgbClr val="002060"/>
                </a:solidFill>
              </a:rPr>
              <a:t>Pacea</a:t>
            </a:r>
            <a:r>
              <a:rPr lang="fr-FR" sz="1400" b="1" dirty="0">
                <a:solidFill>
                  <a:srgbClr val="002060"/>
                </a:solidFill>
              </a:rPr>
              <a:t> et AIJ)</a:t>
            </a:r>
            <a:r>
              <a:rPr lang="fr-FR" sz="1400" dirty="0">
                <a:solidFill>
                  <a:srgbClr val="002060"/>
                </a:solidFill>
              </a:rPr>
              <a:t>. Ces séries, dites « contrefactuelles » ne sont pas disponibles au niveau départemental. </a:t>
            </a:r>
            <a:r>
              <a:rPr lang="fr-FR" sz="1400" b="1" dirty="0">
                <a:solidFill>
                  <a:srgbClr val="FF0000"/>
                </a:solidFill>
              </a:rPr>
              <a:t>Entre 2025 et 2027, il n’est donc plus possible de réaliser des analyses conjoncturelles de la demande d’emploi au niveau départemental.</a:t>
            </a:r>
          </a:p>
          <a:p>
            <a:pPr algn="just"/>
            <a:endParaRPr lang="fr-FR" sz="1400" b="1" dirty="0">
              <a:solidFill>
                <a:srgbClr val="FF0000"/>
              </a:solidFill>
            </a:endParaRPr>
          </a:p>
          <a:p>
            <a:pPr algn="just"/>
            <a:r>
              <a:rPr lang="fr-FR" sz="1400" dirty="0">
                <a:solidFill>
                  <a:srgbClr val="002060"/>
                </a:solidFill>
              </a:rPr>
              <a:t>Néanmoins, un chiffrage du nombre total d’inscrits, comprenant ces nouveaux publics, a été réalisé par la Dares et permet de situer chaque département au sein de la région. C’est ce qui est présenté dans la diapositive suivante.</a:t>
            </a:r>
          </a:p>
        </p:txBody>
      </p:sp>
    </p:spTree>
    <p:extLst>
      <p:ext uri="{BB962C8B-B14F-4D97-AF65-F5344CB8AC3E}">
        <p14:creationId xmlns:p14="http://schemas.microsoft.com/office/powerpoint/2010/main" val="353388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B58F53DA-4522-377D-B0D1-D4D5374E6ECE}"/>
              </a:ext>
            </a:extLst>
          </p:cNvPr>
          <p:cNvPicPr>
            <a:picLocks noChangeAspect="1"/>
          </p:cNvPicPr>
          <p:nvPr/>
        </p:nvPicPr>
        <p:blipFill>
          <a:blip r:embed="rId3"/>
          <a:stretch>
            <a:fillRect/>
          </a:stretch>
        </p:blipFill>
        <p:spPr>
          <a:xfrm>
            <a:off x="497440" y="974960"/>
            <a:ext cx="8181975" cy="3552825"/>
          </a:xfrm>
          <a:prstGeom prst="rect">
            <a:avLst/>
          </a:prstGeom>
        </p:spPr>
      </p:pic>
      <p:sp>
        <p:nvSpPr>
          <p:cNvPr id="4" name="ZoneTexte 3"/>
          <p:cNvSpPr txBox="1"/>
          <p:nvPr/>
        </p:nvSpPr>
        <p:spPr>
          <a:xfrm>
            <a:off x="66675" y="-1637"/>
            <a:ext cx="9014623" cy="861774"/>
          </a:xfrm>
          <a:prstGeom prst="rect">
            <a:avLst/>
          </a:prstGeom>
          <a:noFill/>
        </p:spPr>
        <p:txBody>
          <a:bodyPr wrap="square" rtlCol="0">
            <a:spAutoFit/>
          </a:bodyPr>
          <a:lstStyle/>
          <a:p>
            <a:pPr lvl="0"/>
            <a:r>
              <a:rPr lang="fr-FR" sz="2500" b="1" dirty="0">
                <a:solidFill>
                  <a:srgbClr val="4F81BD">
                    <a:lumMod val="75000"/>
                  </a:srgbClr>
                </a:solidFill>
              </a:rPr>
              <a:t>Au 4</a:t>
            </a:r>
            <a:r>
              <a:rPr lang="fr-FR" sz="2500" b="1" baseline="30000" dirty="0">
                <a:solidFill>
                  <a:srgbClr val="4F81BD">
                    <a:lumMod val="75000"/>
                  </a:srgbClr>
                </a:solidFill>
              </a:rPr>
              <a:t>e</a:t>
            </a:r>
            <a:r>
              <a:rPr lang="fr-FR" sz="2500" b="1" dirty="0">
                <a:solidFill>
                  <a:srgbClr val="4F81BD">
                    <a:lumMod val="75000"/>
                  </a:srgbClr>
                </a:solidFill>
              </a:rPr>
              <a:t> trimestre 2025, la hausse annuelle de la demande d’emploi y compris nouveaux publics est similaire au niveau régional</a:t>
            </a:r>
            <a:endParaRPr lang="fr-FR" sz="2500" dirty="0">
              <a:solidFill>
                <a:schemeClr val="accent1">
                  <a:lumMod val="75000"/>
                </a:schemeClr>
              </a:solidFill>
            </a:endParaRPr>
          </a:p>
        </p:txBody>
      </p:sp>
      <p:cxnSp>
        <p:nvCxnSpPr>
          <p:cNvPr id="6" name="Connecteur droit 5"/>
          <p:cNvCxnSpPr/>
          <p:nvPr/>
        </p:nvCxnSpPr>
        <p:spPr>
          <a:xfrm>
            <a:off x="174526" y="87296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11</a:t>
            </a:fld>
            <a:endParaRPr lang="fr-FR" dirty="0"/>
          </a:p>
        </p:txBody>
      </p:sp>
      <p:sp>
        <p:nvSpPr>
          <p:cNvPr id="7" name="Espace réservé du pied de page 6"/>
          <p:cNvSpPr>
            <a:spLocks noGrp="1"/>
          </p:cNvSpPr>
          <p:nvPr>
            <p:ph type="ftr" sz="quarter" idx="11"/>
          </p:nvPr>
        </p:nvSpPr>
        <p:spPr>
          <a:xfrm>
            <a:off x="1690777" y="6568767"/>
            <a:ext cx="5848710" cy="365125"/>
          </a:xfrm>
        </p:spPr>
        <p:txBody>
          <a:bodyPr/>
          <a:lstStyle/>
          <a:p>
            <a:r>
              <a:rPr lang="fr-FR" dirty="0"/>
              <a:t>Les éclairages conjoncturels départementaux - Vaucluse</a:t>
            </a:r>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2" name="ZoneTexte 1">
            <a:extLst>
              <a:ext uri="{FF2B5EF4-FFF2-40B4-BE49-F238E27FC236}">
                <a16:creationId xmlns:a16="http://schemas.microsoft.com/office/drawing/2014/main" id="{1FCF47F1-EFD2-654D-55A6-4926D0EBD43A}"/>
              </a:ext>
            </a:extLst>
          </p:cNvPr>
          <p:cNvSpPr txBox="1"/>
          <p:nvPr/>
        </p:nvSpPr>
        <p:spPr>
          <a:xfrm>
            <a:off x="394121" y="4629775"/>
            <a:ext cx="8547577" cy="1754326"/>
          </a:xfrm>
          <a:prstGeom prst="rect">
            <a:avLst/>
          </a:prstGeom>
          <a:noFill/>
        </p:spPr>
        <p:txBody>
          <a:bodyPr wrap="square" rtlCol="0">
            <a:spAutoFit/>
          </a:bodyPr>
          <a:lstStyle/>
          <a:p>
            <a:pPr algn="just"/>
            <a:r>
              <a:rPr lang="fr-FR" sz="1200" b="1" dirty="0">
                <a:solidFill>
                  <a:srgbClr val="FF0000"/>
                </a:solidFill>
              </a:rPr>
              <a:t>Avertissement : </a:t>
            </a:r>
            <a:r>
              <a:rPr lang="fr-FR" sz="1200" dirty="0">
                <a:solidFill>
                  <a:srgbClr val="FF0000"/>
                </a:solidFill>
              </a:rPr>
              <a:t>les évolutions sont perturbées par des changements dans les règles d’actualisation subvenus au 1</a:t>
            </a:r>
            <a:r>
              <a:rPr lang="fr-FR" sz="1200" baseline="30000" dirty="0">
                <a:solidFill>
                  <a:srgbClr val="FF0000"/>
                </a:solidFill>
              </a:rPr>
              <a:t>er</a:t>
            </a:r>
            <a:r>
              <a:rPr lang="fr-FR" sz="1200" dirty="0">
                <a:solidFill>
                  <a:srgbClr val="FF0000"/>
                </a:solidFill>
              </a:rPr>
              <a:t> semestre 2025 et par l’entrée en vigueur en juin 2025 du décret relatif aux sanctions applicables aux inscrits à France Travail en cas de manquement à leurs obligations. </a:t>
            </a:r>
          </a:p>
          <a:p>
            <a:pPr algn="just"/>
            <a:endParaRPr lang="fr-FR" sz="1200" b="1" dirty="0">
              <a:solidFill>
                <a:srgbClr val="FF0000"/>
              </a:solidFill>
            </a:endParaRPr>
          </a:p>
          <a:p>
            <a:pPr algn="just"/>
            <a:r>
              <a:rPr lang="fr-FR" sz="1200" b="1" dirty="0">
                <a:solidFill>
                  <a:srgbClr val="FF0000"/>
                </a:solidFill>
              </a:rPr>
              <a:t>La Dares estime qu’en l’absence de ces changements, le nombre de demandeurs d’emploi en catégories A, B, C aurait diminué dans la région ce trimestre (-0,7 %) et se serait stabilisé au niveau national. Sur un an, l’évolution du nombre d’inscrits en catégories A, B, C serait de l’ordre de +1,6 % au niveau France entière. </a:t>
            </a:r>
            <a:r>
              <a:rPr lang="fr-FR" sz="1200" dirty="0">
                <a:solidFill>
                  <a:srgbClr val="FF0000"/>
                </a:solidFill>
              </a:rPr>
              <a:t>Une telle estimation n’a pas été réalisée par la Dares en rythme annuel au niveau régional, mais tout laisse à supposer que la croissance sur un an du nombre d’inscrits serait bien moindre que celle affichée dans le tableau.</a:t>
            </a:r>
            <a:r>
              <a:rPr lang="fr-FR" sz="1200" b="1" dirty="0">
                <a:solidFill>
                  <a:srgbClr val="FF0000"/>
                </a:solidFill>
              </a:rPr>
              <a:t> Ce sont ces évolutions qui reflètent le mieux la situation conjoncturelle du marché du travail.</a:t>
            </a:r>
            <a:endParaRPr lang="fr-FR" sz="1200" dirty="0">
              <a:solidFill>
                <a:srgbClr val="FF0000"/>
              </a:solidFill>
            </a:endParaRPr>
          </a:p>
        </p:txBody>
      </p:sp>
      <p:sp>
        <p:nvSpPr>
          <p:cNvPr id="8" name="Ellipse 7">
            <a:extLst>
              <a:ext uri="{FF2B5EF4-FFF2-40B4-BE49-F238E27FC236}">
                <a16:creationId xmlns:a16="http://schemas.microsoft.com/office/drawing/2014/main" id="{67B8365A-9231-0D7C-B06A-6A518425097E}"/>
              </a:ext>
            </a:extLst>
          </p:cNvPr>
          <p:cNvSpPr/>
          <p:nvPr/>
        </p:nvSpPr>
        <p:spPr>
          <a:xfrm>
            <a:off x="8141561" y="2878602"/>
            <a:ext cx="544945" cy="18472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6B661943-A14D-50BC-1970-F80DFB0CAE6D}"/>
              </a:ext>
            </a:extLst>
          </p:cNvPr>
          <p:cNvSpPr/>
          <p:nvPr/>
        </p:nvSpPr>
        <p:spPr>
          <a:xfrm>
            <a:off x="8141560" y="3082089"/>
            <a:ext cx="544945" cy="18472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19582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46856" y="89814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12</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9" name="ZoneTexte 8"/>
          <p:cNvSpPr txBox="1"/>
          <p:nvPr/>
        </p:nvSpPr>
        <p:spPr>
          <a:xfrm>
            <a:off x="1" y="-16958"/>
            <a:ext cx="9058314" cy="830997"/>
          </a:xfrm>
          <a:prstGeom prst="rect">
            <a:avLst/>
          </a:prstGeom>
          <a:noFill/>
        </p:spPr>
        <p:txBody>
          <a:bodyPr wrap="square" rtlCol="0">
            <a:spAutoFit/>
          </a:bodyPr>
          <a:lstStyle/>
          <a:p>
            <a:r>
              <a:rPr lang="fr-FR" sz="2400" b="1" dirty="0">
                <a:solidFill>
                  <a:srgbClr val="376092"/>
                </a:solidFill>
              </a:rPr>
              <a:t>Sur un an, très forte baisse du nombre de foyers bénéficiaires du RSA, beaucoup moins prononcée pour la PA, très forte hausse de l’ASS </a:t>
            </a:r>
          </a:p>
        </p:txBody>
      </p:sp>
      <p:graphicFrame>
        <p:nvGraphicFramePr>
          <p:cNvPr id="2" name="Graphique 1">
            <a:extLst>
              <a:ext uri="{FF2B5EF4-FFF2-40B4-BE49-F238E27FC236}">
                <a16:creationId xmlns:a16="http://schemas.microsoft.com/office/drawing/2014/main" id="{00000000-0008-0000-0300-000007000000}"/>
              </a:ext>
            </a:extLst>
          </p:cNvPr>
          <p:cNvGraphicFramePr>
            <a:graphicFrameLocks/>
          </p:cNvGraphicFramePr>
          <p:nvPr>
            <p:extLst>
              <p:ext uri="{D42A27DB-BD31-4B8C-83A1-F6EECF244321}">
                <p14:modId xmlns:p14="http://schemas.microsoft.com/office/powerpoint/2010/main" val="3007088258"/>
              </p:ext>
            </p:extLst>
          </p:nvPr>
        </p:nvGraphicFramePr>
        <p:xfrm>
          <a:off x="971550" y="982258"/>
          <a:ext cx="7467599" cy="538451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111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B9C75063-4895-39DF-4D51-3EF44A6D2FA3}"/>
              </a:ext>
            </a:extLst>
          </p:cNvPr>
          <p:cNvPicPr>
            <a:picLocks noChangeAspect="1"/>
          </p:cNvPicPr>
          <p:nvPr/>
        </p:nvPicPr>
        <p:blipFill>
          <a:blip r:embed="rId3"/>
          <a:stretch>
            <a:fillRect/>
          </a:stretch>
        </p:blipFill>
        <p:spPr>
          <a:xfrm>
            <a:off x="192700" y="1789936"/>
            <a:ext cx="8903423" cy="3107509"/>
          </a:xfrm>
          <a:prstGeom prst="rect">
            <a:avLst/>
          </a:prstGeom>
        </p:spPr>
      </p:pic>
      <p:sp>
        <p:nvSpPr>
          <p:cNvPr id="4" name="ZoneTexte 3"/>
          <p:cNvSpPr txBox="1"/>
          <p:nvPr/>
        </p:nvSpPr>
        <p:spPr>
          <a:xfrm>
            <a:off x="146856" y="0"/>
            <a:ext cx="8995113" cy="954107"/>
          </a:xfrm>
          <a:prstGeom prst="rect">
            <a:avLst/>
          </a:prstGeom>
          <a:noFill/>
        </p:spPr>
        <p:txBody>
          <a:bodyPr wrap="square" rtlCol="0">
            <a:spAutoFit/>
          </a:bodyPr>
          <a:lstStyle/>
          <a:p>
            <a:r>
              <a:rPr lang="fr-FR" sz="2800" b="1" dirty="0">
                <a:solidFill>
                  <a:srgbClr val="376092"/>
                </a:solidFill>
              </a:rPr>
              <a:t>Un repli du nombre de foyers bénéficiaires du RSA bien plus marqué que le niveau régional</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13</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2" name="Rectangle 1"/>
          <p:cNvSpPr/>
          <p:nvPr/>
        </p:nvSpPr>
        <p:spPr>
          <a:xfrm>
            <a:off x="146856" y="3650988"/>
            <a:ext cx="8580589" cy="173966"/>
          </a:xfrm>
          <a:prstGeom prst="rect">
            <a:avLst/>
          </a:prstGeom>
          <a:noFill/>
          <a:ln w="317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48065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4443" y="408306"/>
            <a:ext cx="8995113" cy="523220"/>
          </a:xfrm>
          <a:prstGeom prst="rect">
            <a:avLst/>
          </a:prstGeom>
          <a:noFill/>
        </p:spPr>
        <p:txBody>
          <a:bodyPr wrap="square" rtlCol="0">
            <a:spAutoFit/>
          </a:bodyPr>
          <a:lstStyle/>
          <a:p>
            <a:r>
              <a:rPr lang="fr-FR" sz="2800" b="1" dirty="0">
                <a:solidFill>
                  <a:srgbClr val="376092"/>
                </a:solidFill>
              </a:rPr>
              <a:t>Le nombre de créations d’entreprises est quasi-stable</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14</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graphicFrame>
        <p:nvGraphicFramePr>
          <p:cNvPr id="8" name="Graphique 7">
            <a:extLst>
              <a:ext uri="{FF2B5EF4-FFF2-40B4-BE49-F238E27FC236}">
                <a16:creationId xmlns:a16="http://schemas.microsoft.com/office/drawing/2014/main" id="{2E003D4D-A33F-C786-289E-0D6DEFA06816}"/>
              </a:ext>
            </a:extLst>
          </p:cNvPr>
          <p:cNvGraphicFramePr>
            <a:graphicFrameLocks/>
          </p:cNvGraphicFramePr>
          <p:nvPr>
            <p:extLst>
              <p:ext uri="{D42A27DB-BD31-4B8C-83A1-F6EECF244321}">
                <p14:modId xmlns:p14="http://schemas.microsoft.com/office/powerpoint/2010/main" val="3380612497"/>
              </p:ext>
            </p:extLst>
          </p:nvPr>
        </p:nvGraphicFramePr>
        <p:xfrm>
          <a:off x="655782" y="1108366"/>
          <a:ext cx="7786253" cy="52370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97529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9168" y="68373"/>
            <a:ext cx="8995113" cy="954107"/>
          </a:xfrm>
          <a:prstGeom prst="rect">
            <a:avLst/>
          </a:prstGeom>
          <a:noFill/>
        </p:spPr>
        <p:txBody>
          <a:bodyPr wrap="square" rtlCol="0">
            <a:spAutoFit/>
          </a:bodyPr>
          <a:lstStyle/>
          <a:p>
            <a:r>
              <a:rPr lang="fr-FR" sz="2800" b="1" dirty="0">
                <a:solidFill>
                  <a:srgbClr val="376092"/>
                </a:solidFill>
              </a:rPr>
              <a:t>Alors qu’il se replie dans la région en 2025, le nombre de défaillances d’entreprises progresse dans le département</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15</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graphicFrame>
        <p:nvGraphicFramePr>
          <p:cNvPr id="8" name="Graphique 7">
            <a:extLst>
              <a:ext uri="{FF2B5EF4-FFF2-40B4-BE49-F238E27FC236}">
                <a16:creationId xmlns:a16="http://schemas.microsoft.com/office/drawing/2014/main" id="{BBEB2AF8-5F8E-35F5-6DBD-4E2F27262C5E}"/>
              </a:ext>
            </a:extLst>
          </p:cNvPr>
          <p:cNvGraphicFramePr>
            <a:graphicFrameLocks/>
          </p:cNvGraphicFramePr>
          <p:nvPr>
            <p:extLst>
              <p:ext uri="{D42A27DB-BD31-4B8C-83A1-F6EECF244321}">
                <p14:modId xmlns:p14="http://schemas.microsoft.com/office/powerpoint/2010/main" val="769747249"/>
              </p:ext>
            </p:extLst>
          </p:nvPr>
        </p:nvGraphicFramePr>
        <p:xfrm>
          <a:off x="350981" y="1089892"/>
          <a:ext cx="8266545" cy="53585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24693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56487" y="1120580"/>
            <a:ext cx="8282911" cy="5078313"/>
          </a:xfrm>
          <a:prstGeom prst="rect">
            <a:avLst/>
          </a:prstGeom>
          <a:noFill/>
        </p:spPr>
        <p:txBody>
          <a:bodyPr wrap="square" rtlCol="0">
            <a:normAutofit/>
          </a:bodyPr>
          <a:lstStyle/>
          <a:p>
            <a:pPr algn="ctr">
              <a:defRPr/>
            </a:pPr>
            <a:endParaRPr lang="fr-FR" dirty="0"/>
          </a:p>
          <a:p>
            <a:pPr algn="ctr">
              <a:defRPr/>
            </a:pPr>
            <a:endParaRPr lang="fr-FR" dirty="0"/>
          </a:p>
          <a:p>
            <a:pPr algn="ctr">
              <a:defRPr/>
            </a:pPr>
            <a:r>
              <a:rPr lang="fr-FR" sz="2000" dirty="0"/>
              <a:t>La </a:t>
            </a:r>
            <a:r>
              <a:rPr lang="fr-FR" sz="2000" b="1" dirty="0">
                <a:solidFill>
                  <a:schemeClr val="accent6">
                    <a:lumMod val="75000"/>
                  </a:schemeClr>
                </a:solidFill>
              </a:rPr>
              <a:t>Note de conjoncture </a:t>
            </a:r>
            <a:r>
              <a:rPr lang="fr-FR" sz="2000" dirty="0"/>
              <a:t>de la </a:t>
            </a:r>
            <a:r>
              <a:rPr lang="fr-FR" sz="2000" dirty="0" err="1"/>
              <a:t>Dreets</a:t>
            </a:r>
            <a:r>
              <a:rPr lang="fr-FR" sz="2000" dirty="0"/>
              <a:t> Provence-Alpes-Côte d’Azur:</a:t>
            </a:r>
          </a:p>
          <a:p>
            <a:pPr algn="ctr">
              <a:defRPr/>
            </a:pPr>
            <a:br>
              <a:rPr lang="fr-FR" dirty="0">
                <a:hlinkClick r:id="rId3"/>
              </a:rPr>
            </a:br>
            <a:r>
              <a:rPr lang="fr-FR" sz="2000" dirty="0">
                <a:hlinkClick r:id="rId3"/>
              </a:rPr>
              <a:t>https://paca.dreets.gouv.fr/Les-publications-periodiques-9124</a:t>
            </a:r>
            <a:endParaRPr lang="fr-FR" sz="2000" dirty="0"/>
          </a:p>
          <a:p>
            <a:pPr algn="ctr">
              <a:defRPr/>
            </a:pPr>
            <a:endParaRPr lang="fr-FR" dirty="0"/>
          </a:p>
          <a:p>
            <a:pPr algn="ctr">
              <a:defRPr/>
            </a:pPr>
            <a:endParaRPr lang="fr-FR" sz="2000" dirty="0"/>
          </a:p>
          <a:p>
            <a:pPr algn="ctr">
              <a:defRPr/>
            </a:pPr>
            <a:r>
              <a:rPr lang="fr-FR" sz="2000" dirty="0"/>
              <a:t>Retrouvez tous nos indicateurs dans le </a:t>
            </a:r>
            <a:r>
              <a:rPr lang="fr-FR" sz="2000" b="1" dirty="0">
                <a:solidFill>
                  <a:schemeClr val="accent6">
                    <a:lumMod val="75000"/>
                  </a:schemeClr>
                </a:solidFill>
              </a:rPr>
              <a:t>Tableau de bord des indicateurs clés </a:t>
            </a:r>
          </a:p>
          <a:p>
            <a:pPr algn="ctr">
              <a:defRPr/>
            </a:pPr>
            <a:endParaRPr lang="fr-FR" sz="2000" dirty="0">
              <a:solidFill>
                <a:srgbClr val="FF0000"/>
              </a:solidFill>
            </a:endParaRPr>
          </a:p>
          <a:p>
            <a:pPr algn="ctr">
              <a:defRPr/>
            </a:pPr>
            <a:r>
              <a:rPr lang="fr-FR" sz="2000" dirty="0"/>
              <a:t>en téléchargement sur le site de la </a:t>
            </a:r>
            <a:r>
              <a:rPr lang="fr-FR" sz="2000" dirty="0" err="1"/>
              <a:t>Dreets</a:t>
            </a:r>
            <a:r>
              <a:rPr lang="fr-FR" sz="2000" dirty="0"/>
              <a:t> Provence-Alpes-Côte d’Azur : </a:t>
            </a:r>
          </a:p>
          <a:p>
            <a:pPr algn="ctr">
              <a:defRPr/>
            </a:pPr>
            <a:endParaRPr lang="fr-FR" sz="2400" dirty="0"/>
          </a:p>
          <a:p>
            <a:pPr algn="ctr"/>
            <a:r>
              <a:rPr lang="fr-FR" u="sng" dirty="0">
                <a:hlinkClick r:id="rId4"/>
              </a:rPr>
              <a:t>https://paca.dreets.gouv.fr/Les-indicateurs-cles-de-la-Dreets-Paca</a:t>
            </a:r>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4" name="ZoneTexte 3"/>
          <p:cNvSpPr txBox="1"/>
          <p:nvPr/>
        </p:nvSpPr>
        <p:spPr>
          <a:xfrm>
            <a:off x="264895" y="465363"/>
            <a:ext cx="8612177" cy="523220"/>
          </a:xfrm>
          <a:prstGeom prst="rect">
            <a:avLst/>
          </a:prstGeom>
          <a:noFill/>
        </p:spPr>
        <p:txBody>
          <a:bodyPr wrap="square" rtlCol="0">
            <a:spAutoFit/>
          </a:bodyPr>
          <a:lstStyle/>
          <a:p>
            <a:r>
              <a:rPr lang="fr-FR" sz="2800" b="1" dirty="0">
                <a:solidFill>
                  <a:schemeClr val="accent1">
                    <a:lumMod val="75000"/>
                  </a:schemeClr>
                </a:solidFill>
              </a:rPr>
              <a:t>Pour en savoir plus</a:t>
            </a:r>
            <a:endParaRPr lang="fr-FR" sz="2800" dirty="0">
              <a:solidFill>
                <a:schemeClr val="accent1">
                  <a:lumMod val="75000"/>
                </a:schemeClr>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16</a:t>
            </a:fld>
            <a:endParaRPr lang="fr-FR" dirty="0"/>
          </a:p>
        </p:txBody>
      </p:sp>
      <p:sp>
        <p:nvSpPr>
          <p:cNvPr id="7" name="Espace réservé du pied de page 6"/>
          <p:cNvSpPr>
            <a:spLocks noGrp="1"/>
          </p:cNvSpPr>
          <p:nvPr>
            <p:ph type="ftr" sz="quarter" idx="11"/>
          </p:nvPr>
        </p:nvSpPr>
        <p:spPr>
          <a:xfrm>
            <a:off x="1768415" y="6568767"/>
            <a:ext cx="5840083"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mars 2026</a:t>
            </a:r>
            <a:endParaRPr lang="fr-FR" dirty="0"/>
          </a:p>
        </p:txBody>
      </p:sp>
    </p:spTree>
    <p:extLst>
      <p:ext uri="{BB962C8B-B14F-4D97-AF65-F5344CB8AC3E}">
        <p14:creationId xmlns:p14="http://schemas.microsoft.com/office/powerpoint/2010/main" val="253803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5676" y="444048"/>
            <a:ext cx="8928324" cy="523220"/>
          </a:xfrm>
          <a:prstGeom prst="rect">
            <a:avLst/>
          </a:prstGeom>
          <a:noFill/>
        </p:spPr>
        <p:txBody>
          <a:bodyPr wrap="square" rtlCol="0">
            <a:spAutoFit/>
          </a:bodyPr>
          <a:lstStyle/>
          <a:p>
            <a:r>
              <a:rPr lang="fr-FR" sz="2800" b="1" dirty="0">
                <a:solidFill>
                  <a:schemeClr val="accent1">
                    <a:lumMod val="75000"/>
                  </a:schemeClr>
                </a:solidFill>
              </a:rPr>
              <a:t>Nouvelle baisse de l’emploi salarié en fin d’année</a:t>
            </a:r>
            <a:endParaRPr lang="fr-FR" sz="2800" dirty="0">
              <a:solidFill>
                <a:srgbClr val="FF0000"/>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2</a:t>
            </a:fld>
            <a:endParaRPr lang="fr-FR" dirty="0"/>
          </a:p>
        </p:txBody>
      </p:sp>
      <p:sp>
        <p:nvSpPr>
          <p:cNvPr id="7" name="Espace réservé du pied de page 6"/>
          <p:cNvSpPr>
            <a:spLocks noGrp="1"/>
          </p:cNvSpPr>
          <p:nvPr>
            <p:ph type="ftr" sz="quarter" idx="11"/>
          </p:nvPr>
        </p:nvSpPr>
        <p:spPr>
          <a:xfrm>
            <a:off x="2391471" y="6568767"/>
            <a:ext cx="4889583"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mars 2026</a:t>
            </a:r>
          </a:p>
        </p:txBody>
      </p:sp>
      <p:sp>
        <p:nvSpPr>
          <p:cNvPr id="12" name="ZoneTexte 11"/>
          <p:cNvSpPr txBox="1"/>
          <p:nvPr/>
        </p:nvSpPr>
        <p:spPr>
          <a:xfrm>
            <a:off x="7870541" y="2161722"/>
            <a:ext cx="891727" cy="615553"/>
          </a:xfrm>
          <a:prstGeom prst="rect">
            <a:avLst/>
          </a:prstGeom>
          <a:noFill/>
        </p:spPr>
        <p:txBody>
          <a:bodyPr wrap="square" rtlCol="0">
            <a:spAutoFit/>
          </a:bodyPr>
          <a:lstStyle/>
          <a:p>
            <a:pPr algn="ctr"/>
            <a:r>
              <a:rPr lang="fr-FR" sz="1600" b="1" dirty="0">
                <a:solidFill>
                  <a:schemeClr val="accent6">
                    <a:lumMod val="75000"/>
                  </a:schemeClr>
                </a:solidFill>
              </a:rPr>
              <a:t> - 0,2 % </a:t>
            </a:r>
          </a:p>
          <a:p>
            <a:pPr algn="ctr"/>
            <a:endParaRPr lang="fr-FR" b="1" dirty="0">
              <a:solidFill>
                <a:srgbClr val="FF0000"/>
              </a:solidFill>
            </a:endParaRPr>
          </a:p>
        </p:txBody>
      </p:sp>
      <p:sp>
        <p:nvSpPr>
          <p:cNvPr id="14" name="ZoneTexte 13"/>
          <p:cNvSpPr txBox="1"/>
          <p:nvPr/>
        </p:nvSpPr>
        <p:spPr>
          <a:xfrm>
            <a:off x="7871086" y="2742139"/>
            <a:ext cx="891727" cy="615553"/>
          </a:xfrm>
          <a:prstGeom prst="rect">
            <a:avLst/>
          </a:prstGeom>
          <a:noFill/>
        </p:spPr>
        <p:txBody>
          <a:bodyPr wrap="square" rtlCol="0">
            <a:spAutoFit/>
          </a:bodyPr>
          <a:lstStyle/>
          <a:p>
            <a:pPr algn="ctr"/>
            <a:r>
              <a:rPr lang="fr-FR" sz="1600" b="1" dirty="0">
                <a:solidFill>
                  <a:schemeClr val="accent1">
                    <a:lumMod val="75000"/>
                  </a:schemeClr>
                </a:solidFill>
              </a:rPr>
              <a:t> - 0,2 % </a:t>
            </a:r>
          </a:p>
          <a:p>
            <a:pPr algn="ctr"/>
            <a:endParaRPr lang="fr-FR" b="1" dirty="0">
              <a:solidFill>
                <a:srgbClr val="FF0000"/>
              </a:solidFill>
            </a:endParaRPr>
          </a:p>
        </p:txBody>
      </p:sp>
      <p:sp>
        <p:nvSpPr>
          <p:cNvPr id="15" name="ZoneTexte 14"/>
          <p:cNvSpPr txBox="1"/>
          <p:nvPr/>
        </p:nvSpPr>
        <p:spPr>
          <a:xfrm>
            <a:off x="7908641" y="2536822"/>
            <a:ext cx="844083" cy="369332"/>
          </a:xfrm>
          <a:prstGeom prst="rect">
            <a:avLst/>
          </a:prstGeom>
          <a:noFill/>
        </p:spPr>
        <p:txBody>
          <a:bodyPr wrap="square" rtlCol="0">
            <a:spAutoFit/>
          </a:bodyPr>
          <a:lstStyle/>
          <a:p>
            <a:pPr algn="ctr"/>
            <a:r>
              <a:rPr lang="fr-FR" sz="1600" b="1" dirty="0">
                <a:solidFill>
                  <a:schemeClr val="accent3">
                    <a:lumMod val="75000"/>
                  </a:schemeClr>
                </a:solidFill>
              </a:rPr>
              <a:t>- 0,4 %</a:t>
            </a:r>
            <a:r>
              <a:rPr lang="fr-FR" b="1" dirty="0">
                <a:solidFill>
                  <a:schemeClr val="accent3">
                    <a:lumMod val="75000"/>
                  </a:schemeClr>
                </a:solidFill>
              </a:rPr>
              <a:t> </a:t>
            </a:r>
          </a:p>
        </p:txBody>
      </p:sp>
      <p:sp>
        <p:nvSpPr>
          <p:cNvPr id="16" name="ZoneTexte 15"/>
          <p:cNvSpPr txBox="1"/>
          <p:nvPr/>
        </p:nvSpPr>
        <p:spPr>
          <a:xfrm>
            <a:off x="7681415" y="1602551"/>
            <a:ext cx="1346180" cy="338554"/>
          </a:xfrm>
          <a:prstGeom prst="rect">
            <a:avLst/>
          </a:prstGeom>
          <a:noFill/>
        </p:spPr>
        <p:txBody>
          <a:bodyPr wrap="square" rtlCol="0">
            <a:spAutoFit/>
          </a:bodyPr>
          <a:lstStyle/>
          <a:p>
            <a:pPr algn="ctr"/>
            <a:r>
              <a:rPr lang="fr-FR" sz="1600" b="1" dirty="0"/>
              <a:t>Au T4 2025 :</a:t>
            </a:r>
            <a:endParaRPr lang="fr-FR" b="1" dirty="0"/>
          </a:p>
        </p:txBody>
      </p:sp>
      <p:graphicFrame>
        <p:nvGraphicFramePr>
          <p:cNvPr id="3" name="Graphique 2">
            <a:extLst>
              <a:ext uri="{FF2B5EF4-FFF2-40B4-BE49-F238E27FC236}">
                <a16:creationId xmlns:a16="http://schemas.microsoft.com/office/drawing/2014/main" id="{00000000-0008-0000-0800-0000016C0000}"/>
              </a:ext>
            </a:extLst>
          </p:cNvPr>
          <p:cNvGraphicFramePr>
            <a:graphicFrameLocks/>
          </p:cNvGraphicFramePr>
          <p:nvPr>
            <p:extLst>
              <p:ext uri="{D42A27DB-BD31-4B8C-83A1-F6EECF244321}">
                <p14:modId xmlns:p14="http://schemas.microsoft.com/office/powerpoint/2010/main" val="60827795"/>
              </p:ext>
            </p:extLst>
          </p:nvPr>
        </p:nvGraphicFramePr>
        <p:xfrm>
          <a:off x="589936" y="1167546"/>
          <a:ext cx="7718322" cy="469936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23360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56487" y="1120580"/>
            <a:ext cx="7781925" cy="5078313"/>
          </a:xfrm>
          <a:prstGeom prst="rect">
            <a:avLst/>
          </a:prstGeom>
          <a:noFill/>
        </p:spPr>
        <p:txBody>
          <a:bodyPr wrap="square" rtlCol="0">
            <a:normAutofit/>
          </a:bodyPr>
          <a:lstStyle/>
          <a:p>
            <a:endParaRPr lang="fr-FR" dirty="0">
              <a:sym typeface="Wingdings" panose="05000000000000000000" pitchFamily="2" charset="2"/>
            </a:endParaRPr>
          </a:p>
          <a:p>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4" name="ZoneTexte 3"/>
          <p:cNvSpPr txBox="1"/>
          <p:nvPr/>
        </p:nvSpPr>
        <p:spPr>
          <a:xfrm>
            <a:off x="161693" y="446040"/>
            <a:ext cx="8982306" cy="523220"/>
          </a:xfrm>
          <a:prstGeom prst="rect">
            <a:avLst/>
          </a:prstGeom>
          <a:noFill/>
        </p:spPr>
        <p:txBody>
          <a:bodyPr wrap="square" rtlCol="0">
            <a:spAutoFit/>
          </a:bodyPr>
          <a:lstStyle/>
          <a:p>
            <a:r>
              <a:rPr lang="fr-FR" sz="2800" b="1" dirty="0">
                <a:solidFill>
                  <a:schemeClr val="accent1">
                    <a:lumMod val="75000"/>
                  </a:schemeClr>
                </a:solidFill>
              </a:rPr>
              <a:t>Un repli lié à la fois à l’emploi hors intérim et à l’intérim…</a:t>
            </a:r>
            <a:endParaRPr lang="fr-FR" sz="2800" b="1" dirty="0">
              <a:solidFill>
                <a:srgbClr val="FF0000"/>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3</a:t>
            </a:fld>
            <a:endParaRPr lang="fr-FR" dirty="0"/>
          </a:p>
        </p:txBody>
      </p:sp>
      <p:sp>
        <p:nvSpPr>
          <p:cNvPr id="7" name="Espace réservé du pied de page 6"/>
          <p:cNvSpPr>
            <a:spLocks noGrp="1"/>
          </p:cNvSpPr>
          <p:nvPr>
            <p:ph type="ftr" sz="quarter" idx="11"/>
          </p:nvPr>
        </p:nvSpPr>
        <p:spPr>
          <a:xfrm>
            <a:off x="2291379" y="6568767"/>
            <a:ext cx="4496696"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mars 2026</a:t>
            </a:r>
            <a:endParaRPr lang="fr-FR" dirty="0"/>
          </a:p>
        </p:txBody>
      </p:sp>
      <p:sp>
        <p:nvSpPr>
          <p:cNvPr id="13" name="ZoneTexte 12"/>
          <p:cNvSpPr txBox="1"/>
          <p:nvPr/>
        </p:nvSpPr>
        <p:spPr>
          <a:xfrm>
            <a:off x="7773438" y="2926297"/>
            <a:ext cx="1383663" cy="3693319"/>
          </a:xfrm>
          <a:prstGeom prst="rect">
            <a:avLst/>
          </a:prstGeom>
          <a:noFill/>
        </p:spPr>
        <p:txBody>
          <a:bodyPr wrap="square" rtlCol="0">
            <a:spAutoFit/>
          </a:bodyPr>
          <a:lstStyle/>
          <a:p>
            <a:pPr algn="ctr"/>
            <a:r>
              <a:rPr lang="fr-FR" b="1" dirty="0">
                <a:solidFill>
                  <a:srgbClr val="00B0F0"/>
                </a:solidFill>
              </a:rPr>
              <a:t>-590 emplois hors intérim</a:t>
            </a:r>
          </a:p>
          <a:p>
            <a:pPr algn="ctr"/>
            <a:endParaRPr lang="fr-FR" b="1" dirty="0">
              <a:solidFill>
                <a:schemeClr val="accent6">
                  <a:lumMod val="75000"/>
                </a:schemeClr>
              </a:solidFill>
            </a:endParaRPr>
          </a:p>
          <a:p>
            <a:pPr algn="ctr"/>
            <a:r>
              <a:rPr lang="fr-FR" b="1" dirty="0">
                <a:solidFill>
                  <a:schemeClr val="accent6">
                    <a:lumMod val="75000"/>
                  </a:schemeClr>
                </a:solidFill>
              </a:rPr>
              <a:t>-340</a:t>
            </a:r>
          </a:p>
          <a:p>
            <a:pPr algn="ctr"/>
            <a:r>
              <a:rPr lang="fr-FR" b="1" dirty="0">
                <a:solidFill>
                  <a:schemeClr val="accent6">
                    <a:lumMod val="75000"/>
                  </a:schemeClr>
                </a:solidFill>
              </a:rPr>
              <a:t>intérimaires</a:t>
            </a:r>
          </a:p>
          <a:p>
            <a:pPr algn="ctr"/>
            <a:endParaRPr lang="fr-FR" b="1" dirty="0">
              <a:solidFill>
                <a:srgbClr val="00B0F0"/>
              </a:solidFill>
            </a:endParaRPr>
          </a:p>
          <a:p>
            <a:pPr algn="ctr"/>
            <a:endParaRPr lang="fr-FR" b="1" dirty="0">
              <a:solidFill>
                <a:srgbClr val="00B0F0"/>
              </a:solidFill>
            </a:endParaRPr>
          </a:p>
          <a:p>
            <a:pPr algn="ctr"/>
            <a:r>
              <a:rPr lang="fr-FR" b="1" dirty="0">
                <a:solidFill>
                  <a:schemeClr val="accent6">
                    <a:lumMod val="75000"/>
                  </a:schemeClr>
                </a:solidFill>
              </a:rPr>
              <a:t>  </a:t>
            </a:r>
          </a:p>
          <a:p>
            <a:pPr algn="ctr"/>
            <a:endParaRPr lang="fr-FR" b="1" dirty="0">
              <a:solidFill>
                <a:srgbClr val="00B0F0"/>
              </a:solidFill>
            </a:endParaRPr>
          </a:p>
          <a:p>
            <a:pPr algn="ctr"/>
            <a:endParaRPr lang="fr-FR" b="1" dirty="0">
              <a:solidFill>
                <a:srgbClr val="00B0F0"/>
              </a:solidFill>
            </a:endParaRPr>
          </a:p>
          <a:p>
            <a:pPr algn="ctr"/>
            <a:endParaRPr lang="fr-FR" b="1" dirty="0">
              <a:solidFill>
                <a:srgbClr val="00B0F0"/>
              </a:solidFill>
            </a:endParaRPr>
          </a:p>
          <a:p>
            <a:pPr algn="ctr"/>
            <a:endParaRPr lang="fr-FR" b="1" dirty="0">
              <a:solidFill>
                <a:srgbClr val="00B0F0"/>
              </a:solidFill>
            </a:endParaRPr>
          </a:p>
        </p:txBody>
      </p:sp>
      <p:sp>
        <p:nvSpPr>
          <p:cNvPr id="11" name="ZoneTexte 10"/>
          <p:cNvSpPr txBox="1"/>
          <p:nvPr/>
        </p:nvSpPr>
        <p:spPr>
          <a:xfrm>
            <a:off x="7908494" y="2372200"/>
            <a:ext cx="1346180" cy="338554"/>
          </a:xfrm>
          <a:prstGeom prst="rect">
            <a:avLst/>
          </a:prstGeom>
          <a:noFill/>
        </p:spPr>
        <p:txBody>
          <a:bodyPr wrap="square" rtlCol="0">
            <a:spAutoFit/>
          </a:bodyPr>
          <a:lstStyle/>
          <a:p>
            <a:pPr algn="ctr"/>
            <a:r>
              <a:rPr lang="fr-FR" sz="1600" b="1" dirty="0"/>
              <a:t>Au T4 2025 :</a:t>
            </a:r>
            <a:endParaRPr lang="fr-FR" b="1" dirty="0"/>
          </a:p>
        </p:txBody>
      </p:sp>
      <p:graphicFrame>
        <p:nvGraphicFramePr>
          <p:cNvPr id="9" name="Graphique 8">
            <a:extLst>
              <a:ext uri="{FF2B5EF4-FFF2-40B4-BE49-F238E27FC236}">
                <a16:creationId xmlns:a16="http://schemas.microsoft.com/office/drawing/2014/main" id="{00000000-0008-0000-0800-000006000000}"/>
              </a:ext>
            </a:extLst>
          </p:cNvPr>
          <p:cNvGraphicFramePr>
            <a:graphicFrameLocks/>
          </p:cNvGraphicFramePr>
          <p:nvPr>
            <p:extLst>
              <p:ext uri="{D42A27DB-BD31-4B8C-83A1-F6EECF244321}">
                <p14:modId xmlns:p14="http://schemas.microsoft.com/office/powerpoint/2010/main" val="2232563198"/>
              </p:ext>
            </p:extLst>
          </p:nvPr>
        </p:nvGraphicFramePr>
        <p:xfrm>
          <a:off x="319087" y="1184803"/>
          <a:ext cx="7919325" cy="49308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5084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01864" y="950832"/>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4</a:t>
            </a:fld>
            <a:endParaRPr lang="fr-FR" dirty="0"/>
          </a:p>
        </p:txBody>
      </p:sp>
      <p:sp>
        <p:nvSpPr>
          <p:cNvPr id="7" name="Espace réservé du pied de page 6"/>
          <p:cNvSpPr>
            <a:spLocks noGrp="1"/>
          </p:cNvSpPr>
          <p:nvPr>
            <p:ph type="ftr" sz="quarter" idx="11"/>
          </p:nvPr>
        </p:nvSpPr>
        <p:spPr>
          <a:xfrm>
            <a:off x="2153353" y="6508442"/>
            <a:ext cx="4705349"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mars 2026</a:t>
            </a:r>
            <a:endParaRPr lang="fr-FR" dirty="0"/>
          </a:p>
        </p:txBody>
      </p:sp>
      <p:sp>
        <p:nvSpPr>
          <p:cNvPr id="13" name="ZoneTexte 12"/>
          <p:cNvSpPr txBox="1"/>
          <p:nvPr/>
        </p:nvSpPr>
        <p:spPr>
          <a:xfrm>
            <a:off x="113893" y="440423"/>
            <a:ext cx="9030107" cy="523220"/>
          </a:xfrm>
          <a:prstGeom prst="rect">
            <a:avLst/>
          </a:prstGeom>
          <a:noFill/>
        </p:spPr>
        <p:txBody>
          <a:bodyPr wrap="square" rtlCol="0">
            <a:spAutoFit/>
          </a:bodyPr>
          <a:lstStyle/>
          <a:p>
            <a:r>
              <a:rPr lang="fr-FR" sz="2800" b="1" dirty="0">
                <a:solidFill>
                  <a:schemeClr val="accent1">
                    <a:lumMod val="75000"/>
                  </a:schemeClr>
                </a:solidFill>
              </a:rPr>
              <a:t>… dans l’ensemble des secteurs d’activité, hors agriculture</a:t>
            </a:r>
          </a:p>
        </p:txBody>
      </p:sp>
      <p:sp>
        <p:nvSpPr>
          <p:cNvPr id="3" name="ZoneTexte 2">
            <a:extLst>
              <a:ext uri="{FF2B5EF4-FFF2-40B4-BE49-F238E27FC236}">
                <a16:creationId xmlns:a16="http://schemas.microsoft.com/office/drawing/2014/main" id="{01A3814D-B782-4496-34D1-D6A32DA37F9E}"/>
              </a:ext>
            </a:extLst>
          </p:cNvPr>
          <p:cNvSpPr txBox="1"/>
          <p:nvPr/>
        </p:nvSpPr>
        <p:spPr>
          <a:xfrm>
            <a:off x="959030" y="5537834"/>
            <a:ext cx="7501244" cy="954107"/>
          </a:xfrm>
          <a:prstGeom prst="rect">
            <a:avLst/>
          </a:prstGeom>
          <a:noFill/>
        </p:spPr>
        <p:txBody>
          <a:bodyPr wrap="square" rtlCol="0">
            <a:spAutoFit/>
          </a:bodyPr>
          <a:lstStyle/>
          <a:p>
            <a:r>
              <a:rPr lang="fr-FR" sz="1400" b="1" u="sng" dirty="0">
                <a:solidFill>
                  <a:srgbClr val="FF0000"/>
                </a:solidFill>
              </a:rPr>
              <a:t>Avertissement :</a:t>
            </a:r>
            <a:r>
              <a:rPr lang="fr-FR" sz="1400" b="1" dirty="0">
                <a:solidFill>
                  <a:srgbClr val="FF0000"/>
                </a:solidFill>
              </a:rPr>
              <a:t> </a:t>
            </a:r>
            <a:r>
              <a:rPr lang="fr-FR" sz="1400" dirty="0">
                <a:solidFill>
                  <a:srgbClr val="FF0000"/>
                </a:solidFill>
              </a:rPr>
              <a:t>Au 4</a:t>
            </a:r>
            <a:r>
              <a:rPr lang="fr-FR" sz="1400" baseline="30000" dirty="0">
                <a:solidFill>
                  <a:srgbClr val="FF0000"/>
                </a:solidFill>
              </a:rPr>
              <a:t>e</a:t>
            </a:r>
            <a:r>
              <a:rPr lang="fr-FR" sz="1400" dirty="0">
                <a:solidFill>
                  <a:srgbClr val="FF0000"/>
                </a:solidFill>
              </a:rPr>
              <a:t> trimestre 2025, l’emploi salarié a rebondi dans l’agriculture après s’être replié au 3</a:t>
            </a:r>
            <a:r>
              <a:rPr lang="fr-FR" sz="1400" baseline="30000" dirty="0">
                <a:solidFill>
                  <a:srgbClr val="FF0000"/>
                </a:solidFill>
              </a:rPr>
              <a:t>e</a:t>
            </a:r>
            <a:r>
              <a:rPr lang="fr-FR" sz="1400" dirty="0">
                <a:solidFill>
                  <a:srgbClr val="FF0000"/>
                </a:solidFill>
              </a:rPr>
              <a:t> trimestre en raison de vendanges particulièrement précoces en 2025, plus concentrées en août que d’habitude, qui ont entraîné un nombre inhabituellement faible d’emplois dans le secteur en septembre. </a:t>
            </a:r>
          </a:p>
        </p:txBody>
      </p:sp>
      <p:graphicFrame>
        <p:nvGraphicFramePr>
          <p:cNvPr id="4" name="Graphique 3">
            <a:extLst>
              <a:ext uri="{FF2B5EF4-FFF2-40B4-BE49-F238E27FC236}">
                <a16:creationId xmlns:a16="http://schemas.microsoft.com/office/drawing/2014/main" id="{00000000-0008-0000-0800-000008000000}"/>
              </a:ext>
            </a:extLst>
          </p:cNvPr>
          <p:cNvGraphicFramePr>
            <a:graphicFrameLocks/>
          </p:cNvGraphicFramePr>
          <p:nvPr/>
        </p:nvGraphicFramePr>
        <p:xfrm>
          <a:off x="1042988" y="1417320"/>
          <a:ext cx="7058024" cy="40233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5623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6822" y="116495"/>
            <a:ext cx="9041449" cy="954107"/>
          </a:xfrm>
          <a:prstGeom prst="rect">
            <a:avLst/>
          </a:prstGeom>
          <a:noFill/>
        </p:spPr>
        <p:txBody>
          <a:bodyPr wrap="square" rtlCol="0">
            <a:spAutoFit/>
          </a:bodyPr>
          <a:lstStyle/>
          <a:p>
            <a:r>
              <a:rPr lang="fr-FR" sz="2800" b="1" dirty="0">
                <a:solidFill>
                  <a:schemeClr val="accent1">
                    <a:lumMod val="75000"/>
                  </a:schemeClr>
                </a:solidFill>
              </a:rPr>
              <a:t>Un recul plus prononcé dans le tertiaire et l’industrie que la construction</a:t>
            </a:r>
            <a:endParaRPr lang="fr-FR" sz="2800" b="1" dirty="0">
              <a:solidFill>
                <a:srgbClr val="FF0000"/>
              </a:solidFill>
            </a:endParaRPr>
          </a:p>
        </p:txBody>
      </p:sp>
      <p:cxnSp>
        <p:nvCxnSpPr>
          <p:cNvPr id="6" name="Connecteur droit 5"/>
          <p:cNvCxnSpPr/>
          <p:nvPr/>
        </p:nvCxnSpPr>
        <p:spPr>
          <a:xfrm>
            <a:off x="213645" y="1023192"/>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5</a:t>
            </a:fld>
            <a:endParaRPr lang="fr-FR" dirty="0"/>
          </a:p>
        </p:txBody>
      </p:sp>
      <p:sp>
        <p:nvSpPr>
          <p:cNvPr id="7" name="Espace réservé du pied de page 6"/>
          <p:cNvSpPr>
            <a:spLocks noGrp="1"/>
          </p:cNvSpPr>
          <p:nvPr>
            <p:ph type="ftr" sz="quarter" idx="11"/>
          </p:nvPr>
        </p:nvSpPr>
        <p:spPr>
          <a:xfrm>
            <a:off x="2133600" y="6555759"/>
            <a:ext cx="4797349"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mars 2026</a:t>
            </a:r>
            <a:endParaRPr lang="fr-FR" dirty="0"/>
          </a:p>
        </p:txBody>
      </p:sp>
      <p:graphicFrame>
        <p:nvGraphicFramePr>
          <p:cNvPr id="2" name="Graphique 1">
            <a:extLst>
              <a:ext uri="{FF2B5EF4-FFF2-40B4-BE49-F238E27FC236}">
                <a16:creationId xmlns:a16="http://schemas.microsoft.com/office/drawing/2014/main" id="{00000000-0008-0000-0800-0000026C0000}"/>
              </a:ext>
            </a:extLst>
          </p:cNvPr>
          <p:cNvGraphicFramePr>
            <a:graphicFrameLocks/>
          </p:cNvGraphicFramePr>
          <p:nvPr>
            <p:extLst>
              <p:ext uri="{D42A27DB-BD31-4B8C-83A1-F6EECF244321}">
                <p14:modId xmlns:p14="http://schemas.microsoft.com/office/powerpoint/2010/main" val="2172534856"/>
              </p:ext>
            </p:extLst>
          </p:nvPr>
        </p:nvGraphicFramePr>
        <p:xfrm>
          <a:off x="481780" y="1337309"/>
          <a:ext cx="8257617" cy="49455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451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6</a:t>
            </a:fld>
            <a:endParaRPr lang="fr-FR" dirty="0"/>
          </a:p>
        </p:txBody>
      </p:sp>
      <p:sp>
        <p:nvSpPr>
          <p:cNvPr id="7" name="Espace réservé du pied de page 6"/>
          <p:cNvSpPr>
            <a:spLocks noGrp="1"/>
          </p:cNvSpPr>
          <p:nvPr>
            <p:ph type="ftr" sz="quarter" idx="11"/>
          </p:nvPr>
        </p:nvSpPr>
        <p:spPr>
          <a:xfrm>
            <a:off x="2291379" y="6540192"/>
            <a:ext cx="4566621"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mars 2026</a:t>
            </a:r>
            <a:endParaRPr lang="fr-FR" dirty="0"/>
          </a:p>
        </p:txBody>
      </p:sp>
      <p:sp>
        <p:nvSpPr>
          <p:cNvPr id="13" name="ZoneTexte 12"/>
          <p:cNvSpPr txBox="1"/>
          <p:nvPr/>
        </p:nvSpPr>
        <p:spPr>
          <a:xfrm>
            <a:off x="213645" y="97354"/>
            <a:ext cx="8827805" cy="954107"/>
          </a:xfrm>
          <a:prstGeom prst="rect">
            <a:avLst/>
          </a:prstGeom>
          <a:noFill/>
        </p:spPr>
        <p:txBody>
          <a:bodyPr wrap="square" rtlCol="0">
            <a:spAutoFit/>
          </a:bodyPr>
          <a:lstStyle/>
          <a:p>
            <a:r>
              <a:rPr lang="fr-FR" sz="2800" b="1" dirty="0">
                <a:solidFill>
                  <a:schemeClr val="accent1">
                    <a:lumMod val="75000"/>
                  </a:schemeClr>
                </a:solidFill>
              </a:rPr>
              <a:t>En rythme annuel, l’emploi salarié se contracte pour la 1</a:t>
            </a:r>
            <a:r>
              <a:rPr lang="fr-FR" sz="2800" b="1" baseline="30000" dirty="0">
                <a:solidFill>
                  <a:schemeClr val="accent1">
                    <a:lumMod val="75000"/>
                  </a:schemeClr>
                </a:solidFill>
              </a:rPr>
              <a:t>ère</a:t>
            </a:r>
            <a:r>
              <a:rPr lang="fr-FR" sz="2800" b="1" dirty="0">
                <a:solidFill>
                  <a:schemeClr val="accent1">
                    <a:lumMod val="75000"/>
                  </a:schemeClr>
                </a:solidFill>
              </a:rPr>
              <a:t> fois en dix ans</a:t>
            </a:r>
            <a:endParaRPr lang="fr-FR" sz="2800" b="1" dirty="0">
              <a:solidFill>
                <a:srgbClr val="FF0000"/>
              </a:solidFill>
            </a:endParaRPr>
          </a:p>
        </p:txBody>
      </p:sp>
      <p:pic>
        <p:nvPicPr>
          <p:cNvPr id="3" name="Image 2">
            <a:extLst>
              <a:ext uri="{FF2B5EF4-FFF2-40B4-BE49-F238E27FC236}">
                <a16:creationId xmlns:a16="http://schemas.microsoft.com/office/drawing/2014/main" id="{A0987BD4-FF0C-66E7-2B4C-D8DE3A44887C}"/>
              </a:ext>
            </a:extLst>
          </p:cNvPr>
          <p:cNvPicPr>
            <a:picLocks noChangeAspect="1"/>
          </p:cNvPicPr>
          <p:nvPr/>
        </p:nvPicPr>
        <p:blipFill>
          <a:blip r:embed="rId3"/>
          <a:stretch>
            <a:fillRect/>
          </a:stretch>
        </p:blipFill>
        <p:spPr>
          <a:xfrm>
            <a:off x="480232" y="1945196"/>
            <a:ext cx="8006482" cy="3273036"/>
          </a:xfrm>
          <a:prstGeom prst="rect">
            <a:avLst/>
          </a:prstGeom>
        </p:spPr>
      </p:pic>
      <p:sp>
        <p:nvSpPr>
          <p:cNvPr id="9" name="ZoneTexte 8">
            <a:extLst>
              <a:ext uri="{FF2B5EF4-FFF2-40B4-BE49-F238E27FC236}">
                <a16:creationId xmlns:a16="http://schemas.microsoft.com/office/drawing/2014/main" id="{7BC53D84-39B0-6456-973A-4EB85407A131}"/>
              </a:ext>
            </a:extLst>
          </p:cNvPr>
          <p:cNvSpPr txBox="1"/>
          <p:nvPr/>
        </p:nvSpPr>
        <p:spPr>
          <a:xfrm>
            <a:off x="480232" y="5399054"/>
            <a:ext cx="8006482" cy="738664"/>
          </a:xfrm>
          <a:prstGeom prst="rect">
            <a:avLst/>
          </a:prstGeom>
          <a:noFill/>
        </p:spPr>
        <p:txBody>
          <a:bodyPr wrap="square" rtlCol="0">
            <a:spAutoFit/>
          </a:bodyPr>
          <a:lstStyle/>
          <a:p>
            <a:r>
              <a:rPr lang="fr-FR" sz="1400" b="1" u="sng" dirty="0">
                <a:solidFill>
                  <a:srgbClr val="FF0000"/>
                </a:solidFill>
              </a:rPr>
              <a:t>Avertissement :</a:t>
            </a:r>
            <a:r>
              <a:rPr lang="fr-FR" sz="1400" b="1" dirty="0">
                <a:solidFill>
                  <a:srgbClr val="FF0000"/>
                </a:solidFill>
              </a:rPr>
              <a:t> </a:t>
            </a:r>
            <a:r>
              <a:rPr lang="fr-FR" sz="1400" dirty="0">
                <a:solidFill>
                  <a:srgbClr val="FF0000"/>
                </a:solidFill>
              </a:rPr>
              <a:t>Au 4</a:t>
            </a:r>
            <a:r>
              <a:rPr lang="fr-FR" sz="1400" baseline="30000" dirty="0">
                <a:solidFill>
                  <a:srgbClr val="FF0000"/>
                </a:solidFill>
              </a:rPr>
              <a:t>e</a:t>
            </a:r>
            <a:r>
              <a:rPr lang="fr-FR" sz="1400" dirty="0">
                <a:solidFill>
                  <a:srgbClr val="FF0000"/>
                </a:solidFill>
              </a:rPr>
              <a:t> trimestre 2025, l’emploi salarié a rebondi dans l’agriculture après s’être replié au 3</a:t>
            </a:r>
            <a:r>
              <a:rPr lang="fr-FR" sz="1400" baseline="30000" dirty="0">
                <a:solidFill>
                  <a:srgbClr val="FF0000"/>
                </a:solidFill>
              </a:rPr>
              <a:t>e</a:t>
            </a:r>
            <a:r>
              <a:rPr lang="fr-FR" sz="1400" dirty="0">
                <a:solidFill>
                  <a:srgbClr val="FF0000"/>
                </a:solidFill>
              </a:rPr>
              <a:t> trimestre en raison de vendanges particulièrement précoces en 2025, plus concentrées en août que d’habitude, qui ont entraîné un nombre inhabituellement faible d’emplois dans le secteur en septembre. </a:t>
            </a:r>
          </a:p>
        </p:txBody>
      </p:sp>
    </p:spTree>
    <p:extLst>
      <p:ext uri="{BB962C8B-B14F-4D97-AF65-F5344CB8AC3E}">
        <p14:creationId xmlns:p14="http://schemas.microsoft.com/office/powerpoint/2010/main" val="2876306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raphique 9">
            <a:extLst>
              <a:ext uri="{FF2B5EF4-FFF2-40B4-BE49-F238E27FC236}">
                <a16:creationId xmlns:a16="http://schemas.microsoft.com/office/drawing/2014/main" id="{4BC6E227-DD64-2A1E-ACAE-A78EE5F2D986}"/>
              </a:ext>
            </a:extLst>
          </p:cNvPr>
          <p:cNvGraphicFramePr>
            <a:graphicFrameLocks/>
          </p:cNvGraphicFramePr>
          <p:nvPr>
            <p:extLst>
              <p:ext uri="{D42A27DB-BD31-4B8C-83A1-F6EECF244321}">
                <p14:modId xmlns:p14="http://schemas.microsoft.com/office/powerpoint/2010/main" val="1628474194"/>
              </p:ext>
            </p:extLst>
          </p:nvPr>
        </p:nvGraphicFramePr>
        <p:xfrm>
          <a:off x="184778" y="1629374"/>
          <a:ext cx="8372168" cy="4068341"/>
        </p:xfrm>
        <a:graphic>
          <a:graphicData uri="http://schemas.openxmlformats.org/drawingml/2006/chart">
            <c:chart xmlns:c="http://schemas.openxmlformats.org/drawingml/2006/chart" xmlns:r="http://schemas.openxmlformats.org/officeDocument/2006/relationships" r:id="rId3"/>
          </a:graphicData>
        </a:graphic>
      </p:graphicFrame>
      <p:sp>
        <p:nvSpPr>
          <p:cNvPr id="3" name="Espace réservé de la date 2"/>
          <p:cNvSpPr>
            <a:spLocks noGrp="1"/>
          </p:cNvSpPr>
          <p:nvPr>
            <p:ph type="dt" sz="half" idx="10"/>
          </p:nvPr>
        </p:nvSpPr>
        <p:spPr/>
        <p:txBody>
          <a:bodyPr/>
          <a:lstStyle/>
          <a:p>
            <a:r>
              <a:rPr lang="fr-FR"/>
              <a:t>Edition mars 2026</a:t>
            </a:r>
            <a:endParaRPr lang="fr-FR" dirty="0"/>
          </a:p>
        </p:txBody>
      </p:sp>
      <p:cxnSp>
        <p:nvCxnSpPr>
          <p:cNvPr id="6" name="Connecteur droit 5"/>
          <p:cNvCxnSpPr/>
          <p:nvPr/>
        </p:nvCxnSpPr>
        <p:spPr>
          <a:xfrm>
            <a:off x="184778" y="899901"/>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7" name="Espace réservé du pied de page 6"/>
          <p:cNvSpPr>
            <a:spLocks noGrp="1"/>
          </p:cNvSpPr>
          <p:nvPr>
            <p:ph type="ftr" sz="quarter" idx="11"/>
          </p:nvPr>
        </p:nvSpPr>
        <p:spPr>
          <a:xfrm>
            <a:off x="1664897" y="6568767"/>
            <a:ext cx="5840083" cy="365125"/>
          </a:xfrm>
        </p:spPr>
        <p:txBody>
          <a:bodyPr/>
          <a:lstStyle/>
          <a:p>
            <a:r>
              <a:rPr lang="fr-FR" dirty="0"/>
              <a:t>Les éclairages conjoncturels départementaux - Vaucluse</a:t>
            </a:r>
          </a:p>
        </p:txBody>
      </p:sp>
      <p:sp>
        <p:nvSpPr>
          <p:cNvPr id="5" name="Espace réservé du numéro de diapositive 4"/>
          <p:cNvSpPr>
            <a:spLocks noGrp="1"/>
          </p:cNvSpPr>
          <p:nvPr>
            <p:ph type="sldNum" sz="quarter" idx="12"/>
          </p:nvPr>
        </p:nvSpPr>
        <p:spPr/>
        <p:txBody>
          <a:bodyPr/>
          <a:lstStyle/>
          <a:p>
            <a:fld id="{3C7AC07C-28E4-BD4F-9FFB-37ABAC856C34}" type="slidenum">
              <a:rPr lang="fr-FR" smtClean="0"/>
              <a:t>7</a:t>
            </a:fld>
            <a:endParaRPr lang="fr-FR" dirty="0"/>
          </a:p>
        </p:txBody>
      </p:sp>
      <p:sp>
        <p:nvSpPr>
          <p:cNvPr id="8" name="ZoneTexte 7">
            <a:extLst>
              <a:ext uri="{FF2B5EF4-FFF2-40B4-BE49-F238E27FC236}">
                <a16:creationId xmlns:a16="http://schemas.microsoft.com/office/drawing/2014/main" id="{93184C57-3623-04BB-AB1E-E1CD710144CB}"/>
              </a:ext>
            </a:extLst>
          </p:cNvPr>
          <p:cNvSpPr txBox="1"/>
          <p:nvPr/>
        </p:nvSpPr>
        <p:spPr>
          <a:xfrm>
            <a:off x="184778" y="235102"/>
            <a:ext cx="8663947" cy="523220"/>
          </a:xfrm>
          <a:prstGeom prst="rect">
            <a:avLst/>
          </a:prstGeom>
          <a:noFill/>
        </p:spPr>
        <p:txBody>
          <a:bodyPr wrap="square" rtlCol="0">
            <a:spAutoFit/>
          </a:bodyPr>
          <a:lstStyle/>
          <a:p>
            <a:r>
              <a:rPr lang="fr-FR" sz="2800" b="1" dirty="0">
                <a:solidFill>
                  <a:schemeClr val="accent1">
                    <a:lumMod val="75000"/>
                  </a:schemeClr>
                </a:solidFill>
              </a:rPr>
              <a:t>L’apprentissage en léger recul en 2025</a:t>
            </a:r>
          </a:p>
        </p:txBody>
      </p:sp>
      <p:sp>
        <p:nvSpPr>
          <p:cNvPr id="4" name="Flèche vers le bas 27">
            <a:extLst>
              <a:ext uri="{FF2B5EF4-FFF2-40B4-BE49-F238E27FC236}">
                <a16:creationId xmlns:a16="http://schemas.microsoft.com/office/drawing/2014/main" id="{95A8BD54-0906-7D26-53D1-D05476C92B65}"/>
              </a:ext>
            </a:extLst>
          </p:cNvPr>
          <p:cNvSpPr/>
          <p:nvPr/>
        </p:nvSpPr>
        <p:spPr bwMode="auto">
          <a:xfrm>
            <a:off x="8032625" y="1887379"/>
            <a:ext cx="138988" cy="612071"/>
          </a:xfrm>
          <a:prstGeom prst="downArrow">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fr-FR"/>
          </a:p>
        </p:txBody>
      </p:sp>
      <p:sp>
        <p:nvSpPr>
          <p:cNvPr id="9" name="ZoneTexte 26">
            <a:extLst>
              <a:ext uri="{FF2B5EF4-FFF2-40B4-BE49-F238E27FC236}">
                <a16:creationId xmlns:a16="http://schemas.microsoft.com/office/drawing/2014/main" id="{F51AF991-3A70-8E58-3518-3B177F09601B}"/>
              </a:ext>
            </a:extLst>
          </p:cNvPr>
          <p:cNvSpPr txBox="1"/>
          <p:nvPr/>
        </p:nvSpPr>
        <p:spPr bwMode="auto">
          <a:xfrm>
            <a:off x="7852973" y="1581149"/>
            <a:ext cx="637279" cy="239217"/>
          </a:xfrm>
          <a:prstGeom prst="rect">
            <a:avLst/>
          </a:prstGeom>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sz="1100" b="1" dirty="0"/>
              <a:t>7 9</a:t>
            </a:r>
            <a:r>
              <a:rPr lang="fr-FR" b="1" dirty="0"/>
              <a:t>00</a:t>
            </a:r>
            <a:endParaRPr lang="fr-FR" sz="1100" b="1" dirty="0"/>
          </a:p>
        </p:txBody>
      </p:sp>
    </p:spTree>
    <p:extLst>
      <p:ext uri="{BB962C8B-B14F-4D97-AF65-F5344CB8AC3E}">
        <p14:creationId xmlns:p14="http://schemas.microsoft.com/office/powerpoint/2010/main" val="3931244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25699" y="1043186"/>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8</a:t>
            </a:fld>
            <a:endParaRPr lang="fr-FR" dirty="0"/>
          </a:p>
        </p:txBody>
      </p:sp>
      <p:sp>
        <p:nvSpPr>
          <p:cNvPr id="7" name="Espace réservé du pied de page 6"/>
          <p:cNvSpPr>
            <a:spLocks noGrp="1"/>
          </p:cNvSpPr>
          <p:nvPr>
            <p:ph type="ftr" sz="quarter" idx="11"/>
          </p:nvPr>
        </p:nvSpPr>
        <p:spPr>
          <a:xfrm>
            <a:off x="1733909" y="6568767"/>
            <a:ext cx="6003985" cy="365125"/>
          </a:xfrm>
        </p:spPr>
        <p:txBody>
          <a:bodyPr/>
          <a:lstStyle/>
          <a:p>
            <a:r>
              <a:rPr lang="fr-FR" dirty="0"/>
              <a:t>Les éclairages conjoncturels départementaux - Vaucluse</a:t>
            </a:r>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12" name="ZoneTexte 11"/>
          <p:cNvSpPr txBox="1"/>
          <p:nvPr/>
        </p:nvSpPr>
        <p:spPr>
          <a:xfrm>
            <a:off x="7642103" y="3945046"/>
            <a:ext cx="1652756" cy="338554"/>
          </a:xfrm>
          <a:prstGeom prst="rect">
            <a:avLst/>
          </a:prstGeom>
          <a:noFill/>
        </p:spPr>
        <p:txBody>
          <a:bodyPr wrap="square" rtlCol="0">
            <a:spAutoFit/>
          </a:bodyPr>
          <a:lstStyle/>
          <a:p>
            <a:pPr algn="ctr"/>
            <a:r>
              <a:rPr lang="fr-FR" sz="1600" b="1" dirty="0">
                <a:solidFill>
                  <a:schemeClr val="accent1">
                    <a:lumMod val="75000"/>
                  </a:schemeClr>
                </a:solidFill>
              </a:rPr>
              <a:t>7,7 % (+0,6 pt)</a:t>
            </a:r>
            <a:endParaRPr lang="fr-FR" sz="1600" b="1" dirty="0">
              <a:solidFill>
                <a:srgbClr val="FF0000"/>
              </a:solidFill>
            </a:endParaRPr>
          </a:p>
        </p:txBody>
      </p:sp>
      <p:sp>
        <p:nvSpPr>
          <p:cNvPr id="13" name="ZoneTexte 12"/>
          <p:cNvSpPr txBox="1"/>
          <p:nvPr/>
        </p:nvSpPr>
        <p:spPr>
          <a:xfrm>
            <a:off x="7574122" y="3012363"/>
            <a:ext cx="1720737" cy="338554"/>
          </a:xfrm>
          <a:prstGeom prst="rect">
            <a:avLst/>
          </a:prstGeom>
          <a:noFill/>
        </p:spPr>
        <p:txBody>
          <a:bodyPr wrap="square" rtlCol="0">
            <a:spAutoFit/>
          </a:bodyPr>
          <a:lstStyle/>
          <a:p>
            <a:pPr algn="ctr"/>
            <a:r>
              <a:rPr lang="fr-FR" sz="1600" b="1" dirty="0">
                <a:solidFill>
                  <a:schemeClr val="accent3">
                    <a:lumMod val="75000"/>
                  </a:schemeClr>
                </a:solidFill>
              </a:rPr>
              <a:t>10,4 % (+1,0 pt)</a:t>
            </a:r>
            <a:endParaRPr lang="fr-FR" b="1" dirty="0">
              <a:solidFill>
                <a:srgbClr val="FF0000"/>
              </a:solidFill>
            </a:endParaRPr>
          </a:p>
        </p:txBody>
      </p:sp>
      <p:sp>
        <p:nvSpPr>
          <p:cNvPr id="11" name="ZoneTexte 10"/>
          <p:cNvSpPr txBox="1"/>
          <p:nvPr/>
        </p:nvSpPr>
        <p:spPr>
          <a:xfrm>
            <a:off x="7642104" y="3649458"/>
            <a:ext cx="1652755" cy="338554"/>
          </a:xfrm>
          <a:prstGeom prst="rect">
            <a:avLst/>
          </a:prstGeom>
          <a:noFill/>
        </p:spPr>
        <p:txBody>
          <a:bodyPr wrap="square" rtlCol="0">
            <a:spAutoFit/>
          </a:bodyPr>
          <a:lstStyle/>
          <a:p>
            <a:pPr algn="ctr"/>
            <a:r>
              <a:rPr lang="fr-FR" sz="1600" b="1" dirty="0">
                <a:solidFill>
                  <a:schemeClr val="accent6">
                    <a:lumMod val="75000"/>
                  </a:schemeClr>
                </a:solidFill>
              </a:rPr>
              <a:t>8,4 % (+0,7 pt)</a:t>
            </a:r>
          </a:p>
        </p:txBody>
      </p:sp>
      <p:sp>
        <p:nvSpPr>
          <p:cNvPr id="2" name="ZoneTexte 1">
            <a:extLst>
              <a:ext uri="{FF2B5EF4-FFF2-40B4-BE49-F238E27FC236}">
                <a16:creationId xmlns:a16="http://schemas.microsoft.com/office/drawing/2014/main" id="{B05A20C8-0C47-322D-2B98-CDC004A55857}"/>
              </a:ext>
            </a:extLst>
          </p:cNvPr>
          <p:cNvSpPr txBox="1"/>
          <p:nvPr/>
        </p:nvSpPr>
        <p:spPr>
          <a:xfrm>
            <a:off x="7358737" y="1891516"/>
            <a:ext cx="2043680" cy="1200329"/>
          </a:xfrm>
          <a:prstGeom prst="rect">
            <a:avLst/>
          </a:prstGeom>
          <a:noFill/>
        </p:spPr>
        <p:txBody>
          <a:bodyPr wrap="square" rtlCol="0">
            <a:spAutoFit/>
          </a:bodyPr>
          <a:lstStyle/>
          <a:p>
            <a:pPr algn="ctr"/>
            <a:r>
              <a:rPr lang="fr-FR" dirty="0">
                <a:solidFill>
                  <a:srgbClr val="002060"/>
                </a:solidFill>
              </a:rPr>
              <a:t>Taux au T4 2025 (évolution par rapport</a:t>
            </a:r>
          </a:p>
          <a:p>
            <a:pPr algn="ctr"/>
            <a:r>
              <a:rPr lang="fr-FR" dirty="0">
                <a:solidFill>
                  <a:srgbClr val="002060"/>
                </a:solidFill>
              </a:rPr>
              <a:t>au T4 2024) :</a:t>
            </a:r>
            <a:endParaRPr lang="fr-FR" dirty="0"/>
          </a:p>
        </p:txBody>
      </p:sp>
      <p:graphicFrame>
        <p:nvGraphicFramePr>
          <p:cNvPr id="9" name="Graphique 8">
            <a:extLst>
              <a:ext uri="{FF2B5EF4-FFF2-40B4-BE49-F238E27FC236}">
                <a16:creationId xmlns:a16="http://schemas.microsoft.com/office/drawing/2014/main" id="{00000000-0008-0000-0200-000007140000}"/>
              </a:ext>
            </a:extLst>
          </p:cNvPr>
          <p:cNvGraphicFramePr>
            <a:graphicFrameLocks/>
          </p:cNvGraphicFramePr>
          <p:nvPr>
            <p:extLst>
              <p:ext uri="{D42A27DB-BD31-4B8C-83A1-F6EECF244321}">
                <p14:modId xmlns:p14="http://schemas.microsoft.com/office/powerpoint/2010/main" val="1380252439"/>
              </p:ext>
            </p:extLst>
          </p:nvPr>
        </p:nvGraphicFramePr>
        <p:xfrm>
          <a:off x="325724" y="1333498"/>
          <a:ext cx="7799101" cy="4467225"/>
        </p:xfrm>
        <a:graphic>
          <a:graphicData uri="http://schemas.openxmlformats.org/drawingml/2006/chart">
            <c:chart xmlns:c="http://schemas.openxmlformats.org/drawingml/2006/chart" xmlns:r="http://schemas.openxmlformats.org/officeDocument/2006/relationships" r:id="rId3"/>
          </a:graphicData>
        </a:graphic>
      </p:graphicFrame>
      <p:sp>
        <p:nvSpPr>
          <p:cNvPr id="10" name="ZoneTexte 9">
            <a:extLst>
              <a:ext uri="{FF2B5EF4-FFF2-40B4-BE49-F238E27FC236}">
                <a16:creationId xmlns:a16="http://schemas.microsoft.com/office/drawing/2014/main" id="{3049B14A-B2F2-9E5F-C81F-89B650844D88}"/>
              </a:ext>
            </a:extLst>
          </p:cNvPr>
          <p:cNvSpPr txBox="1"/>
          <p:nvPr/>
        </p:nvSpPr>
        <p:spPr>
          <a:xfrm>
            <a:off x="96069" y="334294"/>
            <a:ext cx="9047931" cy="523220"/>
          </a:xfrm>
          <a:prstGeom prst="rect">
            <a:avLst/>
          </a:prstGeom>
          <a:noFill/>
        </p:spPr>
        <p:txBody>
          <a:bodyPr wrap="square" rtlCol="0">
            <a:spAutoFit/>
          </a:bodyPr>
          <a:lstStyle/>
          <a:p>
            <a:r>
              <a:rPr lang="fr-FR" sz="2800" b="1" dirty="0">
                <a:solidFill>
                  <a:schemeClr val="accent1">
                    <a:lumMod val="75000"/>
                  </a:schemeClr>
                </a:solidFill>
              </a:rPr>
              <a:t>Très nette augmentation du taux de chômage en 2025</a:t>
            </a:r>
          </a:p>
        </p:txBody>
      </p:sp>
    </p:spTree>
    <p:extLst>
      <p:ext uri="{BB962C8B-B14F-4D97-AF65-F5344CB8AC3E}">
        <p14:creationId xmlns:p14="http://schemas.microsoft.com/office/powerpoint/2010/main" val="1702633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89106" y="53966"/>
            <a:ext cx="9143999" cy="954107"/>
          </a:xfrm>
          <a:prstGeom prst="rect">
            <a:avLst/>
          </a:prstGeom>
          <a:noFill/>
        </p:spPr>
        <p:txBody>
          <a:bodyPr wrap="square" rtlCol="0">
            <a:spAutoFit/>
          </a:bodyPr>
          <a:lstStyle/>
          <a:p>
            <a:r>
              <a:rPr lang="fr-FR" sz="2800" b="1" dirty="0">
                <a:solidFill>
                  <a:schemeClr val="accent1">
                    <a:lumMod val="75000"/>
                  </a:schemeClr>
                </a:solidFill>
              </a:rPr>
              <a:t>Un taux qui reste supérieur à celui des départements comparables</a:t>
            </a:r>
            <a:endParaRPr lang="fr-FR" sz="2800" dirty="0">
              <a:solidFill>
                <a:schemeClr val="accent1">
                  <a:lumMod val="75000"/>
                </a:schemeClr>
              </a:solidFill>
            </a:endParaRPr>
          </a:p>
        </p:txBody>
      </p:sp>
      <p:cxnSp>
        <p:nvCxnSpPr>
          <p:cNvPr id="6" name="Connecteur droit 5"/>
          <p:cNvCxnSpPr/>
          <p:nvPr/>
        </p:nvCxnSpPr>
        <p:spPr>
          <a:xfrm>
            <a:off x="316195" y="95410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9</a:t>
            </a:fld>
            <a:endParaRPr lang="fr-FR" dirty="0"/>
          </a:p>
        </p:txBody>
      </p:sp>
      <p:sp>
        <p:nvSpPr>
          <p:cNvPr id="7" name="Espace réservé du pied de page 6"/>
          <p:cNvSpPr>
            <a:spLocks noGrp="1"/>
          </p:cNvSpPr>
          <p:nvPr>
            <p:ph type="ftr" sz="quarter" idx="11"/>
          </p:nvPr>
        </p:nvSpPr>
        <p:spPr>
          <a:xfrm>
            <a:off x="2226832" y="6568767"/>
            <a:ext cx="4574017"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mars 2026</a:t>
            </a:r>
            <a:endParaRPr lang="fr-FR" dirty="0"/>
          </a:p>
        </p:txBody>
      </p:sp>
      <p:graphicFrame>
        <p:nvGraphicFramePr>
          <p:cNvPr id="2" name="Graphique 1">
            <a:extLst>
              <a:ext uri="{FF2B5EF4-FFF2-40B4-BE49-F238E27FC236}">
                <a16:creationId xmlns:a16="http://schemas.microsoft.com/office/drawing/2014/main" id="{EACE276A-5F12-D5F5-1B88-8D817489AA9F}"/>
              </a:ext>
            </a:extLst>
          </p:cNvPr>
          <p:cNvGraphicFramePr>
            <a:graphicFrameLocks/>
          </p:cNvGraphicFramePr>
          <p:nvPr/>
        </p:nvGraphicFramePr>
        <p:xfrm>
          <a:off x="1109662" y="1062037"/>
          <a:ext cx="6924675" cy="47339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4037798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ireccte - Document" ma:contentTypeID="0x0101002B9C2962A44E47E49C985B3DB63656AE0096388B916A9B264DBD77EFB5256EEC22" ma:contentTypeVersion="8" ma:contentTypeDescription="Document pour les portails de type Direccte" ma:contentTypeScope="" ma:versionID="c11fc93c9e7ea15410097cfb7479afe7">
  <xsd:schema xmlns:xsd="http://www.w3.org/2001/XMLSchema" xmlns:xs="http://www.w3.org/2001/XMLSchema" xmlns:p="http://schemas.microsoft.com/office/2006/metadata/properties" xmlns:ns2="2ff91c20-40e6-4ab5-a5ac-9b5646c66526" xmlns:ns3="ab994d58-9349-46a1-8cee-b96a64c5dc7e" targetNamespace="http://schemas.microsoft.com/office/2006/metadata/properties" ma:root="true" ma:fieldsID="dcf6eb2dcc919f976b99dd89427cdf59" ns2:_="" ns3:_="">
    <xsd:import namespace="2ff91c20-40e6-4ab5-a5ac-9b5646c66526"/>
    <xsd:import namespace="ab994d58-9349-46a1-8cee-b96a64c5dc7e"/>
    <xsd:element name="properties">
      <xsd:complexType>
        <xsd:sequence>
          <xsd:element name="documentManagement">
            <xsd:complexType>
              <xsd:all>
                <xsd:element ref="ns2:DIRECCTE" minOccurs="0"/>
                <xsd:element ref="ns2:Rubrique" minOccurs="0"/>
                <xsd:element ref="ns2:RubriqueNiv2" minOccurs="0"/>
                <xsd:element ref="ns2:RubriqueNiv3" minOccurs="0"/>
                <xsd:element ref="ns2:Auteur" minOccurs="0"/>
                <xsd:element ref="ns2:Mots_x0020_Clefs" minOccurs="0"/>
                <xsd:element ref="ns3:_dlc_DocId" minOccurs="0"/>
                <xsd:element ref="ns3:_dlc_DocIdUrl" minOccurs="0"/>
                <xsd:element ref="ns3:_dlc_DocIdPersistId" minOccurs="0"/>
                <xsd:element ref="ns3:Resume" minOccurs="0"/>
                <xsd:element ref="ns3:Année" minOccurs="0"/>
                <xsd:element ref="ns3:Mois" minOccurs="0"/>
                <xsd:element ref="ns3:Jou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f91c20-40e6-4ab5-a5ac-9b5646c66526" elementFormDefault="qualified">
    <xsd:import namespace="http://schemas.microsoft.com/office/2006/documentManagement/types"/>
    <xsd:import namespace="http://schemas.microsoft.com/office/infopath/2007/PartnerControls"/>
    <xsd:element name="DIRECCTE" ma:index="8" nillable="true" ma:displayName="DIRECCTE" ma:internalName="DIRECCTE">
      <xsd:simpleType>
        <xsd:restriction base="dms:Text">
          <xsd:maxLength value="255"/>
        </xsd:restriction>
      </xsd:simpleType>
    </xsd:element>
    <xsd:element name="Rubrique" ma:index="9" nillable="true" ma:displayName="Rubrique" ma:internalName="Rubrique">
      <xsd:simpleType>
        <xsd:restriction base="dms:Text">
          <xsd:maxLength value="255"/>
        </xsd:restriction>
      </xsd:simpleType>
    </xsd:element>
    <xsd:element name="RubriqueNiv2" ma:index="10" nillable="true" ma:displayName="Rubrique Niveau 2" ma:internalName="RubriqueNiv2">
      <xsd:simpleType>
        <xsd:restriction base="dms:Text">
          <xsd:maxLength value="255"/>
        </xsd:restriction>
      </xsd:simpleType>
    </xsd:element>
    <xsd:element name="RubriqueNiv3" ma:index="11" nillable="true" ma:displayName="Rubrique Niveau 3" ma:internalName="RubriqueNiv3">
      <xsd:simpleType>
        <xsd:restriction base="dms:Text">
          <xsd:maxLength value="255"/>
        </xsd:restriction>
      </xsd:simpleType>
    </xsd:element>
    <xsd:element name="Auteur" ma:index="12" nillable="true" ma:displayName="Auteur" ma:list="UserInfo" ma:SharePointGroup="0" ma:internalName="Auteu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ots_x0020_Clefs" ma:index="13" nillable="true" ma:displayName="Mots Clefs" ma:internalName="Mots_x0020_Clef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994d58-9349-46a1-8cee-b96a64c5dc7e" elementFormDefault="qualified">
    <xsd:import namespace="http://schemas.microsoft.com/office/2006/documentManagement/types"/>
    <xsd:import namespace="http://schemas.microsoft.com/office/infopath/2007/PartnerControls"/>
    <xsd:element name="_dlc_DocId" ma:index="14" nillable="true" ma:displayName="Valeur d’ID de document" ma:description="Valeur de l’ID de document affecté à cet élément." ma:internalName="_dlc_DocId" ma:readOnly="true">
      <xsd:simpleType>
        <xsd:restriction base="dms:Text"/>
      </xsd:simpleType>
    </xsd:element>
    <xsd:element name="_dlc_DocIdUrl" ma:index="15"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Resume" ma:index="17" nillable="true" ma:displayName="Résumé" ma:internalName="Resume">
      <xsd:simpleType>
        <xsd:restriction base="dms:Text">
          <xsd:maxLength value="255"/>
        </xsd:restriction>
      </xsd:simpleType>
    </xsd:element>
    <xsd:element name="Année" ma:index="18" nillable="true" ma:displayName="Année" ma:description="" ma:format="Dropdown" ma:internalName="Ann_x00e9_e">
      <xsd:simpleType>
        <xsd:union memberTypes="dms:Text">
          <xsd:simpleType>
            <xsd:restriction base="dms:Choice">
              <xsd:enumeration value="2004"/>
              <xsd:enumeration value="2005"/>
              <xsd:enumeration value="2006"/>
              <xsd:enumeration value="2007"/>
              <xsd:enumeration value="2008"/>
              <xsd:enumeration value="2009"/>
              <xsd:enumeration value="2010"/>
              <xsd:enumeration value="2011"/>
              <xsd:enumeration value="2012"/>
              <xsd:enumeration value="2013"/>
              <xsd:enumeration value="2014"/>
              <xsd:enumeration value="2015"/>
              <xsd:enumeration value="2016"/>
              <xsd:enumeration value="2017"/>
              <xsd:enumeration value="2018"/>
            </xsd:restriction>
          </xsd:simpleType>
        </xsd:union>
      </xsd:simpleType>
    </xsd:element>
    <xsd:element name="Mois" ma:index="19" nillable="true" ma:displayName="Mois" ma:format="Dropdown" ma:internalName="Mois">
      <xsd:simpleType>
        <xsd:restriction base="dms:Choice">
          <xsd:enumeration value="01 - Janvier"/>
          <xsd:enumeration value="02 - Février"/>
          <xsd:enumeration value="03 - Mars"/>
          <xsd:enumeration value="04 - Avril"/>
          <xsd:enumeration value="05 - Mai"/>
          <xsd:enumeration value="06 - Juin"/>
          <xsd:enumeration value="07 - Juillet"/>
          <xsd:enumeration value="08 - Août"/>
          <xsd:enumeration value="09 - Septembre"/>
          <xsd:enumeration value="10 - Octobre"/>
          <xsd:enumeration value="11 - Novembre"/>
          <xsd:enumeration value="12 - Décembre"/>
        </xsd:restriction>
      </xsd:simpleType>
    </xsd:element>
    <xsd:element name="Jour" ma:index="20" nillable="true" ma:displayName="Jour" ma:format="Dropdown" ma:internalName="Jour">
      <xsd:simpleType>
        <xsd:restriction base="dms:Choice">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Jour xmlns="ab994d58-9349-46a1-8cee-b96a64c5dc7e">07</Jour>
    <Auteur xmlns="2ff91c20-40e6-4ab5-a5ac-9b5646c66526">
      <UserInfo>
        <DisplayName/>
        <AccountId xsi:nil="true"/>
        <AccountType/>
      </UserInfo>
    </Auteur>
    <DIRECCTE xmlns="2ff91c20-40e6-4ab5-a5ac-9b5646c66526" xsi:nil="true"/>
    <Mots_x0020_Clefs xmlns="2ff91c20-40e6-4ab5-a5ac-9b5646c66526" xsi:nil="true"/>
    <Resume xmlns="ab994d58-9349-46a1-8cee-b96a64c5dc7e" xsi:nil="true"/>
    <Année xmlns="ab994d58-9349-46a1-8cee-b96a64c5dc7e">2018</Année>
    <RubriqueNiv3 xmlns="2ff91c20-40e6-4ab5-a5ac-9b5646c66526" xsi:nil="true"/>
    <Rubrique xmlns="2ff91c20-40e6-4ab5-a5ac-9b5646c66526" xsi:nil="true"/>
    <RubriqueNiv2 xmlns="2ff91c20-40e6-4ab5-a5ac-9b5646c66526" xsi:nil="true"/>
    <Mois xmlns="ab994d58-9349-46a1-8cee-b96a64c5dc7e">06 - Juin</Mois>
    <_dlc_DocId xmlns="ab994d58-9349-46a1-8cee-b96a64c5dc7e">PACA-1195-1</_dlc_DocId>
    <_dlc_DocIdUrl xmlns="ab994d58-9349-46a1-8cee-b96a64c5dc7e">
      <Url>http://intranet.direccte.gouv.fr/paca/Etudes%20et%20statistiques/_layouts/15/DocIdRedir.aspx?ID=PACA-1195-1</Url>
      <Description>PACA-1195-1</Description>
    </_dlc_DocIdUrl>
  </documentManagement>
</p:properties>
</file>

<file path=customXml/itemProps1.xml><?xml version="1.0" encoding="utf-8"?>
<ds:datastoreItem xmlns:ds="http://schemas.openxmlformats.org/officeDocument/2006/customXml" ds:itemID="{3B2AE89B-080E-49C5-92D1-0FC918E24C08}">
  <ds:schemaRefs>
    <ds:schemaRef ds:uri="http://schemas.microsoft.com/sharepoint/events"/>
  </ds:schemaRefs>
</ds:datastoreItem>
</file>

<file path=customXml/itemProps2.xml><?xml version="1.0" encoding="utf-8"?>
<ds:datastoreItem xmlns:ds="http://schemas.openxmlformats.org/officeDocument/2006/customXml" ds:itemID="{4CD4B930-2EF4-44AA-B4F3-1B1D22FE6A52}">
  <ds:schemaRefs>
    <ds:schemaRef ds:uri="http://schemas.microsoft.com/sharepoint/v3/contenttype/forms"/>
  </ds:schemaRefs>
</ds:datastoreItem>
</file>

<file path=customXml/itemProps3.xml><?xml version="1.0" encoding="utf-8"?>
<ds:datastoreItem xmlns:ds="http://schemas.openxmlformats.org/officeDocument/2006/customXml" ds:itemID="{608BEFDB-FD80-49BF-933E-2ABC1EFC7D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f91c20-40e6-4ab5-a5ac-9b5646c66526"/>
    <ds:schemaRef ds:uri="ab994d58-9349-46a1-8cee-b96a64c5dc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9F75A013-2665-47DA-9765-AD20C70A5351}">
  <ds:schemaRefs>
    <ds:schemaRef ds:uri="http://schemas.microsoft.com/office/2006/metadata/properties"/>
    <ds:schemaRef ds:uri="http://schemas.microsoft.com/office/2006/documentManagement/types"/>
    <ds:schemaRef ds:uri="ab994d58-9349-46a1-8cee-b96a64c5dc7e"/>
    <ds:schemaRef ds:uri="http://schemas.openxmlformats.org/package/2006/metadata/core-properties"/>
    <ds:schemaRef ds:uri="http://www.w3.org/XML/1998/namespace"/>
    <ds:schemaRef ds:uri="http://purl.org/dc/elements/1.1/"/>
    <ds:schemaRef ds:uri="2ff91c20-40e6-4ab5-a5ac-9b5646c66526"/>
    <ds:schemaRef ds:uri="http://schemas.microsoft.com/office/infopath/2007/PartnerControl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13006</TotalTime>
  <Words>1852</Words>
  <Application>Microsoft Office PowerPoint</Application>
  <PresentationFormat>Affichage à l'écran (4:3)</PresentationFormat>
  <Paragraphs>228</Paragraphs>
  <Slides>16</Slides>
  <Notes>16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L'agence Mars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Pascale Lami</dc:creator>
  <cp:lastModifiedBy>DANGELO, Virginie (DREETS-PACA)</cp:lastModifiedBy>
  <cp:revision>1070</cp:revision>
  <cp:lastPrinted>2018-10-09T12:30:48Z</cp:lastPrinted>
  <dcterms:created xsi:type="dcterms:W3CDTF">2018-05-30T13:27:07Z</dcterms:created>
  <dcterms:modified xsi:type="dcterms:W3CDTF">2026-03-24T08:28:44Z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0x0101002B9C2962A44E47E49C985B3DB63656AE0096388B916A9B264DBD77EFB5256EEC22</vt:lpwstr>
  </property>
  <property fmtid="{D5CDD505-2E9C-101B-9397-08002B2CF9AE}" pid="3" name="_dlc_DocIdItemGuid">
    <vt:lpwstr>e2e11c4f-34e3-4fd7-820e-3307ce29c67b</vt:lpwstr>
  </property>
  <property fmtid="{D5CDD505-2E9C-101B-9397-08002B2CF9AE}" pid="4" name="MSIP_Label_3094c1fb-3db8-4cce-b079-9b022302847f_Enabled">
    <vt:lpwstr>true</vt:lpwstr>
  </property>
  <property fmtid="{D5CDD505-2E9C-101B-9397-08002B2CF9AE}" pid="5" name="MSIP_Label_3094c1fb-3db8-4cce-b079-9b022302847f_SetDate">
    <vt:lpwstr>2025-09-15T09:21:22Z</vt:lpwstr>
  </property>
  <property fmtid="{D5CDD505-2E9C-101B-9397-08002B2CF9AE}" pid="6" name="MSIP_Label_3094c1fb-3db8-4cce-b079-9b022302847f_Method">
    <vt:lpwstr>Standard</vt:lpwstr>
  </property>
  <property fmtid="{D5CDD505-2E9C-101B-9397-08002B2CF9AE}" pid="7" name="MSIP_Label_3094c1fb-3db8-4cce-b079-9b022302847f_Name">
    <vt:lpwstr>[Prod v5] C1 - Standard</vt:lpwstr>
  </property>
  <property fmtid="{D5CDD505-2E9C-101B-9397-08002B2CF9AE}" pid="8" name="MSIP_Label_3094c1fb-3db8-4cce-b079-9b022302847f_SiteId">
    <vt:lpwstr>035e5292-5a25-4509-bb08-a555f7d31a8b</vt:lpwstr>
  </property>
  <property fmtid="{D5CDD505-2E9C-101B-9397-08002B2CF9AE}" pid="9" name="MSIP_Label_3094c1fb-3db8-4cce-b079-9b022302847f_ActionId">
    <vt:lpwstr>730ec974-8873-45a9-a60d-66788c9e858d</vt:lpwstr>
  </property>
  <property fmtid="{D5CDD505-2E9C-101B-9397-08002B2CF9AE}" pid="10" name="MSIP_Label_3094c1fb-3db8-4cce-b079-9b022302847f_ContentBits">
    <vt:lpwstr>0</vt:lpwstr>
  </property>
  <property fmtid="{D5CDD505-2E9C-101B-9397-08002B2CF9AE}" pid="11" name="MSIP_Label_3094c1fb-3db8-4cce-b079-9b022302847f_Tag">
    <vt:lpwstr>10, 3, 0, 1</vt:lpwstr>
  </property>
</Properties>
</file>