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sldIdLst>
    <p:sldId id="256" r:id="rId6"/>
    <p:sldId id="263" r:id="rId7"/>
    <p:sldId id="300" r:id="rId8"/>
    <p:sldId id="265" r:id="rId9"/>
    <p:sldId id="290" r:id="rId10"/>
    <p:sldId id="310" r:id="rId11"/>
    <p:sldId id="301" r:id="rId12"/>
    <p:sldId id="312" r:id="rId13"/>
    <p:sldId id="296" r:id="rId14"/>
    <p:sldId id="269" r:id="rId15"/>
    <p:sldId id="294" r:id="rId16"/>
    <p:sldId id="283" r:id="rId17"/>
    <p:sldId id="313" r:id="rId18"/>
    <p:sldId id="314" r:id="rId19"/>
    <p:sldId id="315" r:id="rId20"/>
    <p:sldId id="316" r:id="rId21"/>
    <p:sldId id="308" r:id="rId22"/>
    <p:sldId id="309" r:id="rId23"/>
    <p:sldId id="303" r:id="rId24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06" autoAdjust="0"/>
  </p:normalViewPr>
  <p:slideViewPr>
    <p:cSldViewPr snapToGrid="0" snapToObjects="1"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12'!$C$25</c:f>
              <c:strCache>
                <c:ptCount val="1"/>
                <c:pt idx="0">
                  <c:v>T4 2021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740150128292785E-3"/>
                  <c:y val="1.116172214826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12'!$A$26:$A$32</c:f>
              <c:strCache>
                <c:ptCount val="7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Bouches-du-Rhône</c:v>
                </c:pt>
                <c:pt idx="5">
                  <c:v>Alpes-Maritimes</c:v>
                </c:pt>
                <c:pt idx="6">
                  <c:v>Var</c:v>
                </c:pt>
              </c:strCache>
            </c:strRef>
          </c:cat>
          <c:val>
            <c:numRef>
              <c:f>'Figure 12'!$C$26:$C$32</c:f>
              <c:numCache>
                <c:formatCode>0.0</c:formatCode>
                <c:ptCount val="7"/>
                <c:pt idx="0">
                  <c:v>7.2</c:v>
                </c:pt>
                <c:pt idx="1">
                  <c:v>8.3000000000000007</c:v>
                </c:pt>
                <c:pt idx="2">
                  <c:v>8.1999999999999993</c:v>
                </c:pt>
                <c:pt idx="3">
                  <c:v>6.8</c:v>
                </c:pt>
                <c:pt idx="4">
                  <c:v>8.8000000000000007</c:v>
                </c:pt>
                <c:pt idx="5">
                  <c:v>7.9</c:v>
                </c:pt>
                <c:pt idx="6">
                  <c:v>7.4</c:v>
                </c:pt>
              </c:numCache>
            </c:numRef>
          </c:val>
        </c:ser>
        <c:ser>
          <c:idx val="1"/>
          <c:order val="1"/>
          <c:tx>
            <c:strRef>
              <c:f>'Figure 12'!$B$25</c:f>
              <c:strCache>
                <c:ptCount val="1"/>
                <c:pt idx="0">
                  <c:v>T1 2022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12'!$A$26:$A$32</c:f>
              <c:strCache>
                <c:ptCount val="7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Bouches-du-Rhône</c:v>
                </c:pt>
                <c:pt idx="5">
                  <c:v>Alpes-Maritimes</c:v>
                </c:pt>
                <c:pt idx="6">
                  <c:v>Var</c:v>
                </c:pt>
              </c:strCache>
            </c:strRef>
          </c:cat>
          <c:val>
            <c:numRef>
              <c:f>'Figure 12'!$B$26:$B$32</c:f>
              <c:numCache>
                <c:formatCode>0.0</c:formatCode>
                <c:ptCount val="7"/>
                <c:pt idx="0">
                  <c:v>7.1</c:v>
                </c:pt>
                <c:pt idx="1">
                  <c:v>8.1999999999999993</c:v>
                </c:pt>
                <c:pt idx="2">
                  <c:v>8.1999999999999993</c:v>
                </c:pt>
                <c:pt idx="3">
                  <c:v>6.9</c:v>
                </c:pt>
                <c:pt idx="4">
                  <c:v>8.6999999999999993</c:v>
                </c:pt>
                <c:pt idx="5">
                  <c:v>7.7</c:v>
                </c:pt>
                <c:pt idx="6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35712"/>
        <c:axId val="185257984"/>
      </c:barChart>
      <c:catAx>
        <c:axId val="18523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525798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85257984"/>
        <c:scaling>
          <c:orientation val="minMax"/>
          <c:max val="9"/>
          <c:min val="6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8523571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511200805781636"/>
          <c:y val="0.10952132251466569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trim'!$A$17:$B$58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</c:lvl>
              </c:multiLvlStrCache>
            </c:multiLvlStrRef>
          </c:cat>
          <c:val>
            <c:numRef>
              <c:f>Paca_trim!$BH$75:$BH$116</c:f>
              <c:numCache>
                <c:formatCode>#,##0.0</c:formatCode>
                <c:ptCount val="42"/>
                <c:pt idx="0">
                  <c:v>1.4760792392443989</c:v>
                </c:pt>
                <c:pt idx="1">
                  <c:v>1.1428416063223201</c:v>
                </c:pt>
                <c:pt idx="2">
                  <c:v>2.6783154121863717</c:v>
                </c:pt>
                <c:pt idx="3">
                  <c:v>2.4635872553211868</c:v>
                </c:pt>
                <c:pt idx="4">
                  <c:v>2.5329608557898675</c:v>
                </c:pt>
                <c:pt idx="5">
                  <c:v>1.7568488030169638</c:v>
                </c:pt>
                <c:pt idx="6">
                  <c:v>0.84407474224699186</c:v>
                </c:pt>
                <c:pt idx="7">
                  <c:v>1.2870846318856932</c:v>
                </c:pt>
                <c:pt idx="8">
                  <c:v>1.2651348651348648</c:v>
                </c:pt>
                <c:pt idx="9">
                  <c:v>1.3732361019035855</c:v>
                </c:pt>
                <c:pt idx="10">
                  <c:v>1.6076544593921271</c:v>
                </c:pt>
                <c:pt idx="11">
                  <c:v>1.6833572134576702</c:v>
                </c:pt>
                <c:pt idx="12">
                  <c:v>2.0963002034511291</c:v>
                </c:pt>
                <c:pt idx="13">
                  <c:v>2.4436867121305994</c:v>
                </c:pt>
                <c:pt idx="14">
                  <c:v>0.18227271744846174</c:v>
                </c:pt>
                <c:pt idx="15">
                  <c:v>1.1146588424807424</c:v>
                </c:pt>
                <c:pt idx="16">
                  <c:v>0.60310370823435377</c:v>
                </c:pt>
                <c:pt idx="17">
                  <c:v>-0.29762325561666358</c:v>
                </c:pt>
                <c:pt idx="18">
                  <c:v>1.1061240986152132</c:v>
                </c:pt>
                <c:pt idx="19">
                  <c:v>0.771426367353234</c:v>
                </c:pt>
                <c:pt idx="20">
                  <c:v>1.0675537430494098</c:v>
                </c:pt>
                <c:pt idx="21">
                  <c:v>0.86416437714749161</c:v>
                </c:pt>
                <c:pt idx="22">
                  <c:v>1.1612348274873341</c:v>
                </c:pt>
                <c:pt idx="23">
                  <c:v>0.98661789813947465</c:v>
                </c:pt>
                <c:pt idx="24">
                  <c:v>0.27531825319924152</c:v>
                </c:pt>
                <c:pt idx="25">
                  <c:v>0.13394909934225652</c:v>
                </c:pt>
                <c:pt idx="26">
                  <c:v>2.1962224973037792E-2</c:v>
                </c:pt>
                <c:pt idx="27">
                  <c:v>-2.1957402638883572E-2</c:v>
                </c:pt>
                <c:pt idx="28">
                  <c:v>-4.3258927977218864E-2</c:v>
                </c:pt>
                <c:pt idx="29">
                  <c:v>-1.0992522953799377</c:v>
                </c:pt>
                <c:pt idx="30">
                  <c:v>-1.2339944258189628</c:v>
                </c:pt>
                <c:pt idx="31">
                  <c:v>-0.929050024197553</c:v>
                </c:pt>
                <c:pt idx="32">
                  <c:v>-0.39079162825259584</c:v>
                </c:pt>
                <c:pt idx="33">
                  <c:v>7.2020610866291968</c:v>
                </c:pt>
                <c:pt idx="34">
                  <c:v>-1.3433845559099211</c:v>
                </c:pt>
                <c:pt idx="35">
                  <c:v>-1.5425809822361525</c:v>
                </c:pt>
                <c:pt idx="36">
                  <c:v>0.19700447074117999</c:v>
                </c:pt>
                <c:pt idx="37">
                  <c:v>-0.45281519976168028</c:v>
                </c:pt>
                <c:pt idx="38">
                  <c:v>-2.4792014417673647</c:v>
                </c:pt>
                <c:pt idx="39">
                  <c:v>-2.8927395102391507</c:v>
                </c:pt>
                <c:pt idx="40">
                  <c:v>-2.7211887556969461</c:v>
                </c:pt>
                <c:pt idx="41">
                  <c:v>-1.9548676782697783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397632"/>
        <c:axId val="185399168"/>
      </c:barChart>
      <c:catAx>
        <c:axId val="1853976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539916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399168"/>
        <c:scaling>
          <c:orientation val="minMax"/>
          <c:max val="8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539763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Paca_trim!$BI$99:$BI$116</c:f>
              <c:numCache>
                <c:formatCode>#,##0.0</c:formatCode>
                <c:ptCount val="18"/>
                <c:pt idx="0">
                  <c:v>-0.26220332305351146</c:v>
                </c:pt>
                <c:pt idx="1">
                  <c:v>-8.309041872123224E-2</c:v>
                </c:pt>
                <c:pt idx="2">
                  <c:v>-5.5894101127418327E-2</c:v>
                </c:pt>
                <c:pt idx="3">
                  <c:v>-0.32600392841555248</c:v>
                </c:pt>
                <c:pt idx="4">
                  <c:v>-0.20253718883854743</c:v>
                </c:pt>
                <c:pt idx="5">
                  <c:v>-1.0983887555707894</c:v>
                </c:pt>
                <c:pt idx="6">
                  <c:v>-1.1854583772392013</c:v>
                </c:pt>
                <c:pt idx="7">
                  <c:v>-1.3470092185943416</c:v>
                </c:pt>
                <c:pt idx="8">
                  <c:v>-0.32286051572345542</c:v>
                </c:pt>
                <c:pt idx="9">
                  <c:v>9.2634342627208035</c:v>
                </c:pt>
                <c:pt idx="10">
                  <c:v>-1.8922871993104717</c:v>
                </c:pt>
                <c:pt idx="11">
                  <c:v>-1.5773710482529069</c:v>
                </c:pt>
                <c:pt idx="12">
                  <c:v>9.4671355152819991E-2</c:v>
                </c:pt>
                <c:pt idx="13">
                  <c:v>-0.40805296581543082</c:v>
                </c:pt>
                <c:pt idx="14">
                  <c:v>-2.9833939328159809</c:v>
                </c:pt>
                <c:pt idx="15">
                  <c:v>-3.240151589310436</c:v>
                </c:pt>
                <c:pt idx="16">
                  <c:v>-3.308185917447104</c:v>
                </c:pt>
                <c:pt idx="17">
                  <c:v>-1.9162070460218561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Paca_trim!$BJ$99:$BJ$116</c:f>
              <c:numCache>
                <c:formatCode>#,##0.0</c:formatCode>
                <c:ptCount val="18"/>
                <c:pt idx="0">
                  <c:v>0.79565480417684853</c:v>
                </c:pt>
                <c:pt idx="1">
                  <c:v>0.34184465639393036</c:v>
                </c:pt>
                <c:pt idx="2">
                  <c:v>9.6222612313900946E-2</c:v>
                </c:pt>
                <c:pt idx="3">
                  <c:v>0.2676054508372383</c:v>
                </c:pt>
                <c:pt idx="4">
                  <c:v>0.10753384725010751</c:v>
                </c:pt>
                <c:pt idx="5">
                  <c:v>-1.1000672982347193</c:v>
                </c:pt>
                <c:pt idx="6">
                  <c:v>-1.2798031877306437</c:v>
                </c:pt>
                <c:pt idx="7">
                  <c:v>-0.53419936373275689</c:v>
                </c:pt>
                <c:pt idx="8">
                  <c:v>-0.45444247504564661</c:v>
                </c:pt>
                <c:pt idx="9">
                  <c:v>5.2680197065438694</c:v>
                </c:pt>
                <c:pt idx="10">
                  <c:v>-0.8088412966895997</c:v>
                </c:pt>
                <c:pt idx="11">
                  <c:v>-1.5090710943009178</c:v>
                </c:pt>
                <c:pt idx="12">
                  <c:v>0.29550365799682066</c:v>
                </c:pt>
                <c:pt idx="13">
                  <c:v>-0.49581413459666157</c:v>
                </c:pt>
                <c:pt idx="14">
                  <c:v>-1.9944432125014733</c:v>
                </c:pt>
                <c:pt idx="15">
                  <c:v>-2.5620890675326691</c:v>
                </c:pt>
                <c:pt idx="16">
                  <c:v>-2.1664003059733039</c:v>
                </c:pt>
                <c:pt idx="17">
                  <c:v>-1.9909805509403466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716736"/>
        <c:axId val="185718272"/>
      </c:barChart>
      <c:catAx>
        <c:axId val="1857167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57182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718272"/>
        <c:scaling>
          <c:orientation val="minMax"/>
          <c:max val="10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57167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Paca_trim!$BK$99:$BK$116</c:f>
              <c:numCache>
                <c:formatCode>#,##0.0</c:formatCode>
                <c:ptCount val="18"/>
                <c:pt idx="0">
                  <c:v>-3.8222125150155772E-2</c:v>
                </c:pt>
                <c:pt idx="1">
                  <c:v>0.28950674605341398</c:v>
                </c:pt>
                <c:pt idx="2">
                  <c:v>0.17973856209150263</c:v>
                </c:pt>
                <c:pt idx="3">
                  <c:v>-0.13048442342195044</c:v>
                </c:pt>
                <c:pt idx="4">
                  <c:v>-9.7991180793732813E-2</c:v>
                </c:pt>
                <c:pt idx="5">
                  <c:v>-0.61032096343524023</c:v>
                </c:pt>
                <c:pt idx="6">
                  <c:v>-1.7215856132463347</c:v>
                </c:pt>
                <c:pt idx="7">
                  <c:v>-2.5383542538354176</c:v>
                </c:pt>
                <c:pt idx="8">
                  <c:v>-1.7744705208929679</c:v>
                </c:pt>
                <c:pt idx="9">
                  <c:v>15.512820512820502</c:v>
                </c:pt>
                <c:pt idx="10">
                  <c:v>-3.5465644233679705</c:v>
                </c:pt>
                <c:pt idx="11">
                  <c:v>-3.9437209059051237</c:v>
                </c:pt>
                <c:pt idx="12">
                  <c:v>-0.62074598420909233</c:v>
                </c:pt>
                <c:pt idx="13">
                  <c:v>-1.0684346063229433</c:v>
                </c:pt>
                <c:pt idx="14">
                  <c:v>-5.5826318121400043</c:v>
                </c:pt>
                <c:pt idx="15">
                  <c:v>-5.1149694978883105</c:v>
                </c:pt>
                <c:pt idx="16">
                  <c:v>-4.5314045499505458</c:v>
                </c:pt>
                <c:pt idx="17">
                  <c:v>-2.046234539920988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Paca_trim!$BL$99:$BL$116</c:f>
              <c:numCache>
                <c:formatCode>#,##0.0</c:formatCode>
                <c:ptCount val="18"/>
                <c:pt idx="0">
                  <c:v>0.17984631315057786</c:v>
                </c:pt>
                <c:pt idx="1">
                  <c:v>-0.20128386465020354</c:v>
                </c:pt>
                <c:pt idx="2">
                  <c:v>-0.27255382938129458</c:v>
                </c:pt>
                <c:pt idx="3">
                  <c:v>-0.32358567914730907</c:v>
                </c:pt>
                <c:pt idx="4">
                  <c:v>-0.27747617324164198</c:v>
                </c:pt>
                <c:pt idx="5">
                  <c:v>-1.4418318192816137</c:v>
                </c:pt>
                <c:pt idx="6">
                  <c:v>-1.4093622719410837</c:v>
                </c:pt>
                <c:pt idx="7">
                  <c:v>-1.0265755161173673</c:v>
                </c:pt>
                <c:pt idx="8">
                  <c:v>-0.33849848476183997</c:v>
                </c:pt>
                <c:pt idx="9">
                  <c:v>7.1452340244867907</c:v>
                </c:pt>
                <c:pt idx="10">
                  <c:v>-1.4746830020561985</c:v>
                </c:pt>
                <c:pt idx="11">
                  <c:v>-1.6087131381862796</c:v>
                </c:pt>
                <c:pt idx="12">
                  <c:v>0.23751919486516559</c:v>
                </c:pt>
                <c:pt idx="13">
                  <c:v>-0.69103092556263013</c:v>
                </c:pt>
                <c:pt idx="14">
                  <c:v>-2.5158977659893278</c:v>
                </c:pt>
                <c:pt idx="15">
                  <c:v>-3.0954007285974416</c:v>
                </c:pt>
                <c:pt idx="16">
                  <c:v>-2.7466782580092053</c:v>
                </c:pt>
                <c:pt idx="17">
                  <c:v>-2.1489919427901905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Paca_trim!$BM$99:$BM$116</c:f>
              <c:numCache>
                <c:formatCode>#,##0.0</c:formatCode>
                <c:ptCount val="18"/>
                <c:pt idx="0">
                  <c:v>0.64164098418633131</c:v>
                </c:pt>
                <c:pt idx="1">
                  <c:v>0.83584337349398297</c:v>
                </c:pt>
                <c:pt idx="2">
                  <c:v>0.62230851566973389</c:v>
                </c:pt>
                <c:pt idx="3">
                  <c:v>0.70999183633080332</c:v>
                </c:pt>
                <c:pt idx="4">
                  <c:v>0.50601817735198562</c:v>
                </c:pt>
                <c:pt idx="5">
                  <c:v>-0.55723922182031593</c:v>
                </c:pt>
                <c:pt idx="6">
                  <c:v>-0.62917813605976036</c:v>
                </c:pt>
                <c:pt idx="7">
                  <c:v>-2.47328848437256E-3</c:v>
                </c:pt>
                <c:pt idx="8">
                  <c:v>9.3987286982755158E-2</c:v>
                </c:pt>
                <c:pt idx="9">
                  <c:v>3.8004398428426844</c:v>
                </c:pt>
                <c:pt idx="10">
                  <c:v>-1.190277810841911E-2</c:v>
                </c:pt>
                <c:pt idx="11">
                  <c:v>-0.30474739298127496</c:v>
                </c:pt>
                <c:pt idx="12">
                  <c:v>0.46807087930458291</c:v>
                </c:pt>
                <c:pt idx="13">
                  <c:v>0.32802472070359023</c:v>
                </c:pt>
                <c:pt idx="14">
                  <c:v>-1.0732562547384417</c:v>
                </c:pt>
                <c:pt idx="15">
                  <c:v>-1.5590947191953086</c:v>
                </c:pt>
                <c:pt idx="16">
                  <c:v>-1.9560140132347192</c:v>
                </c:pt>
                <c:pt idx="17">
                  <c:v>-1.521091811414399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803136"/>
        <c:axId val="185804672"/>
      </c:barChart>
      <c:catAx>
        <c:axId val="185803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58046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804672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580313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Paca_trim!$BT$99:$BT$116</c:f>
              <c:numCache>
                <c:formatCode>#,##0.0</c:formatCode>
                <c:ptCount val="18"/>
                <c:pt idx="0">
                  <c:v>-1.2252870841718999</c:v>
                </c:pt>
                <c:pt idx="1">
                  <c:v>-1.1062503745430607</c:v>
                </c:pt>
                <c:pt idx="2">
                  <c:v>-0.64717859220476681</c:v>
                </c:pt>
                <c:pt idx="3">
                  <c:v>-0.71482592890774743</c:v>
                </c:pt>
                <c:pt idx="4">
                  <c:v>-0.61062512286220727</c:v>
                </c:pt>
                <c:pt idx="5">
                  <c:v>-1.5192533531120711</c:v>
                </c:pt>
                <c:pt idx="6">
                  <c:v>-1.5213516431099694</c:v>
                </c:pt>
                <c:pt idx="7">
                  <c:v>-0.66663267647284474</c:v>
                </c:pt>
                <c:pt idx="8">
                  <c:v>0.55818608769295786</c:v>
                </c:pt>
                <c:pt idx="9">
                  <c:v>8.6057729117219104</c:v>
                </c:pt>
                <c:pt idx="10">
                  <c:v>-4.3484901891669647</c:v>
                </c:pt>
                <c:pt idx="11">
                  <c:v>-4.3213895269564766</c:v>
                </c:pt>
                <c:pt idx="12">
                  <c:v>-1.6022390263316644</c:v>
                </c:pt>
                <c:pt idx="13">
                  <c:v>0.25573111699699336</c:v>
                </c:pt>
                <c:pt idx="14">
                  <c:v>-0.94873696950766861</c:v>
                </c:pt>
                <c:pt idx="15">
                  <c:v>-1.8486401261332275</c:v>
                </c:pt>
                <c:pt idx="16">
                  <c:v>-0.31591770076168091</c:v>
                </c:pt>
                <c:pt idx="17">
                  <c:v>0.17323109565310357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Paca_trim!$BU$99:$BU$116</c:f>
              <c:numCache>
                <c:formatCode>#,##0.0</c:formatCode>
                <c:ptCount val="18"/>
                <c:pt idx="0">
                  <c:v>2.2201764480245467</c:v>
                </c:pt>
                <c:pt idx="1">
                  <c:v>1.687130377352819</c:v>
                </c:pt>
                <c:pt idx="2">
                  <c:v>0.83694978301303014</c:v>
                </c:pt>
                <c:pt idx="3">
                  <c:v>0.80950917102162734</c:v>
                </c:pt>
                <c:pt idx="4">
                  <c:v>0.62730520140563684</c:v>
                </c:pt>
                <c:pt idx="5">
                  <c:v>-0.60896418367053506</c:v>
                </c:pt>
                <c:pt idx="6">
                  <c:v>-0.90162030315349417</c:v>
                </c:pt>
                <c:pt idx="7">
                  <c:v>-1.230679071130325</c:v>
                </c:pt>
                <c:pt idx="8">
                  <c:v>-1.4877994511607096</c:v>
                </c:pt>
                <c:pt idx="9">
                  <c:v>5.545684514846716</c:v>
                </c:pt>
                <c:pt idx="10">
                  <c:v>2.3054426135958206</c:v>
                </c:pt>
                <c:pt idx="11">
                  <c:v>1.6120260490022575</c:v>
                </c:pt>
                <c:pt idx="12">
                  <c:v>2.1203013709909735</c:v>
                </c:pt>
                <c:pt idx="13">
                  <c:v>-1.1826049561898699</c:v>
                </c:pt>
                <c:pt idx="14">
                  <c:v>-4.0784964369254162</c:v>
                </c:pt>
                <c:pt idx="15">
                  <c:v>-4.0193951767257925</c:v>
                </c:pt>
                <c:pt idx="16">
                  <c:v>-5.3753434370291568</c:v>
                </c:pt>
                <c:pt idx="17">
                  <c:v>-4.4287297647481179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945472"/>
        <c:axId val="185947264"/>
      </c:barChart>
      <c:catAx>
        <c:axId val="1859454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59472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5947264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594547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0.91497</cdr:x>
      <cdr:y>0.16966</cdr:y>
    </cdr:from>
    <cdr:to>
      <cdr:x>1</cdr:x>
      <cdr:y>0.26774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67525" y="809626"/>
          <a:ext cx="638175" cy="468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0.90268</cdr:x>
      <cdr:y>0.2777</cdr:y>
    </cdr:from>
    <cdr:to>
      <cdr:x>0.90378</cdr:x>
      <cdr:y>0.76716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75210" y="1325200"/>
          <a:ext cx="8257" cy="233571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0.90598</cdr:x>
      <cdr:y>0.2968</cdr:y>
    </cdr:from>
    <cdr:to>
      <cdr:x>0.95718</cdr:x>
      <cdr:y>0.29741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00003" y="1416337"/>
          <a:ext cx="384292" cy="29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0.88759</cdr:x>
      <cdr:y>0.22023</cdr:y>
    </cdr:from>
    <cdr:to>
      <cdr:x>0.9798</cdr:x>
      <cdr:y>0.27895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62018" y="1050942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Pôle emploi, Dares (STMT) - Calculs des CVS-CJO : Dares</a:t>
          </a:r>
          <a:endParaRPr lang="fr-FR" sz="1000">
            <a:effectLst/>
          </a:endParaRPr>
        </a:p>
      </cdr:txBody>
    </cdr:sp>
  </cdr:relSizeAnchor>
  <cdr:relSizeAnchor xmlns:cdr="http://schemas.openxmlformats.org/drawingml/2006/chartDrawing">
    <cdr:from>
      <cdr:x>0.90141</cdr:x>
      <cdr:y>0.25367</cdr:y>
    </cdr:from>
    <cdr:to>
      <cdr:x>0.90141</cdr:x>
      <cdr:y>0.77263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65701" y="1210514"/>
          <a:ext cx="0" cy="247649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0.90608</cdr:x>
      <cdr:y>0.30096</cdr:y>
    </cdr:from>
    <cdr:to>
      <cdr:x>0.96445</cdr:x>
      <cdr:y>0.30096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00802" y="1436197"/>
          <a:ext cx="43810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0.90089</cdr:x>
      <cdr:y>0.23619</cdr:y>
    </cdr:from>
    <cdr:to>
      <cdr:x>0.99183</cdr:x>
      <cdr:y>0.29491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61803" y="1127105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0.90129</cdr:x>
      <cdr:y>0.26859</cdr:y>
    </cdr:from>
    <cdr:to>
      <cdr:x>0.9035</cdr:x>
      <cdr:y>0.7754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64827" y="1281726"/>
          <a:ext cx="16587" cy="241851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0.90531</cdr:x>
      <cdr:y>0.33533</cdr:y>
    </cdr:from>
    <cdr:to>
      <cdr:x>0.96877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95002" y="160020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0.26536</cdr:y>
    </cdr:from>
    <cdr:to>
      <cdr:x>0.98863</cdr:x>
      <cdr:y>0.32408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80" y="1266290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1er trimestre 2022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 Note de conjoncture du 1er trimestre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ireccte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" y="1844387"/>
            <a:ext cx="9115757" cy="352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1" y="9558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se maintient à un bas niveau début 2022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452812" y="3774588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-0,1 point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52812" y="4566345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-</a:t>
            </a:r>
            <a:r>
              <a:rPr lang="fr-FR" b="1" dirty="0" smtClean="0">
                <a:solidFill>
                  <a:srgbClr val="002060"/>
                </a:solidFill>
              </a:rPr>
              <a:t>0,1 point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88410" y="2983238"/>
            <a:ext cx="238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Par rapport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à fin 2021 :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1271588"/>
            <a:ext cx="6828993" cy="530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66254"/>
            <a:ext cx="9216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 smtClean="0">
                <a:solidFill>
                  <a:srgbClr val="376092"/>
                </a:solidFill>
              </a:rPr>
              <a:t>Quasi-stabilité dans tous les départements de la région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 ) et taux de chômage localisé (régional et départementaux)</a:t>
            </a: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893086"/>
              </p:ext>
            </p:extLst>
          </p:nvPr>
        </p:nvGraphicFramePr>
        <p:xfrm>
          <a:off x="900545" y="1153609"/>
          <a:ext cx="6800850" cy="455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Connecteur droit 14"/>
          <p:cNvCxnSpPr/>
          <p:nvPr/>
        </p:nvCxnSpPr>
        <p:spPr>
          <a:xfrm flipV="1">
            <a:off x="3103809" y="1573411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6840" y="0"/>
            <a:ext cx="879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Le taux de chômage ne s’élève que dans la zone d’emploi de Briançon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92" y="1007918"/>
            <a:ext cx="5979536" cy="56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9545" y="-33157"/>
            <a:ext cx="8844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2022, la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demande d’emploi atteint son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plus bas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niveau depuis sept ans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84464" y="1042987"/>
            <a:ext cx="7940386" cy="5160386"/>
            <a:chOff x="0" y="0"/>
            <a:chExt cx="7505700" cy="4772025"/>
          </a:xfrm>
        </p:grpSpPr>
        <p:graphicFrame>
          <p:nvGraphicFramePr>
            <p:cNvPr id="11" name="Graphique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99985970"/>
                </p:ext>
              </p:extLst>
            </p:nvPr>
          </p:nvGraphicFramePr>
          <p:xfrm>
            <a:off x="0" y="0"/>
            <a:ext cx="7505700" cy="4772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Connecteur droit 11"/>
            <p:cNvCxnSpPr/>
            <p:nvPr/>
          </p:nvCxnSpPr>
          <p:spPr>
            <a:xfrm>
              <a:off x="6962775" y="809626"/>
              <a:ext cx="9525" cy="273367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17"/>
          <p:cNvSpPr txBox="1"/>
          <p:nvPr/>
        </p:nvSpPr>
        <p:spPr>
          <a:xfrm>
            <a:off x="3533318" y="1893612"/>
            <a:ext cx="2845166" cy="8535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rgbClr val="FF0000"/>
                </a:solidFill>
              </a:rPr>
              <a:t>461 800 demandeurs d’emploi catégories A,B,C en moyenne </a:t>
            </a:r>
          </a:p>
          <a:p>
            <a:pPr algn="ctr"/>
            <a:r>
              <a:rPr lang="fr-FR" sz="1400" b="1">
                <a:solidFill>
                  <a:srgbClr val="FF0000"/>
                </a:solidFill>
              </a:rPr>
              <a:t>au T1 2022</a:t>
            </a:r>
          </a:p>
          <a:p>
            <a:pPr algn="ctr"/>
            <a:endParaRPr lang="fr-FR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219159"/>
            <a:ext cx="908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demeure plus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rapide pour les hommes…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76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7081" y="154012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pour les jeunes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59449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45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21992"/>
            <a:ext cx="899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La demande d’emploi des inscrits depuis moins d’un an se stabilise pendant que celle des inscrits depuis un an ou plus poursuit son repli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67606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6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837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4"/>
            <a:ext cx="9115269" cy="337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8012" y="145473"/>
            <a:ext cx="887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</a:t>
            </a:r>
            <a:r>
              <a:rPr lang="fr-FR" sz="2800" b="1" dirty="0" smtClean="0">
                <a:solidFill>
                  <a:srgbClr val="376092"/>
                </a:solidFill>
              </a:rPr>
              <a:t>et reste sous son </a:t>
            </a:r>
            <a:r>
              <a:rPr lang="fr-FR" sz="2800" b="1" dirty="0">
                <a:solidFill>
                  <a:srgbClr val="376092"/>
                </a:solidFill>
              </a:rPr>
              <a:t>niveau d’avant-crise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3" y="1152525"/>
            <a:ext cx="7096990" cy="544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sz="2000" dirty="0">
                <a:hlinkClick r:id="rId3"/>
              </a:rPr>
              <a:t/>
            </a: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</a:t>
            </a:r>
            <a:r>
              <a:rPr lang="fr-FR" sz="2000" dirty="0" smtClean="0"/>
              <a:t>es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 smtClean="0"/>
              <a:t>:</a:t>
            </a:r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</a:t>
            </a:r>
            <a:r>
              <a:rPr lang="fr-FR" sz="2000" dirty="0" smtClean="0">
                <a:hlinkClick r:id="rId4"/>
              </a:rPr>
              <a:t>paca.dreets.gouv.fr/Les-outils-de-pilotage-territorialises</a:t>
            </a:r>
            <a:endParaRPr lang="fr-FR" sz="2000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5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619009" y="2111410"/>
            <a:ext cx="269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Au T1 2022 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(par rapport au T4 2021)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826827" y="3499224"/>
            <a:ext cx="231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+0,3 </a:t>
            </a:r>
            <a:r>
              <a:rPr lang="fr-FR" sz="1600" b="1" dirty="0">
                <a:solidFill>
                  <a:schemeClr val="tx2"/>
                </a:solidFill>
              </a:rPr>
              <a:t>% (après </a:t>
            </a:r>
            <a:r>
              <a:rPr lang="fr-FR" sz="1600" b="1" dirty="0" smtClean="0">
                <a:solidFill>
                  <a:schemeClr val="tx2"/>
                </a:solidFill>
              </a:rPr>
              <a:t>+0,6 </a:t>
            </a:r>
            <a:r>
              <a:rPr lang="fr-FR" sz="1600" b="1" dirty="0">
                <a:solidFill>
                  <a:schemeClr val="tx2"/>
                </a:solidFill>
              </a:rPr>
              <a:t>%)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82691" y="2878931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+0,3 % (après +0,9 %)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5677" y="206259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salarié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ralentit au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2022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825"/>
            <a:ext cx="6839008" cy="525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8138" y="4860"/>
            <a:ext cx="893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tirée exclusivement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8" y="1120580"/>
            <a:ext cx="6880081" cy="438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065280" y="3005502"/>
            <a:ext cx="2078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+7 500</a:t>
            </a:r>
            <a:endParaRPr lang="fr-FR" sz="1600" b="1" dirty="0">
              <a:solidFill>
                <a:srgbClr val="0070C0"/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</a:t>
            </a:r>
            <a:r>
              <a:rPr lang="fr-FR" sz="1600" b="1" dirty="0" smtClean="0">
                <a:solidFill>
                  <a:srgbClr val="0070C0"/>
                </a:solidFill>
              </a:rPr>
              <a:t>intérim</a:t>
            </a:r>
          </a:p>
          <a:p>
            <a:pPr algn="ctr"/>
            <a:endParaRPr lang="fr-FR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1 700 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 smtClean="0">
              <a:solidFill>
                <a:srgbClr val="0070C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3745" y="2420727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2022, </a:t>
            </a:r>
          </a:p>
          <a:p>
            <a:pPr algn="ctr"/>
            <a:r>
              <a:rPr lang="fr-FR" sz="1600" b="1" dirty="0" smtClean="0"/>
              <a:t>+5 800 emplois :</a:t>
            </a:r>
            <a:endParaRPr lang="fr-F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8" y="5712990"/>
            <a:ext cx="5753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091" y="130500"/>
            <a:ext cx="8804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Construction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: premières destructions d’emplois en 2 ans…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53720" y="2208525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T1 </a:t>
            </a:r>
            <a:r>
              <a:rPr lang="fr-FR" dirty="0" smtClean="0">
                <a:solidFill>
                  <a:srgbClr val="002060"/>
                </a:solidFill>
              </a:rPr>
              <a:t>2022 :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33847" y="2577857"/>
            <a:ext cx="2007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+0,6 % (après +0,9 %)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024935" y="2916411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+0,2 % (après +0,9 %)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40842" y="3254965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-0,9 % (après +0,9 %)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24935" y="3541436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+0,0 % (après +1,1 %)</a:t>
            </a:r>
            <a:endParaRPr lang="fr-FR" sz="5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166"/>
            <a:ext cx="6780005" cy="419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52" y="5611957"/>
            <a:ext cx="5753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7079" y="155863"/>
            <a:ext cx="8736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à cause de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52" y="1109318"/>
            <a:ext cx="6573955" cy="420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79" y="5314950"/>
            <a:ext cx="5753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196821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Nouvelle baisse des </a:t>
            </a:r>
            <a:r>
              <a:rPr lang="fr-FR" sz="2800" b="1" dirty="0" smtClean="0">
                <a:solidFill>
                  <a:srgbClr val="376092"/>
                </a:solidFill>
              </a:rPr>
              <a:t>embauches en CDD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7" y="1265092"/>
            <a:ext cx="7853770" cy="51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132033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recours aux contrats aidés ne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cesse de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croître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0" y="1083774"/>
            <a:ext cx="8448449" cy="54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83754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Une croissance </a:t>
            </a:r>
            <a:r>
              <a:rPr lang="fr-FR" sz="2800" b="1" dirty="0" smtClean="0">
                <a:solidFill>
                  <a:srgbClr val="376092"/>
                </a:solidFill>
              </a:rPr>
              <a:t>ralentie de </a:t>
            </a:r>
            <a:r>
              <a:rPr lang="fr-FR" sz="2800" b="1" dirty="0">
                <a:solidFill>
                  <a:srgbClr val="376092"/>
                </a:solidFill>
              </a:rPr>
              <a:t>l’apprentissage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7108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8" y="953494"/>
            <a:ext cx="8453690" cy="502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8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145472"/>
            <a:ext cx="8582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Toujours moins de </a:t>
            </a:r>
            <a:r>
              <a:rPr lang="fr-FR" sz="2800" b="1" dirty="0" smtClean="0">
                <a:solidFill>
                  <a:srgbClr val="376092"/>
                </a:solidFill>
              </a:rPr>
              <a:t>salariés en </a:t>
            </a:r>
            <a:r>
              <a:rPr lang="fr-FR" sz="2800" b="1" dirty="0">
                <a:solidFill>
                  <a:srgbClr val="376092"/>
                </a:solidFill>
              </a:rPr>
              <a:t>activité partielle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1er trimestre 2022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7" y="1135118"/>
            <a:ext cx="8812637" cy="496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5749</TotalTime>
  <Words>941</Words>
  <Application>Microsoft Office PowerPoint</Application>
  <PresentationFormat>Affichage à l'écran (4:3)</PresentationFormat>
  <Paragraphs>180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640</cp:revision>
  <cp:lastPrinted>2018-10-09T12:30:48Z</cp:lastPrinted>
  <dcterms:created xsi:type="dcterms:W3CDTF">2018-05-30T13:27:07Z</dcterms:created>
  <dcterms:modified xsi:type="dcterms:W3CDTF">2022-07-08T07:24:08Z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