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sldIdLst>
    <p:sldId id="256" r:id="rId6"/>
    <p:sldId id="263" r:id="rId7"/>
    <p:sldId id="300" r:id="rId8"/>
    <p:sldId id="290" r:id="rId9"/>
    <p:sldId id="265" r:id="rId10"/>
    <p:sldId id="310" r:id="rId11"/>
    <p:sldId id="301" r:id="rId12"/>
    <p:sldId id="312" r:id="rId13"/>
    <p:sldId id="269" r:id="rId14"/>
    <p:sldId id="294" r:id="rId15"/>
    <p:sldId id="283" r:id="rId16"/>
    <p:sldId id="313" r:id="rId17"/>
    <p:sldId id="314" r:id="rId18"/>
    <p:sldId id="315" r:id="rId19"/>
    <p:sldId id="316" r:id="rId20"/>
    <p:sldId id="309" r:id="rId21"/>
    <p:sldId id="308" r:id="rId22"/>
    <p:sldId id="303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YER Virginie (DR-PACA)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206" autoAdjust="0"/>
  </p:normalViewPr>
  <p:slideViewPr>
    <p:cSldViewPr snapToGrid="0" snapToObjects="1">
      <p:cViewPr varScale="1">
        <p:scale>
          <a:sx n="114" d="100"/>
          <a:sy n="114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2023_T1_Taux%20de%20ch&#244;mage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2023_T1_Demandeurs%20d'emploi_ABC_no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2023_T1_Demandeurs%20d'emploi_ABC_not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2023_T1_Demandeurs%20d'emploi_ABC_not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2023_T1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Taux de chômage </a:t>
            </a:r>
            <a:r>
              <a:rPr lang="fr-FR" sz="1400" b="0" i="1" baseline="0">
                <a:effectLst/>
              </a:rPr>
              <a:t>(données CVS, en %)</a:t>
            </a:r>
            <a:endParaRPr lang="fr-FR" sz="1400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6983171221244415E-2"/>
          <c:y val="8.5190086545093247E-2"/>
          <c:w val="0.87380191693290732"/>
          <c:h val="0.57959420805655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10'!$C$25</c:f>
              <c:strCache>
                <c:ptCount val="1"/>
                <c:pt idx="0">
                  <c:v>T4 2022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ED-427D-A898-BDA7F06022F7}"/>
                </c:ext>
              </c:extLst>
            </c:dLbl>
            <c:dLbl>
              <c:idx val="1"/>
              <c:layout>
                <c:manualLayout>
                  <c:x val="-1.4901076296862962E-2"/>
                  <c:y val="-3.22632584337459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ED-427D-A898-BDA7F06022F7}"/>
                </c:ext>
              </c:extLst>
            </c:dLbl>
            <c:dLbl>
              <c:idx val="2"/>
              <c:layout>
                <c:manualLayout>
                  <c:x val="-1.0643625926330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ED-427D-A898-BDA7F06022F7}"/>
                </c:ext>
              </c:extLst>
            </c:dLbl>
            <c:dLbl>
              <c:idx val="4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ED-427D-A898-BDA7F06022F7}"/>
                </c:ext>
              </c:extLst>
            </c:dLbl>
            <c:dLbl>
              <c:idx val="5"/>
              <c:layout>
                <c:manualLayout>
                  <c:x val="-1.2772351111596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ED-427D-A898-BDA7F06022F7}"/>
                </c:ext>
              </c:extLst>
            </c:dLbl>
            <c:dLbl>
              <c:idx val="6"/>
              <c:layout>
                <c:manualLayout>
                  <c:x val="-6.3861755557984125E-3"/>
                  <c:y val="-3.5199459910971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ED-427D-A898-BDA7F06022F7}"/>
                </c:ext>
              </c:extLst>
            </c:dLbl>
            <c:dLbl>
              <c:idx val="7"/>
              <c:layout>
                <c:manualLayout>
                  <c:x val="-3.1740150128292785E-3"/>
                  <c:y val="1.1161722148262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ED-427D-A898-BDA7F06022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10'!$A$26:$A$33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10'!$C$26:$C$33</c:f>
              <c:numCache>
                <c:formatCode>0.0</c:formatCode>
                <c:ptCount val="8"/>
                <c:pt idx="0">
                  <c:v>6.9</c:v>
                </c:pt>
                <c:pt idx="1">
                  <c:v>8</c:v>
                </c:pt>
                <c:pt idx="2">
                  <c:v>8.1</c:v>
                </c:pt>
                <c:pt idx="3">
                  <c:v>6.7</c:v>
                </c:pt>
                <c:pt idx="4">
                  <c:v>7.2</c:v>
                </c:pt>
                <c:pt idx="5">
                  <c:v>8.6</c:v>
                </c:pt>
                <c:pt idx="6">
                  <c:v>7.2</c:v>
                </c:pt>
                <c:pt idx="7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EED-427D-A898-BDA7F06022F7}"/>
            </c:ext>
          </c:extLst>
        </c:ser>
        <c:ser>
          <c:idx val="1"/>
          <c:order val="1"/>
          <c:tx>
            <c:strRef>
              <c:f>'Figure 10'!$B$25</c:f>
              <c:strCache>
                <c:ptCount val="1"/>
                <c:pt idx="0">
                  <c:v>T1 2023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EED-427D-A898-BDA7F06022F7}"/>
                </c:ext>
              </c:extLst>
            </c:dLbl>
            <c:dLbl>
              <c:idx val="1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EED-427D-A898-BDA7F06022F7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10'!$A$26:$A$33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10'!$B$26:$B$33</c:f>
              <c:numCache>
                <c:formatCode>0.0</c:formatCode>
                <c:ptCount val="8"/>
                <c:pt idx="0">
                  <c:v>6.9</c:v>
                </c:pt>
                <c:pt idx="1">
                  <c:v>8</c:v>
                </c:pt>
                <c:pt idx="2">
                  <c:v>8</c:v>
                </c:pt>
                <c:pt idx="3">
                  <c:v>6.7</c:v>
                </c:pt>
                <c:pt idx="4">
                  <c:v>7.1</c:v>
                </c:pt>
                <c:pt idx="5">
                  <c:v>8.6</c:v>
                </c:pt>
                <c:pt idx="6">
                  <c:v>7.2</c:v>
                </c:pt>
                <c:pt idx="7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EED-427D-A898-BDA7F0602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83232"/>
        <c:axId val="172409600"/>
      </c:barChart>
      <c:catAx>
        <c:axId val="17238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52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240960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72409600"/>
        <c:scaling>
          <c:orientation val="minMax"/>
          <c:max val="10"/>
          <c:min val="6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72383232"/>
        <c:crosses val="autoZero"/>
        <c:crossBetween val="between"/>
        <c:majorUnit val="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5626046744156976"/>
          <c:y val="0.11789261412586248"/>
          <c:w val="0.24968219976761696"/>
          <c:h val="4.917808803828069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trim'!$A$21:$B$100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  <c:pt idx="60">
                    <c:v>2028</c:v>
                  </c:pt>
                </c:lvl>
              </c:multiLvlStrCache>
            </c:multiLvlStrRef>
          </c:cat>
          <c:val>
            <c:numRef>
              <c:f>Paca_trim!$BH$79:$BH$120</c:f>
              <c:numCache>
                <c:formatCode>#\ ##0.0</c:formatCode>
                <c:ptCount val="42"/>
                <c:pt idx="0">
                  <c:v>2.489057683464746</c:v>
                </c:pt>
                <c:pt idx="1">
                  <c:v>1.796322606911116</c:v>
                </c:pt>
                <c:pt idx="2">
                  <c:v>0.83252393506312306</c:v>
                </c:pt>
                <c:pt idx="3">
                  <c:v>1.2870429580942089</c:v>
                </c:pt>
                <c:pt idx="4">
                  <c:v>1.2379224640171271</c:v>
                </c:pt>
                <c:pt idx="5">
                  <c:v>1.4540804243830863</c:v>
                </c:pt>
                <c:pt idx="6">
                  <c:v>1.5585122938064133</c:v>
                </c:pt>
                <c:pt idx="7">
                  <c:v>1.696252767711437</c:v>
                </c:pt>
                <c:pt idx="8">
                  <c:v>2.0469047816358499</c:v>
                </c:pt>
                <c:pt idx="9">
                  <c:v>2.492359029633695</c:v>
                </c:pt>
                <c:pt idx="10">
                  <c:v>0.17503421450695278</c:v>
                </c:pt>
                <c:pt idx="11">
                  <c:v>1.0720988257965303</c:v>
                </c:pt>
                <c:pt idx="12">
                  <c:v>0.5605987308272331</c:v>
                </c:pt>
                <c:pt idx="13">
                  <c:v>-0.16766653460863479</c:v>
                </c:pt>
                <c:pt idx="14">
                  <c:v>1.0891825815824152</c:v>
                </c:pt>
                <c:pt idx="15">
                  <c:v>0.6904915458598504</c:v>
                </c:pt>
                <c:pt idx="16">
                  <c:v>1.0373371763542805</c:v>
                </c:pt>
                <c:pt idx="17">
                  <c:v>1.0204855057983631</c:v>
                </c:pt>
                <c:pt idx="18">
                  <c:v>1.0899814471243108</c:v>
                </c:pt>
                <c:pt idx="19">
                  <c:v>0.95070375018555531</c:v>
                </c:pt>
                <c:pt idx="20">
                  <c:v>0.21321391571700321</c:v>
                </c:pt>
                <c:pt idx="21">
                  <c:v>0.30013205810557331</c:v>
                </c:pt>
                <c:pt idx="22">
                  <c:v>-1.9948930737312409E-3</c:v>
                </c:pt>
                <c:pt idx="23">
                  <c:v>-0.15892965201721454</c:v>
                </c:pt>
                <c:pt idx="24">
                  <c:v>-8.059037444552164E-2</c:v>
                </c:pt>
                <c:pt idx="25">
                  <c:v>-0.84321528319368788</c:v>
                </c:pt>
                <c:pt idx="26">
                  <c:v>-1.2812928554142289</c:v>
                </c:pt>
                <c:pt idx="27">
                  <c:v>-1.1569628872999616</c:v>
                </c:pt>
                <c:pt idx="28">
                  <c:v>-0.41405157387824909</c:v>
                </c:pt>
                <c:pt idx="29">
                  <c:v>7.5835351089588388</c:v>
                </c:pt>
                <c:pt idx="30">
                  <c:v>-1.4545501311795883</c:v>
                </c:pt>
                <c:pt idx="31">
                  <c:v>-1.8349102773246306</c:v>
                </c:pt>
                <c:pt idx="32">
                  <c:v>0.23930124037809808</c:v>
                </c:pt>
                <c:pt idx="33">
                  <c:v>2.5199273199905114E-2</c:v>
                </c:pt>
                <c:pt idx="34">
                  <c:v>-2.6810575724628083</c:v>
                </c:pt>
                <c:pt idx="35">
                  <c:v>-3.2392773448144285</c:v>
                </c:pt>
                <c:pt idx="36">
                  <c:v>-2.687327949759577</c:v>
                </c:pt>
                <c:pt idx="37">
                  <c:v>-1.5497033714368391</c:v>
                </c:pt>
                <c:pt idx="38">
                  <c:v>-0.11023089698555255</c:v>
                </c:pt>
                <c:pt idx="39">
                  <c:v>-0.32002236478135826</c:v>
                </c:pt>
                <c:pt idx="40">
                  <c:v>-0.40297284730576033</c:v>
                </c:pt>
                <c:pt idx="41">
                  <c:v>-0.57948676146930556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42-4A1A-876D-9F12037165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755008"/>
        <c:axId val="151756800"/>
      </c:barChart>
      <c:catAx>
        <c:axId val="151755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75680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51756800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75500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Paca_trim!$BI$103:$BI$120</c:f>
              <c:numCache>
                <c:formatCode>#\ ##0.0</c:formatCode>
                <c:ptCount val="18"/>
                <c:pt idx="0">
                  <c:v>-0.19308984840392673</c:v>
                </c:pt>
                <c:pt idx="1">
                  <c:v>-0.9398754150544808</c:v>
                </c:pt>
                <c:pt idx="2">
                  <c:v>-1.2175021122761365</c:v>
                </c:pt>
                <c:pt idx="3">
                  <c:v>-1.5451919571496608</c:v>
                </c:pt>
                <c:pt idx="4">
                  <c:v>-0.27059359690099205</c:v>
                </c:pt>
                <c:pt idx="5">
                  <c:v>9.5892954045640124</c:v>
                </c:pt>
                <c:pt idx="6">
                  <c:v>-2.0302054964100091</c:v>
                </c:pt>
                <c:pt idx="7">
                  <c:v>-1.8847345809558047</c:v>
                </c:pt>
                <c:pt idx="8">
                  <c:v>0.26434942927635596</c:v>
                </c:pt>
                <c:pt idx="9">
                  <c:v>-9.4644474790761546E-2</c:v>
                </c:pt>
                <c:pt idx="10">
                  <c:v>-3.1262264687174302</c:v>
                </c:pt>
                <c:pt idx="11">
                  <c:v>-3.6112934996717083</c:v>
                </c:pt>
                <c:pt idx="12">
                  <c:v>-3.0929329236477399</c:v>
                </c:pt>
                <c:pt idx="13">
                  <c:v>-1.7468816368041651</c:v>
                </c:pt>
                <c:pt idx="14">
                  <c:v>-2.2833135446154174E-2</c:v>
                </c:pt>
                <c:pt idx="15">
                  <c:v>-0.35171059242680158</c:v>
                </c:pt>
                <c:pt idx="16">
                  <c:v>-0.37892678156704607</c:v>
                </c:pt>
                <c:pt idx="17">
                  <c:v>-0.3052147239263836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9-45F2-B367-BF14F5ADD040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Paca_trim!$BJ$103:$BJ$120</c:f>
              <c:numCache>
                <c:formatCode>#\ ##0.0</c:formatCode>
                <c:ptCount val="18"/>
                <c:pt idx="0">
                  <c:v>2.593394623893186E-2</c:v>
                </c:pt>
                <c:pt idx="1">
                  <c:v>-0.75188944632417209</c:v>
                </c:pt>
                <c:pt idx="2">
                  <c:v>-1.3414490784884769</c:v>
                </c:pt>
                <c:pt idx="3">
                  <c:v>-0.79039347561298268</c:v>
                </c:pt>
                <c:pt idx="4">
                  <c:v>-0.54847534529925968</c:v>
                </c:pt>
                <c:pt idx="5">
                  <c:v>5.6988352745424242</c:v>
                </c:pt>
                <c:pt idx="6">
                  <c:v>-0.89372992598798495</c:v>
                </c:pt>
                <c:pt idx="7">
                  <c:v>-1.7869266143184737</c:v>
                </c:pt>
                <c:pt idx="8">
                  <c:v>0.21520242070116602</c:v>
                </c:pt>
                <c:pt idx="9">
                  <c:v>0.14055728360033992</c:v>
                </c:pt>
                <c:pt idx="10">
                  <c:v>-2.2535577360452308</c:v>
                </c:pt>
                <c:pt idx="11">
                  <c:v>-2.8852162582601037</c:v>
                </c:pt>
                <c:pt idx="12">
                  <c:v>-2.304185320573382</c:v>
                </c:pt>
                <c:pt idx="13">
                  <c:v>-1.3649485691863528</c:v>
                </c:pt>
                <c:pt idx="14">
                  <c:v>-0.19180495567174827</c:v>
                </c:pt>
                <c:pt idx="15">
                  <c:v>-0.29039559281982541</c:v>
                </c:pt>
                <c:pt idx="16">
                  <c:v>-0.42544078806482366</c:v>
                </c:pt>
                <c:pt idx="17">
                  <c:v>-0.83587824565931612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99-45F2-B367-BF14F5ADD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96928"/>
        <c:axId val="172398464"/>
      </c:barChart>
      <c:catAx>
        <c:axId val="1723969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39846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2398464"/>
        <c:scaling>
          <c:orientation val="minMax"/>
          <c:max val="10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39692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Paca_trim!$BK$103:$BK$120</c:f>
              <c:numCache>
                <c:formatCode>#\ ##0.0</c:formatCode>
                <c:ptCount val="18"/>
                <c:pt idx="0">
                  <c:v>0.13617299417179041</c:v>
                </c:pt>
                <c:pt idx="1">
                  <c:v>-0.73433420365535129</c:v>
                </c:pt>
                <c:pt idx="2">
                  <c:v>-1.9836703381007181</c:v>
                </c:pt>
                <c:pt idx="3">
                  <c:v>-2.4598870688209429</c:v>
                </c:pt>
                <c:pt idx="4">
                  <c:v>-1.4329111021952112</c:v>
                </c:pt>
                <c:pt idx="5">
                  <c:v>15.142175960923399</c:v>
                </c:pt>
                <c:pt idx="6">
                  <c:v>-3.7472854906317798</c:v>
                </c:pt>
                <c:pt idx="7">
                  <c:v>-3.8144708536649419</c:v>
                </c:pt>
                <c:pt idx="8">
                  <c:v>-0.1472834387955535</c:v>
                </c:pt>
                <c:pt idx="9">
                  <c:v>-1.1800054629882539</c:v>
                </c:pt>
                <c:pt idx="10">
                  <c:v>-6.0091768478080514</c:v>
                </c:pt>
                <c:pt idx="11">
                  <c:v>-5.2523232560875321</c:v>
                </c:pt>
                <c:pt idx="12">
                  <c:v>-3.9356881246508046</c:v>
                </c:pt>
                <c:pt idx="13">
                  <c:v>-1.5508885298869179</c:v>
                </c:pt>
                <c:pt idx="14">
                  <c:v>0.17722349852313801</c:v>
                </c:pt>
                <c:pt idx="15">
                  <c:v>0.70763988992268434</c:v>
                </c:pt>
                <c:pt idx="16">
                  <c:v>-0.87182823682498967</c:v>
                </c:pt>
                <c:pt idx="17">
                  <c:v>9.8451037017599496E-2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E6-4233-B974-4FB936548183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Paca_trim!$BL$103:$BL$120</c:f>
              <c:numCache>
                <c:formatCode>#\ ##0.0</c:formatCode>
                <c:ptCount val="18"/>
                <c:pt idx="0">
                  <c:v>-0.38305765621400312</c:v>
                </c:pt>
                <c:pt idx="1">
                  <c:v>-1.0929925077126312</c:v>
                </c:pt>
                <c:pt idx="2">
                  <c:v>-1.4292398181980248</c:v>
                </c:pt>
                <c:pt idx="3">
                  <c:v>-1.3279086850878752</c:v>
                </c:pt>
                <c:pt idx="4">
                  <c:v>-0.41003321498109813</c:v>
                </c:pt>
                <c:pt idx="5">
                  <c:v>7.6501978102861301</c:v>
                </c:pt>
                <c:pt idx="6">
                  <c:v>-1.5757873595145355</c:v>
                </c:pt>
                <c:pt idx="7">
                  <c:v>-1.9961141442976671</c:v>
                </c:pt>
                <c:pt idx="8">
                  <c:v>0.23590652342451168</c:v>
                </c:pt>
                <c:pt idx="9">
                  <c:v>-5.7456658895294055E-2</c:v>
                </c:pt>
                <c:pt idx="10">
                  <c:v>-2.752871720600103</c:v>
                </c:pt>
                <c:pt idx="11">
                  <c:v>-3.4970043542024265</c:v>
                </c:pt>
                <c:pt idx="12">
                  <c:v>-2.7719856276138266</c:v>
                </c:pt>
                <c:pt idx="13">
                  <c:v>-1.6648088014345919</c:v>
                </c:pt>
                <c:pt idx="14">
                  <c:v>2.4643288400350016E-3</c:v>
                </c:pt>
                <c:pt idx="15">
                  <c:v>-0.51133563331690057</c:v>
                </c:pt>
                <c:pt idx="16">
                  <c:v>-0.36163229921356566</c:v>
                </c:pt>
                <c:pt idx="17">
                  <c:v>-0.39526182988826042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E6-4233-B974-4FB936548183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Paca_trim!$BM$103:$BM$120</c:f>
              <c:numCache>
                <c:formatCode>#\ ##0.0</c:formatCode>
                <c:ptCount val="18"/>
                <c:pt idx="0">
                  <c:v>0.49909032797363917</c:v>
                </c:pt>
                <c:pt idx="1">
                  <c:v>-0.33759816033466228</c:v>
                </c:pt>
                <c:pt idx="2">
                  <c:v>-0.64066373745059746</c:v>
                </c:pt>
                <c:pt idx="3">
                  <c:v>-0.20752013439399031</c:v>
                </c:pt>
                <c:pt idx="4">
                  <c:v>1.7329306332625194E-2</c:v>
                </c:pt>
                <c:pt idx="5">
                  <c:v>4.2226677557486214</c:v>
                </c:pt>
                <c:pt idx="6">
                  <c:v>-0.10687059158809298</c:v>
                </c:pt>
                <c:pt idx="7">
                  <c:v>-0.58485093433502389</c:v>
                </c:pt>
                <c:pt idx="8">
                  <c:v>0.41610866653911671</c:v>
                </c:pt>
                <c:pt idx="9">
                  <c:v>0.72874493927126416</c:v>
                </c:pt>
                <c:pt idx="10">
                  <c:v>-1.1041233213542556</c:v>
                </c:pt>
                <c:pt idx="11">
                  <c:v>-1.8790791077960223</c:v>
                </c:pt>
                <c:pt idx="12">
                  <c:v>-2.022269327290882</c:v>
                </c:pt>
                <c:pt idx="13">
                  <c:v>-1.3130082311690217</c:v>
                </c:pt>
                <c:pt idx="14">
                  <c:v>-0.4510520347738578</c:v>
                </c:pt>
                <c:pt idx="15">
                  <c:v>-0.32400141750619227</c:v>
                </c:pt>
                <c:pt idx="16">
                  <c:v>-0.3047386865762558</c:v>
                </c:pt>
                <c:pt idx="17">
                  <c:v>-1.2201334759794236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E6-4233-B974-4FB936548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291008"/>
        <c:axId val="153296896"/>
      </c:barChart>
      <c:catAx>
        <c:axId val="153291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329689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53296896"/>
        <c:scaling>
          <c:orientation val="minMax"/>
          <c:max val="18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3291008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3034240643777396"/>
          <c:y val="0.1783100465735196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Paca_trim!$BT$103:$BT$120</c:f>
              <c:numCache>
                <c:formatCode>#\ ##0.0</c:formatCode>
                <c:ptCount val="18"/>
                <c:pt idx="0">
                  <c:v>-0.54107896063648742</c:v>
                </c:pt>
                <c:pt idx="1">
                  <c:v>-1.3328552529086823</c:v>
                </c:pt>
                <c:pt idx="2">
                  <c:v>-1.7255422864374981</c:v>
                </c:pt>
                <c:pt idx="3">
                  <c:v>-0.7739977557890465</c:v>
                </c:pt>
                <c:pt idx="4">
                  <c:v>0.65923898376960555</c:v>
                </c:pt>
                <c:pt idx="5">
                  <c:v>8.8714413379292765</c:v>
                </c:pt>
                <c:pt idx="6">
                  <c:v>-4.6107482498622065</c:v>
                </c:pt>
                <c:pt idx="7">
                  <c:v>-4.4980146778615175</c:v>
                </c:pt>
                <c:pt idx="8">
                  <c:v>-1.3876016888065168</c:v>
                </c:pt>
                <c:pt idx="9">
                  <c:v>0.57955880433364637</c:v>
                </c:pt>
                <c:pt idx="10">
                  <c:v>-1.2835154566927076</c:v>
                </c:pt>
                <c:pt idx="11">
                  <c:v>-2.1258134490238612</c:v>
                </c:pt>
                <c:pt idx="12">
                  <c:v>-9.8055018267784178E-2</c:v>
                </c:pt>
                <c:pt idx="13">
                  <c:v>0.86722689075631187</c:v>
                </c:pt>
                <c:pt idx="14">
                  <c:v>1.9088243135163996</c:v>
                </c:pt>
                <c:pt idx="15">
                  <c:v>1.5996965416208875</c:v>
                </c:pt>
                <c:pt idx="16">
                  <c:v>0.83939491470872429</c:v>
                </c:pt>
                <c:pt idx="17">
                  <c:v>-0.29619416037892643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9-4E0D-B53F-C00B2B9AAADD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Paca_trim!$BU$103:$BU$120</c:f>
              <c:numCache>
                <c:formatCode>#\ ##0.0</c:formatCode>
                <c:ptCount val="18"/>
                <c:pt idx="0">
                  <c:v>0.46350783894919534</c:v>
                </c:pt>
                <c:pt idx="1">
                  <c:v>-0.2704578982384076</c:v>
                </c:pt>
                <c:pt idx="2">
                  <c:v>-0.76716699296642821</c:v>
                </c:pt>
                <c:pt idx="3">
                  <c:v>-1.5958846052670062</c:v>
                </c:pt>
                <c:pt idx="4">
                  <c:v>-1.6544390649597451</c:v>
                </c:pt>
                <c:pt idx="5">
                  <c:v>6.0601026880096498</c:v>
                </c:pt>
                <c:pt idx="6">
                  <c:v>2.3777996098699905</c:v>
                </c:pt>
                <c:pt idx="7">
                  <c:v>1.1779758841772958</c:v>
                </c:pt>
                <c:pt idx="8">
                  <c:v>1.976632302405501</c:v>
                </c:pt>
                <c:pt idx="9">
                  <c:v>-0.54725831670890956</c:v>
                </c:pt>
                <c:pt idx="10">
                  <c:v>-4.1405762923206186</c:v>
                </c:pt>
                <c:pt idx="11">
                  <c:v>-4.4367780338484657</c:v>
                </c:pt>
                <c:pt idx="12">
                  <c:v>-5.5393629140836564</c:v>
                </c:pt>
                <c:pt idx="13">
                  <c:v>-4.3652596131255379</c:v>
                </c:pt>
                <c:pt idx="14">
                  <c:v>-2.5909790690818446</c:v>
                </c:pt>
                <c:pt idx="15">
                  <c:v>-2.7876790638240778</c:v>
                </c:pt>
                <c:pt idx="16">
                  <c:v>-2.0720190943996575</c:v>
                </c:pt>
                <c:pt idx="17">
                  <c:v>-0.97138820204875076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E9-4E0D-B53F-C00B2B9AA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350144"/>
        <c:axId val="153351680"/>
      </c:barChart>
      <c:catAx>
        <c:axId val="153350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335168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53351680"/>
        <c:scaling>
          <c:orientation val="minMax"/>
          <c:max val="10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335014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8960B09E-1F4A-C163-0B5E-F79CA7F09CC7}"/>
            </a:ext>
          </a:extLst>
        </cdr:cNvPr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0.91497</cdr:x>
      <cdr:y>0.16966</cdr:y>
    </cdr:from>
    <cdr:to>
      <cdr:x>1</cdr:x>
      <cdr:y>0.26774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867525" y="809626"/>
          <a:ext cx="638175" cy="468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0.90268</cdr:x>
      <cdr:y>0.2777</cdr:y>
    </cdr:from>
    <cdr:to>
      <cdr:x>0.90378</cdr:x>
      <cdr:y>0.76716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7D1DE372-969E-085D-6862-3D98B433DA36}"/>
            </a:ext>
          </a:extLst>
        </cdr:cNvPr>
        <cdr:cNvCxnSpPr/>
      </cdr:nvCxnSpPr>
      <cdr:spPr>
        <a:xfrm xmlns:a="http://schemas.openxmlformats.org/drawingml/2006/main" flipH="1">
          <a:off x="6775215" y="1325185"/>
          <a:ext cx="8257" cy="2335716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0.90598</cdr:x>
      <cdr:y>0.2968</cdr:y>
    </cdr:from>
    <cdr:to>
      <cdr:x>0.95718</cdr:x>
      <cdr:y>0.29741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F36CD74F-C63D-A071-AB7D-DF62DC8422D0}"/>
            </a:ext>
          </a:extLst>
        </cdr:cNvPr>
        <cdr:cNvCxnSpPr/>
      </cdr:nvCxnSpPr>
      <cdr:spPr>
        <a:xfrm xmlns:a="http://schemas.openxmlformats.org/drawingml/2006/main">
          <a:off x="6800003" y="1416337"/>
          <a:ext cx="384292" cy="291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0.88759</cdr:x>
      <cdr:y>0.22023</cdr:y>
    </cdr:from>
    <cdr:to>
      <cdr:x>0.9798</cdr:x>
      <cdr:y>0.27895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62018" y="1050942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0.14571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6953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Pôle emploi, Dares (STMT) - Calculs des CVS-CJO : Dares</a:t>
          </a:r>
          <a:endParaRPr lang="fr-FR" sz="1000">
            <a:effectLst/>
          </a:endParaRPr>
        </a:p>
      </cdr:txBody>
    </cdr:sp>
  </cdr:relSizeAnchor>
  <cdr:relSizeAnchor xmlns:cdr="http://schemas.openxmlformats.org/drawingml/2006/chartDrawing">
    <cdr:from>
      <cdr:x>0.90251</cdr:x>
      <cdr:y>0.2502</cdr:y>
    </cdr:from>
    <cdr:to>
      <cdr:x>0.90251</cdr:x>
      <cdr:y>0.76916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4261FBFC-A3E6-E89A-D615-A78AB523B11B}"/>
            </a:ext>
          </a:extLst>
        </cdr:cNvPr>
        <cdr:cNvCxnSpPr/>
      </cdr:nvCxnSpPr>
      <cdr:spPr>
        <a:xfrm xmlns:a="http://schemas.openxmlformats.org/drawingml/2006/main" flipH="1">
          <a:off x="6773961" y="1193961"/>
          <a:ext cx="0" cy="247649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0.90608</cdr:x>
      <cdr:y>0.30096</cdr:y>
    </cdr:from>
    <cdr:to>
      <cdr:x>0.96445</cdr:x>
      <cdr:y>0.30096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D5B520DA-3B65-C3E5-38F5-A4C3C1829397}"/>
            </a:ext>
          </a:extLst>
        </cdr:cNvPr>
        <cdr:cNvCxnSpPr/>
      </cdr:nvCxnSpPr>
      <cdr:spPr>
        <a:xfrm xmlns:a="http://schemas.openxmlformats.org/drawingml/2006/main">
          <a:off x="6800802" y="1436197"/>
          <a:ext cx="438107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0.90089</cdr:x>
      <cdr:y>0.23619</cdr:y>
    </cdr:from>
    <cdr:to>
      <cdr:x>0.99183</cdr:x>
      <cdr:y>0.29491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61803" y="1127105"/>
          <a:ext cx="682568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0.90019</cdr:x>
      <cdr:y>0.27554</cdr:y>
    </cdr:from>
    <cdr:to>
      <cdr:x>0.90129</cdr:x>
      <cdr:y>0.78408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F2176B6E-ACD5-F67E-EF69-7C6D2A0C87B9}"/>
            </a:ext>
          </a:extLst>
        </cdr:cNvPr>
        <cdr:cNvCxnSpPr/>
      </cdr:nvCxnSpPr>
      <cdr:spPr>
        <a:xfrm xmlns:a="http://schemas.openxmlformats.org/drawingml/2006/main" flipH="1">
          <a:off x="6756548" y="1314863"/>
          <a:ext cx="8256" cy="2426766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0.90531</cdr:x>
      <cdr:y>0.33533</cdr:y>
    </cdr:from>
    <cdr:to>
      <cdr:x>0.96877</cdr:x>
      <cdr:y>0.33533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3E30ABD3-DCF8-7BD2-D343-4A6185BAA12B}"/>
            </a:ext>
          </a:extLst>
        </cdr:cNvPr>
        <cdr:cNvCxnSpPr/>
      </cdr:nvCxnSpPr>
      <cdr:spPr>
        <a:xfrm xmlns:a="http://schemas.openxmlformats.org/drawingml/2006/main">
          <a:off x="6795002" y="1600203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0.89642</cdr:x>
      <cdr:y>0.26536</cdr:y>
    </cdr:from>
    <cdr:to>
      <cdr:x>0.98863</cdr:x>
      <cdr:y>0.32408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28280" y="1266290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18/07/2023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avril 2019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16/04/2019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La Note de conjoncture du 1er trimestre 2023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Note de conjoncture du 1er trimestre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ca.dreets.gouv.fr/Les-indicateurs-cles-de-la-Dreets-Paca" TargetMode="External"/><Relationship Id="rId4" Type="http://schemas.openxmlformats.org/officeDocument/2006/relationships/hyperlink" Target="http://paca.dreets.gouv.fr/Les-outils-de-pilotage-territorialis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71392" y="5703070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33082" y="6568767"/>
            <a:ext cx="5291846" cy="365125"/>
          </a:xfrm>
        </p:spPr>
        <p:txBody>
          <a:bodyPr/>
          <a:lstStyle/>
          <a:p>
            <a:r>
              <a:rPr lang="fr-FR"/>
              <a:t>La Note de conjoncture du 1er trimestre 2023</a:t>
            </a:r>
            <a:endParaRPr lang="fr-FR" dirty="0"/>
          </a:p>
        </p:txBody>
      </p:sp>
      <p:pic>
        <p:nvPicPr>
          <p:cNvPr id="7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274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14681E4-B28F-B464-DBC3-CE09918D9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5" y="1875196"/>
            <a:ext cx="9060110" cy="361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9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1" y="30010"/>
            <a:ext cx="9216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rgbClr val="376092"/>
                </a:solidFill>
              </a:rPr>
              <a:t>Stabilité ou quasi-stabilité dans tous les départements de la région</a:t>
            </a:r>
            <a:endParaRPr lang="fr-FR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9073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1er trimestre 2023</a:t>
            </a:r>
            <a:endParaRPr lang="fr-FR" dirty="0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900545" y="6046808"/>
            <a:ext cx="6245088" cy="4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1" i="0" u="none" strike="noStrike" baseline="0" dirty="0">
                <a:solidFill>
                  <a:sysClr val="windowText" lastClr="000000"/>
                </a:solidFill>
                <a:latin typeface="+mn-lt"/>
              </a:rPr>
              <a:t>Note : </a:t>
            </a: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données trimestrielles provisoires ; estimation à +/- 0,3 point près du niveau du taux de chômage national </a:t>
            </a:r>
          </a:p>
          <a:p>
            <a:pPr algn="l" rtl="0">
              <a:defRPr sz="1000"/>
            </a:pP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 dirty="0">
                <a:solidFill>
                  <a:sysClr val="windowText" lastClr="000000"/>
                </a:solidFill>
                <a:latin typeface="Calibri"/>
              </a:rPr>
              <a:t>Source : </a:t>
            </a:r>
            <a:r>
              <a:rPr lang="fr-FR" sz="1000" b="0" i="1" u="none" strike="noStrike" baseline="0" dirty="0">
                <a:solidFill>
                  <a:sysClr val="windowText" lastClr="000000"/>
                </a:solidFill>
                <a:latin typeface="Calibri"/>
              </a:rPr>
              <a:t>Insee, taux de chômage au sens du BIT (national) et taux de chômage localisé (régional et départementaux)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3103809" y="1573411"/>
            <a:ext cx="16433" cy="26480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1171575" y="1153365"/>
            <a:ext cx="6800850" cy="4551269"/>
            <a:chOff x="0" y="0"/>
            <a:chExt cx="6255114" cy="4099044"/>
          </a:xfrm>
        </p:grpSpPr>
        <p:graphicFrame>
          <p:nvGraphicFramePr>
            <p:cNvPr id="12" name="Graphique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00241364"/>
                </p:ext>
              </p:extLst>
            </p:nvPr>
          </p:nvGraphicFramePr>
          <p:xfrm>
            <a:off x="0" y="0"/>
            <a:ext cx="6255114" cy="4099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3" name="Connecteur droit 12"/>
            <p:cNvCxnSpPr/>
            <p:nvPr/>
          </p:nvCxnSpPr>
          <p:spPr>
            <a:xfrm flipV="1">
              <a:off x="1859668" y="360300"/>
              <a:ext cx="15114" cy="238491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068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0250" y="50888"/>
            <a:ext cx="879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taux de chômage varie peu au sein des zones d’emploi du territoire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0250" y="95424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78633" y="1758595"/>
            <a:ext cx="998806" cy="520505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1er trimestre 2023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B7437C8-5E45-070C-3A0B-F43E97E48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769" y="1025648"/>
            <a:ext cx="5264820" cy="56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71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326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1er trimestre 2023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48754" y="443815"/>
            <a:ext cx="884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La demande d’emploi poursuit son recul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284672" y="1042987"/>
            <a:ext cx="8298611" cy="5319349"/>
            <a:chOff x="0" y="0"/>
            <a:chExt cx="7505700" cy="4772025"/>
          </a:xfrm>
        </p:grpSpPr>
        <p:graphicFrame>
          <p:nvGraphicFramePr>
            <p:cNvPr id="18" name="Graphique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43831422"/>
                </p:ext>
              </p:extLst>
            </p:nvPr>
          </p:nvGraphicFramePr>
          <p:xfrm>
            <a:off x="0" y="0"/>
            <a:ext cx="7505700" cy="4772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1" name="Connecteur droit 20"/>
            <p:cNvCxnSpPr/>
            <p:nvPr/>
          </p:nvCxnSpPr>
          <p:spPr>
            <a:xfrm flipH="1">
              <a:off x="6972300" y="828262"/>
              <a:ext cx="1657" cy="271503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oneTexte 17"/>
          <p:cNvSpPr txBox="1"/>
          <p:nvPr/>
        </p:nvSpPr>
        <p:spPr>
          <a:xfrm>
            <a:off x="2826669" y="1943308"/>
            <a:ext cx="2973524" cy="879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>
                <a:solidFill>
                  <a:srgbClr val="FF0000"/>
                </a:solidFill>
              </a:rPr>
              <a:t>449 800 demandeurs d’emploi catégories A,B,C en moyenne </a:t>
            </a:r>
          </a:p>
          <a:p>
            <a:pPr algn="ctr"/>
            <a:r>
              <a:rPr lang="fr-FR" sz="1400" b="1">
                <a:solidFill>
                  <a:srgbClr val="FF0000"/>
                </a:solidFill>
              </a:rPr>
              <a:t>au T1 2023</a:t>
            </a:r>
          </a:p>
          <a:p>
            <a:pPr algn="ctr"/>
            <a:endParaRPr lang="fr-FR" sz="1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56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80" y="102779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1er trimestre 2023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9053" y="58496"/>
            <a:ext cx="892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diminution identique pour les hommes et pour les femmes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980272"/>
              </p:ext>
            </p:extLst>
          </p:nvPr>
        </p:nvGraphicFramePr>
        <p:xfrm>
          <a:off x="448573" y="1042986"/>
          <a:ext cx="8126083" cy="532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767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4776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57079" y="37658"/>
            <a:ext cx="8986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Après deux trimestres de hausse, la demande d’emploi des jeunes repart à la baisse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45540" cy="365125"/>
          </a:xfrm>
        </p:spPr>
        <p:txBody>
          <a:bodyPr/>
          <a:lstStyle/>
          <a:p>
            <a:r>
              <a:rPr lang="fr-FR"/>
              <a:t>La Note de conjoncture du 1er trimestre 2023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113428"/>
              </p:ext>
            </p:extLst>
          </p:nvPr>
        </p:nvGraphicFramePr>
        <p:xfrm>
          <a:off x="379562" y="1042987"/>
          <a:ext cx="8186468" cy="5375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4540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29659"/>
            <a:ext cx="8912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Fort recul de la demande d’emploi de longue durée, hausse ralentie chez les inscrits depuis moins d’un an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529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17905" y="6568767"/>
            <a:ext cx="4542817" cy="365125"/>
          </a:xfrm>
        </p:spPr>
        <p:txBody>
          <a:bodyPr/>
          <a:lstStyle/>
          <a:p>
            <a:r>
              <a:rPr lang="fr-FR"/>
              <a:t>La Note de conjoncture du 1er trimestre 2023</a:t>
            </a:r>
            <a:endParaRPr lang="fr-FR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163374"/>
              </p:ext>
            </p:extLst>
          </p:nvPr>
        </p:nvGraphicFramePr>
        <p:xfrm>
          <a:off x="276045" y="1042986"/>
          <a:ext cx="8238227" cy="5366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2615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5711" y="20647"/>
            <a:ext cx="9078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Sur un an, baisse du nombre de foyers bénéficiaires du RSA, plus prononcée pour l’ASS ; hausse pour l’AAH et la PA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1er trimestre 2023</a:t>
            </a:r>
            <a:endParaRPr lang="fr-FR" dirty="0"/>
          </a:p>
        </p:txBody>
      </p:sp>
      <p:pic>
        <p:nvPicPr>
          <p:cNvPr id="12" name="Image 11" descr="Une image contenant texte, ligne, Tracé, diagramme&#10;&#10;Description générée automatiquement">
            <a:extLst>
              <a:ext uri="{FF2B5EF4-FFF2-40B4-BE49-F238E27FC236}">
                <a16:creationId xmlns:a16="http://schemas.microsoft.com/office/drawing/2014/main" id="{CAE5317F-5860-64B6-AF8C-B9895FDD3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70" y="1066470"/>
            <a:ext cx="6343834" cy="4837941"/>
          </a:xfrm>
          <a:prstGeom prst="rect">
            <a:avLst/>
          </a:prstGeom>
        </p:spPr>
      </p:pic>
      <p:sp>
        <p:nvSpPr>
          <p:cNvPr id="8" name="ZoneTexte 1"/>
          <p:cNvSpPr txBox="1"/>
          <p:nvPr/>
        </p:nvSpPr>
        <p:spPr>
          <a:xfrm>
            <a:off x="1312767" y="5694481"/>
            <a:ext cx="6064737" cy="10487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fr-FR" sz="1000" dirty="0"/>
          </a:p>
          <a:p>
            <a:r>
              <a:rPr lang="fr-FR" sz="1000" dirty="0"/>
              <a:t>NB : Le </a:t>
            </a:r>
            <a:r>
              <a:rPr lang="fr-FR" dirty="0"/>
              <a:t>RSA, l’ASS, l’AAH et la Prime d’activité ont bénéficié d’une revalorisation exceptionnelle anticipée au 1</a:t>
            </a:r>
            <a:r>
              <a:rPr lang="fr-FR" baseline="30000" dirty="0"/>
              <a:t>er</a:t>
            </a:r>
            <a:r>
              <a:rPr lang="fr-FR" dirty="0"/>
              <a:t> juillet 2022. Si ces revalorisations ont pu jouer à la hausse sur les effectifs de bénéficiaires (augmentation du nombre de personnes éligibles, hausse du taux de recours), ils n’ont pas toujours suffi à les voir augmenter </a:t>
            </a:r>
          </a:p>
        </p:txBody>
      </p:sp>
    </p:spTree>
    <p:extLst>
      <p:ext uri="{BB962C8B-B14F-4D97-AF65-F5344CB8AC3E}">
        <p14:creationId xmlns:p14="http://schemas.microsoft.com/office/powerpoint/2010/main" val="1220535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9837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bien plus marqué qu’au niveau national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1er trimestre 2023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E7996A5-A410-6FA9-A039-CCC5AB794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6020"/>
            <a:ext cx="9144000" cy="34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80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sz="2000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Les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éclairages conjoncturels départementaux </a:t>
            </a:r>
            <a:r>
              <a:rPr lang="fr-FR" sz="2000" dirty="0"/>
              <a:t>: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http://paca.dreets.gouv.fr/Les-outils-de-pilotage-territorialises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lvl="1" algn="ctr"/>
            <a:r>
              <a:rPr lang="fr-FR" u="sng" dirty="0">
                <a:hlinkClick r:id="rId5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La Note de conjoncture du 1er trimestre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34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/>
              <a:t>La Note de conjoncture du 1er trimestre 2023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5677" y="64022"/>
            <a:ext cx="8928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Nouvelle hausse de l’emploi salarié, portée par le secteur privé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504317" y="1516563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T1 2023 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T4 2022)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724279" y="2828195"/>
            <a:ext cx="205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+0,5 % (après +0,3 %) 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95072" y="3326629"/>
            <a:ext cx="2317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+0,3 % (après +0,2 %)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F10278-6321-F04D-873A-DF4E54AAD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61" y="1243303"/>
            <a:ext cx="6690183" cy="517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08138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981713" y="5841402"/>
            <a:ext cx="632667" cy="2194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74723" cy="365125"/>
          </a:xfrm>
        </p:spPr>
        <p:txBody>
          <a:bodyPr/>
          <a:lstStyle/>
          <a:p>
            <a:r>
              <a:rPr lang="fr-FR"/>
              <a:t>La Note de conjoncture du 1er trimestre 2023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0170" y="404687"/>
            <a:ext cx="893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Vive progression de l’emploi hors intérim, recul de l’intérim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98046" y="5695950"/>
            <a:ext cx="474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065280" y="3005502"/>
            <a:ext cx="20787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+10 800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-1 300 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83745" y="2420727"/>
            <a:ext cx="2160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2023, </a:t>
            </a:r>
          </a:p>
          <a:p>
            <a:pPr algn="ctr"/>
            <a:r>
              <a:rPr lang="fr-FR" sz="1600" b="1" dirty="0"/>
              <a:t>+9 500 emplois :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4" t="61853" r="29737" b="32112"/>
          <a:stretch/>
        </p:blipFill>
        <p:spPr bwMode="auto">
          <a:xfrm>
            <a:off x="490763" y="5499303"/>
            <a:ext cx="6350082" cy="68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8009706-4431-1169-BB24-DA0A8DD18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96" y="1089201"/>
            <a:ext cx="6350082" cy="427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6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5728" y="6568767"/>
            <a:ext cx="4338536" cy="365125"/>
          </a:xfrm>
        </p:spPr>
        <p:txBody>
          <a:bodyPr/>
          <a:lstStyle/>
          <a:p>
            <a:r>
              <a:rPr lang="fr-FR"/>
              <a:t>La Note de conjoncture du 1er trimestre 2023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57079" y="23335"/>
            <a:ext cx="8736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l’emploi essentiellement portée par le tertiaire marchand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2382" y="5777345"/>
            <a:ext cx="5834797" cy="1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1" t="56466" r="26208" b="31250"/>
          <a:stretch/>
        </p:blipFill>
        <p:spPr bwMode="auto">
          <a:xfrm>
            <a:off x="1392381" y="5222771"/>
            <a:ext cx="6332721" cy="113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3AACFB2-0112-8721-0864-CF51321ED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374" y="1009462"/>
            <a:ext cx="6889214" cy="410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961" y="155834"/>
            <a:ext cx="8980490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300" b="1" dirty="0">
                <a:solidFill>
                  <a:schemeClr val="accent1">
                    <a:lumMod val="75000"/>
                  </a:schemeClr>
                </a:solidFill>
              </a:rPr>
              <a:t>Vive croissance dans le tertiaire marchand, ralentie dans l’industrie, quasi-stabilité dans le tertiaire non marchand, recul dans la construction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66545" y="6568767"/>
            <a:ext cx="4387174" cy="365125"/>
          </a:xfrm>
        </p:spPr>
        <p:txBody>
          <a:bodyPr/>
          <a:lstStyle/>
          <a:p>
            <a:r>
              <a:rPr lang="fr-FR"/>
              <a:t>La Note de conjoncture du 1er trimestre 2023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653720" y="1990580"/>
            <a:ext cx="251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T1 2023 :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769442" y="2409854"/>
            <a:ext cx="251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+0,8 % (après une stabilité) 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948084" y="3556523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+0,1 % (après +0,3 %)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913302" y="2805441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75000"/>
                  </a:schemeClr>
                </a:solidFill>
              </a:rPr>
              <a:t>-0,3 % (après +0,8 %)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876154" y="3169834"/>
            <a:ext cx="2137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 +0,4 % (après  +0,6 %)</a:t>
            </a:r>
            <a:endParaRPr lang="fr-FR" sz="500" dirty="0">
              <a:solidFill>
                <a:srgbClr val="00206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4" t="61853" r="29737" b="32112"/>
          <a:stretch/>
        </p:blipFill>
        <p:spPr bwMode="auto">
          <a:xfrm>
            <a:off x="697754" y="5635455"/>
            <a:ext cx="6350082" cy="68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7EB92E-2526-54FA-0AFB-BB8B243A6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54" y="1298562"/>
            <a:ext cx="6071688" cy="404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0" y="373467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Premier recul des embauches en CDI en plus de deux ans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89668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1er trimestre 2023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8BD9596-3294-AFD3-DAA9-CDDF5831B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225" y="1179108"/>
            <a:ext cx="696277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59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79" y="34243"/>
            <a:ext cx="898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nombre de bénéficiaires de contrats aidés poursuit sa baisse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89668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1er trimestre 2023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F0A2C8B-34BD-5B3E-2FCB-0527D6417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62" y="1080014"/>
            <a:ext cx="755332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0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6555" y="164016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d’apprentis toujours à un haut niveau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71088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1er trimestre 2023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7852B4-A662-223E-C851-99E46D3EA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458765"/>
            <a:ext cx="71056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8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0388" y="114480"/>
            <a:ext cx="90479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Le taux de chômage se maintient à un niveau historiquement bas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30388" y="9554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1er trimestre 2023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402915" y="3715659"/>
            <a:ext cx="151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0,0 point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402915" y="4054288"/>
            <a:ext cx="131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0,0 point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788410" y="2809817"/>
            <a:ext cx="238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T4 2022 :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924D2E3-65DB-AF9B-28EF-3A4DC5149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77" y="1547650"/>
            <a:ext cx="68389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2ff91c20-40e6-4ab5-a5ac-9b5646c66526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6196</TotalTime>
  <Words>1089</Words>
  <Application>Microsoft Office PowerPoint</Application>
  <PresentationFormat>Affichage à l'écran (4:3)</PresentationFormat>
  <Paragraphs>159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SAUVIAC, Mathieu (DREETS-PACA)</cp:lastModifiedBy>
  <cp:revision>689</cp:revision>
  <cp:lastPrinted>2018-10-09T12:30:48Z</cp:lastPrinted>
  <dcterms:created xsi:type="dcterms:W3CDTF">2018-05-30T13:27:07Z</dcterms:created>
  <dcterms:modified xsi:type="dcterms:W3CDTF">2023-07-18T13:01:38Z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