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256" r:id="rId6"/>
    <p:sldId id="263" r:id="rId7"/>
    <p:sldId id="300" r:id="rId8"/>
    <p:sldId id="265" r:id="rId9"/>
    <p:sldId id="290" r:id="rId10"/>
    <p:sldId id="310" r:id="rId11"/>
    <p:sldId id="301" r:id="rId12"/>
    <p:sldId id="312" r:id="rId13"/>
    <p:sldId id="269" r:id="rId14"/>
    <p:sldId id="294" r:id="rId15"/>
    <p:sldId id="283" r:id="rId16"/>
    <p:sldId id="317" r:id="rId17"/>
    <p:sldId id="318" r:id="rId18"/>
    <p:sldId id="319" r:id="rId19"/>
    <p:sldId id="320" r:id="rId20"/>
    <p:sldId id="309" r:id="rId21"/>
    <p:sldId id="308" r:id="rId22"/>
    <p:sldId id="303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206" autoAdjust="0"/>
  </p:normalViewPr>
  <p:slideViewPr>
    <p:cSldViewPr snapToGrid="0" snapToObjects="1">
      <p:cViewPr varScale="1">
        <p:scale>
          <a:sx n="110" d="100"/>
          <a:sy n="110" d="100"/>
        </p:scale>
        <p:origin x="10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Taux%20de%20ch&#244;mage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10'!$C$25</c:f>
              <c:strCache>
                <c:ptCount val="1"/>
                <c:pt idx="0">
                  <c:v>T4 2023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1B-4F1B-AF46-4BDFFB8AE848}"/>
                </c:ext>
              </c:extLst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1B-4F1B-AF46-4BDFFB8AE848}"/>
                </c:ext>
              </c:extLst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1B-4F1B-AF46-4BDFFB8AE848}"/>
                </c:ext>
              </c:extLst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1B-4F1B-AF46-4BDFFB8AE848}"/>
                </c:ext>
              </c:extLst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1B-4F1B-AF46-4BDFFB8AE848}"/>
                </c:ext>
              </c:extLst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1B-4F1B-AF46-4BDFFB8AE848}"/>
                </c:ext>
              </c:extLst>
            </c:dLbl>
            <c:dLbl>
              <c:idx val="7"/>
              <c:layout>
                <c:manualLayout>
                  <c:x val="5.6081225140975027E-4"/>
                  <c:y val="2.7904305370655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1B-4F1B-AF46-4BDFFB8AE8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10'!$A$26:$A$33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10'!$C$26:$C$33</c:f>
              <c:numCache>
                <c:formatCode>0.0</c:formatCode>
                <c:ptCount val="8"/>
                <c:pt idx="0">
                  <c:v>7.3</c:v>
                </c:pt>
                <c:pt idx="1">
                  <c:v>8.1999999999999993</c:v>
                </c:pt>
                <c:pt idx="2">
                  <c:v>8.1999999999999993</c:v>
                </c:pt>
                <c:pt idx="3">
                  <c:v>6.6</c:v>
                </c:pt>
                <c:pt idx="4">
                  <c:v>7.2</c:v>
                </c:pt>
                <c:pt idx="5">
                  <c:v>8.6999999999999993</c:v>
                </c:pt>
                <c:pt idx="6">
                  <c:v>7.4</c:v>
                </c:pt>
                <c:pt idx="7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91B-4F1B-AF46-4BDFFB8AE848}"/>
            </c:ext>
          </c:extLst>
        </c:ser>
        <c:ser>
          <c:idx val="1"/>
          <c:order val="1"/>
          <c:tx>
            <c:strRef>
              <c:f>'Figure 10'!$B$25</c:f>
              <c:strCache>
                <c:ptCount val="1"/>
                <c:pt idx="0">
                  <c:v>T1 2024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91B-4F1B-AF46-4BDFFB8AE848}"/>
                </c:ext>
              </c:extLst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91B-4F1B-AF46-4BDFFB8AE848}"/>
                </c:ext>
              </c:extLst>
            </c:dLbl>
            <c:dLbl>
              <c:idx val="7"/>
              <c:layout>
                <c:manualLayout>
                  <c:x val="3.73482726423902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1B-4F1B-AF46-4BDFFB8AE84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10'!$A$26:$A$33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10'!$B$26:$B$33</c:f>
              <c:numCache>
                <c:formatCode>0.0</c:formatCode>
                <c:ptCount val="8"/>
                <c:pt idx="0">
                  <c:v>7.3</c:v>
                </c:pt>
                <c:pt idx="1">
                  <c:v>8.1</c:v>
                </c:pt>
                <c:pt idx="2">
                  <c:v>8.1</c:v>
                </c:pt>
                <c:pt idx="3">
                  <c:v>6.6</c:v>
                </c:pt>
                <c:pt idx="4">
                  <c:v>7.1</c:v>
                </c:pt>
                <c:pt idx="5">
                  <c:v>8.6999999999999993</c:v>
                </c:pt>
                <c:pt idx="6">
                  <c:v>7.4</c:v>
                </c:pt>
                <c:pt idx="7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91B-4F1B-AF46-4BDFFB8AE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83232"/>
        <c:axId val="172409600"/>
      </c:barChart>
      <c:catAx>
        <c:axId val="17238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240960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72409600"/>
        <c:scaling>
          <c:orientation val="minMax"/>
          <c:max val="10"/>
          <c:min val="6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2383232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5626046744156976"/>
          <c:y val="0.11789261412586248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trim'!$A$25:$B$100</c:f>
              <c:multiLvlStrCache>
                <c:ptCount val="7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  <c:pt idx="68">
                    <c:v>T1</c:v>
                  </c:pt>
                  <c:pt idx="69">
                    <c:v>T2</c:v>
                  </c:pt>
                  <c:pt idx="70">
                    <c:v>T3</c:v>
                  </c:pt>
                  <c:pt idx="71">
                    <c:v>T4</c:v>
                  </c:pt>
                  <c:pt idx="72">
                    <c:v>T1</c:v>
                  </c:pt>
                  <c:pt idx="73">
                    <c:v>T2</c:v>
                  </c:pt>
                  <c:pt idx="74">
                    <c:v>T3</c:v>
                  </c:pt>
                  <c:pt idx="7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  <c:pt idx="56">
                    <c:v>2028</c:v>
                  </c:pt>
                  <c:pt idx="60">
                    <c:v>2029</c:v>
                  </c:pt>
                  <c:pt idx="64">
                    <c:v>2030</c:v>
                  </c:pt>
                  <c:pt idx="68">
                    <c:v>2031</c:v>
                  </c:pt>
                  <c:pt idx="72">
                    <c:v>2032</c:v>
                  </c:pt>
                </c:lvl>
              </c:multiLvlStrCache>
            </c:multiLvlStrRef>
          </c:cat>
          <c:val>
            <c:numRef>
              <c:f>Paca_trim!$BH$83:$BH$123</c:f>
              <c:numCache>
                <c:formatCode>#\ ##0.0</c:formatCode>
                <c:ptCount val="41"/>
                <c:pt idx="0">
                  <c:v>1.2228065408161681</c:v>
                </c:pt>
                <c:pt idx="1">
                  <c:v>1.4780658813125624</c:v>
                </c:pt>
                <c:pt idx="2">
                  <c:v>1.5086676418412326</c:v>
                </c:pt>
                <c:pt idx="3">
                  <c:v>1.7851804726244147</c:v>
                </c:pt>
                <c:pt idx="4">
                  <c:v>2.0272305560575798</c:v>
                </c:pt>
                <c:pt idx="5">
                  <c:v>2.4379262495940468</c:v>
                </c:pt>
                <c:pt idx="6">
                  <c:v>0.19166060221778025</c:v>
                </c:pt>
                <c:pt idx="7">
                  <c:v>1.0873551811179993</c:v>
                </c:pt>
                <c:pt idx="8">
                  <c:v>0.6018567922313478</c:v>
                </c:pt>
                <c:pt idx="9">
                  <c:v>-0.23548380253304302</c:v>
                </c:pt>
                <c:pt idx="10">
                  <c:v>1.0823799600221173</c:v>
                </c:pt>
                <c:pt idx="11">
                  <c:v>0.73349461800078508</c:v>
                </c:pt>
                <c:pt idx="12">
                  <c:v>1.0727387905409502</c:v>
                </c:pt>
                <c:pt idx="13">
                  <c:v>0.95390930629786208</c:v>
                </c:pt>
                <c:pt idx="14">
                  <c:v>1.0547357361659682</c:v>
                </c:pt>
                <c:pt idx="15">
                  <c:v>1.0167225886594355</c:v>
                </c:pt>
                <c:pt idx="16">
                  <c:v>0.22923363786433448</c:v>
                </c:pt>
                <c:pt idx="17">
                  <c:v>0.28205264982796852</c:v>
                </c:pt>
                <c:pt idx="18">
                  <c:v>-3.9230027594006067E-2</c:v>
                </c:pt>
                <c:pt idx="19">
                  <c:v>-0.10975415070242356</c:v>
                </c:pt>
                <c:pt idx="20">
                  <c:v>-7.524755112505721E-2</c:v>
                </c:pt>
                <c:pt idx="21">
                  <c:v>-0.85700195924242051</c:v>
                </c:pt>
                <c:pt idx="22">
                  <c:v>-1.3295512596456449</c:v>
                </c:pt>
                <c:pt idx="23">
                  <c:v>-1.1499107592953361</c:v>
                </c:pt>
                <c:pt idx="24">
                  <c:v>-0.33492757019006891</c:v>
                </c:pt>
                <c:pt idx="25">
                  <c:v>7.604757294979958</c:v>
                </c:pt>
                <c:pt idx="26">
                  <c:v>-1.5287434615532947</c:v>
                </c:pt>
                <c:pt idx="27">
                  <c:v>-1.8826799966066066</c:v>
                </c:pt>
                <c:pt idx="28">
                  <c:v>0.28998230841879025</c:v>
                </c:pt>
                <c:pt idx="29">
                  <c:v>0.10212878838120609</c:v>
                </c:pt>
                <c:pt idx="30">
                  <c:v>-2.7367765528937937</c:v>
                </c:pt>
                <c:pt idx="31">
                  <c:v>-3.3266808797586034</c:v>
                </c:pt>
                <c:pt idx="32">
                  <c:v>-2.6386432652946268</c:v>
                </c:pt>
                <c:pt idx="33">
                  <c:v>-1.4524112777166698</c:v>
                </c:pt>
                <c:pt idx="34">
                  <c:v>-0.1145567900599942</c:v>
                </c:pt>
                <c:pt idx="35">
                  <c:v>-0.56461869858330793</c:v>
                </c:pt>
                <c:pt idx="36">
                  <c:v>-0.28317301649500859</c:v>
                </c:pt>
                <c:pt idx="37">
                  <c:v>-0.65692889449100456</c:v>
                </c:pt>
                <c:pt idx="38">
                  <c:v>1.5673513255309857E-2</c:v>
                </c:pt>
                <c:pt idx="39">
                  <c:v>0.9813066676616522</c:v>
                </c:pt>
                <c:pt idx="40">
                  <c:v>-0.30594147206621791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32-42E2-A636-5A0C1D648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755008"/>
        <c:axId val="151756800"/>
      </c:barChart>
      <c:catAx>
        <c:axId val="151755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7568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756800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7550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994271020691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Paca_trim!$BI$107:$BI$123</c:f>
              <c:numCache>
                <c:formatCode>#\ ##0.0</c:formatCode>
                <c:ptCount val="17"/>
                <c:pt idx="0">
                  <c:v>-0.11254523178619857</c:v>
                </c:pt>
                <c:pt idx="1">
                  <c:v>9.4701561720031524</c:v>
                </c:pt>
                <c:pt idx="2">
                  <c:v>-2.1405771610969904</c:v>
                </c:pt>
                <c:pt idx="3">
                  <c:v>-1.8425817445947401</c:v>
                </c:pt>
                <c:pt idx="4">
                  <c:v>0.34586588541667407</c:v>
                </c:pt>
                <c:pt idx="5">
                  <c:v>-4.3253179784541462E-2</c:v>
                </c:pt>
                <c:pt idx="6">
                  <c:v>-3.2764938946058919</c:v>
                </c:pt>
                <c:pt idx="7">
                  <c:v>-3.5622413600268299</c:v>
                </c:pt>
                <c:pt idx="8">
                  <c:v>-3.0849521600463947</c:v>
                </c:pt>
                <c:pt idx="9">
                  <c:v>-1.6334589840244162</c:v>
                </c:pt>
                <c:pt idx="10">
                  <c:v>-9.1240875912412811E-2</c:v>
                </c:pt>
                <c:pt idx="11">
                  <c:v>-0.58904109589040798</c:v>
                </c:pt>
                <c:pt idx="12">
                  <c:v>-0.21129024849571021</c:v>
                </c:pt>
                <c:pt idx="13">
                  <c:v>-0.41426927502876687</c:v>
                </c:pt>
                <c:pt idx="14">
                  <c:v>0.22648486249132738</c:v>
                </c:pt>
                <c:pt idx="15">
                  <c:v>1.3773596507409502</c:v>
                </c:pt>
                <c:pt idx="16">
                  <c:v>-0.24109904773458313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CA-4E8D-A667-95129302203D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Paca_trim!$BJ$107:$BJ$123</c:f>
              <c:numCache>
                <c:formatCode>#\ ##0.0</c:formatCode>
                <c:ptCount val="17"/>
                <c:pt idx="0">
                  <c:v>-0.54330414352840029</c:v>
                </c:pt>
                <c:pt idx="1">
                  <c:v>5.8492718609489458</c:v>
                </c:pt>
                <c:pt idx="2">
                  <c:v>-0.93326401481049759</c:v>
                </c:pt>
                <c:pt idx="3">
                  <c:v>-1.9212308164911041</c:v>
                </c:pt>
                <c:pt idx="4">
                  <c:v>0.23621225171612803</c:v>
                </c:pt>
                <c:pt idx="5">
                  <c:v>0.24216542763029203</c:v>
                </c:pt>
                <c:pt idx="6">
                  <c:v>-2.2183834894081267</c:v>
                </c:pt>
                <c:pt idx="7">
                  <c:v>-3.1028757388590011</c:v>
                </c:pt>
                <c:pt idx="8">
                  <c:v>-2.216617088650974</c:v>
                </c:pt>
                <c:pt idx="9">
                  <c:v>-1.282734256715079</c:v>
                </c:pt>
                <c:pt idx="10">
                  <c:v>-0.13633071559424614</c:v>
                </c:pt>
                <c:pt idx="11">
                  <c:v>-0.5418011689253599</c:v>
                </c:pt>
                <c:pt idx="12">
                  <c:v>-0.35030025736346726</c:v>
                </c:pt>
                <c:pt idx="13">
                  <c:v>-0.88385106535618929</c:v>
                </c:pt>
                <c:pt idx="14">
                  <c:v>-0.18239986102868144</c:v>
                </c:pt>
                <c:pt idx="15">
                  <c:v>0.60766029034269309</c:v>
                </c:pt>
                <c:pt idx="16">
                  <c:v>-0.36758346306867695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CA-4E8D-A667-951293022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96928"/>
        <c:axId val="172398464"/>
      </c:barChart>
      <c:catAx>
        <c:axId val="172396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398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398464"/>
        <c:scaling>
          <c:orientation val="minMax"/>
          <c:max val="10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39692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60179596839737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Paca_trim!$BK$107:$BK$123</c:f>
              <c:numCache>
                <c:formatCode>#\ ##0.0</c:formatCode>
                <c:ptCount val="17"/>
                <c:pt idx="0">
                  <c:v>-1.2571034957809535</c:v>
                </c:pt>
                <c:pt idx="1">
                  <c:v>15.643529822113699</c:v>
                </c:pt>
                <c:pt idx="2">
                  <c:v>-4.122052983461522</c:v>
                </c:pt>
                <c:pt idx="3">
                  <c:v>-4.1367377968856474</c:v>
                </c:pt>
                <c:pt idx="4">
                  <c:v>4.922336469044275E-2</c:v>
                </c:pt>
                <c:pt idx="5">
                  <c:v>-0.73798720822172426</c:v>
                </c:pt>
                <c:pt idx="6">
                  <c:v>-6.3388038330212559</c:v>
                </c:pt>
                <c:pt idx="7">
                  <c:v>-5.5800552713588525</c:v>
                </c:pt>
                <c:pt idx="8">
                  <c:v>-3.5434051563083768</c:v>
                </c:pt>
                <c:pt idx="9">
                  <c:v>-1.3880818645490289</c:v>
                </c:pt>
                <c:pt idx="10">
                  <c:v>-9.1659028414303734E-2</c:v>
                </c:pt>
                <c:pt idx="11">
                  <c:v>0.23591087811272171</c:v>
                </c:pt>
                <c:pt idx="12">
                  <c:v>-0.24843096234309359</c:v>
                </c:pt>
                <c:pt idx="13">
                  <c:v>0.16384847293222649</c:v>
                </c:pt>
                <c:pt idx="14">
                  <c:v>1.5114833475103007</c:v>
                </c:pt>
                <c:pt idx="15">
                  <c:v>2.3140389325770228</c:v>
                </c:pt>
                <c:pt idx="16">
                  <c:v>-0.661500661500658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AC-4325-98E7-BDEC0F445DF8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Paca_trim!$BL$107:$BL$123</c:f>
              <c:numCache>
                <c:formatCode>#\ ##0.0</c:formatCode>
                <c:ptCount val="17"/>
                <c:pt idx="0">
                  <c:v>-0.31617293284761372</c:v>
                </c:pt>
                <c:pt idx="1">
                  <c:v>7.5938311613689136</c:v>
                </c:pt>
                <c:pt idx="2">
                  <c:v>-1.6384337683976846</c:v>
                </c:pt>
                <c:pt idx="3">
                  <c:v>-1.9817139382356741</c:v>
                </c:pt>
                <c:pt idx="4">
                  <c:v>0.29689698339370185</c:v>
                </c:pt>
                <c:pt idx="5">
                  <c:v>-6.2959076600210828E-2</c:v>
                </c:pt>
                <c:pt idx="6">
                  <c:v>-2.8305223369216703</c:v>
                </c:pt>
                <c:pt idx="7">
                  <c:v>-3.4703185959484517</c:v>
                </c:pt>
                <c:pt idx="8">
                  <c:v>-2.7325430678952656</c:v>
                </c:pt>
                <c:pt idx="9">
                  <c:v>-1.6560262638254608</c:v>
                </c:pt>
                <c:pt idx="10">
                  <c:v>-8.6228135008581397E-3</c:v>
                </c:pt>
                <c:pt idx="11">
                  <c:v>-0.64430290860262307</c:v>
                </c:pt>
                <c:pt idx="12">
                  <c:v>-0.27278363298200992</c:v>
                </c:pt>
                <c:pt idx="13">
                  <c:v>-0.56819594678602092</c:v>
                </c:pt>
                <c:pt idx="14">
                  <c:v>-3.6262238505502253E-2</c:v>
                </c:pt>
                <c:pt idx="15">
                  <c:v>0.84434103872710331</c:v>
                </c:pt>
                <c:pt idx="16">
                  <c:v>-0.14884828638410674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AC-4325-98E7-BDEC0F445DF8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Paca_trim!$BM$107:$BM$123</c:f>
              <c:numCache>
                <c:formatCode>#\ ##0.0</c:formatCode>
                <c:ptCount val="17"/>
                <c:pt idx="0">
                  <c:v>2.2282191577338573E-2</c:v>
                </c:pt>
                <c:pt idx="1">
                  <c:v>4.2054455445544647</c:v>
                </c:pt>
                <c:pt idx="2">
                  <c:v>-5.9383833345216797E-2</c:v>
                </c:pt>
                <c:pt idx="3">
                  <c:v>-0.64410324666063223</c:v>
                </c:pt>
                <c:pt idx="4">
                  <c:v>0.38035547687964577</c:v>
                </c:pt>
                <c:pt idx="5">
                  <c:v>0.82455555025975347</c:v>
                </c:pt>
                <c:pt idx="6">
                  <c:v>-0.99035643377138882</c:v>
                </c:pt>
                <c:pt idx="7">
                  <c:v>-2.1103392298694068</c:v>
                </c:pt>
                <c:pt idx="8">
                  <c:v>-2.0899890257285891</c:v>
                </c:pt>
                <c:pt idx="9">
                  <c:v>-1.0585832420045738</c:v>
                </c:pt>
                <c:pt idx="10">
                  <c:v>-0.33985348538629889</c:v>
                </c:pt>
                <c:pt idx="11">
                  <c:v>-0.70981105385470311</c:v>
                </c:pt>
                <c:pt idx="12">
                  <c:v>-0.31800951484467488</c:v>
                </c:pt>
                <c:pt idx="13">
                  <c:v>-1.1586953192792682</c:v>
                </c:pt>
                <c:pt idx="14">
                  <c:v>-0.46736211526543503</c:v>
                </c:pt>
                <c:pt idx="15">
                  <c:v>0.72898020598231028</c:v>
                </c:pt>
                <c:pt idx="16">
                  <c:v>-0.48676213042134764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AC-4325-98E7-BDEC0F445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291008"/>
        <c:axId val="153296896"/>
      </c:barChart>
      <c:catAx>
        <c:axId val="153291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32968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3296896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329100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3034240643777396"/>
          <c:y val="0.1783100465735196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60179596839737E-2"/>
          <c:y val="0.28273154478444679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Paca_trim!$BT$107:$BT$123</c:f>
              <c:numCache>
                <c:formatCode>#\ ##0.0</c:formatCode>
                <c:ptCount val="17"/>
                <c:pt idx="0">
                  <c:v>0.76396748636691214</c:v>
                </c:pt>
                <c:pt idx="1">
                  <c:v>8.9704643504454609</c:v>
                </c:pt>
                <c:pt idx="2">
                  <c:v>-4.7133787804249483</c:v>
                </c:pt>
                <c:pt idx="3">
                  <c:v>-4.6170866625691591</c:v>
                </c:pt>
                <c:pt idx="4">
                  <c:v>-1.32226718560714</c:v>
                </c:pt>
                <c:pt idx="5">
                  <c:v>0.79537143454184722</c:v>
                </c:pt>
                <c:pt idx="6">
                  <c:v>-1.4343651606048446</c:v>
                </c:pt>
                <c:pt idx="7">
                  <c:v>-2.2742211121335565</c:v>
                </c:pt>
                <c:pt idx="8">
                  <c:v>-9.4161958568816928E-3</c:v>
                </c:pt>
                <c:pt idx="9">
                  <c:v>1.0735474150108226</c:v>
                </c:pt>
                <c:pt idx="10">
                  <c:v>1.7928684564294306</c:v>
                </c:pt>
                <c:pt idx="11">
                  <c:v>1.3219487957321086</c:v>
                </c:pt>
                <c:pt idx="12">
                  <c:v>1.0194995418704611</c:v>
                </c:pt>
                <c:pt idx="13">
                  <c:v>-0.37941210286284166</c:v>
                </c:pt>
                <c:pt idx="14">
                  <c:v>0.22056371983278922</c:v>
                </c:pt>
                <c:pt idx="15">
                  <c:v>0.65127824551525215</c:v>
                </c:pt>
                <c:pt idx="16">
                  <c:v>-0.84410714058706926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9F-45AC-B227-1953674DFE1D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Paca_trim!$BU$107:$BU$123</c:f>
              <c:numCache>
                <c:formatCode>#\ ##0.0</c:formatCode>
                <c:ptCount val="17"/>
                <c:pt idx="0">
                  <c:v>-1.603468242420647</c:v>
                </c:pt>
                <c:pt idx="1">
                  <c:v>5.9902827654887192</c:v>
                </c:pt>
                <c:pt idx="2">
                  <c:v>2.3418370252263676</c:v>
                </c:pt>
                <c:pt idx="3">
                  <c:v>1.2115900902780696</c:v>
                </c:pt>
                <c:pt idx="4">
                  <c:v>2.0093457943925142</c:v>
                </c:pt>
                <c:pt idx="5">
                  <c:v>-0.61302578750235259</c:v>
                </c:pt>
                <c:pt idx="6">
                  <c:v>-4.0993940379844602</c:v>
                </c:pt>
                <c:pt idx="7">
                  <c:v>-4.4583916429894117</c:v>
                </c:pt>
                <c:pt idx="8">
                  <c:v>-5.5304857299264709</c:v>
                </c:pt>
                <c:pt idx="9">
                  <c:v>-4.3930400463579318</c:v>
                </c:pt>
                <c:pt idx="10">
                  <c:v>-2.4620777774137514</c:v>
                </c:pt>
                <c:pt idx="11">
                  <c:v>-2.9877567472246902</c:v>
                </c:pt>
                <c:pt idx="12">
                  <c:v>-2.0306765459455756</c:v>
                </c:pt>
                <c:pt idx="13">
                  <c:v>-1.0408015408810534</c:v>
                </c:pt>
                <c:pt idx="14">
                  <c:v>-0.26963322738474682</c:v>
                </c:pt>
                <c:pt idx="15">
                  <c:v>1.4431254588100462</c:v>
                </c:pt>
                <c:pt idx="16">
                  <c:v>0.44125174294438185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9F-45AC-B227-1953674DF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350144"/>
        <c:axId val="153351680"/>
      </c:barChart>
      <c:catAx>
        <c:axId val="153350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33516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3351680"/>
        <c:scaling>
          <c:orientation val="minMax"/>
          <c:max val="10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335014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trimestrielle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en Provence-Alpes-Côte d'Azur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</a:t>
          </a:r>
          <a:r>
            <a:rPr lang="fr-FR" sz="1000" i="1" baseline="0">
              <a:effectLst/>
              <a:latin typeface="+mn-lt"/>
              <a:ea typeface="+mn-ea"/>
              <a:cs typeface="+mn-cs"/>
            </a:rPr>
            <a:t> Travail</a:t>
          </a:r>
          <a:r>
            <a:rPr lang="fr-FR" sz="1000" i="1">
              <a:effectLst/>
              <a:latin typeface="+mn-lt"/>
              <a:ea typeface="+mn-ea"/>
              <a:cs typeface="+mn-cs"/>
            </a:rPr>
            <a:t>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0.1216</cdr:x>
      <cdr:y>0.17724</cdr:y>
    </cdr:from>
    <cdr:to>
      <cdr:x>0.47991</cdr:x>
      <cdr:y>0.34243</cdr:y>
    </cdr:to>
    <cdr:sp macro="" textlink="">
      <cdr:nvSpPr>
        <cdr:cNvPr id="2" name="ZoneTexte 17">
          <a:extLst xmlns:a="http://schemas.openxmlformats.org/drawingml/2006/main">
            <a:ext uri="{FF2B5EF4-FFF2-40B4-BE49-F238E27FC236}">
              <a16:creationId xmlns:a16="http://schemas.microsoft.com/office/drawing/2014/main" id="{3A737E68-02B4-415E-BD29-5911FAC58427}"/>
            </a:ext>
          </a:extLst>
        </cdr:cNvPr>
        <cdr:cNvSpPr txBox="1"/>
      </cdr:nvSpPr>
      <cdr:spPr>
        <a:xfrm xmlns:a="http://schemas.openxmlformats.org/drawingml/2006/main">
          <a:off x="912660" y="846922"/>
          <a:ext cx="2689411" cy="78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449 700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T1 2024</a:t>
          </a:r>
        </a:p>
        <a:p xmlns:a="http://schemas.openxmlformats.org/drawingml/2006/main">
          <a:pPr algn="ctr"/>
          <a:endParaRPr lang="fr-FR" sz="14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0.95403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492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0.14571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695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0.92376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19572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i="1">
              <a:effectLst/>
              <a:latin typeface="+mn-lt"/>
              <a:ea typeface="+mn-ea"/>
              <a:cs typeface="+mn-cs"/>
            </a:rPr>
            <a:t> : 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09/07/2024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17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608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981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544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avril 2019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La Note de conjoncture du 1er trimestre 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Note de conjoncture du 1er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ca.dreets.gouv.fr/Les-indicateurs-cles-de-la-Dreets-Paca" TargetMode="External"/><Relationship Id="rId4" Type="http://schemas.openxmlformats.org/officeDocument/2006/relationships/hyperlink" Target="http://paca.dreets.gouv.fr/Les-outils-de-pilotage-territoriali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1392" y="570307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/>
              <a:t>La Note de conjoncture du 1er trimestre 2024</a:t>
            </a:r>
            <a:endParaRPr lang="fr-FR" dirty="0"/>
          </a:p>
        </p:txBody>
      </p:sp>
      <p:pic>
        <p:nvPicPr>
          <p:cNvPr id="7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74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010EDBF-9EA9-026E-6CA3-33D35813D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58" y="1935480"/>
            <a:ext cx="8527363" cy="352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1" y="-30316"/>
            <a:ext cx="88911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Le taux de chômage est quasi-inchangé dans tous les départements de la région…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907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1er trimestre 2024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900545" y="6046808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(national) et taux de chômage localisé (régional et départementaux)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3190895" y="1555993"/>
            <a:ext cx="16433" cy="26480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pSpPr/>
          <p:nvPr/>
        </p:nvGrpSpPr>
        <p:grpSpPr>
          <a:xfrm>
            <a:off x="1171575" y="1153365"/>
            <a:ext cx="6800850" cy="4551269"/>
            <a:chOff x="0" y="0"/>
            <a:chExt cx="6255114" cy="4099044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00000000-0008-0000-0300-000006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6255114" cy="4099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00000000-0008-0000-0300-000007000000}"/>
                </a:ext>
              </a:extLst>
            </p:cNvPr>
            <p:cNvCxnSpPr/>
            <p:nvPr/>
          </p:nvCxnSpPr>
          <p:spPr>
            <a:xfrm flipV="1">
              <a:off x="1859668" y="360300"/>
              <a:ext cx="15114" cy="238491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250" y="327511"/>
            <a:ext cx="8797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et dans la plupart des zones d’emploi de la région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95424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1er trimestre 2024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C41CACD-2BBB-5ABB-3C78-ECBA694B4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32" t="14574" r="22913" b="9827"/>
          <a:stretch/>
        </p:blipFill>
        <p:spPr>
          <a:xfrm>
            <a:off x="2306418" y="1126276"/>
            <a:ext cx="4848985" cy="540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1er trimestre 2024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57079" y="-1870"/>
            <a:ext cx="8985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Début 2024, la demande d’emploi repart à la baisse en rythme trimestriel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A02CAE63-D4C1-5006-022A-A4D3FFD3A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077238"/>
              </p:ext>
            </p:extLst>
          </p:nvPr>
        </p:nvGraphicFramePr>
        <p:xfrm>
          <a:off x="819150" y="1039813"/>
          <a:ext cx="7505700" cy="477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570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80" y="102779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1er trimestre 2024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9053" y="88879"/>
            <a:ext cx="892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recul est deux fois plus marqué pour les femmes que pour les hommes 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5BC69940-30BA-4533-92F1-000C01E3C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942453"/>
              </p:ext>
            </p:extLst>
          </p:nvPr>
        </p:nvGraphicFramePr>
        <p:xfrm>
          <a:off x="478971" y="1042986"/>
          <a:ext cx="7985760" cy="5386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158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477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7521" y="-6343"/>
            <a:ext cx="8986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trois trimestres d’augmentations de plus en plus soutenues, la demande d’emploi des jeunes se replie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45540" cy="365125"/>
          </a:xfrm>
        </p:spPr>
        <p:txBody>
          <a:bodyPr/>
          <a:lstStyle/>
          <a:p>
            <a:r>
              <a:rPr lang="fr-FR"/>
              <a:t>La Note de conjoncture du 1er trimestre 2024</a:t>
            </a:r>
            <a:endParaRPr lang="fr-FR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911EB7E-686C-41B0-AF0F-053B1D5392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584361"/>
              </p:ext>
            </p:extLst>
          </p:nvPr>
        </p:nvGraphicFramePr>
        <p:xfrm>
          <a:off x="269966" y="1042987"/>
          <a:ext cx="8469432" cy="534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102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965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La demande d’emploi de longue durée continue d’augmenter, mais trois fois moins vite que fin 2023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529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17905" y="6568767"/>
            <a:ext cx="4542817" cy="365125"/>
          </a:xfrm>
        </p:spPr>
        <p:txBody>
          <a:bodyPr/>
          <a:lstStyle/>
          <a:p>
            <a:r>
              <a:rPr lang="fr-FR"/>
              <a:t>La Note de conjoncture du 1er trimestre 2024</a:t>
            </a:r>
            <a:endParaRPr lang="fr-FR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26344AE3-5316-4BD4-B3D3-A7032DD79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492177"/>
              </p:ext>
            </p:extLst>
          </p:nvPr>
        </p:nvGraphicFramePr>
        <p:xfrm>
          <a:off x="505097" y="1042986"/>
          <a:ext cx="8159932" cy="546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532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711" y="20647"/>
            <a:ext cx="9078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376092"/>
                </a:solidFill>
              </a:rPr>
              <a:t>Sur un an, nouvelles baisses du nombre de bénéficiaires du RSA et de l’ASS ; </a:t>
            </a:r>
            <a:r>
              <a:rPr lang="fr-FR" sz="2200" b="1">
                <a:solidFill>
                  <a:srgbClr val="376092"/>
                </a:solidFill>
              </a:rPr>
              <a:t>recul de la </a:t>
            </a:r>
            <a:r>
              <a:rPr lang="fr-FR" sz="2200" b="1" dirty="0">
                <a:solidFill>
                  <a:srgbClr val="376092"/>
                </a:solidFill>
              </a:rPr>
              <a:t>prime d’activité; hausse pour l’AAH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1er trimestre 2024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EB3B51-F7F9-67A3-47C9-3757875E9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20" t="21478" r="21942" b="20356"/>
          <a:stretch/>
        </p:blipFill>
        <p:spPr>
          <a:xfrm>
            <a:off x="1595337" y="1146474"/>
            <a:ext cx="6125854" cy="517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5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9837" y="0"/>
            <a:ext cx="8995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Un repli du nombre de foyers bénéficiaires du RSA bien plus marqué qu’au niveau national, dans la plupart des départements de la région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1er trimestre 2024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A8531B9-494A-08A0-1006-9F02123D3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0" t="42190" r="24660" b="10173"/>
          <a:stretch/>
        </p:blipFill>
        <p:spPr>
          <a:xfrm>
            <a:off x="96435" y="1948481"/>
            <a:ext cx="8928645" cy="341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80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sz="2000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éclairages conjoncturels départementaux </a:t>
            </a:r>
            <a:r>
              <a:rPr lang="fr-FR" sz="2000" dirty="0"/>
              <a:t>: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http://paca.dreets.gouv.fr/Les-outils-de-pilotage-territorialises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lvl="1" algn="ctr"/>
            <a:r>
              <a:rPr lang="fr-FR" u="sng" dirty="0">
                <a:hlinkClick r:id="rId5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La Note de conjoncture du 1er trimestre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4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/>
              <a:t>La Note de conjoncture du 1er trimestre 2024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5677" y="438602"/>
            <a:ext cx="892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privé se redresse en début d’année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82545" y="2342383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T1 2024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T4 2023)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582618" y="3063399"/>
            <a:ext cx="20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+0,3 % (après +0,1 %)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498085" y="3502213"/>
            <a:ext cx="25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+0,3 % (après une stabilité)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E59DEB-A8F4-C365-C10C-A39C07E89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00" t="27185" r="22334" b="13082"/>
          <a:stretch/>
        </p:blipFill>
        <p:spPr>
          <a:xfrm>
            <a:off x="676656" y="1209665"/>
            <a:ext cx="5590032" cy="48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/>
              <a:t>La Note de conjoncture du 1er trimestre 2024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0170" y="476254"/>
            <a:ext cx="893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l’emploi portée par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065280" y="3005502"/>
            <a:ext cx="2078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+6 680 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+360 intérimaires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83745" y="2420727"/>
            <a:ext cx="216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2024, </a:t>
            </a:r>
          </a:p>
          <a:p>
            <a:pPr algn="ctr"/>
            <a:r>
              <a:rPr lang="fr-FR" sz="1600" b="1" dirty="0"/>
              <a:t>+7 000 emplois :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4" t="61853" r="29737" b="32112"/>
          <a:stretch/>
        </p:blipFill>
        <p:spPr bwMode="auto">
          <a:xfrm>
            <a:off x="490763" y="5499303"/>
            <a:ext cx="6350082" cy="68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137566-73B6-6305-802C-976025F1D875}"/>
              </a:ext>
            </a:extLst>
          </p:cNvPr>
          <p:cNvSpPr/>
          <p:nvPr/>
        </p:nvSpPr>
        <p:spPr>
          <a:xfrm>
            <a:off x="587229" y="5184396"/>
            <a:ext cx="335560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827B58-1BBC-E818-F379-0E2D7E3386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46" t="22341" r="22733" b="32781"/>
          <a:stretch/>
        </p:blipFill>
        <p:spPr>
          <a:xfrm>
            <a:off x="355107" y="1076900"/>
            <a:ext cx="6710175" cy="43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8267" y="125535"/>
            <a:ext cx="89303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Rebond dans le tertiaire marchand, net recul dans la construction, ralentissement dans l’industrie et le tertiaire non marchand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/>
              <a:t>La Note de conjoncture du 1er trimestre 2024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226620" y="2083984"/>
            <a:ext cx="251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T1 2024: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317008" y="2614059"/>
            <a:ext cx="251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+0,6 % (après -0,3 %) 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327328" y="3578861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accent6">
                    <a:lumMod val="75000"/>
                  </a:schemeClr>
                </a:solidFill>
              </a:rPr>
              <a:t>+0,3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% (après </a:t>
            </a:r>
            <a:r>
              <a:rPr lang="fr-FR" sz="1600" b="1">
                <a:solidFill>
                  <a:schemeClr val="accent6">
                    <a:lumMod val="75000"/>
                  </a:schemeClr>
                </a:solidFill>
              </a:rPr>
              <a:t>+0,5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%)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327328" y="2967638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75000"/>
                  </a:schemeClr>
                </a:solidFill>
              </a:rPr>
              <a:t>-1,6 % (après -0,3%)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02132" y="3318870"/>
            <a:ext cx="213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 +0,3 % (après +0,4 %)</a:t>
            </a:r>
            <a:endParaRPr lang="fr-FR" sz="500" dirty="0">
              <a:solidFill>
                <a:srgbClr val="00206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4" t="61853" r="29737" b="32112"/>
          <a:stretch/>
        </p:blipFill>
        <p:spPr bwMode="auto">
          <a:xfrm>
            <a:off x="208267" y="5611901"/>
            <a:ext cx="6350082" cy="68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64ED14-EF9C-9C10-0677-8CA25C812917}"/>
              </a:ext>
            </a:extLst>
          </p:cNvPr>
          <p:cNvSpPr/>
          <p:nvPr/>
        </p:nvSpPr>
        <p:spPr>
          <a:xfrm>
            <a:off x="851136" y="1298189"/>
            <a:ext cx="5172075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589A002-9002-8783-2812-4D011F0AB9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26" t="35434" r="22039" b="17422"/>
          <a:stretch/>
        </p:blipFill>
        <p:spPr>
          <a:xfrm>
            <a:off x="49695" y="1175495"/>
            <a:ext cx="6277633" cy="42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/>
              <a:t>La Note de conjoncture du 1er trimestre 2024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6721" y="446786"/>
            <a:ext cx="8736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recul de l’intérim pénalise le secteur de la construction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2382" y="5777345"/>
            <a:ext cx="5834797" cy="1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1" t="56466" r="26208" b="31250"/>
          <a:stretch/>
        </p:blipFill>
        <p:spPr bwMode="auto">
          <a:xfrm>
            <a:off x="1392381" y="5222771"/>
            <a:ext cx="6332721" cy="113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1145119-FB19-7357-CEA5-A638FDEEEF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29" t="42190" r="23010" b="20874"/>
          <a:stretch/>
        </p:blipFill>
        <p:spPr>
          <a:xfrm>
            <a:off x="1309498" y="1412457"/>
            <a:ext cx="6525003" cy="35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522" y="0"/>
            <a:ext cx="898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Les embauches repartent à la hausse, portées par les CDD de plus d’un mois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89668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1er trimestre 2024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62C0F8B-EAAD-E97B-D169-1EDE30E8F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41" t="32428" r="22621" b="19589"/>
          <a:stretch/>
        </p:blipFill>
        <p:spPr>
          <a:xfrm>
            <a:off x="834501" y="1127166"/>
            <a:ext cx="7466120" cy="520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5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9" y="67086"/>
            <a:ext cx="898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Faible progression du nombre de bénéficiaires de contrat aidé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79" y="99580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1er trimestre 2024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28FA621-0934-C0BE-7CB1-5ACF76C32F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41" t="29590" r="22718" b="25879"/>
          <a:stretch/>
        </p:blipFill>
        <p:spPr>
          <a:xfrm>
            <a:off x="816746" y="1374899"/>
            <a:ext cx="7235921" cy="46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0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8540" y="32349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La croissance de l’apprentissage de nouveau modérée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71088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1er trimestre 2024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8B5343-2654-EBFA-286A-0D9D1C3069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41" t="31661" r="23883" b="29676"/>
          <a:stretch/>
        </p:blipFill>
        <p:spPr>
          <a:xfrm>
            <a:off x="540483" y="1154017"/>
            <a:ext cx="7840567" cy="454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8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069" y="380212"/>
            <a:ext cx="9047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Quasi-stabilité du taux de chômage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30388" y="9554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1er trimestre 2024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275443" y="3341674"/>
            <a:ext cx="15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-0,1 point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93840" y="3800210"/>
            <a:ext cx="13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0,0 point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754090" y="2459103"/>
            <a:ext cx="238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2023 :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2EFFFED-B733-79A8-8024-C7A9AD9CA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50" t="47115" r="23181" b="7802"/>
          <a:stretch/>
        </p:blipFill>
        <p:spPr>
          <a:xfrm>
            <a:off x="365810" y="1468231"/>
            <a:ext cx="6928030" cy="466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2ff91c20-40e6-4ab5-a5ac-9b5646c66526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6939</TotalTime>
  <Words>870</Words>
  <Application>Microsoft Office PowerPoint</Application>
  <PresentationFormat>Affichage à l'écran (4:3)</PresentationFormat>
  <Paragraphs>149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766</cp:revision>
  <cp:lastPrinted>2018-10-09T12:30:48Z</cp:lastPrinted>
  <dcterms:created xsi:type="dcterms:W3CDTF">2018-05-30T13:27:07Z</dcterms:created>
  <dcterms:modified xsi:type="dcterms:W3CDTF">2024-07-09T10:18:25Z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