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sldIdLst>
    <p:sldId id="256" r:id="rId6"/>
    <p:sldId id="263" r:id="rId7"/>
    <p:sldId id="300" r:id="rId8"/>
    <p:sldId id="265" r:id="rId9"/>
    <p:sldId id="290" r:id="rId10"/>
    <p:sldId id="325" r:id="rId11"/>
    <p:sldId id="310" r:id="rId12"/>
    <p:sldId id="269" r:id="rId13"/>
    <p:sldId id="294" r:id="rId14"/>
    <p:sldId id="283" r:id="rId15"/>
    <p:sldId id="329" r:id="rId16"/>
    <p:sldId id="317" r:id="rId17"/>
    <p:sldId id="309" r:id="rId18"/>
    <p:sldId id="308" r:id="rId19"/>
    <p:sldId id="326" r:id="rId20"/>
    <p:sldId id="327" r:id="rId21"/>
    <p:sldId id="303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YER Virginie (DR-PACA)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206" autoAdjust="0"/>
  </p:normalViewPr>
  <p:slideViewPr>
    <p:cSldViewPr snapToGrid="0" snapToObject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5\2025-T1\01%20-%20Fichiers%20de%20travail\DEFM-Ch&#244;mage\2025_T1_Taux%20de%20ch&#244;mage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Taux de chômage </a:t>
            </a:r>
            <a:r>
              <a:rPr lang="fr-FR" sz="1400" b="0" i="1" baseline="0">
                <a:effectLst/>
              </a:rPr>
              <a:t>(données CVS, en %)</a:t>
            </a:r>
            <a:endParaRPr lang="fr-FR" sz="1400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6983171221244415E-2"/>
          <c:y val="8.5190086545093247E-2"/>
          <c:w val="0.87380191693290732"/>
          <c:h val="0.5795942080565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7'!$C$25</c:f>
              <c:strCache>
                <c:ptCount val="1"/>
                <c:pt idx="0">
                  <c:v>T4 2024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35-4A0B-A499-C2B6D6112663}"/>
                </c:ext>
              </c:extLst>
            </c:dLbl>
            <c:dLbl>
              <c:idx val="1"/>
              <c:layout>
                <c:manualLayout>
                  <c:x val="-1.4901076296862962E-2"/>
                  <c:y val="-3.2263258433745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35-4A0B-A499-C2B6D6112663}"/>
                </c:ext>
              </c:extLst>
            </c:dLbl>
            <c:dLbl>
              <c:idx val="2"/>
              <c:layout>
                <c:manualLayout>
                  <c:x val="-1.064362592633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35-4A0B-A499-C2B6D6112663}"/>
                </c:ext>
              </c:extLst>
            </c:dLbl>
            <c:dLbl>
              <c:idx val="4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35-4A0B-A499-C2B6D6112663}"/>
                </c:ext>
              </c:extLst>
            </c:dLbl>
            <c:dLbl>
              <c:idx val="5"/>
              <c:layout>
                <c:manualLayout>
                  <c:x val="-1.2772351111596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35-4A0B-A499-C2B6D6112663}"/>
                </c:ext>
              </c:extLst>
            </c:dLbl>
            <c:dLbl>
              <c:idx val="6"/>
              <c:layout>
                <c:manualLayout>
                  <c:x val="-6.3861755557984125E-3"/>
                  <c:y val="-3.51994599109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35-4A0B-A499-C2B6D6112663}"/>
                </c:ext>
              </c:extLst>
            </c:dLbl>
            <c:dLbl>
              <c:idx val="7"/>
              <c:layout>
                <c:manualLayout>
                  <c:x val="5.6081225140975027E-4"/>
                  <c:y val="2.7904305370655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35-4A0B-A499-C2B6D61126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7'!$A$26:$A$33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7'!$C$26:$C$33</c:f>
              <c:numCache>
                <c:formatCode>0.0</c:formatCode>
                <c:ptCount val="8"/>
                <c:pt idx="0">
                  <c:v>7.1</c:v>
                </c:pt>
                <c:pt idx="1">
                  <c:v>7.8</c:v>
                </c:pt>
                <c:pt idx="2">
                  <c:v>7.7</c:v>
                </c:pt>
                <c:pt idx="3">
                  <c:v>6</c:v>
                </c:pt>
                <c:pt idx="4">
                  <c:v>6.7</c:v>
                </c:pt>
                <c:pt idx="5">
                  <c:v>8.4</c:v>
                </c:pt>
                <c:pt idx="6">
                  <c:v>7.1</c:v>
                </c:pt>
                <c:pt idx="7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335-4A0B-A499-C2B6D6112663}"/>
            </c:ext>
          </c:extLst>
        </c:ser>
        <c:ser>
          <c:idx val="1"/>
          <c:order val="1"/>
          <c:tx>
            <c:strRef>
              <c:f>'Figure 7'!$B$25</c:f>
              <c:strCache>
                <c:ptCount val="1"/>
                <c:pt idx="0">
                  <c:v>T1 2025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335-4A0B-A499-C2B6D6112663}"/>
                </c:ext>
              </c:extLst>
            </c:dLbl>
            <c:dLbl>
              <c:idx val="1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335-4A0B-A499-C2B6D6112663}"/>
                </c:ext>
              </c:extLst>
            </c:dLbl>
            <c:dLbl>
              <c:idx val="7"/>
              <c:layout>
                <c:manualLayout>
                  <c:x val="3.73482726423902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35-4A0B-A499-C2B6D611266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7'!$A$26:$A$33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7'!$B$26:$B$33</c:f>
              <c:numCache>
                <c:formatCode>0.0</c:formatCode>
                <c:ptCount val="8"/>
                <c:pt idx="0">
                  <c:v>7.2</c:v>
                </c:pt>
                <c:pt idx="1">
                  <c:v>7.9</c:v>
                </c:pt>
                <c:pt idx="2">
                  <c:v>7.8</c:v>
                </c:pt>
                <c:pt idx="3">
                  <c:v>6.2</c:v>
                </c:pt>
                <c:pt idx="4">
                  <c:v>6.8</c:v>
                </c:pt>
                <c:pt idx="5">
                  <c:v>8.6</c:v>
                </c:pt>
                <c:pt idx="6">
                  <c:v>7.2</c:v>
                </c:pt>
                <c:pt idx="7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335-4A0B-A499-C2B6D6112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83232"/>
        <c:axId val="172409600"/>
      </c:barChart>
      <c:catAx>
        <c:axId val="17238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240960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72409600"/>
        <c:scaling>
          <c:orientation val="minMax"/>
          <c:max val="10"/>
          <c:min val="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2383232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5626046744156976"/>
          <c:y val="0.11789261412586248"/>
          <c:w val="0.24968219976761696"/>
          <c:h val="4.917808803828069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17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447272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1074077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avril 2019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721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La Note de conjoncture du 1er trimestre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1er trimestre 2025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Note de conjoncture du 1er trimestre 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ca.dreets.gouv.fr/Les-indicateurs-cles-de-la-Dreets-Paca" TargetMode="External"/><Relationship Id="rId4" Type="http://schemas.openxmlformats.org/officeDocument/2006/relationships/hyperlink" Target="http://paca.dreets.gouv.fr/Les-outils-de-pilotage-territorialis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71392" y="570307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/>
              <a:t>La Note de conjoncture du 1er trimestre 2025</a:t>
            </a:r>
            <a:endParaRPr lang="fr-FR" dirty="0"/>
          </a:p>
        </p:txBody>
      </p:sp>
      <p:pic>
        <p:nvPicPr>
          <p:cNvPr id="7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274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5B9FF2D-0E61-2AB7-439C-E82402C3D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935480"/>
            <a:ext cx="84963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250" y="55625"/>
            <a:ext cx="879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Les hausses du taux de chômage sont les plus fortes dans les zones d’emploi de Valréas et Avignon (Partie Paca)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250" y="95424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1er trimestre 2025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A9E09BA-88D2-F1CB-DBC7-ADA0CA8F2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894" y="1204044"/>
            <a:ext cx="53625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47645" y="6579716"/>
            <a:ext cx="5848710" cy="365125"/>
          </a:xfrm>
        </p:spPr>
        <p:txBody>
          <a:bodyPr/>
          <a:lstStyle/>
          <a:p>
            <a:r>
              <a:rPr lang="fr-FR"/>
              <a:t>La Note de conjoncture du 1er trimestre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6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</a:rPr>
              <a:t>les </a:t>
            </a:r>
            <a:r>
              <a:rPr lang="fr-FR" sz="16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6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</a:rPr>
              <a:t>les </a:t>
            </a:r>
            <a:r>
              <a:rPr lang="fr-FR" sz="16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6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600" b="1" dirty="0" err="1">
                <a:solidFill>
                  <a:srgbClr val="002060"/>
                </a:solidFill>
              </a:rPr>
              <a:t>Pacea</a:t>
            </a:r>
            <a:r>
              <a:rPr lang="fr-FR" sz="16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</a:rPr>
              <a:t>les </a:t>
            </a:r>
            <a:r>
              <a:rPr lang="fr-FR" sz="16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600" b="1" dirty="0">
                <a:solidFill>
                  <a:srgbClr val="002060"/>
                </a:solidFill>
              </a:rPr>
              <a:t>suivies par Cap emploi</a:t>
            </a:r>
            <a:r>
              <a:rPr lang="fr-FR" sz="16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6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600" baseline="30000" dirty="0">
                <a:solidFill>
                  <a:srgbClr val="002060"/>
                </a:solidFill>
              </a:rPr>
              <a:t>er</a:t>
            </a:r>
            <a:r>
              <a:rPr lang="fr-FR" sz="16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600" dirty="0">
              <a:solidFill>
                <a:srgbClr val="002060"/>
              </a:solidFill>
            </a:endParaRPr>
          </a:p>
          <a:p>
            <a:pPr algn="just"/>
            <a:r>
              <a:rPr lang="fr-FR" sz="16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6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600" b="1" dirty="0" err="1">
                <a:solidFill>
                  <a:srgbClr val="002060"/>
                </a:solidFill>
              </a:rPr>
              <a:t>Cnis</a:t>
            </a:r>
            <a:r>
              <a:rPr lang="fr-FR" sz="1600" b="1" dirty="0">
                <a:solidFill>
                  <a:srgbClr val="002060"/>
                </a:solidFill>
              </a:rPr>
              <a:t> : la </a:t>
            </a:r>
            <a:r>
              <a:rPr lang="fr-FR" sz="1600" b="1" dirty="0">
                <a:solidFill>
                  <a:srgbClr val="00B0F0"/>
                </a:solidFill>
              </a:rPr>
              <a:t>catégorie F</a:t>
            </a:r>
            <a:r>
              <a:rPr lang="fr-FR" sz="16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600" b="1" dirty="0">
                <a:solidFill>
                  <a:srgbClr val="00B0F0"/>
                </a:solidFill>
              </a:rPr>
              <a:t>catégorie G </a:t>
            </a:r>
            <a:r>
              <a:rPr lang="fr-FR" sz="16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6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600" dirty="0">
              <a:solidFill>
                <a:srgbClr val="002060"/>
              </a:solidFill>
            </a:endParaRPr>
          </a:p>
          <a:p>
            <a:pPr algn="just"/>
            <a:r>
              <a:rPr lang="fr-FR" sz="16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6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600" b="1" dirty="0" err="1">
                <a:solidFill>
                  <a:srgbClr val="002060"/>
                </a:solidFill>
              </a:rPr>
              <a:t>Pacea</a:t>
            </a:r>
            <a:r>
              <a:rPr lang="fr-FR" sz="1600" b="1" dirty="0">
                <a:solidFill>
                  <a:srgbClr val="002060"/>
                </a:solidFill>
              </a:rPr>
              <a:t> et AIJ)</a:t>
            </a:r>
            <a:r>
              <a:rPr lang="fr-FR" sz="1600" dirty="0">
                <a:solidFill>
                  <a:srgbClr val="002060"/>
                </a:solidFill>
              </a:rPr>
              <a:t>. Ces séries, dites « contrefactuelles », ne sont pas disponibles au niveau départemental. Elles sont présentées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5338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326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1er trimestre 2025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8030" y="32114"/>
            <a:ext cx="89859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Des évolutions altérées à la fois par la mise en place de la loi sur le plein emploi et la modification des règles d’actualisation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50E636-CB2A-A403-45EB-66DD91E4C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92" y="1118244"/>
            <a:ext cx="5490193" cy="375380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C00A9D6-593B-AF17-DC4B-96E30DB7BCF2}"/>
              </a:ext>
            </a:extLst>
          </p:cNvPr>
          <p:cNvSpPr txBox="1"/>
          <p:nvPr/>
        </p:nvSpPr>
        <p:spPr>
          <a:xfrm>
            <a:off x="394121" y="4853164"/>
            <a:ext cx="8547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 : </a:t>
            </a:r>
            <a:r>
              <a:rPr lang="fr-FR" sz="1200" dirty="0">
                <a:solidFill>
                  <a:srgbClr val="FF0000"/>
                </a:solidFill>
              </a:rPr>
              <a:t>les évolutions du 1</a:t>
            </a:r>
            <a:r>
              <a:rPr lang="fr-FR" sz="1200" baseline="30000" dirty="0">
                <a:solidFill>
                  <a:srgbClr val="FF0000"/>
                </a:solidFill>
              </a:rPr>
              <a:t>er</a:t>
            </a:r>
            <a:r>
              <a:rPr lang="fr-FR" sz="1200" dirty="0">
                <a:solidFill>
                  <a:srgbClr val="FF0000"/>
                </a:solidFill>
              </a:rPr>
              <a:t> trimestre 2025 sont perturbées par une modification des règles d’actualisation par France Travail qui conduit à rehausser le nombre d’inscrits en catégories A, B, C. En effet, depuis janvier 2025, tant qu’elles ne signent pas leur contrat d’engagement, les personnes qui s’inscrivent à France Travail et qui n’ont pas de droits à indemnisation n’ont pas à s’actualiser. Elles sont alors inscrites en catégorie A jusqu’à la signature de ce contrat. Cela a un impact à la hausse sur le nombre d’inscrits en catégorie A, à la baisse sur le nombre d’inscrits en catégories B et C (étant dispensés d’actualisation, ces nouveaux inscrits non indemnisables ne déclarent pas d’activité réduite) et à la baisse sur le nombre de sorties des listes. Cette évolution a donc un effet à la hausse sur le nombre d’inscrits en catégorie A, B, C. </a:t>
            </a:r>
          </a:p>
          <a:p>
            <a:pPr algn="just"/>
            <a:r>
              <a:rPr lang="fr-FR" sz="1200" dirty="0">
                <a:solidFill>
                  <a:srgbClr val="FF0000"/>
                </a:solidFill>
              </a:rPr>
              <a:t>En neutralisant les effets d'ajustements dans les procédures d'actualisation des demandeurs d'emploi, </a:t>
            </a:r>
            <a:r>
              <a:rPr lang="fr-FR" sz="1200" b="1" dirty="0">
                <a:solidFill>
                  <a:srgbClr val="FF0000"/>
                </a:solidFill>
              </a:rPr>
              <a:t>la Dares estime que la hausse réelle du nombre de demandeurs d’emploi en catégories A, B, C serait de </a:t>
            </a:r>
            <a:r>
              <a:rPr lang="fr-FR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+1,3 % </a:t>
            </a:r>
            <a:r>
              <a:rPr lang="fr-FR" sz="1200" b="1" dirty="0">
                <a:solidFill>
                  <a:srgbClr val="FF0000"/>
                </a:solidFill>
              </a:rPr>
              <a:t>par rapport au 4</a:t>
            </a:r>
            <a:r>
              <a:rPr lang="fr-FR" sz="1200" b="1" baseline="30000" dirty="0">
                <a:solidFill>
                  <a:srgbClr val="FF0000"/>
                </a:solidFill>
              </a:rPr>
              <a:t>e</a:t>
            </a:r>
            <a:r>
              <a:rPr lang="fr-FR" sz="1200" b="1" dirty="0">
                <a:solidFill>
                  <a:srgbClr val="FF0000"/>
                </a:solidFill>
              </a:rPr>
              <a:t> trimestre 2024 (estimation réalisée au niveau national uniquement).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8D2E93C-6239-0564-E4F9-B0D68D6ED569}"/>
              </a:ext>
            </a:extLst>
          </p:cNvPr>
          <p:cNvSpPr txBox="1"/>
          <p:nvPr/>
        </p:nvSpPr>
        <p:spPr>
          <a:xfrm>
            <a:off x="6125979" y="2182327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T1 2025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T4 2024)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E127CE-C592-67A6-EB72-220898847FE5}"/>
              </a:ext>
            </a:extLst>
          </p:cNvPr>
          <p:cNvSpPr txBox="1"/>
          <p:nvPr/>
        </p:nvSpPr>
        <p:spPr>
          <a:xfrm>
            <a:off x="6406517" y="2971948"/>
            <a:ext cx="20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+2,3 % (après +1,7 %)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1B2FC64-F678-814B-45AE-AAA6CF84C634}"/>
              </a:ext>
            </a:extLst>
          </p:cNvPr>
          <p:cNvSpPr txBox="1"/>
          <p:nvPr/>
        </p:nvSpPr>
        <p:spPr>
          <a:xfrm>
            <a:off x="6164213" y="3392573"/>
            <a:ext cx="25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+2,3 % (après +1,4 %)</a:t>
            </a:r>
          </a:p>
        </p:txBody>
      </p:sp>
    </p:spTree>
    <p:extLst>
      <p:ext uri="{BB962C8B-B14F-4D97-AF65-F5344CB8AC3E}">
        <p14:creationId xmlns:p14="http://schemas.microsoft.com/office/powerpoint/2010/main" val="65570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256" y="-59746"/>
            <a:ext cx="9078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Bénéficiaires de prestations sociales : sur un an, la baisse du RSA </a:t>
            </a:r>
            <a:r>
              <a:rPr lang="fr-FR" sz="2400" b="1">
                <a:solidFill>
                  <a:srgbClr val="376092"/>
                </a:solidFill>
              </a:rPr>
              <a:t>se poursuit, </a:t>
            </a:r>
            <a:r>
              <a:rPr lang="fr-FR" sz="2400" b="1" dirty="0">
                <a:solidFill>
                  <a:srgbClr val="376092"/>
                </a:solidFill>
              </a:rPr>
              <a:t>prime d’activité en hausse, plus prononcée pour l’ASS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1er trimestre 2025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EF2C37A-EB64-491A-C25B-096CB849D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92" y="1096474"/>
            <a:ext cx="7199615" cy="523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35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2191" y="2496"/>
            <a:ext cx="9112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Recul du nombre de bénéficiaires du RSA dans tous les départements, à l’inverse du niveau </a:t>
            </a:r>
            <a:r>
              <a:rPr lang="fr-FR" sz="2800" b="1">
                <a:solidFill>
                  <a:srgbClr val="376092"/>
                </a:solidFill>
              </a:rPr>
              <a:t>national 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1er trimestre 2025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6DC9D75-F512-5525-0A86-C52EC1097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1876425"/>
            <a:ext cx="9029700" cy="31051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5EA16B9-D5D4-52FF-486C-76C63D4746BC}"/>
              </a:ext>
            </a:extLst>
          </p:cNvPr>
          <p:cNvSpPr txBox="1"/>
          <p:nvPr/>
        </p:nvSpPr>
        <p:spPr>
          <a:xfrm>
            <a:off x="8570794" y="4817660"/>
            <a:ext cx="5444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780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8587" y="186977"/>
            <a:ext cx="9112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créations d’entreprises repart à la baisse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1er trimestre 2025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E9A003-64E5-843E-FC8C-59DBAC4A6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68" y="1142057"/>
            <a:ext cx="6103530" cy="523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60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19663"/>
            <a:ext cx="9112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Première baisse du nombre de défaillances d’entreprises en trois ans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105751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1er trimestre 2025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69E1607-B76A-647B-FCCC-6D2D72604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73" y="1222048"/>
            <a:ext cx="7148054" cy="505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86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sz="2000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éclairages conjoncturels départementaux </a:t>
            </a:r>
            <a:r>
              <a:rPr lang="fr-FR" sz="2000" dirty="0"/>
              <a:t>: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http://paca.dreets.gouv.fr/Les-outils-de-pilotage-territorialises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lvl="1" algn="ctr"/>
            <a:r>
              <a:rPr lang="fr-FR" u="sng" dirty="0">
                <a:hlinkClick r:id="rId5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La Note de conjoncture du 1er trimestre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34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/>
              <a:t>La Note de conjoncture du 1er trimestre 2025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5677" y="519601"/>
            <a:ext cx="892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se stabilise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68282" y="1859162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T1 2025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T4 2024)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406517" y="2971948"/>
            <a:ext cx="20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stable (après -0,3 %)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64213" y="3392573"/>
            <a:ext cx="25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-0,1 % (après -0,4 %)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253A09F-C7D3-7FAC-7F80-2BA2934B4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36" y="1287965"/>
            <a:ext cx="61531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/>
              <a:t>La Note de conjoncture du 1er trimestre 2025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08138" y="89608"/>
            <a:ext cx="8933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L’intérim se replie de nouveau, alors qu’il progressait chaque trimestre depuis fin 2023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98046" y="5695950"/>
            <a:ext cx="47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065280" y="3005502"/>
            <a:ext cx="2078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+250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-730 intérimaires</a:t>
            </a: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83745" y="2420727"/>
            <a:ext cx="216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2025, </a:t>
            </a:r>
          </a:p>
          <a:p>
            <a:pPr algn="ctr"/>
            <a:r>
              <a:rPr lang="fr-FR" sz="1600" b="1" dirty="0"/>
              <a:t>- 480 emplois :</a:t>
            </a:r>
            <a:endParaRPr lang="fr-FR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137566-73B6-6305-802C-976025F1D875}"/>
              </a:ext>
            </a:extLst>
          </p:cNvPr>
          <p:cNvSpPr/>
          <p:nvPr/>
        </p:nvSpPr>
        <p:spPr>
          <a:xfrm>
            <a:off x="587229" y="5184396"/>
            <a:ext cx="335560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9B07F5-FCD2-9232-3F30-1CBA809A68F2}"/>
              </a:ext>
            </a:extLst>
          </p:cNvPr>
          <p:cNvSpPr/>
          <p:nvPr/>
        </p:nvSpPr>
        <p:spPr>
          <a:xfrm>
            <a:off x="587228" y="5184396"/>
            <a:ext cx="539207" cy="269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0BAF0E-6FB1-C56C-0DFD-5B160D104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2" t="77735" r="5497" b="14315"/>
          <a:stretch/>
        </p:blipFill>
        <p:spPr>
          <a:xfrm>
            <a:off x="657024" y="5756584"/>
            <a:ext cx="5768619" cy="59654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3FD63C3-CC9E-599E-2143-3226CF98C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38" y="1079809"/>
            <a:ext cx="63150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6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1838" y="403329"/>
            <a:ext cx="89921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Nouveau recul dans le tertiaire marchand et la construction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/>
              <a:t>La Note de conjoncture du 1er trimestre 2025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269090" y="2179305"/>
            <a:ext cx="251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T1 2025 :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466867" y="2653433"/>
            <a:ext cx="251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-0,1 % (après -0,3 %) 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456742" y="3749634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+0,4 % (après -0,4 %)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466867" y="3198224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75000"/>
                  </a:schemeClr>
                </a:solidFill>
              </a:rPr>
              <a:t>-0,9 % (après -0,7 %)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456742" y="3454811"/>
            <a:ext cx="213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+0,2 % (après -0,1 %)</a:t>
            </a:r>
            <a:endParaRPr lang="fr-FR" sz="500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4ED14-EF9C-9C10-0677-8CA25C812917}"/>
              </a:ext>
            </a:extLst>
          </p:cNvPr>
          <p:cNvSpPr/>
          <p:nvPr/>
        </p:nvSpPr>
        <p:spPr>
          <a:xfrm>
            <a:off x="851136" y="1298189"/>
            <a:ext cx="5172075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BDEC15-0F33-C03D-F568-4AF07DD97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2" t="77735" r="5497" b="14315"/>
          <a:stretch/>
        </p:blipFill>
        <p:spPr>
          <a:xfrm>
            <a:off x="458001" y="5756584"/>
            <a:ext cx="5768619" cy="5965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B5FA4D6-5CB2-B617-CF68-FB72A0103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55" y="1081087"/>
            <a:ext cx="61817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/>
              <a:t>La Note de conjoncture du 1er trimestre 2025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6721" y="27259"/>
            <a:ext cx="8736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emploi sur deux détruit dans le tertiaire marchand est un emploi intérimaire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2382" y="5777345"/>
            <a:ext cx="5834797" cy="1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013FE19-34CC-69E8-D353-3624B3D39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28" t="67389" r="6116" b="19321"/>
          <a:stretch/>
        </p:blipFill>
        <p:spPr>
          <a:xfrm>
            <a:off x="1392382" y="5359034"/>
            <a:ext cx="5834797" cy="105217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265C83-A65C-6796-B36F-DEBE0C184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987" y="1473958"/>
            <a:ext cx="6698240" cy="36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492650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Baisse des entrées en contrat d’apprentissage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102702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1er trimestre 2025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3B82AD2-F991-79D0-32B5-E61F72A5B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57" y="1195388"/>
            <a:ext cx="7131271" cy="501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3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503800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Redémarrage des embauches en CDI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102702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1er trimestre 2025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6913ED-AB85-1807-9EFC-781BEF5FB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290" y="1372625"/>
            <a:ext cx="62865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5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068" y="370781"/>
            <a:ext cx="904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de chômage quasi-stable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30388" y="9554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1er trimestre 2025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589998" y="3341674"/>
            <a:ext cx="151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+0,1 point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89998" y="3785216"/>
            <a:ext cx="131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+0,1 point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A6A0847-E79C-BE0C-8D42-45A0B0B64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28" y="1378229"/>
            <a:ext cx="6613213" cy="452429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DBC1559-A9C1-35DF-2199-201E2EEAEBB4}"/>
              </a:ext>
            </a:extLst>
          </p:cNvPr>
          <p:cNvSpPr txBox="1"/>
          <p:nvPr/>
        </p:nvSpPr>
        <p:spPr>
          <a:xfrm>
            <a:off x="6878472" y="5600309"/>
            <a:ext cx="423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57B6286-597B-9AC4-656F-0BE7BF585006}"/>
              </a:ext>
            </a:extLst>
          </p:cNvPr>
          <p:cNvSpPr txBox="1"/>
          <p:nvPr/>
        </p:nvSpPr>
        <p:spPr>
          <a:xfrm>
            <a:off x="6586980" y="2426452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T1 2025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T4 2024)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420" y="5815"/>
            <a:ext cx="8891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taux relativement stable dans tous les départements de la région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907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1er trimestre 2025</a:t>
            </a:r>
            <a:endParaRPr lang="fr-FR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900545" y="6046808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(national) et taux de chômage localisé (régional et départementaux)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3190895" y="1555993"/>
            <a:ext cx="16433" cy="26480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pSpPr/>
          <p:nvPr/>
        </p:nvGrpSpPr>
        <p:grpSpPr>
          <a:xfrm>
            <a:off x="1171575" y="1153365"/>
            <a:ext cx="6800850" cy="4551269"/>
            <a:chOff x="0" y="0"/>
            <a:chExt cx="6255114" cy="4099044"/>
          </a:xfrm>
        </p:grpSpPr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00000000-0008-0000-0300-000006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6255114" cy="4099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00000000-0008-0000-0300-000007000000}"/>
                </a:ext>
              </a:extLst>
            </p:cNvPr>
            <p:cNvCxnSpPr/>
            <p:nvPr/>
          </p:nvCxnSpPr>
          <p:spPr>
            <a:xfrm flipV="1">
              <a:off x="1859668" y="360300"/>
              <a:ext cx="15114" cy="238491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2ff91c20-40e6-4ab5-a5ac-9b5646c66526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7721</TotalTime>
  <Words>1128</Words>
  <Application>Microsoft Office PowerPoint</Application>
  <PresentationFormat>Affichage à l'écran (4:3)</PresentationFormat>
  <Paragraphs>147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836</cp:revision>
  <cp:lastPrinted>2018-10-09T12:30:48Z</cp:lastPrinted>
  <dcterms:created xsi:type="dcterms:W3CDTF">2018-05-30T13:27:07Z</dcterms:created>
  <dcterms:modified xsi:type="dcterms:W3CDTF">2025-06-26T12:41:20Z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