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256" r:id="rId6"/>
    <p:sldId id="263" r:id="rId7"/>
    <p:sldId id="330" r:id="rId8"/>
    <p:sldId id="300" r:id="rId9"/>
    <p:sldId id="265" r:id="rId10"/>
    <p:sldId id="290" r:id="rId11"/>
    <p:sldId id="325" r:id="rId12"/>
    <p:sldId id="269" r:id="rId13"/>
    <p:sldId id="294" r:id="rId14"/>
    <p:sldId id="283" r:id="rId15"/>
    <p:sldId id="329" r:id="rId16"/>
    <p:sldId id="317" r:id="rId17"/>
    <p:sldId id="309" r:id="rId18"/>
    <p:sldId id="308" r:id="rId19"/>
    <p:sldId id="326" r:id="rId20"/>
    <p:sldId id="327" r:id="rId21"/>
    <p:sldId id="303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89BF10-8E31-E576-7C6A-7A1EBCC1F284}" name="MEYER, Virginie (DREETS-PACA)" initials="VM" userId="S::virginie.meyer@dreets.gouv.fr::f8a010f9-3208-42d3-a194-9526eafc2f71" providerId="AD"/>
  <p188:author id="{02C11415-2B8B-C38F-AD78-759B31039266}" name="SAUVIAC, Mathieu (DREETS-PACA)" initials="MS" userId="S::mathieu.sauviac@dreets.gouv.fr::f63f2c67-6813-4ab4-a718-f77c748b5d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6\2026-T1\01%20-%20Fichiers%20de%20travail\DEFM-Ch&#244;mage\2026_T1_Taux%20de%20ch&#244;mage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7'!$C$25</c:f>
              <c:strCache>
                <c:ptCount val="1"/>
                <c:pt idx="0">
                  <c:v>T4 2025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05-4A58-A9D3-7C900EEB13AA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05-4A58-A9D3-7C900EEB13AA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05-4A58-A9D3-7C900EEB13AA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05-4A58-A9D3-7C900EEB13AA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05-4A58-A9D3-7C900EEB13AA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05-4A58-A9D3-7C900EEB13AA}"/>
                </c:ext>
              </c:extLst>
            </c:dLbl>
            <c:dLbl>
              <c:idx val="7"/>
              <c:layout>
                <c:manualLayout>
                  <c:x val="-5.0414286449487929E-3"/>
                  <c:y val="2.790430537065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05-4A58-A9D3-7C900EEB13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7'!$C$26:$C$33</c:f>
              <c:numCache>
                <c:formatCode>0.0</c:formatCode>
                <c:ptCount val="8"/>
                <c:pt idx="0">
                  <c:v>7.7</c:v>
                </c:pt>
                <c:pt idx="1">
                  <c:v>8.4</c:v>
                </c:pt>
                <c:pt idx="2">
                  <c:v>8.1999999999999993</c:v>
                </c:pt>
                <c:pt idx="3">
                  <c:v>6.6</c:v>
                </c:pt>
                <c:pt idx="4">
                  <c:v>7.2</c:v>
                </c:pt>
                <c:pt idx="5">
                  <c:v>9</c:v>
                </c:pt>
                <c:pt idx="6">
                  <c:v>7.7</c:v>
                </c:pt>
                <c:pt idx="7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05-4A58-A9D3-7C900EEB13AA}"/>
            </c:ext>
          </c:extLst>
        </c:ser>
        <c:ser>
          <c:idx val="1"/>
          <c:order val="1"/>
          <c:tx>
            <c:strRef>
              <c:f>'Figure 7'!$B$25</c:f>
              <c:strCache>
                <c:ptCount val="1"/>
                <c:pt idx="0">
                  <c:v>T1 2026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D05-4A58-A9D3-7C900EEB13AA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D05-4A58-A9D3-7C900EEB13AA}"/>
                </c:ext>
              </c:extLst>
            </c:dLbl>
            <c:dLbl>
              <c:idx val="7"/>
              <c:layout>
                <c:manualLayout>
                  <c:x val="3.7348272642390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05-4A58-A9D3-7C900EEB13A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7'!$B$26:$B$33</c:f>
              <c:numCache>
                <c:formatCode>0.0</c:formatCode>
                <c:ptCount val="8"/>
                <c:pt idx="0">
                  <c:v>7.9</c:v>
                </c:pt>
                <c:pt idx="1">
                  <c:v>8.5</c:v>
                </c:pt>
                <c:pt idx="2">
                  <c:v>8.3000000000000007</c:v>
                </c:pt>
                <c:pt idx="3">
                  <c:v>6.7</c:v>
                </c:pt>
                <c:pt idx="4">
                  <c:v>7.3</c:v>
                </c:pt>
                <c:pt idx="5">
                  <c:v>9.1</c:v>
                </c:pt>
                <c:pt idx="6">
                  <c:v>7.9</c:v>
                </c:pt>
                <c:pt idx="7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05-4A58-A9D3-7C900EEB1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1"/>
          <c:min val="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4727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7407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7A29-6507-FFF5-E17A-AEEDB3738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EEA943-B4C5-8AE1-304F-35A009ECA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319856B-00F0-EF0D-06FA-C9EEFD4E1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sein des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départements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région, les évolutions sont contrastées.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Bouches-du-Rhône suivent la tendance régionale (+0,1 %, après +0,4 %)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décélération est plus marquée dans les Alpes-Maritimes (+0,2 %, après +0,7 %).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Alpes-de-Haute-Provence et le Vaucluse perdent à nouveau des effectifs après le sursaut du trimestre précédent (respectivement -0,5 % et -0,2 %, après +0,4 %).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Seuls les Hautes-Alpes et le Var enregistrent une croissance soutenue (+0,4 %, après respectivement +0,5 % et +0,2 %).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CB0D14-CFC1-3E7D-D4FB-530AD7718F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0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2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1er trimestre 2026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8A63C4-AB53-D293-0628-7635DA79B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5541"/>
            <a:ext cx="9144000" cy="32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55625"/>
            <a:ext cx="901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Le taux de chômage augmente plus vivement dans les zones d’emploi de Draguignan, Fréjus, Valréas (partie Paca) et Avignon (partie Paca)</a:t>
            </a:r>
            <a:endParaRPr lang="fr-FR" sz="24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115CF0-FB47-3B39-94E3-BD7003AF2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71" y="1254469"/>
            <a:ext cx="5007515" cy="53082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7BA788-8D06-FE6A-A4A1-0E8B444C20B7}"/>
              </a:ext>
            </a:extLst>
          </p:cNvPr>
          <p:cNvSpPr txBox="1"/>
          <p:nvPr/>
        </p:nvSpPr>
        <p:spPr>
          <a:xfrm>
            <a:off x="6487064" y="6305909"/>
            <a:ext cx="47445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6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6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6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600" b="1" dirty="0">
                <a:solidFill>
                  <a:srgbClr val="002060"/>
                </a:solidFill>
              </a:rPr>
              <a:t>suivies par Cap emploi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600" baseline="30000" dirty="0">
                <a:solidFill>
                  <a:srgbClr val="002060"/>
                </a:solidFill>
              </a:rPr>
              <a:t>er</a:t>
            </a:r>
            <a:r>
              <a:rPr lang="fr-FR" sz="16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6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600" b="1" dirty="0" err="1">
                <a:solidFill>
                  <a:srgbClr val="002060"/>
                </a:solidFill>
              </a:rPr>
              <a:t>Cnis</a:t>
            </a:r>
            <a:r>
              <a:rPr lang="fr-FR" sz="1600" b="1" dirty="0">
                <a:solidFill>
                  <a:srgbClr val="002060"/>
                </a:solidFill>
              </a:rPr>
              <a:t> : la </a:t>
            </a:r>
            <a:r>
              <a:rPr lang="fr-FR" sz="1600" b="1" dirty="0">
                <a:solidFill>
                  <a:srgbClr val="00B0F0"/>
                </a:solidFill>
              </a:rPr>
              <a:t>catégorie F</a:t>
            </a:r>
            <a:r>
              <a:rPr lang="fr-FR" sz="16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600" b="1" dirty="0">
                <a:solidFill>
                  <a:srgbClr val="00B0F0"/>
                </a:solidFill>
              </a:rPr>
              <a:t>catégorie G </a:t>
            </a:r>
            <a:r>
              <a:rPr lang="fr-FR" sz="16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6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et AIJ)</a:t>
            </a:r>
            <a:r>
              <a:rPr lang="fr-FR" sz="1600" dirty="0">
                <a:solidFill>
                  <a:srgbClr val="002060"/>
                </a:solidFill>
              </a:rPr>
              <a:t>. Ces séries, dites « contrefactuelles », ne sont pas disponibles au niveau départemental. Elles sont présentées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030" y="32114"/>
            <a:ext cx="8985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Des évolutions altérées par l’entrée en vigueur du décret relatif aux sanctions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00A9D6-593B-AF17-DC4B-96E30DB7BCF2}"/>
              </a:ext>
            </a:extLst>
          </p:cNvPr>
          <p:cNvSpPr txBox="1"/>
          <p:nvPr/>
        </p:nvSpPr>
        <p:spPr>
          <a:xfrm>
            <a:off x="394121" y="4853164"/>
            <a:ext cx="8547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Avertissements :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Une estimation de l’impact de ces deux effets a été réalisée par la Dares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2026 au niveau national : </a:t>
            </a:r>
            <a:r>
              <a:rPr lang="fr-FR" sz="1200" i="1" dirty="0">
                <a:solidFill>
                  <a:srgbClr val="FF0000"/>
                </a:solidFill>
              </a:rPr>
              <a:t>in fine</a:t>
            </a:r>
            <a:r>
              <a:rPr lang="fr-FR" sz="1200" dirty="0">
                <a:solidFill>
                  <a:srgbClr val="FF0000"/>
                </a:solidFill>
              </a:rPr>
              <a:t>, le nombre de demandeurs d’emploi en catégories A, B, C hors nouveaux publics aurait diminué de -1,3 % en France entière sur un trimestre et de -0,2 % sur un an.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Au niveau régional, seul l’impact trimestriel du décret relatif aux sanctions a été estimé par la Dares : comme au niveau national, la baisse aurait été également plus prononcée : -1,5 %.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E127CE-C592-67A6-EB72-220898847FE5}"/>
              </a:ext>
            </a:extLst>
          </p:cNvPr>
          <p:cNvSpPr txBox="1"/>
          <p:nvPr/>
        </p:nvSpPr>
        <p:spPr>
          <a:xfrm>
            <a:off x="5624339" y="2865572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-1,1 % (après +0,5 %)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B2FC64-F678-814B-45AE-AAA6CF84C634}"/>
              </a:ext>
            </a:extLst>
          </p:cNvPr>
          <p:cNvSpPr txBox="1"/>
          <p:nvPr/>
        </p:nvSpPr>
        <p:spPr>
          <a:xfrm>
            <a:off x="5411937" y="3173955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-0,9 % (après +0,9 %)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A9567E8-D64E-1E5F-E42B-583949CE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9" y="1078572"/>
            <a:ext cx="5503790" cy="37599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D2E93C-6239-0564-E4F9-B0D68D6ED569}"/>
              </a:ext>
            </a:extLst>
          </p:cNvPr>
          <p:cNvSpPr txBox="1"/>
          <p:nvPr/>
        </p:nvSpPr>
        <p:spPr>
          <a:xfrm>
            <a:off x="5624339" y="1859313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2026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2025)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428C5E-829B-C95D-EFEB-34401AB66B5E}"/>
              </a:ext>
            </a:extLst>
          </p:cNvPr>
          <p:cNvSpPr txBox="1"/>
          <p:nvPr/>
        </p:nvSpPr>
        <p:spPr>
          <a:xfrm>
            <a:off x="2679777" y="1915437"/>
            <a:ext cx="31694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391 700 demandeurs d’emploi (hors nouveaux publics)</a:t>
            </a:r>
          </a:p>
        </p:txBody>
      </p:sp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41596"/>
            <a:ext cx="9078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Première hausse du nombre de bénéficiaires du RSA en cinq ans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55ABB0-146C-5AA6-9F8E-15FD05846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89" y="1137974"/>
            <a:ext cx="7316221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496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Une élévation imputable au seul département des Bouches-du-Rhône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EA16B9-D5D4-52FF-486C-76C63D4746BC}"/>
              </a:ext>
            </a:extLst>
          </p:cNvPr>
          <p:cNvSpPr txBox="1"/>
          <p:nvPr/>
        </p:nvSpPr>
        <p:spPr>
          <a:xfrm>
            <a:off x="8570794" y="4817660"/>
            <a:ext cx="544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687781-22E2-8DE5-A6B2-682205D2C522}"/>
              </a:ext>
            </a:extLst>
          </p:cNvPr>
          <p:cNvSpPr txBox="1"/>
          <p:nvPr/>
        </p:nvSpPr>
        <p:spPr>
          <a:xfrm>
            <a:off x="8739398" y="4817660"/>
            <a:ext cx="474938" cy="43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C3D71F-845B-4152-B9BB-867E693C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2197"/>
            <a:ext cx="9144000" cy="32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897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Rebond des créations d’entreprises, tiré par les micro-entrepreneurs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6BB857-8650-A91E-FD4A-92EBAFC63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31" y="1018515"/>
            <a:ext cx="5960853" cy="55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74034"/>
            <a:ext cx="91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défaillances d’entreprises repartent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8097" y="80234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F637F7-3B02-2E6C-B652-FDEA0B8C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97" y="974790"/>
            <a:ext cx="7165114" cy="53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519601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de l’emploi salarié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0BAF0E-6FB1-C56C-0DFD-5B160D10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337847" y="5106837"/>
            <a:ext cx="5768619" cy="5965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070A72E-7DEB-809C-1E66-C76A5525EE92}"/>
              </a:ext>
            </a:extLst>
          </p:cNvPr>
          <p:cNvSpPr txBox="1"/>
          <p:nvPr/>
        </p:nvSpPr>
        <p:spPr>
          <a:xfrm>
            <a:off x="337847" y="5964875"/>
            <a:ext cx="796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002060"/>
                </a:solidFill>
              </a:rPr>
              <a:t>Fin mars 2026, </a:t>
            </a:r>
            <a:r>
              <a:rPr lang="fr-FR" b="1" dirty="0">
                <a:solidFill>
                  <a:srgbClr val="002060"/>
                </a:solidFill>
              </a:rPr>
              <a:t>2 026 100 </a:t>
            </a:r>
            <a:r>
              <a:rPr lang="fr-FR" dirty="0">
                <a:solidFill>
                  <a:srgbClr val="002060"/>
                </a:solidFill>
              </a:rPr>
              <a:t>salariés dans la région (stable sur un an)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CD6E1F-433E-5CD5-6485-D7C825044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13" y="1514309"/>
            <a:ext cx="6528250" cy="35504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248902" y="185916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2026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2025)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168282" y="3013817"/>
            <a:ext cx="254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-0,1 % (après -0,2 %)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96033" y="3361686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Stable (après -0,2 %)</a:t>
            </a:r>
          </a:p>
        </p:txBody>
      </p:sp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2B60C-7D7E-FA46-AC83-3DA3BE5E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2110EC7-31CD-B541-2562-5B90C98D39B5}"/>
              </a:ext>
            </a:extLst>
          </p:cNvPr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A970FA-CAD7-76D1-6888-06AC5AB8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E5246A8-908C-D59B-B28D-4CCF86CC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1DD0A4-7B29-3351-F977-C5570D4CA7F2}"/>
              </a:ext>
            </a:extLst>
          </p:cNvPr>
          <p:cNvSpPr txBox="1"/>
          <p:nvPr/>
        </p:nvSpPr>
        <p:spPr>
          <a:xfrm>
            <a:off x="163385" y="99383"/>
            <a:ext cx="8928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visible dans tous les départements de la région, à l’exception des Alpes-Maritimes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2A850D-A0B6-5E2C-D59E-A56C490D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82796"/>
            <a:ext cx="9144000" cy="3701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A75810-46D6-C37C-1D61-173F26AD8936}"/>
              </a:ext>
            </a:extLst>
          </p:cNvPr>
          <p:cNvSpPr/>
          <p:nvPr/>
        </p:nvSpPr>
        <p:spPr>
          <a:xfrm>
            <a:off x="6504317" y="3020205"/>
            <a:ext cx="1268083" cy="19227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0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20692" y="37348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forte baisse de l’intérim ce trimestre pénalise la croissance de l’emploi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981713" y="3401256"/>
            <a:ext cx="20787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-2 030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-30 pour l’emploi hors intérim</a:t>
            </a:r>
          </a:p>
          <a:p>
            <a:pPr algn="ctr"/>
            <a:endParaRPr lang="fr-FR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400" b="1" i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1713" y="2933404"/>
            <a:ext cx="216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-2 060 emplois :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B07F5-FCD2-9232-3F30-1CBA809A68F2}"/>
              </a:ext>
            </a:extLst>
          </p:cNvPr>
          <p:cNvSpPr/>
          <p:nvPr/>
        </p:nvSpPr>
        <p:spPr>
          <a:xfrm>
            <a:off x="587228" y="5184396"/>
            <a:ext cx="539207" cy="269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7216CA-57D6-06A2-F8C1-1F906258A581}"/>
              </a:ext>
            </a:extLst>
          </p:cNvPr>
          <p:cNvSpPr txBox="1"/>
          <p:nvPr/>
        </p:nvSpPr>
        <p:spPr>
          <a:xfrm>
            <a:off x="6556075" y="5624423"/>
            <a:ext cx="6326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DCC0ED-F5CC-C240-CA3A-CEAEC908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0" y="1351024"/>
            <a:ext cx="6892019" cy="46376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77E8245-82C2-1151-1211-C91ECA896A7F}"/>
              </a:ext>
            </a:extLst>
          </p:cNvPr>
          <p:cNvSpPr txBox="1"/>
          <p:nvPr/>
        </p:nvSpPr>
        <p:spPr>
          <a:xfrm>
            <a:off x="6676945" y="2157775"/>
            <a:ext cx="249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2026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2025) </a:t>
            </a:r>
          </a:p>
        </p:txBody>
      </p:sp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77582"/>
            <a:ext cx="899216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Atonie dans le secteur tertiaire, recul dans l’industrie et la construction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5108" y="2935239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Stable (après -0,2 %)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45108" y="394172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+ 0,1 % (après -0,3 %)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22631" y="3332958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- 1,3 % (après -0,7 %)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82352" y="3594825"/>
            <a:ext cx="263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-- 0,3 % (après une stabilité)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BDEC15-0F33-C03D-F568-4AF07DD9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458001" y="5756584"/>
            <a:ext cx="5768619" cy="5965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1DF55D-A751-C400-9C12-6DA8B72B1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32" y="1298189"/>
            <a:ext cx="5569356" cy="406067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666026" y="2077864"/>
            <a:ext cx="339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2026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2025) </a:t>
            </a:r>
          </a:p>
        </p:txBody>
      </p:sp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10252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13146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La baisse de l’intérim pénalise la croissance de tous les secteurs d’activité ce trimestre, </a:t>
            </a:r>
            <a:r>
              <a:rPr lang="fr-FR" sz="2600" b="1">
                <a:solidFill>
                  <a:schemeClr val="accent1">
                    <a:lumMod val="75000"/>
                  </a:schemeClr>
                </a:solidFill>
              </a:rPr>
              <a:t>sauf celle du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tertiaire non marchand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8E2ED1-64BC-0754-4DCF-59E6DA9DB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21" y="5458323"/>
            <a:ext cx="5834797" cy="9983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6E7417-9363-E2B2-25CD-8A045590C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22" y="1135038"/>
            <a:ext cx="5932914" cy="42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632" y="436093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Nouveau repli des entrées en apprentissage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24162-C549-907F-7B5E-60293D4704DE}"/>
              </a:ext>
            </a:extLst>
          </p:cNvPr>
          <p:cNvSpPr/>
          <p:nvPr/>
        </p:nvSpPr>
        <p:spPr>
          <a:xfrm>
            <a:off x="7461849" y="6021238"/>
            <a:ext cx="940279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82BF02-684B-548D-F0CF-3D049BB50ECB}"/>
              </a:ext>
            </a:extLst>
          </p:cNvPr>
          <p:cNvSpPr txBox="1"/>
          <p:nvPr/>
        </p:nvSpPr>
        <p:spPr>
          <a:xfrm>
            <a:off x="7306574" y="5802763"/>
            <a:ext cx="646981" cy="457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A0E606-23C8-88C1-55B5-433CF8F4707E}"/>
              </a:ext>
            </a:extLst>
          </p:cNvPr>
          <p:cNvSpPr txBox="1"/>
          <p:nvPr/>
        </p:nvSpPr>
        <p:spPr>
          <a:xfrm>
            <a:off x="8134709" y="5909094"/>
            <a:ext cx="543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A98D3F-A2FF-9867-459E-A6AE5841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95" y="1363936"/>
            <a:ext cx="8091962" cy="491449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9A5AF19-4FB0-F3BD-B842-0CD5DAD7897E}"/>
              </a:ext>
            </a:extLst>
          </p:cNvPr>
          <p:cNvSpPr txBox="1"/>
          <p:nvPr/>
        </p:nvSpPr>
        <p:spPr>
          <a:xfrm>
            <a:off x="7755147" y="6021238"/>
            <a:ext cx="731510" cy="457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23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388" y="434609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remontée progressive du taux de chômage se poursuit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78472" y="3414822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+0,1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78472" y="3735187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+0,2 point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BC1559-A9C1-35DF-2199-201E2EEAEBB4}"/>
              </a:ext>
            </a:extLst>
          </p:cNvPr>
          <p:cNvSpPr txBox="1"/>
          <p:nvPr/>
        </p:nvSpPr>
        <p:spPr>
          <a:xfrm>
            <a:off x="6878472" y="5600309"/>
            <a:ext cx="423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E0D049-73F3-E60D-FAAF-6AED6CDFB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99" y="1682150"/>
            <a:ext cx="6530133" cy="44110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57B6286-597B-9AC4-656F-0BE7BF585006}"/>
              </a:ext>
            </a:extLst>
          </p:cNvPr>
          <p:cNvSpPr txBox="1"/>
          <p:nvPr/>
        </p:nvSpPr>
        <p:spPr>
          <a:xfrm>
            <a:off x="6433079" y="242645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2026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2025)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-14457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Une hausse qui concerne tous les départements de la région, particulièrement le Vaucluse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2026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35948887"/>
                </p:ext>
              </p:extLst>
            </p:nvPr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8217</TotalTime>
  <Words>1175</Words>
  <Application>Microsoft Office PowerPoint</Application>
  <PresentationFormat>Affichage à l'écran (4:3)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908</cp:revision>
  <cp:lastPrinted>2018-10-09T12:30:48Z</cp:lastPrinted>
  <dcterms:created xsi:type="dcterms:W3CDTF">2018-05-30T13:27:07Z</dcterms:created>
  <dcterms:modified xsi:type="dcterms:W3CDTF">2026-06-22T12:05:24Z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2025-09-16T08:29:24Z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f87128f4-65a0-4916-9177-8388fcf1e9d3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