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6" r:id="rId6"/>
    <p:sldId id="263" r:id="rId7"/>
    <p:sldId id="300" r:id="rId8"/>
    <p:sldId id="290" r:id="rId9"/>
    <p:sldId id="265" r:id="rId10"/>
    <p:sldId id="310" r:id="rId11"/>
    <p:sldId id="301" r:id="rId12"/>
    <p:sldId id="312" r:id="rId13"/>
    <p:sldId id="269" r:id="rId14"/>
    <p:sldId id="294" r:id="rId15"/>
    <p:sldId id="283" r:id="rId16"/>
    <p:sldId id="317" r:id="rId17"/>
    <p:sldId id="318" r:id="rId18"/>
    <p:sldId id="319" r:id="rId19"/>
    <p:sldId id="320" r:id="rId20"/>
    <p:sldId id="309" r:id="rId21"/>
    <p:sldId id="308" r:id="rId22"/>
    <p:sldId id="303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110" d="100"/>
          <a:sy n="110" d="100"/>
        </p:scale>
        <p:origin x="3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10'!$C$25</c:f>
              <c:strCache>
                <c:ptCount val="1"/>
                <c:pt idx="0">
                  <c:v>T1 2023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F2-4130-B7B4-A78C8252817B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F2-4130-B7B4-A78C8252817B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F2-4130-B7B4-A78C8252817B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F2-4130-B7B4-A78C8252817B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F2-4130-B7B4-A78C8252817B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F2-4130-B7B4-A78C8252817B}"/>
                </c:ext>
              </c:extLst>
            </c:dLbl>
            <c:dLbl>
              <c:idx val="7"/>
              <c:layout>
                <c:manualLayout>
                  <c:x val="-3.1740150128292785E-3"/>
                  <c:y val="1.116172214826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F2-4130-B7B4-A78C825281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10'!$C$26:$C$33</c:f>
              <c:numCache>
                <c:formatCode>0.0</c:formatCode>
                <c:ptCount val="8"/>
                <c:pt idx="0">
                  <c:v>6.9</c:v>
                </c:pt>
                <c:pt idx="1">
                  <c:v>8</c:v>
                </c:pt>
                <c:pt idx="2">
                  <c:v>7.9</c:v>
                </c:pt>
                <c:pt idx="3">
                  <c:v>6.7</c:v>
                </c:pt>
                <c:pt idx="4">
                  <c:v>7.1</c:v>
                </c:pt>
                <c:pt idx="5">
                  <c:v>8.5</c:v>
                </c:pt>
                <c:pt idx="6">
                  <c:v>7.2</c:v>
                </c:pt>
                <c:pt idx="7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F2-4130-B7B4-A78C8252817B}"/>
            </c:ext>
          </c:extLst>
        </c:ser>
        <c:ser>
          <c:idx val="1"/>
          <c:order val="1"/>
          <c:tx>
            <c:strRef>
              <c:f>'Figure 10'!$B$25</c:f>
              <c:strCache>
                <c:ptCount val="1"/>
                <c:pt idx="0">
                  <c:v>T2 2023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DF2-4130-B7B4-A78C8252817B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DF2-4130-B7B4-A78C8252817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10'!$B$26:$B$33</c:f>
              <c:numCache>
                <c:formatCode>0.0</c:formatCode>
                <c:ptCount val="8"/>
                <c:pt idx="0">
                  <c:v>6.9</c:v>
                </c:pt>
                <c:pt idx="1">
                  <c:v>7.8</c:v>
                </c:pt>
                <c:pt idx="2">
                  <c:v>7.9</c:v>
                </c:pt>
                <c:pt idx="3">
                  <c:v>6.6</c:v>
                </c:pt>
                <c:pt idx="4">
                  <c:v>6.8</c:v>
                </c:pt>
                <c:pt idx="5">
                  <c:v>8.4</c:v>
                </c:pt>
                <c:pt idx="6">
                  <c:v>7.2</c:v>
                </c:pt>
                <c:pt idx="7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F2-4130-B7B4-A78C82528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0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Paca_trim!$BH$79:$BH$121</c:f>
              <c:numCache>
                <c:formatCode>#\ ##0.0</c:formatCode>
                <c:ptCount val="43"/>
                <c:pt idx="0">
                  <c:v>2.489057683464746</c:v>
                </c:pt>
                <c:pt idx="1">
                  <c:v>1.796322606911116</c:v>
                </c:pt>
                <c:pt idx="2">
                  <c:v>0.83252393506312306</c:v>
                </c:pt>
                <c:pt idx="3">
                  <c:v>1.2870429580942089</c:v>
                </c:pt>
                <c:pt idx="4">
                  <c:v>1.2379224640171271</c:v>
                </c:pt>
                <c:pt idx="5">
                  <c:v>1.4540804243830863</c:v>
                </c:pt>
                <c:pt idx="6">
                  <c:v>1.5585122938064133</c:v>
                </c:pt>
                <c:pt idx="7">
                  <c:v>1.696252767711437</c:v>
                </c:pt>
                <c:pt idx="8">
                  <c:v>2.0469047816358499</c:v>
                </c:pt>
                <c:pt idx="9">
                  <c:v>2.492359029633695</c:v>
                </c:pt>
                <c:pt idx="10">
                  <c:v>0.17503421450695278</c:v>
                </c:pt>
                <c:pt idx="11">
                  <c:v>1.0720988257965303</c:v>
                </c:pt>
                <c:pt idx="12">
                  <c:v>0.5605987308272331</c:v>
                </c:pt>
                <c:pt idx="13">
                  <c:v>-0.16766653460863479</c:v>
                </c:pt>
                <c:pt idx="14">
                  <c:v>1.0891825815824152</c:v>
                </c:pt>
                <c:pt idx="15">
                  <c:v>0.6904915458598504</c:v>
                </c:pt>
                <c:pt idx="16">
                  <c:v>1.0373371763542805</c:v>
                </c:pt>
                <c:pt idx="17">
                  <c:v>1.0204855057983631</c:v>
                </c:pt>
                <c:pt idx="18">
                  <c:v>1.0899814471243108</c:v>
                </c:pt>
                <c:pt idx="19">
                  <c:v>0.95070375018555531</c:v>
                </c:pt>
                <c:pt idx="20">
                  <c:v>0.21321391571700321</c:v>
                </c:pt>
                <c:pt idx="21">
                  <c:v>0.30013205810557331</c:v>
                </c:pt>
                <c:pt idx="22">
                  <c:v>-1.9948930737312409E-3</c:v>
                </c:pt>
                <c:pt idx="23">
                  <c:v>-0.15892965201721454</c:v>
                </c:pt>
                <c:pt idx="24">
                  <c:v>-8.059037444552164E-2</c:v>
                </c:pt>
                <c:pt idx="25">
                  <c:v>-0.84321528319368788</c:v>
                </c:pt>
                <c:pt idx="26">
                  <c:v>-1.2812928554142289</c:v>
                </c:pt>
                <c:pt idx="27">
                  <c:v>-1.1569628872999616</c:v>
                </c:pt>
                <c:pt idx="28">
                  <c:v>-0.41405157387824909</c:v>
                </c:pt>
                <c:pt idx="29">
                  <c:v>7.5835351089588388</c:v>
                </c:pt>
                <c:pt idx="30">
                  <c:v>-1.4545501311795883</c:v>
                </c:pt>
                <c:pt idx="31">
                  <c:v>-1.8349102773246306</c:v>
                </c:pt>
                <c:pt idx="32">
                  <c:v>0.23930124037809808</c:v>
                </c:pt>
                <c:pt idx="33">
                  <c:v>2.5199273199905114E-2</c:v>
                </c:pt>
                <c:pt idx="34">
                  <c:v>-2.6810575724628083</c:v>
                </c:pt>
                <c:pt idx="35">
                  <c:v>-3.2392773448144285</c:v>
                </c:pt>
                <c:pt idx="36">
                  <c:v>-2.687327949759577</c:v>
                </c:pt>
                <c:pt idx="37">
                  <c:v>-1.5497033714368391</c:v>
                </c:pt>
                <c:pt idx="38">
                  <c:v>-0.11023089698555255</c:v>
                </c:pt>
                <c:pt idx="39">
                  <c:v>-0.32002236478135826</c:v>
                </c:pt>
                <c:pt idx="40">
                  <c:v>-0.40297284730576033</c:v>
                </c:pt>
                <c:pt idx="41">
                  <c:v>-0.85589157224688073</c:v>
                </c:pt>
                <c:pt idx="42">
                  <c:v>7.549031332216849E-2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E-4039-AAC4-522318335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55008"/>
        <c:axId val="151756800"/>
      </c:barChart>
      <c:catAx>
        <c:axId val="151755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756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756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7550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Paca_trim!$BI$103:$BI$121</c:f>
              <c:numCache>
                <c:formatCode>#\ ##0.0</c:formatCode>
                <c:ptCount val="19"/>
                <c:pt idx="0">
                  <c:v>-0.19308984840392673</c:v>
                </c:pt>
                <c:pt idx="1">
                  <c:v>-0.9398754150544808</c:v>
                </c:pt>
                <c:pt idx="2">
                  <c:v>-1.2175021122761365</c:v>
                </c:pt>
                <c:pt idx="3">
                  <c:v>-1.5451919571496608</c:v>
                </c:pt>
                <c:pt idx="4">
                  <c:v>-0.27059359690099205</c:v>
                </c:pt>
                <c:pt idx="5">
                  <c:v>9.5892954045640124</c:v>
                </c:pt>
                <c:pt idx="6">
                  <c:v>-2.0302054964100091</c:v>
                </c:pt>
                <c:pt idx="7">
                  <c:v>-1.8847345809558047</c:v>
                </c:pt>
                <c:pt idx="8">
                  <c:v>0.26434942927635596</c:v>
                </c:pt>
                <c:pt idx="9">
                  <c:v>-9.4644474790761546E-2</c:v>
                </c:pt>
                <c:pt idx="10">
                  <c:v>-3.1262264687174302</c:v>
                </c:pt>
                <c:pt idx="11">
                  <c:v>-3.6112934996717083</c:v>
                </c:pt>
                <c:pt idx="12">
                  <c:v>-3.0929329236477399</c:v>
                </c:pt>
                <c:pt idx="13">
                  <c:v>-1.7468816368041651</c:v>
                </c:pt>
                <c:pt idx="14">
                  <c:v>-2.2833135446154174E-2</c:v>
                </c:pt>
                <c:pt idx="15">
                  <c:v>-0.35171059242680158</c:v>
                </c:pt>
                <c:pt idx="16">
                  <c:v>-0.37892678156704607</c:v>
                </c:pt>
                <c:pt idx="17">
                  <c:v>-0.60889570552147276</c:v>
                </c:pt>
                <c:pt idx="18">
                  <c:v>0.39504343934695374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2-40A7-B41A-D17E12FC5983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Paca_trim!$BJ$103:$BJ$121</c:f>
              <c:numCache>
                <c:formatCode>#\ ##0.0</c:formatCode>
                <c:ptCount val="19"/>
                <c:pt idx="0">
                  <c:v>2.593394623893186E-2</c:v>
                </c:pt>
                <c:pt idx="1">
                  <c:v>-0.75188944632417209</c:v>
                </c:pt>
                <c:pt idx="2">
                  <c:v>-1.3414490784884769</c:v>
                </c:pt>
                <c:pt idx="3">
                  <c:v>-0.79039347561298268</c:v>
                </c:pt>
                <c:pt idx="4">
                  <c:v>-0.54847534529925968</c:v>
                </c:pt>
                <c:pt idx="5">
                  <c:v>5.6988352745424242</c:v>
                </c:pt>
                <c:pt idx="6">
                  <c:v>-0.89372992598798495</c:v>
                </c:pt>
                <c:pt idx="7">
                  <c:v>-1.7869266143184737</c:v>
                </c:pt>
                <c:pt idx="8">
                  <c:v>0.21520242070116602</c:v>
                </c:pt>
                <c:pt idx="9">
                  <c:v>0.14055728360033992</c:v>
                </c:pt>
                <c:pt idx="10">
                  <c:v>-2.2535577360452308</c:v>
                </c:pt>
                <c:pt idx="11">
                  <c:v>-2.8852162582601037</c:v>
                </c:pt>
                <c:pt idx="12">
                  <c:v>-2.304185320573382</c:v>
                </c:pt>
                <c:pt idx="13">
                  <c:v>-1.3649485691863528</c:v>
                </c:pt>
                <c:pt idx="14">
                  <c:v>-0.19180495567174827</c:v>
                </c:pt>
                <c:pt idx="15">
                  <c:v>-0.29039559281982541</c:v>
                </c:pt>
                <c:pt idx="16">
                  <c:v>-0.42544078806482366</c:v>
                </c:pt>
                <c:pt idx="17">
                  <c:v>-1.0867850946994051</c:v>
                </c:pt>
                <c:pt idx="18">
                  <c:v>-0.22467349867371089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2-40A7-B41A-D17E12FC5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96928"/>
        <c:axId val="172398464"/>
      </c:barChart>
      <c:catAx>
        <c:axId val="17239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9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984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969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Paca_trim!$BK$103:$BK$121</c:f>
              <c:numCache>
                <c:formatCode>#\ ##0.0</c:formatCode>
                <c:ptCount val="19"/>
                <c:pt idx="0">
                  <c:v>0.13617299417179041</c:v>
                </c:pt>
                <c:pt idx="1">
                  <c:v>-0.73433420365535129</c:v>
                </c:pt>
                <c:pt idx="2">
                  <c:v>-1.9836703381007181</c:v>
                </c:pt>
                <c:pt idx="3">
                  <c:v>-2.4598870688209429</c:v>
                </c:pt>
                <c:pt idx="4">
                  <c:v>-1.4329111021952112</c:v>
                </c:pt>
                <c:pt idx="5">
                  <c:v>15.142175960923399</c:v>
                </c:pt>
                <c:pt idx="6">
                  <c:v>-3.7472854906317798</c:v>
                </c:pt>
                <c:pt idx="7">
                  <c:v>-3.8144708536649419</c:v>
                </c:pt>
                <c:pt idx="8">
                  <c:v>-0.1472834387955535</c:v>
                </c:pt>
                <c:pt idx="9">
                  <c:v>-1.1800054629882539</c:v>
                </c:pt>
                <c:pt idx="10">
                  <c:v>-6.0091768478080514</c:v>
                </c:pt>
                <c:pt idx="11">
                  <c:v>-5.2523232560875321</c:v>
                </c:pt>
                <c:pt idx="12">
                  <c:v>-3.9356881246508046</c:v>
                </c:pt>
                <c:pt idx="13">
                  <c:v>-1.5508885298869179</c:v>
                </c:pt>
                <c:pt idx="14">
                  <c:v>0.17722349852313801</c:v>
                </c:pt>
                <c:pt idx="15">
                  <c:v>0.70763988992268434</c:v>
                </c:pt>
                <c:pt idx="16">
                  <c:v>-0.87182823682498967</c:v>
                </c:pt>
                <c:pt idx="17">
                  <c:v>-7.2197427146225568E-2</c:v>
                </c:pt>
                <c:pt idx="18">
                  <c:v>1.3464696223316919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E-43D2-813F-CA3FC29261C5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Paca_trim!$BL$103:$BL$121</c:f>
              <c:numCache>
                <c:formatCode>#\ ##0.0</c:formatCode>
                <c:ptCount val="19"/>
                <c:pt idx="0">
                  <c:v>-0.38305765621400312</c:v>
                </c:pt>
                <c:pt idx="1">
                  <c:v>-1.0929925077126312</c:v>
                </c:pt>
                <c:pt idx="2">
                  <c:v>-1.4292398181980248</c:v>
                </c:pt>
                <c:pt idx="3">
                  <c:v>-1.3279086850878752</c:v>
                </c:pt>
                <c:pt idx="4">
                  <c:v>-0.41003321498109813</c:v>
                </c:pt>
                <c:pt idx="5">
                  <c:v>7.6501978102861301</c:v>
                </c:pt>
                <c:pt idx="6">
                  <c:v>-1.5757873595145355</c:v>
                </c:pt>
                <c:pt idx="7">
                  <c:v>-1.9961141442976671</c:v>
                </c:pt>
                <c:pt idx="8">
                  <c:v>0.23590652342451168</c:v>
                </c:pt>
                <c:pt idx="9">
                  <c:v>-5.7456658895294055E-2</c:v>
                </c:pt>
                <c:pt idx="10">
                  <c:v>-2.752871720600103</c:v>
                </c:pt>
                <c:pt idx="11">
                  <c:v>-3.4970043542024265</c:v>
                </c:pt>
                <c:pt idx="12">
                  <c:v>-2.7719856276138266</c:v>
                </c:pt>
                <c:pt idx="13">
                  <c:v>-1.6648088014345919</c:v>
                </c:pt>
                <c:pt idx="14">
                  <c:v>2.4643288400350016E-3</c:v>
                </c:pt>
                <c:pt idx="15">
                  <c:v>-0.51133563331690057</c:v>
                </c:pt>
                <c:pt idx="16">
                  <c:v>-0.36163229921356566</c:v>
                </c:pt>
                <c:pt idx="17">
                  <c:v>-0.69481560662748576</c:v>
                </c:pt>
                <c:pt idx="18">
                  <c:v>0.13893408766616488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E-43D2-813F-CA3FC29261C5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Paca_trim!$BM$103:$BM$121</c:f>
              <c:numCache>
                <c:formatCode>#\ ##0.0</c:formatCode>
                <c:ptCount val="19"/>
                <c:pt idx="0">
                  <c:v>0.49909032797363917</c:v>
                </c:pt>
                <c:pt idx="1">
                  <c:v>-0.33759816033466228</c:v>
                </c:pt>
                <c:pt idx="2">
                  <c:v>-0.64066373745059746</c:v>
                </c:pt>
                <c:pt idx="3">
                  <c:v>-0.20752013439399031</c:v>
                </c:pt>
                <c:pt idx="4">
                  <c:v>1.7329306332625194E-2</c:v>
                </c:pt>
                <c:pt idx="5">
                  <c:v>4.2226677557486214</c:v>
                </c:pt>
                <c:pt idx="6">
                  <c:v>-0.10687059158809298</c:v>
                </c:pt>
                <c:pt idx="7">
                  <c:v>-0.58485093433502389</c:v>
                </c:pt>
                <c:pt idx="8">
                  <c:v>0.41610866653911671</c:v>
                </c:pt>
                <c:pt idx="9">
                  <c:v>0.72874493927126416</c:v>
                </c:pt>
                <c:pt idx="10">
                  <c:v>-1.1041233213542556</c:v>
                </c:pt>
                <c:pt idx="11">
                  <c:v>-1.8790791077960223</c:v>
                </c:pt>
                <c:pt idx="12">
                  <c:v>-2.022269327290882</c:v>
                </c:pt>
                <c:pt idx="13">
                  <c:v>-1.3130082311690217</c:v>
                </c:pt>
                <c:pt idx="14">
                  <c:v>-0.4510520347738578</c:v>
                </c:pt>
                <c:pt idx="15">
                  <c:v>-0.32400141750619227</c:v>
                </c:pt>
                <c:pt idx="16">
                  <c:v>-0.3047386865762558</c:v>
                </c:pt>
                <c:pt idx="17">
                  <c:v>-1.4901421366345757</c:v>
                </c:pt>
                <c:pt idx="18">
                  <c:v>-0.55594342306002353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9E-43D2-813F-CA3FC2926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91008"/>
        <c:axId val="153296896"/>
      </c:barChart>
      <c:catAx>
        <c:axId val="15329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296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296896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29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Paca_trim!$BT$103:$BT$121</c:f>
              <c:numCache>
                <c:formatCode>#\ ##0.0</c:formatCode>
                <c:ptCount val="19"/>
                <c:pt idx="0">
                  <c:v>-0.54107896063648742</c:v>
                </c:pt>
                <c:pt idx="1">
                  <c:v>-1.3328552529086823</c:v>
                </c:pt>
                <c:pt idx="2">
                  <c:v>-1.7255422864374981</c:v>
                </c:pt>
                <c:pt idx="3">
                  <c:v>-0.7739977557890465</c:v>
                </c:pt>
                <c:pt idx="4">
                  <c:v>0.65923898376960555</c:v>
                </c:pt>
                <c:pt idx="5">
                  <c:v>8.8714413379292765</c:v>
                </c:pt>
                <c:pt idx="6">
                  <c:v>-4.6107482498622065</c:v>
                </c:pt>
                <c:pt idx="7">
                  <c:v>-4.4980146778615175</c:v>
                </c:pt>
                <c:pt idx="8">
                  <c:v>-1.3876016888065168</c:v>
                </c:pt>
                <c:pt idx="9">
                  <c:v>0.57955880433364637</c:v>
                </c:pt>
                <c:pt idx="10">
                  <c:v>-1.2835154566927076</c:v>
                </c:pt>
                <c:pt idx="11">
                  <c:v>-2.1258134490238612</c:v>
                </c:pt>
                <c:pt idx="12">
                  <c:v>-9.8055018267784178E-2</c:v>
                </c:pt>
                <c:pt idx="13">
                  <c:v>0.86722689075631187</c:v>
                </c:pt>
                <c:pt idx="14">
                  <c:v>1.9088243135163996</c:v>
                </c:pt>
                <c:pt idx="15">
                  <c:v>1.5996965416208875</c:v>
                </c:pt>
                <c:pt idx="16">
                  <c:v>0.83939491470872429</c:v>
                </c:pt>
                <c:pt idx="17">
                  <c:v>-0.62685919287090996</c:v>
                </c:pt>
                <c:pt idx="18">
                  <c:v>0.35459170563749698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0-4F12-ACBA-735036ABD132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Paca_trim!$BU$103:$BU$121</c:f>
              <c:numCache>
                <c:formatCode>#\ ##0.0</c:formatCode>
                <c:ptCount val="19"/>
                <c:pt idx="0">
                  <c:v>0.46350783894919534</c:v>
                </c:pt>
                <c:pt idx="1">
                  <c:v>-0.2704578982384076</c:v>
                </c:pt>
                <c:pt idx="2">
                  <c:v>-0.76716699296642821</c:v>
                </c:pt>
                <c:pt idx="3">
                  <c:v>-1.5958846052670062</c:v>
                </c:pt>
                <c:pt idx="4">
                  <c:v>-1.6544390649597451</c:v>
                </c:pt>
                <c:pt idx="5">
                  <c:v>6.0601026880096498</c:v>
                </c:pt>
                <c:pt idx="6">
                  <c:v>2.3777996098699905</c:v>
                </c:pt>
                <c:pt idx="7">
                  <c:v>1.1779758841772958</c:v>
                </c:pt>
                <c:pt idx="8">
                  <c:v>1.976632302405501</c:v>
                </c:pt>
                <c:pt idx="9">
                  <c:v>-0.54725831670890956</c:v>
                </c:pt>
                <c:pt idx="10">
                  <c:v>-4.1405762923206186</c:v>
                </c:pt>
                <c:pt idx="11">
                  <c:v>-4.4367780338484657</c:v>
                </c:pt>
                <c:pt idx="12">
                  <c:v>-5.5393629140836564</c:v>
                </c:pt>
                <c:pt idx="13">
                  <c:v>-4.3652596131255379</c:v>
                </c:pt>
                <c:pt idx="14">
                  <c:v>-2.5909790690818446</c:v>
                </c:pt>
                <c:pt idx="15">
                  <c:v>-2.7876790638240778</c:v>
                </c:pt>
                <c:pt idx="16">
                  <c:v>-2.0720190943996575</c:v>
                </c:pt>
                <c:pt idx="17">
                  <c:v>-1.1727304839279418</c:v>
                </c:pt>
                <c:pt idx="18">
                  <c:v>-0.31274572878691176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0-4F12-ACBA-735036ABD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50144"/>
        <c:axId val="153351680"/>
      </c:barChart>
      <c:catAx>
        <c:axId val="153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35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3516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3501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en Provence-Alpes-Côte d'Azur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1A54B647-9235-0625-D02C-2907CFAC1090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0.90268</cdr:x>
      <cdr:y>0.2777</cdr:y>
    </cdr:from>
    <cdr:to>
      <cdr:x>0.90378</cdr:x>
      <cdr:y>0.76716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52658E57-C34B-B61C-6E25-1C83A4E77CE3}"/>
            </a:ext>
          </a:extLst>
        </cdr:cNvPr>
        <cdr:cNvCxnSpPr/>
      </cdr:nvCxnSpPr>
      <cdr:spPr>
        <a:xfrm xmlns:a="http://schemas.openxmlformats.org/drawingml/2006/main" flipH="1">
          <a:off x="6775215" y="1325185"/>
          <a:ext cx="8257" cy="233571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0.90598</cdr:x>
      <cdr:y>0.2968</cdr:y>
    </cdr:from>
    <cdr:to>
      <cdr:x>0.95718</cdr:x>
      <cdr:y>0.29741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2786D84-CEC1-8FF2-B383-0885388C46FE}"/>
            </a:ext>
          </a:extLst>
        </cdr:cNvPr>
        <cdr:cNvCxnSpPr/>
      </cdr:nvCxnSpPr>
      <cdr:spPr>
        <a:xfrm xmlns:a="http://schemas.openxmlformats.org/drawingml/2006/main">
          <a:off x="6800003" y="1416337"/>
          <a:ext cx="384292" cy="29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0.88759</cdr:x>
      <cdr:y>0.22023</cdr:y>
    </cdr:from>
    <cdr:to>
      <cdr:x>0.9798</cdr:x>
      <cdr:y>0.27895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62018" y="1050942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0.90251</cdr:x>
      <cdr:y>0.2502</cdr:y>
    </cdr:from>
    <cdr:to>
      <cdr:x>0.90251</cdr:x>
      <cdr:y>0.76916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EEF33BBF-0193-AAE6-855F-A7304C7FC9FE}"/>
            </a:ext>
          </a:extLst>
        </cdr:cNvPr>
        <cdr:cNvCxnSpPr/>
      </cdr:nvCxnSpPr>
      <cdr:spPr>
        <a:xfrm xmlns:a="http://schemas.openxmlformats.org/drawingml/2006/main" flipH="1">
          <a:off x="6773961" y="1193961"/>
          <a:ext cx="0" cy="247649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0.90608</cdr:x>
      <cdr:y>0.30096</cdr:y>
    </cdr:from>
    <cdr:to>
      <cdr:x>0.96445</cdr:x>
      <cdr:y>0.30096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4D985238-6DA4-D544-F56D-7FF941332D37}"/>
            </a:ext>
          </a:extLst>
        </cdr:cNvPr>
        <cdr:cNvCxnSpPr/>
      </cdr:nvCxnSpPr>
      <cdr:spPr>
        <a:xfrm xmlns:a="http://schemas.openxmlformats.org/drawingml/2006/main">
          <a:off x="6800802" y="1436197"/>
          <a:ext cx="43810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0.90089</cdr:x>
      <cdr:y>0.23619</cdr:y>
    </cdr:from>
    <cdr:to>
      <cdr:x>0.99183</cdr:x>
      <cdr:y>0.29491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61803" y="1127105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0.9024</cdr:x>
      <cdr:y>0.27554</cdr:y>
    </cdr:from>
    <cdr:to>
      <cdr:x>0.9035</cdr:x>
      <cdr:y>0.78408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57F4BA53-4D69-7575-225E-6063CFC467D7}"/>
            </a:ext>
          </a:extLst>
        </cdr:cNvPr>
        <cdr:cNvCxnSpPr/>
      </cdr:nvCxnSpPr>
      <cdr:spPr>
        <a:xfrm xmlns:a="http://schemas.openxmlformats.org/drawingml/2006/main" flipH="1">
          <a:off x="6773121" y="1314884"/>
          <a:ext cx="8256" cy="242676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0.90531</cdr:x>
      <cdr:y>0.33533</cdr:y>
    </cdr:from>
    <cdr:to>
      <cdr:x>0.96877</cdr:x>
      <cdr:y>0.33533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22007AA-1413-421A-53A3-A96A792300A2}"/>
            </a:ext>
          </a:extLst>
        </cdr:cNvPr>
        <cdr:cNvCxnSpPr/>
      </cdr:nvCxnSpPr>
      <cdr:spPr>
        <a:xfrm xmlns:a="http://schemas.openxmlformats.org/drawingml/2006/main">
          <a:off x="6795002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0.26536</cdr:y>
    </cdr:from>
    <cdr:to>
      <cdr:x>0.98863</cdr:x>
      <cdr:y>0.32408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80" y="1266290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0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8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44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2e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2e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788" t="21438" r="28421" b="35240"/>
          <a:stretch/>
        </p:blipFill>
        <p:spPr>
          <a:xfrm>
            <a:off x="101887" y="1935480"/>
            <a:ext cx="8932401" cy="32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30010"/>
            <a:ext cx="921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376092"/>
                </a:solidFill>
              </a:rPr>
              <a:t>Recul du taux de chômage dans les Alpes-Maritimes,</a:t>
            </a:r>
          </a:p>
          <a:p>
            <a:r>
              <a:rPr lang="fr-FR" sz="2700" b="1" dirty="0">
                <a:solidFill>
                  <a:srgbClr val="376092"/>
                </a:solidFill>
              </a:rPr>
              <a:t>stabilité ou quasi-stabilité dans les autres départements 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03809" y="1573411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16" name="Graphique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747672"/>
                </p:ext>
              </p:extLst>
            </p:nvPr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7" name="Connecteur droit 16"/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50888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Baisses plus marquées qu’ailleurs dans les zones de Briançon et Sainte-Maxime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937550-4B51-D54C-F952-CBE97E4E1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723" y="1040341"/>
            <a:ext cx="4785671" cy="54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8754" y="443815"/>
            <a:ext cx="884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poursuit son recul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ZoneTexte 17"/>
          <p:cNvSpPr txBox="1"/>
          <p:nvPr/>
        </p:nvSpPr>
        <p:spPr>
          <a:xfrm>
            <a:off x="3018181" y="1943308"/>
            <a:ext cx="2689411" cy="78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rgbClr val="FF0000"/>
                </a:solidFill>
              </a:rPr>
              <a:t>446 000 demandeurs d’emploi catégories A,B,C en moyenne 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au T2 2023</a:t>
            </a:r>
          </a:p>
          <a:p>
            <a:pPr algn="ctr"/>
            <a:endParaRPr lang="fr-FR" sz="1400" b="1" dirty="0">
              <a:solidFill>
                <a:srgbClr val="FF0000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pSpPr/>
          <p:nvPr/>
        </p:nvGrpSpPr>
        <p:grpSpPr>
          <a:xfrm>
            <a:off x="819150" y="1042987"/>
            <a:ext cx="7505700" cy="4772025"/>
            <a:chOff x="0" y="0"/>
            <a:chExt cx="7505700" cy="4772025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00000000-0008-0000-0C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7505700" cy="4772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0000000-0008-0000-0C00-00000A000000}"/>
                </a:ext>
              </a:extLst>
            </p:cNvPr>
            <p:cNvCxnSpPr/>
            <p:nvPr/>
          </p:nvCxnSpPr>
          <p:spPr>
            <a:xfrm flipH="1">
              <a:off x="6972300" y="828262"/>
              <a:ext cx="1657" cy="271503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408246"/>
            <a:ext cx="892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est deux fois plus vif chez les femmes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21000000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5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7521" y="329483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seniors confirme sa baisse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07000000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02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9659"/>
            <a:ext cx="9059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Nouvelle baisse de la demande d’emploi de longue durée, </a:t>
            </a:r>
          </a:p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deux fois plus rapide que celle des inscrits depuis moins d’un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C00-000009000000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32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711" y="20647"/>
            <a:ext cx="9078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RSA, plus prononcée pour l’ASS ; hausse pour l’AAH et la PA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1312767" y="5694481"/>
            <a:ext cx="6064737" cy="10487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FR" sz="1000" dirty="0"/>
          </a:p>
          <a:p>
            <a:r>
              <a:rPr lang="fr-FR" sz="1000" dirty="0"/>
              <a:t>NB : Le </a:t>
            </a:r>
            <a:r>
              <a:rPr lang="fr-FR" dirty="0"/>
              <a:t>RSA, l’ASS, l’AAH et la Prime d’activité ont bénéficié d’une revalorisation exceptionnelle anticipée au 1</a:t>
            </a:r>
            <a:r>
              <a:rPr lang="fr-FR" baseline="30000" dirty="0"/>
              <a:t>er</a:t>
            </a:r>
            <a:r>
              <a:rPr lang="fr-FR" dirty="0"/>
              <a:t> juillet 2022. Si ces revalorisations ont pu jouer à la hausse sur les effectifs de bénéficiaires (augmentation du nombre de personnes éligibles, hausse du taux de recours), ils n’ont pas toujours suffi à les voir augmenter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89B8AD-2A1F-C99C-9BA6-F939743AE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39" t="14920" r="6796" b="9660"/>
          <a:stretch/>
        </p:blipFill>
        <p:spPr>
          <a:xfrm>
            <a:off x="1081773" y="1080842"/>
            <a:ext cx="5663953" cy="46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plus marqué qu’au niveau national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382C7A-307B-4D99-4CC0-5F26E38F9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7" y="1852255"/>
            <a:ext cx="9146678" cy="34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438602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 ralentissement de l’emploi salarié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83523" y="1903418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T2 2023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T1 2023)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95072" y="2680062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+0,1 % (après +0,5 %)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83523" y="3232941"/>
            <a:ext cx="23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+0,1 % (après +0,4 %)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C3D57A-4F7C-2883-CE60-64D660533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2" y="1278754"/>
            <a:ext cx="6363317" cy="52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0170" y="404687"/>
            <a:ext cx="89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+3 400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-1 000 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2023, </a:t>
            </a:r>
          </a:p>
          <a:p>
            <a:pPr algn="ctr"/>
            <a:r>
              <a:rPr lang="fr-FR" sz="1600" b="1" dirty="0"/>
              <a:t>+2 500 emplois :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490763" y="5499303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62BDD7-0DB7-D6BE-0B6E-E6B397A97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46" y="1090412"/>
            <a:ext cx="6350082" cy="42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415210"/>
            <a:ext cx="873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 recul dans la construction, accentué par l’intérim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56466" r="26208" b="31250"/>
          <a:stretch/>
        </p:blipFill>
        <p:spPr bwMode="auto">
          <a:xfrm>
            <a:off x="1392381" y="5222771"/>
            <a:ext cx="6332721" cy="11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A288CCA-509D-1D61-D22B-A8AAE9531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39" y="1168782"/>
            <a:ext cx="6332721" cy="38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155834"/>
            <a:ext cx="882780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1">
                    <a:lumMod val="75000"/>
                  </a:schemeClr>
                </a:solidFill>
              </a:rPr>
              <a:t>La croissance ralentit dans le tertiaire marchand et l’industrie, est quasi-stable dans le tertiaire non marchand et recule de nouveau dans la construction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53720" y="1990580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T2 2023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948084" y="2424547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+0,3 % (après +0,8 %)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913302" y="3547290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+0,1 % (après +0,1 %)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913302" y="280544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-1,0 % (après -0,3 %)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76154" y="3169834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 +0,2 % (après  +0,4 %)</a:t>
            </a:r>
            <a:endParaRPr lang="fr-FR" sz="500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697754" y="5635455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D021D9-29AB-A5EB-E902-054B86765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99" y="1232789"/>
            <a:ext cx="6152002" cy="421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repli des embauches se poursuit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814B9F-FA5E-B966-64F1-F749E96DC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65" y="1077260"/>
            <a:ext cx="6872150" cy="53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34243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du nombre de bénéficiaires de contrat aidé s’interrompt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539B65-B184-6B0A-28D7-8CE3BF426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60" y="1217780"/>
            <a:ext cx="7268679" cy="49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555" y="164016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L’apprentissage reste dynamique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108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619AC2-26FE-C188-1689-F153303EA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05" y="1304994"/>
            <a:ext cx="7284389" cy="424801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3A6170F-1B2F-F6EA-4CAB-B5C2C0897BAE}"/>
              </a:ext>
            </a:extLst>
          </p:cNvPr>
          <p:cNvSpPr txBox="1"/>
          <p:nvPr/>
        </p:nvSpPr>
        <p:spPr>
          <a:xfrm>
            <a:off x="7064337" y="2131325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(+12 % sur un an)</a:t>
            </a:r>
          </a:p>
        </p:txBody>
      </p:sp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388" y="374259"/>
            <a:ext cx="9047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 taux de chômage repart à la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2e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78535" y="3429739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-0,2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78535" y="398487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0,0 point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88410" y="2597603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T1 2023 :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CCEA36-8069-75F7-882D-F9080BD44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5" y="1403775"/>
            <a:ext cx="6725478" cy="46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1082</Words>
  <Application>Microsoft Office PowerPoint</Application>
  <PresentationFormat>Affichage à l'écran (4:3)</PresentationFormat>
  <Paragraphs>171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Virginie DANGELO</cp:lastModifiedBy>
  <cp:revision>707</cp:revision>
  <cp:lastPrinted>2018-10-09T12:30:48Z</cp:lastPrinted>
  <dcterms:created xsi:type="dcterms:W3CDTF">2018-05-30T13:27:07Z</dcterms:created>
  <dcterms:modified xsi:type="dcterms:W3CDTF">2023-10-05T13:54:44Z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