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4"/>
  </p:notesMasterIdLst>
  <p:sldIdLst>
    <p:sldId id="256" r:id="rId6"/>
    <p:sldId id="263" r:id="rId7"/>
    <p:sldId id="300" r:id="rId8"/>
    <p:sldId id="265" r:id="rId9"/>
    <p:sldId id="290" r:id="rId10"/>
    <p:sldId id="310" r:id="rId11"/>
    <p:sldId id="301" r:id="rId12"/>
    <p:sldId id="312" r:id="rId13"/>
    <p:sldId id="269" r:id="rId14"/>
    <p:sldId id="294" r:id="rId15"/>
    <p:sldId id="283" r:id="rId16"/>
    <p:sldId id="317" r:id="rId17"/>
    <p:sldId id="318" r:id="rId18"/>
    <p:sldId id="319" r:id="rId19"/>
    <p:sldId id="320" r:id="rId20"/>
    <p:sldId id="309" r:id="rId21"/>
    <p:sldId id="308" r:id="rId22"/>
    <p:sldId id="303" r:id="rId23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YER Virginie (DR-PACA)" initials="M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206" autoAdjust="0"/>
  </p:normalViewPr>
  <p:slideViewPr>
    <p:cSldViewPr snapToGrid="0" snapToObjects="1">
      <p:cViewPr varScale="1">
        <p:scale>
          <a:sx n="86" d="100"/>
          <a:sy n="86" d="100"/>
        </p:scale>
        <p:origin x="135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laris.social.gouv.fr\DREETS-PACA$\Users\Cab-SESE\10%20-%20Notes%20de%20conjoncture\01%20-%20Notes\2024\2024-T2\01%20-%20Fichiers%20de%20travail\DEFM-Ch&#244;mage\2024_T2_Taux%20de%20ch&#244;mage_not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Notes%20de%20conjoncture\01%20-%20Notes\2024\2024-T2\01%20-%20Fichiers%20de%20travail\DEFM-Ch&#244;mage\2024_T2_Demandeurs%20d'emploi_ABC_not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Notes%20de%20conjoncture\01%20-%20Notes\2024\2024-T2\01%20-%20Fichiers%20de%20travail\DEFM-Ch&#244;mage\2024_T2_Demandeurs%20d'emploi_ABC_note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Notes%20de%20conjoncture\01%20-%20Notes\2024\2024-T2\01%20-%20Fichiers%20de%20travail\DEFM-Ch&#244;mage\2024_T2_Demandeurs%20d'emploi_ABC_note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Notes%20de%20conjoncture\01%20-%20Notes\2024\2024-T2\01%20-%20Fichiers%20de%20travail\DEFM-Ch&#244;mage\2024_T2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800" b="1" i="0" baseline="0">
                <a:effectLst/>
              </a:rPr>
              <a:t>Taux de chômage </a:t>
            </a:r>
            <a:r>
              <a:rPr lang="fr-FR" sz="1400" b="0" i="1" baseline="0">
                <a:effectLst/>
              </a:rPr>
              <a:t>(données CVS, en %)</a:t>
            </a:r>
            <a:endParaRPr lang="fr-FR" sz="1400">
              <a:effectLst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7.6983171221244415E-2"/>
          <c:y val="8.5190086545093247E-2"/>
          <c:w val="0.87380191693290732"/>
          <c:h val="0.57959420805655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10'!$C$25</c:f>
              <c:strCache>
                <c:ptCount val="1"/>
                <c:pt idx="0">
                  <c:v>T1 2024</c:v>
                </c:pt>
              </c:strCache>
            </c:strRef>
          </c:tx>
          <c:spPr>
            <a:solidFill>
              <a:srgbClr val="FFCC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8.51490074106455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76-4D97-BEE3-324625C2088E}"/>
                </c:ext>
              </c:extLst>
            </c:dLbl>
            <c:dLbl>
              <c:idx val="1"/>
              <c:layout>
                <c:manualLayout>
                  <c:x val="-1.4901076296862962E-2"/>
                  <c:y val="-3.226325843374592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76-4D97-BEE3-324625C2088E}"/>
                </c:ext>
              </c:extLst>
            </c:dLbl>
            <c:dLbl>
              <c:idx val="2"/>
              <c:layout>
                <c:manualLayout>
                  <c:x val="-1.06436259263307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76-4D97-BEE3-324625C2088E}"/>
                </c:ext>
              </c:extLst>
            </c:dLbl>
            <c:dLbl>
              <c:idx val="4"/>
              <c:layout>
                <c:manualLayout>
                  <c:x val="-8.51490074106455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76-4D97-BEE3-324625C2088E}"/>
                </c:ext>
              </c:extLst>
            </c:dLbl>
            <c:dLbl>
              <c:idx val="5"/>
              <c:layout>
                <c:manualLayout>
                  <c:x val="-1.27723511115968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76-4D97-BEE3-324625C2088E}"/>
                </c:ext>
              </c:extLst>
            </c:dLbl>
            <c:dLbl>
              <c:idx val="6"/>
              <c:layout>
                <c:manualLayout>
                  <c:x val="-6.3861755557984125E-3"/>
                  <c:y val="-3.5199459910971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76-4D97-BEE3-324625C2088E}"/>
                </c:ext>
              </c:extLst>
            </c:dLbl>
            <c:dLbl>
              <c:idx val="7"/>
              <c:layout>
                <c:manualLayout>
                  <c:x val="5.6081225140975027E-4"/>
                  <c:y val="2.7904305370655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76-4D97-BEE3-324625C2088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10'!$A$26:$A$33</c:f>
              <c:strCache>
                <c:ptCount val="8"/>
                <c:pt idx="0">
                  <c:v>France métropolitaine</c:v>
                </c:pt>
                <c:pt idx="1">
                  <c:v>Provence-Alpes-Côte d'Azur</c:v>
                </c:pt>
                <c:pt idx="2">
                  <c:v>Alpes-de-Haute-Provence</c:v>
                </c:pt>
                <c:pt idx="3">
                  <c:v>Hautes-Alpes</c:v>
                </c:pt>
                <c:pt idx="4">
                  <c:v>Alpes-Maritimes</c:v>
                </c:pt>
                <c:pt idx="5">
                  <c:v>Bouches-du-Rhône</c:v>
                </c:pt>
                <c:pt idx="6">
                  <c:v>Var</c:v>
                </c:pt>
                <c:pt idx="7">
                  <c:v>Vaucluse</c:v>
                </c:pt>
              </c:strCache>
            </c:strRef>
          </c:cat>
          <c:val>
            <c:numRef>
              <c:f>'Figure 10'!$C$26:$C$33</c:f>
              <c:numCache>
                <c:formatCode>0.0</c:formatCode>
                <c:ptCount val="8"/>
                <c:pt idx="0">
                  <c:v>7.2</c:v>
                </c:pt>
                <c:pt idx="1">
                  <c:v>8.1</c:v>
                </c:pt>
                <c:pt idx="2">
                  <c:v>8.1</c:v>
                </c:pt>
                <c:pt idx="3">
                  <c:v>6.5</c:v>
                </c:pt>
                <c:pt idx="4">
                  <c:v>7.1</c:v>
                </c:pt>
                <c:pt idx="5">
                  <c:v>8.6</c:v>
                </c:pt>
                <c:pt idx="6">
                  <c:v>7.3</c:v>
                </c:pt>
                <c:pt idx="7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E76-4D97-BEE3-324625C2088E}"/>
            </c:ext>
          </c:extLst>
        </c:ser>
        <c:ser>
          <c:idx val="1"/>
          <c:order val="1"/>
          <c:tx>
            <c:strRef>
              <c:f>'Figure 10'!$B$25</c:f>
              <c:strCache>
                <c:ptCount val="1"/>
                <c:pt idx="0">
                  <c:v>T2 2024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solidFill>
                  <a:srgbClr val="FFFF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BE76-4D97-BEE3-324625C2088E}"/>
                </c:ext>
              </c:extLst>
            </c:dLbl>
            <c:dLbl>
              <c:idx val="1"/>
              <c:spPr>
                <a:solidFill>
                  <a:srgbClr val="FFFF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E76-4D97-BEE3-324625C2088E}"/>
                </c:ext>
              </c:extLst>
            </c:dLbl>
            <c:dLbl>
              <c:idx val="7"/>
              <c:layout>
                <c:manualLayout>
                  <c:x val="3.734827264239029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E76-4D97-BEE3-324625C2088E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10'!$A$26:$A$33</c:f>
              <c:strCache>
                <c:ptCount val="8"/>
                <c:pt idx="0">
                  <c:v>France métropolitaine</c:v>
                </c:pt>
                <c:pt idx="1">
                  <c:v>Provence-Alpes-Côte d'Azur</c:v>
                </c:pt>
                <c:pt idx="2">
                  <c:v>Alpes-de-Haute-Provence</c:v>
                </c:pt>
                <c:pt idx="3">
                  <c:v>Hautes-Alpes</c:v>
                </c:pt>
                <c:pt idx="4">
                  <c:v>Alpes-Maritimes</c:v>
                </c:pt>
                <c:pt idx="5">
                  <c:v>Bouches-du-Rhône</c:v>
                </c:pt>
                <c:pt idx="6">
                  <c:v>Var</c:v>
                </c:pt>
                <c:pt idx="7">
                  <c:v>Vaucluse</c:v>
                </c:pt>
              </c:strCache>
            </c:strRef>
          </c:cat>
          <c:val>
            <c:numRef>
              <c:f>'Figure 10'!$B$26:$B$33</c:f>
              <c:numCache>
                <c:formatCode>0.0</c:formatCode>
                <c:ptCount val="8"/>
                <c:pt idx="0">
                  <c:v>7.1</c:v>
                </c:pt>
                <c:pt idx="1">
                  <c:v>7.8</c:v>
                </c:pt>
                <c:pt idx="2">
                  <c:v>7.9</c:v>
                </c:pt>
                <c:pt idx="3">
                  <c:v>6.2</c:v>
                </c:pt>
                <c:pt idx="4">
                  <c:v>6.7</c:v>
                </c:pt>
                <c:pt idx="5">
                  <c:v>8.4</c:v>
                </c:pt>
                <c:pt idx="6">
                  <c:v>7.1</c:v>
                </c:pt>
                <c:pt idx="7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E76-4D97-BEE3-324625C20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383232"/>
        <c:axId val="172409600"/>
      </c:barChart>
      <c:catAx>
        <c:axId val="17238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52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72409600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72409600"/>
        <c:scaling>
          <c:orientation val="minMax"/>
          <c:max val="10"/>
          <c:min val="6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72383232"/>
        <c:crosses val="autoZero"/>
        <c:crossBetween val="between"/>
        <c:majorUnit val="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5626046744156976"/>
          <c:y val="0.11789261412586248"/>
          <c:w val="0.24968219976761696"/>
          <c:h val="4.917808803828069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trim'!$A$25:$B$100</c:f>
              <c:multiLvlStrCache>
                <c:ptCount val="7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  <c:pt idx="64">
                    <c:v>T1</c:v>
                  </c:pt>
                  <c:pt idx="65">
                    <c:v>T2</c:v>
                  </c:pt>
                  <c:pt idx="66">
                    <c:v>T3</c:v>
                  </c:pt>
                  <c:pt idx="67">
                    <c:v>T4</c:v>
                  </c:pt>
                  <c:pt idx="68">
                    <c:v>T1</c:v>
                  </c:pt>
                  <c:pt idx="69">
                    <c:v>T2</c:v>
                  </c:pt>
                  <c:pt idx="70">
                    <c:v>T3</c:v>
                  </c:pt>
                  <c:pt idx="71">
                    <c:v>T4</c:v>
                  </c:pt>
                  <c:pt idx="72">
                    <c:v>T1</c:v>
                  </c:pt>
                  <c:pt idx="73">
                    <c:v>T2</c:v>
                  </c:pt>
                  <c:pt idx="74">
                    <c:v>T3</c:v>
                  </c:pt>
                  <c:pt idx="75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  <c:pt idx="52">
                    <c:v>2027</c:v>
                  </c:pt>
                  <c:pt idx="56">
                    <c:v>2028</c:v>
                  </c:pt>
                  <c:pt idx="60">
                    <c:v>2029</c:v>
                  </c:pt>
                  <c:pt idx="64">
                    <c:v>2030</c:v>
                  </c:pt>
                  <c:pt idx="68">
                    <c:v>2031</c:v>
                  </c:pt>
                  <c:pt idx="72">
                    <c:v>2032</c:v>
                  </c:pt>
                </c:lvl>
              </c:multiLvlStrCache>
            </c:multiLvlStrRef>
          </c:cat>
          <c:val>
            <c:numRef>
              <c:f>Paca_trim!$BH$83:$BH$124</c:f>
              <c:numCache>
                <c:formatCode>#\ ##0.0</c:formatCode>
                <c:ptCount val="42"/>
                <c:pt idx="0">
                  <c:v>1.2228065408161681</c:v>
                </c:pt>
                <c:pt idx="1">
                  <c:v>1.4780658813125624</c:v>
                </c:pt>
                <c:pt idx="2">
                  <c:v>1.5086676418412326</c:v>
                </c:pt>
                <c:pt idx="3">
                  <c:v>1.7851804726244147</c:v>
                </c:pt>
                <c:pt idx="4">
                  <c:v>2.0272305560575798</c:v>
                </c:pt>
                <c:pt idx="5">
                  <c:v>2.4379262495940468</c:v>
                </c:pt>
                <c:pt idx="6">
                  <c:v>0.19166060221778025</c:v>
                </c:pt>
                <c:pt idx="7">
                  <c:v>1.0873551811179993</c:v>
                </c:pt>
                <c:pt idx="8">
                  <c:v>0.6018567922313478</c:v>
                </c:pt>
                <c:pt idx="9">
                  <c:v>-0.23548380253304302</c:v>
                </c:pt>
                <c:pt idx="10">
                  <c:v>1.0823799600221173</c:v>
                </c:pt>
                <c:pt idx="11">
                  <c:v>0.73349461800078508</c:v>
                </c:pt>
                <c:pt idx="12">
                  <c:v>1.0727387905409502</c:v>
                </c:pt>
                <c:pt idx="13">
                  <c:v>0.95390930629786208</c:v>
                </c:pt>
                <c:pt idx="14">
                  <c:v>1.0547357361659682</c:v>
                </c:pt>
                <c:pt idx="15">
                  <c:v>1.0167225886594355</c:v>
                </c:pt>
                <c:pt idx="16">
                  <c:v>0.22923363786433448</c:v>
                </c:pt>
                <c:pt idx="17">
                  <c:v>0.28205264982796852</c:v>
                </c:pt>
                <c:pt idx="18">
                  <c:v>-3.9230027594006067E-2</c:v>
                </c:pt>
                <c:pt idx="19">
                  <c:v>-0.10975415070242356</c:v>
                </c:pt>
                <c:pt idx="20">
                  <c:v>-7.524755112505721E-2</c:v>
                </c:pt>
                <c:pt idx="21">
                  <c:v>-0.85700195924242051</c:v>
                </c:pt>
                <c:pt idx="22">
                  <c:v>-1.3295512596456449</c:v>
                </c:pt>
                <c:pt idx="23">
                  <c:v>-1.1499107592953361</c:v>
                </c:pt>
                <c:pt idx="24">
                  <c:v>-0.33492757019006891</c:v>
                </c:pt>
                <c:pt idx="25">
                  <c:v>7.604757294979958</c:v>
                </c:pt>
                <c:pt idx="26">
                  <c:v>-1.5287434615532947</c:v>
                </c:pt>
                <c:pt idx="27">
                  <c:v>-1.8826799966066066</c:v>
                </c:pt>
                <c:pt idx="28">
                  <c:v>0.28998230841879025</c:v>
                </c:pt>
                <c:pt idx="29">
                  <c:v>0.10212878838120609</c:v>
                </c:pt>
                <c:pt idx="30">
                  <c:v>-2.7367765528937937</c:v>
                </c:pt>
                <c:pt idx="31">
                  <c:v>-3.3266808797586034</c:v>
                </c:pt>
                <c:pt idx="32">
                  <c:v>-2.6386432652946268</c:v>
                </c:pt>
                <c:pt idx="33">
                  <c:v>-1.4524112777166698</c:v>
                </c:pt>
                <c:pt idx="34">
                  <c:v>-0.1145567900599942</c:v>
                </c:pt>
                <c:pt idx="35">
                  <c:v>-0.56461869858330793</c:v>
                </c:pt>
                <c:pt idx="36">
                  <c:v>-0.28317301649500859</c:v>
                </c:pt>
                <c:pt idx="37">
                  <c:v>-0.65692889449100456</c:v>
                </c:pt>
                <c:pt idx="38">
                  <c:v>1.5673513255309857E-2</c:v>
                </c:pt>
                <c:pt idx="39">
                  <c:v>0.9813066676616522</c:v>
                </c:pt>
                <c:pt idx="40">
                  <c:v>-0.30594147206621791</c:v>
                </c:pt>
                <c:pt idx="41">
                  <c:v>-0.99847301083717532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44-410A-A7EF-0FAEAD98D2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755008"/>
        <c:axId val="151756800"/>
      </c:barChart>
      <c:catAx>
        <c:axId val="1517550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175680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1756800"/>
        <c:scaling>
          <c:orientation val="minMax"/>
          <c:max val="8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1755008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89994271020691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Paca_trim!$BI$107:$BI$124</c:f>
              <c:numCache>
                <c:formatCode>#\ ##0.0</c:formatCode>
                <c:ptCount val="18"/>
                <c:pt idx="0">
                  <c:v>-0.11254523178619857</c:v>
                </c:pt>
                <c:pt idx="1">
                  <c:v>9.4701561720031524</c:v>
                </c:pt>
                <c:pt idx="2">
                  <c:v>-2.1405771610969904</c:v>
                </c:pt>
                <c:pt idx="3">
                  <c:v>-1.8425817445947401</c:v>
                </c:pt>
                <c:pt idx="4">
                  <c:v>0.34586588541667407</c:v>
                </c:pt>
                <c:pt idx="5">
                  <c:v>-4.3253179784541462E-2</c:v>
                </c:pt>
                <c:pt idx="6">
                  <c:v>-3.2764938946058919</c:v>
                </c:pt>
                <c:pt idx="7">
                  <c:v>-3.5622413600268299</c:v>
                </c:pt>
                <c:pt idx="8">
                  <c:v>-3.0849521600463947</c:v>
                </c:pt>
                <c:pt idx="9">
                  <c:v>-1.6334589840244162</c:v>
                </c:pt>
                <c:pt idx="10">
                  <c:v>-9.1240875912412811E-2</c:v>
                </c:pt>
                <c:pt idx="11">
                  <c:v>-0.58904109589040798</c:v>
                </c:pt>
                <c:pt idx="12">
                  <c:v>-0.21129024849571021</c:v>
                </c:pt>
                <c:pt idx="13">
                  <c:v>-0.41426927502876687</c:v>
                </c:pt>
                <c:pt idx="14">
                  <c:v>0.22648486249132738</c:v>
                </c:pt>
                <c:pt idx="15">
                  <c:v>1.3773596507409502</c:v>
                </c:pt>
                <c:pt idx="16">
                  <c:v>-0.24109904773458313</c:v>
                </c:pt>
                <c:pt idx="17">
                  <c:v>-1.022967365365024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D7-4281-8645-D91C2ECC7C00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Paca_trim!$BJ$107:$BJ$124</c:f>
              <c:numCache>
                <c:formatCode>#\ ##0.0</c:formatCode>
                <c:ptCount val="18"/>
                <c:pt idx="0">
                  <c:v>-0.54330414352840029</c:v>
                </c:pt>
                <c:pt idx="1">
                  <c:v>5.8492718609489458</c:v>
                </c:pt>
                <c:pt idx="2">
                  <c:v>-0.93326401481049759</c:v>
                </c:pt>
                <c:pt idx="3">
                  <c:v>-1.9212308164911041</c:v>
                </c:pt>
                <c:pt idx="4">
                  <c:v>0.23621225171612803</c:v>
                </c:pt>
                <c:pt idx="5">
                  <c:v>0.24216542763029203</c:v>
                </c:pt>
                <c:pt idx="6">
                  <c:v>-2.2183834894081267</c:v>
                </c:pt>
                <c:pt idx="7">
                  <c:v>-3.1028757388590011</c:v>
                </c:pt>
                <c:pt idx="8">
                  <c:v>-2.216617088650974</c:v>
                </c:pt>
                <c:pt idx="9">
                  <c:v>-1.282734256715079</c:v>
                </c:pt>
                <c:pt idx="10">
                  <c:v>-0.13633071559424614</c:v>
                </c:pt>
                <c:pt idx="11">
                  <c:v>-0.5418011689253599</c:v>
                </c:pt>
                <c:pt idx="12">
                  <c:v>-0.35030025736346726</c:v>
                </c:pt>
                <c:pt idx="13">
                  <c:v>-0.88385106535618929</c:v>
                </c:pt>
                <c:pt idx="14">
                  <c:v>-0.18239986102868144</c:v>
                </c:pt>
                <c:pt idx="15">
                  <c:v>0.60766029034269309</c:v>
                </c:pt>
                <c:pt idx="16">
                  <c:v>-0.36758346306867695</c:v>
                </c:pt>
                <c:pt idx="17">
                  <c:v>-0.97515806530954485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D7-4281-8645-D91C2ECC7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396928"/>
        <c:axId val="172398464"/>
      </c:barChart>
      <c:catAx>
        <c:axId val="1723969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3984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398464"/>
        <c:scaling>
          <c:orientation val="minMax"/>
          <c:max val="10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396928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360179596839737E-2"/>
          <c:y val="0.25345676101864512"/>
          <c:w val="0.86471641552420164"/>
          <c:h val="0.464599829212965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Paca_trim!$BK$107:$BK$124</c:f>
              <c:numCache>
                <c:formatCode>#\ ##0.0</c:formatCode>
                <c:ptCount val="18"/>
                <c:pt idx="0">
                  <c:v>-1.2571034957809535</c:v>
                </c:pt>
                <c:pt idx="1">
                  <c:v>15.643529822113699</c:v>
                </c:pt>
                <c:pt idx="2">
                  <c:v>-4.122052983461522</c:v>
                </c:pt>
                <c:pt idx="3">
                  <c:v>-4.1367377968856474</c:v>
                </c:pt>
                <c:pt idx="4">
                  <c:v>4.922336469044275E-2</c:v>
                </c:pt>
                <c:pt idx="5">
                  <c:v>-0.73798720822172426</c:v>
                </c:pt>
                <c:pt idx="6">
                  <c:v>-6.3388038330212559</c:v>
                </c:pt>
                <c:pt idx="7">
                  <c:v>-5.5800552713588525</c:v>
                </c:pt>
                <c:pt idx="8">
                  <c:v>-3.5434051563083768</c:v>
                </c:pt>
                <c:pt idx="9">
                  <c:v>-1.3880818645490289</c:v>
                </c:pt>
                <c:pt idx="10">
                  <c:v>-9.1659028414303734E-2</c:v>
                </c:pt>
                <c:pt idx="11">
                  <c:v>0.23591087811272171</c:v>
                </c:pt>
                <c:pt idx="12">
                  <c:v>-0.24843096234309359</c:v>
                </c:pt>
                <c:pt idx="13">
                  <c:v>0.16384847293222649</c:v>
                </c:pt>
                <c:pt idx="14">
                  <c:v>1.5114833475103007</c:v>
                </c:pt>
                <c:pt idx="15">
                  <c:v>2.3140389325770228</c:v>
                </c:pt>
                <c:pt idx="16">
                  <c:v>-0.661500661500658</c:v>
                </c:pt>
                <c:pt idx="17">
                  <c:v>-1.24302384576358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92-457D-877A-9DD5D42BCB8B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Paca_trim!$BL$107:$BL$124</c:f>
              <c:numCache>
                <c:formatCode>#\ ##0.0</c:formatCode>
                <c:ptCount val="18"/>
                <c:pt idx="0">
                  <c:v>-0.31617293284761372</c:v>
                </c:pt>
                <c:pt idx="1">
                  <c:v>7.5938311613689136</c:v>
                </c:pt>
                <c:pt idx="2">
                  <c:v>-1.6384337683976846</c:v>
                </c:pt>
                <c:pt idx="3">
                  <c:v>-1.9817139382356741</c:v>
                </c:pt>
                <c:pt idx="4">
                  <c:v>0.29689698339370185</c:v>
                </c:pt>
                <c:pt idx="5">
                  <c:v>-6.2959076600210828E-2</c:v>
                </c:pt>
                <c:pt idx="6">
                  <c:v>-2.8305223369216703</c:v>
                </c:pt>
                <c:pt idx="7">
                  <c:v>-3.4703185959484517</c:v>
                </c:pt>
                <c:pt idx="8">
                  <c:v>-2.7325430678952656</c:v>
                </c:pt>
                <c:pt idx="9">
                  <c:v>-1.6560262638254608</c:v>
                </c:pt>
                <c:pt idx="10">
                  <c:v>-8.6228135008581397E-3</c:v>
                </c:pt>
                <c:pt idx="11">
                  <c:v>-0.64430290860262307</c:v>
                </c:pt>
                <c:pt idx="12">
                  <c:v>-0.27278363298200992</c:v>
                </c:pt>
                <c:pt idx="13">
                  <c:v>-0.56819594678602092</c:v>
                </c:pt>
                <c:pt idx="14">
                  <c:v>-3.6262238505502253E-2</c:v>
                </c:pt>
                <c:pt idx="15">
                  <c:v>0.84434103872710331</c:v>
                </c:pt>
                <c:pt idx="16">
                  <c:v>-0.14884828638410674</c:v>
                </c:pt>
                <c:pt idx="17">
                  <c:v>-1.0745475099069535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92-457D-877A-9DD5D42BCB8B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Paca_trim!$BM$107:$BM$124</c:f>
              <c:numCache>
                <c:formatCode>#\ ##0.0</c:formatCode>
                <c:ptCount val="18"/>
                <c:pt idx="0">
                  <c:v>2.2282191577338573E-2</c:v>
                </c:pt>
                <c:pt idx="1">
                  <c:v>4.2054455445544647</c:v>
                </c:pt>
                <c:pt idx="2">
                  <c:v>-5.9383833345216797E-2</c:v>
                </c:pt>
                <c:pt idx="3">
                  <c:v>-0.64410324666063223</c:v>
                </c:pt>
                <c:pt idx="4">
                  <c:v>0.38035547687964577</c:v>
                </c:pt>
                <c:pt idx="5">
                  <c:v>0.82455555025975347</c:v>
                </c:pt>
                <c:pt idx="6">
                  <c:v>-0.99035643377138882</c:v>
                </c:pt>
                <c:pt idx="7">
                  <c:v>-2.1103392298694068</c:v>
                </c:pt>
                <c:pt idx="8">
                  <c:v>-2.0899890257285891</c:v>
                </c:pt>
                <c:pt idx="9">
                  <c:v>-1.0585832420045738</c:v>
                </c:pt>
                <c:pt idx="10">
                  <c:v>-0.33985348538629889</c:v>
                </c:pt>
                <c:pt idx="11">
                  <c:v>-0.70981105385470311</c:v>
                </c:pt>
                <c:pt idx="12">
                  <c:v>-0.31800951484467488</c:v>
                </c:pt>
                <c:pt idx="13">
                  <c:v>-1.1586953192792682</c:v>
                </c:pt>
                <c:pt idx="14">
                  <c:v>-0.46736211526543503</c:v>
                </c:pt>
                <c:pt idx="15">
                  <c:v>0.72898020598231028</c:v>
                </c:pt>
                <c:pt idx="16">
                  <c:v>-0.48676213042134764</c:v>
                </c:pt>
                <c:pt idx="17">
                  <c:v>-0.74018478739098503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92-457D-877A-9DD5D42BCB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291008"/>
        <c:axId val="153296896"/>
      </c:barChart>
      <c:catAx>
        <c:axId val="1532910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32968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3296896"/>
        <c:scaling>
          <c:orientation val="minMax"/>
          <c:max val="18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3291008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3034240643777396"/>
          <c:y val="0.1783100465735196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360179596839737E-2"/>
          <c:y val="0.28273154478444679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Paca_trim!$BT$107:$BT$124</c:f>
              <c:numCache>
                <c:formatCode>#\ ##0.0</c:formatCode>
                <c:ptCount val="18"/>
                <c:pt idx="0">
                  <c:v>0.76396748636691214</c:v>
                </c:pt>
                <c:pt idx="1">
                  <c:v>8.9704643504454609</c:v>
                </c:pt>
                <c:pt idx="2">
                  <c:v>-4.7133787804249483</c:v>
                </c:pt>
                <c:pt idx="3">
                  <c:v>-4.6170866625691591</c:v>
                </c:pt>
                <c:pt idx="4">
                  <c:v>-1.32226718560714</c:v>
                </c:pt>
                <c:pt idx="5">
                  <c:v>0.79537143454184722</c:v>
                </c:pt>
                <c:pt idx="6">
                  <c:v>-1.4343651606048446</c:v>
                </c:pt>
                <c:pt idx="7">
                  <c:v>-2.2742211121335565</c:v>
                </c:pt>
                <c:pt idx="8">
                  <c:v>-9.4161958568816928E-3</c:v>
                </c:pt>
                <c:pt idx="9">
                  <c:v>1.0735474150108226</c:v>
                </c:pt>
                <c:pt idx="10">
                  <c:v>1.7928684564294306</c:v>
                </c:pt>
                <c:pt idx="11">
                  <c:v>1.3219487957321086</c:v>
                </c:pt>
                <c:pt idx="12">
                  <c:v>1.0194995418704611</c:v>
                </c:pt>
                <c:pt idx="13">
                  <c:v>-0.37941210286284166</c:v>
                </c:pt>
                <c:pt idx="14">
                  <c:v>0.22056371983278922</c:v>
                </c:pt>
                <c:pt idx="15">
                  <c:v>0.65127824551525215</c:v>
                </c:pt>
                <c:pt idx="16">
                  <c:v>-0.84410714058706926</c:v>
                </c:pt>
                <c:pt idx="17">
                  <c:v>-0.82052334004281136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3B-494E-A25C-539FE010E044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Paca_trim!$BU$107:$BU$124</c:f>
              <c:numCache>
                <c:formatCode>#\ ##0.0</c:formatCode>
                <c:ptCount val="18"/>
                <c:pt idx="0">
                  <c:v>-1.603468242420647</c:v>
                </c:pt>
                <c:pt idx="1">
                  <c:v>5.9902827654887192</c:v>
                </c:pt>
                <c:pt idx="2">
                  <c:v>2.3418370252263676</c:v>
                </c:pt>
                <c:pt idx="3">
                  <c:v>1.2115900902780696</c:v>
                </c:pt>
                <c:pt idx="4">
                  <c:v>2.0093457943925142</c:v>
                </c:pt>
                <c:pt idx="5">
                  <c:v>-0.61302578750235259</c:v>
                </c:pt>
                <c:pt idx="6">
                  <c:v>-4.0993940379844602</c:v>
                </c:pt>
                <c:pt idx="7">
                  <c:v>-4.4583916429894117</c:v>
                </c:pt>
                <c:pt idx="8">
                  <c:v>-5.5304857299264709</c:v>
                </c:pt>
                <c:pt idx="9">
                  <c:v>-4.3930400463579318</c:v>
                </c:pt>
                <c:pt idx="10">
                  <c:v>-2.4620777774137514</c:v>
                </c:pt>
                <c:pt idx="11">
                  <c:v>-2.9877567472246902</c:v>
                </c:pt>
                <c:pt idx="12">
                  <c:v>-2.0306765459455756</c:v>
                </c:pt>
                <c:pt idx="13">
                  <c:v>-1.0408015408810534</c:v>
                </c:pt>
                <c:pt idx="14">
                  <c:v>-0.26963322738474682</c:v>
                </c:pt>
                <c:pt idx="15">
                  <c:v>1.4431254588100462</c:v>
                </c:pt>
                <c:pt idx="16">
                  <c:v>0.44125174294438185</c:v>
                </c:pt>
                <c:pt idx="17">
                  <c:v>-1.2423779148435066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3B-494E-A25C-539FE010E0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350144"/>
        <c:axId val="153351680"/>
      </c:barChart>
      <c:catAx>
        <c:axId val="1533501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33516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3351680"/>
        <c:scaling>
          <c:orientation val="minMax"/>
          <c:max val="10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335014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</a:t>
          </a:r>
          <a:r>
            <a:rPr lang="fr-FR" sz="1000" i="1" baseline="0">
              <a:effectLst/>
              <a:latin typeface="+mn-lt"/>
              <a:ea typeface="+mn-ea"/>
              <a:cs typeface="+mn-cs"/>
            </a:rPr>
            <a:t> Travail</a:t>
          </a:r>
          <a:r>
            <a:rPr lang="fr-FR" sz="1000" i="1">
              <a:effectLst/>
              <a:latin typeface="+mn-lt"/>
              <a:ea typeface="+mn-ea"/>
              <a:cs typeface="+mn-cs"/>
            </a:rPr>
            <a:t>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0.95403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4060039"/>
          <a:ext cx="7362791" cy="4926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0.14571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6953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0.92376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19572"/>
          <a:ext cx="7362791" cy="336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i="1">
              <a:effectLst/>
              <a:latin typeface="+mn-lt"/>
              <a:ea typeface="+mn-ea"/>
              <a:cs typeface="+mn-cs"/>
            </a:rPr>
            <a:t> : 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0.92366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24974"/>
          <a:ext cx="7362791" cy="336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173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608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981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544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avril 2019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16/04/2019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La Note de conjoncture du 2e trimestre 2024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2e trimestre 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2e trimestre 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2e trimestre 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2e trimestre 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2e trimestre 2024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2e trimestre 2024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2e trimestre 2024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2e trimestre 2024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2e trimestre 2024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2e trimestre 2024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16/04/2019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La Note de conjoncture du 2e trimestre 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aca.dreets.gouv.fr/Les-indicateurs-cles-de-la-Dreets-Paca" TargetMode="External"/><Relationship Id="rId4" Type="http://schemas.openxmlformats.org/officeDocument/2006/relationships/hyperlink" Target="http://paca.dreets.gouv.fr/Les-outils-de-pilotage-territorialis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671392" y="5703070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33082" y="6568767"/>
            <a:ext cx="5291846" cy="365125"/>
          </a:xfrm>
        </p:spPr>
        <p:txBody>
          <a:bodyPr/>
          <a:lstStyle/>
          <a:p>
            <a:r>
              <a:rPr lang="fr-FR"/>
              <a:t>La Note de conjoncture du 2e trimestre 2024</a:t>
            </a:r>
            <a:endParaRPr lang="fr-FR" dirty="0"/>
          </a:p>
        </p:txBody>
      </p:sp>
      <p:pic>
        <p:nvPicPr>
          <p:cNvPr id="7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2740" cy="19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835641C-282F-F24E-5B09-1F89FE090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62" y="1935480"/>
            <a:ext cx="84486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97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81" y="-30316"/>
            <a:ext cx="8891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La diminution prévaut dans tous les départements de la région… </a:t>
            </a:r>
            <a:endParaRPr lang="fr-F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1" y="90737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2e trimestre 2024</a:t>
            </a:r>
            <a:endParaRPr lang="fr-FR" dirty="0"/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900545" y="6046808"/>
            <a:ext cx="6245088" cy="48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22860" rIns="0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fr-FR" sz="1000" b="1" i="0" u="none" strike="noStrike" baseline="0" dirty="0">
                <a:solidFill>
                  <a:sysClr val="windowText" lastClr="000000"/>
                </a:solidFill>
                <a:latin typeface="+mn-lt"/>
              </a:rPr>
              <a:t>Note : </a:t>
            </a:r>
            <a:r>
              <a:rPr lang="fr-FR" sz="1000" b="0" i="0" u="none" strike="noStrike" baseline="0" dirty="0">
                <a:solidFill>
                  <a:sysClr val="windowText" lastClr="000000"/>
                </a:solidFill>
                <a:latin typeface="+mn-lt"/>
              </a:rPr>
              <a:t>données trimestrielles provisoires ; estimation à +/- 0,3 point près du niveau du taux de chômage national </a:t>
            </a:r>
          </a:p>
          <a:p>
            <a:pPr algn="l" rtl="0">
              <a:defRPr sz="1000"/>
            </a:pPr>
            <a:r>
              <a:rPr lang="fr-FR" sz="1000" b="0" i="0" u="none" strike="noStrike" baseline="0" dirty="0">
                <a:solidFill>
                  <a:sysClr val="windowText" lastClr="000000"/>
                </a:solidFill>
                <a:latin typeface="+mn-lt"/>
              </a:rPr>
              <a:t>et de son évolution d’un trimestre à l’autre</a:t>
            </a:r>
          </a:p>
          <a:p>
            <a:pPr algn="l" rtl="0">
              <a:defRPr sz="1000"/>
            </a:pPr>
            <a:r>
              <a:rPr lang="fr-FR" sz="1000" b="1" i="1" u="none" strike="noStrike" baseline="0" dirty="0">
                <a:solidFill>
                  <a:sysClr val="windowText" lastClr="000000"/>
                </a:solidFill>
                <a:latin typeface="Calibri"/>
              </a:rPr>
              <a:t>Source : </a:t>
            </a:r>
            <a:r>
              <a:rPr lang="fr-FR" sz="1000" b="0" i="1" u="none" strike="noStrike" baseline="0" dirty="0">
                <a:solidFill>
                  <a:sysClr val="windowText" lastClr="000000"/>
                </a:solidFill>
                <a:latin typeface="Calibri"/>
              </a:rPr>
              <a:t>Insee, taux de chômage au sens du BIT (national) et taux de chômage localisé (régional et départementaux)</a:t>
            </a: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3190895" y="1555993"/>
            <a:ext cx="16433" cy="264803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e 6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pSpPr/>
          <p:nvPr/>
        </p:nvGrpSpPr>
        <p:grpSpPr>
          <a:xfrm>
            <a:off x="1171575" y="1153365"/>
            <a:ext cx="6800850" cy="4551269"/>
            <a:chOff x="0" y="0"/>
            <a:chExt cx="6255114" cy="4099044"/>
          </a:xfrm>
        </p:grpSpPr>
        <p:graphicFrame>
          <p:nvGraphicFramePr>
            <p:cNvPr id="10" name="Graphique 9">
              <a:extLst>
                <a:ext uri="{FF2B5EF4-FFF2-40B4-BE49-F238E27FC236}">
                  <a16:creationId xmlns:a16="http://schemas.microsoft.com/office/drawing/2014/main" id="{00000000-0008-0000-0300-00000600000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6255114" cy="40990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00000000-0008-0000-0300-000007000000}"/>
                </a:ext>
              </a:extLst>
            </p:cNvPr>
            <p:cNvCxnSpPr/>
            <p:nvPr/>
          </p:nvCxnSpPr>
          <p:spPr>
            <a:xfrm flipV="1">
              <a:off x="1859668" y="360300"/>
              <a:ext cx="15114" cy="238491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0683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0250" y="327511"/>
            <a:ext cx="8797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… et dans toutes les zones d’emploi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30250" y="95424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378633" y="1758595"/>
            <a:ext cx="998806" cy="520505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/>
              <a:t>La Note de conjoncture du 2e trimestre 2024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D81F3D3-7469-DB28-1B6D-40EB4637B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990" t="13021" r="5436" b="9137"/>
          <a:stretch/>
        </p:blipFill>
        <p:spPr>
          <a:xfrm>
            <a:off x="2083116" y="1007279"/>
            <a:ext cx="4683447" cy="545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71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3262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/>
              <a:t>La Note de conjoncture du 2e trimestre 2024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57079" y="-1870"/>
            <a:ext cx="89859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Au 2</a:t>
            </a:r>
            <a:r>
              <a:rPr lang="fr-FR" sz="2800" b="1" baseline="30000" dirty="0">
                <a:solidFill>
                  <a:srgbClr val="4F81BD">
                    <a:lumMod val="75000"/>
                  </a:srgbClr>
                </a:solidFill>
              </a:rPr>
              <a:t>e</a:t>
            </a:r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 trimestre 2024, la demande d’emploi confirme son recul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A02CAE63-D4C1-5006-022A-A4D3FFD3AD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1721243"/>
              </p:ext>
            </p:extLst>
          </p:nvPr>
        </p:nvGraphicFramePr>
        <p:xfrm>
          <a:off x="496389" y="1039812"/>
          <a:ext cx="7828461" cy="5091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17">
            <a:extLst>
              <a:ext uri="{FF2B5EF4-FFF2-40B4-BE49-F238E27FC236}">
                <a16:creationId xmlns:a16="http://schemas.microsoft.com/office/drawing/2014/main" id="{3A737E68-02B4-415E-BD29-5911FAC58427}"/>
              </a:ext>
            </a:extLst>
          </p:cNvPr>
          <p:cNvSpPr txBox="1"/>
          <p:nvPr/>
        </p:nvSpPr>
        <p:spPr>
          <a:xfrm>
            <a:off x="1759117" y="1934475"/>
            <a:ext cx="2805061" cy="840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1">
                <a:solidFill>
                  <a:srgbClr val="FF0000"/>
                </a:solidFill>
              </a:rPr>
              <a:t>445 200 demandeurs d’emploi catégories A,B,C en moyenne </a:t>
            </a:r>
          </a:p>
          <a:p>
            <a:pPr algn="ctr"/>
            <a:r>
              <a:rPr lang="fr-FR" sz="1400" b="1">
                <a:solidFill>
                  <a:srgbClr val="FF0000"/>
                </a:solidFill>
              </a:rPr>
              <a:t>au T2 2024</a:t>
            </a:r>
          </a:p>
          <a:p>
            <a:pPr algn="ctr"/>
            <a:endParaRPr lang="fr-FR" sz="1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02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80" y="102779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/>
              <a:t>La Note de conjoncture du 2e trimestre 2024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09053" y="88879"/>
            <a:ext cx="8923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baisse trimestrielle est identique pour les femmes et les hommes 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5BC69940-30BA-4533-92F1-000C01E3CE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630651"/>
              </p:ext>
            </p:extLst>
          </p:nvPr>
        </p:nvGraphicFramePr>
        <p:xfrm>
          <a:off x="548640" y="1042987"/>
          <a:ext cx="7776210" cy="4992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1585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4776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57081" y="357927"/>
            <a:ext cx="8986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Toutes les tranches d’âge sont concernées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15183" y="6568767"/>
            <a:ext cx="4445540" cy="365125"/>
          </a:xfrm>
        </p:spPr>
        <p:txBody>
          <a:bodyPr/>
          <a:lstStyle/>
          <a:p>
            <a:r>
              <a:rPr lang="fr-FR"/>
              <a:t>La Note de conjoncture du 2e trimestre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E911EB7E-686C-41B0-AF0F-053B1D5392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499872"/>
              </p:ext>
            </p:extLst>
          </p:nvPr>
        </p:nvGraphicFramePr>
        <p:xfrm>
          <a:off x="574766" y="1042987"/>
          <a:ext cx="7750084" cy="4992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1022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355161"/>
            <a:ext cx="8997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demande d’emploi de longue durée repart à la baisse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529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17905" y="6568767"/>
            <a:ext cx="4542817" cy="365125"/>
          </a:xfrm>
        </p:spPr>
        <p:txBody>
          <a:bodyPr/>
          <a:lstStyle/>
          <a:p>
            <a:r>
              <a:rPr lang="fr-FR"/>
              <a:t>La Note de conjoncture du 2e trimestre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26344AE3-5316-4BD4-B3D3-A7032DD796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037847"/>
              </p:ext>
            </p:extLst>
          </p:nvPr>
        </p:nvGraphicFramePr>
        <p:xfrm>
          <a:off x="557349" y="1042987"/>
          <a:ext cx="7767501" cy="5053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5325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5711" y="20647"/>
            <a:ext cx="90782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rgbClr val="376092"/>
                </a:solidFill>
              </a:rPr>
              <a:t>Sur un an, nouvelles baisses du nombre de bénéficiaires du RSA et de l’ASS ; recul de la prime d’activité; hausse pour l’AAH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La Note de conjoncture du 2e trimestre 2024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3CF1EE1-8371-FA69-8047-BC4BBEC213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658" t="23204" r="4425" b="18803"/>
          <a:stretch/>
        </p:blipFill>
        <p:spPr>
          <a:xfrm>
            <a:off x="1189608" y="1093972"/>
            <a:ext cx="6315795" cy="529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35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805" y="0"/>
            <a:ext cx="9112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6092"/>
                </a:solidFill>
              </a:rPr>
              <a:t>Un repli du nombre de foyers bénéficiaires du RSA bien plus marqué qu’au niveau national dans tous départements de la région, sauf le Var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La Note de conjoncture du 2e trimestre 2024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307282" y="4395355"/>
            <a:ext cx="2807987" cy="613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557CDA6-D6F1-5277-CDA4-00CE5FE6D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5" y="1753239"/>
            <a:ext cx="9102463" cy="394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80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sz="2000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Les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éclairages conjoncturels départementaux </a:t>
            </a:r>
            <a:r>
              <a:rPr lang="fr-FR" sz="2000" dirty="0"/>
              <a:t>:</a:t>
            </a:r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>
                <a:hlinkClick r:id="rId4"/>
              </a:rPr>
              <a:t>http://paca.dreets.gouv.fr/Les-outils-de-pilotage-territorialises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lvl="1" algn="ctr"/>
            <a:r>
              <a:rPr lang="fr-FR" u="sng" dirty="0">
                <a:hlinkClick r:id="rId5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La Note de conjoncture du 2e trimestre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334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56817" y="6568767"/>
            <a:ext cx="4931923" cy="365125"/>
          </a:xfrm>
        </p:spPr>
        <p:txBody>
          <a:bodyPr/>
          <a:lstStyle/>
          <a:p>
            <a:r>
              <a:rPr lang="fr-FR"/>
              <a:t>La Note de conjoncture du 2e trimestre 2024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15677" y="438602"/>
            <a:ext cx="8928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rebond de l’emploi salarié privé ne se confirme pas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182545" y="1999404"/>
            <a:ext cx="2858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Au T2 2024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(par rapport au T1 2024)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582618" y="2879391"/>
            <a:ext cx="2058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+0,1 % (après +0,3 %) </a:t>
            </a: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476952" y="3317555"/>
            <a:ext cx="25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2"/>
                </a:solidFill>
              </a:rPr>
              <a:t>stable (après +0,3 %)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497E3A2-9742-9D26-DADB-65128E88F0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62" t="18371" r="5497" b="14315"/>
          <a:stretch/>
        </p:blipFill>
        <p:spPr>
          <a:xfrm>
            <a:off x="708333" y="1222992"/>
            <a:ext cx="5768619" cy="505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08138" y="95410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981713" y="5841402"/>
            <a:ext cx="632667" cy="2194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5183" y="6568767"/>
            <a:ext cx="4474723" cy="365125"/>
          </a:xfrm>
        </p:spPr>
        <p:txBody>
          <a:bodyPr/>
          <a:lstStyle/>
          <a:p>
            <a:r>
              <a:rPr lang="fr-FR"/>
              <a:t>La Note de conjoncture du 2e trimestre 2024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10170" y="411728"/>
            <a:ext cx="8933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ralentissement dû à l’emploi hors 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298046" y="5695950"/>
            <a:ext cx="4743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065280" y="3005502"/>
            <a:ext cx="20787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+1 780 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emplois hors intérim</a:t>
            </a:r>
          </a:p>
          <a:p>
            <a:pPr algn="ctr"/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+210 intérimaires</a:t>
            </a:r>
          </a:p>
          <a:p>
            <a:pPr algn="ctr"/>
            <a:endParaRPr lang="fr-FR" sz="1600" b="1" dirty="0">
              <a:solidFill>
                <a:srgbClr val="0070C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983745" y="2420727"/>
            <a:ext cx="2160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T2 2024, </a:t>
            </a:r>
          </a:p>
          <a:p>
            <a:pPr algn="ctr"/>
            <a:r>
              <a:rPr lang="fr-FR" sz="1600" b="1" dirty="0"/>
              <a:t>+1 990 emplois :</a:t>
            </a:r>
            <a:endParaRPr lang="fr-FR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137566-73B6-6305-802C-976025F1D875}"/>
              </a:ext>
            </a:extLst>
          </p:cNvPr>
          <p:cNvSpPr/>
          <p:nvPr/>
        </p:nvSpPr>
        <p:spPr>
          <a:xfrm>
            <a:off x="587229" y="5184396"/>
            <a:ext cx="335560" cy="2887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9B07F5-FCD2-9232-3F30-1CBA809A68F2}"/>
              </a:ext>
            </a:extLst>
          </p:cNvPr>
          <p:cNvSpPr/>
          <p:nvPr/>
        </p:nvSpPr>
        <p:spPr>
          <a:xfrm>
            <a:off x="587228" y="5184396"/>
            <a:ext cx="539207" cy="269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C7255B5-490B-D25D-F864-4B4EC4BD90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17162" r="4425" b="31403"/>
          <a:stretch/>
        </p:blipFill>
        <p:spPr>
          <a:xfrm>
            <a:off x="241947" y="1370542"/>
            <a:ext cx="6713446" cy="426182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70BAF0E-6FB1-C56C-0DFD-5B160D104A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262" t="77735" r="5497" b="14315"/>
          <a:stretch/>
        </p:blipFill>
        <p:spPr>
          <a:xfrm>
            <a:off x="657024" y="5756584"/>
            <a:ext cx="5768619" cy="59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6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8267" y="441869"/>
            <a:ext cx="89303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quasi-totalité des secteurs d’activité à la peine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66545" y="6568767"/>
            <a:ext cx="4387174" cy="365125"/>
          </a:xfrm>
        </p:spPr>
        <p:txBody>
          <a:bodyPr/>
          <a:lstStyle/>
          <a:p>
            <a:r>
              <a:rPr lang="fr-FR"/>
              <a:t>La Note de conjoncture du 2e trimestre 2024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528672" y="2139618"/>
            <a:ext cx="251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Au T2 2024: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675322" y="2559278"/>
            <a:ext cx="2512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stable (après +0,5 %) 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653063" y="3596836"/>
            <a:ext cx="199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+0,4 % (après +0,4 %)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675322" y="2941787"/>
            <a:ext cx="199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4">
                    <a:lumMod val="75000"/>
                  </a:schemeClr>
                </a:solidFill>
              </a:rPr>
              <a:t>-0,4 % (après -1,5%)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603392" y="3283527"/>
            <a:ext cx="2137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2060"/>
                </a:solidFill>
              </a:rPr>
              <a:t> +0,1 % (après +0,3 %)</a:t>
            </a:r>
            <a:endParaRPr lang="fr-FR" sz="500" dirty="0"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64ED14-EF9C-9C10-0677-8CA25C812917}"/>
              </a:ext>
            </a:extLst>
          </p:cNvPr>
          <p:cNvSpPr/>
          <p:nvPr/>
        </p:nvSpPr>
        <p:spPr>
          <a:xfrm>
            <a:off x="851136" y="1298189"/>
            <a:ext cx="5172075" cy="2887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BBDEC15-0F33-C03D-F568-4AF07DD97B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62" t="77735" r="5497" b="14315"/>
          <a:stretch/>
        </p:blipFill>
        <p:spPr>
          <a:xfrm>
            <a:off x="458001" y="5756584"/>
            <a:ext cx="5768619" cy="59654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E769863-D85E-17F3-87FC-FF53D8A85B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68" t="28553" r="5534" b="21593"/>
          <a:stretch/>
        </p:blipFill>
        <p:spPr>
          <a:xfrm>
            <a:off x="303894" y="1423927"/>
            <a:ext cx="6371428" cy="411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47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5410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5728" y="6568767"/>
            <a:ext cx="4338536" cy="365125"/>
          </a:xfrm>
        </p:spPr>
        <p:txBody>
          <a:bodyPr/>
          <a:lstStyle/>
          <a:p>
            <a:r>
              <a:rPr lang="fr-FR"/>
              <a:t>La Note de conjoncture du 2e trimestre 2024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96721" y="446786"/>
            <a:ext cx="8736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L’intérim pénalise le secteur de l’industrie</a:t>
            </a:r>
          </a:p>
        </p:txBody>
      </p:sp>
      <p:sp>
        <p:nvSpPr>
          <p:cNvPr id="2" name="Rectangle 1"/>
          <p:cNvSpPr/>
          <p:nvPr/>
        </p:nvSpPr>
        <p:spPr>
          <a:xfrm>
            <a:off x="1392382" y="5777345"/>
            <a:ext cx="5834797" cy="1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4EC717D-6DE0-6AD3-9122-F7F092932A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39083" r="5437" b="15126"/>
          <a:stretch/>
        </p:blipFill>
        <p:spPr>
          <a:xfrm>
            <a:off x="1143690" y="1168782"/>
            <a:ext cx="7227952" cy="417779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013FE19-34CC-69E8-D353-3624B3D397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428" t="67389" r="6116" b="19321"/>
          <a:stretch/>
        </p:blipFill>
        <p:spPr>
          <a:xfrm>
            <a:off x="1392382" y="5359034"/>
            <a:ext cx="5834797" cy="105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7522" y="261610"/>
            <a:ext cx="898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Baisse des embauches, malgré un rebond des CDI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89668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2e trimestre 2024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4E171CE-E3CB-11EB-37C5-8C62052052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291" t="10949" r="6020" b="32265"/>
          <a:stretch/>
        </p:blipFill>
        <p:spPr>
          <a:xfrm>
            <a:off x="452762" y="1077749"/>
            <a:ext cx="7510508" cy="54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59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79" y="67086"/>
            <a:ext cx="8986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nombre de bénéficiaires de contrat aidé repart à la baisse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79" y="99580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2e trimestre 2024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CFB4922-D74F-9634-00E6-D701869F40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20750" r="5631" b="30367"/>
          <a:stretch/>
        </p:blipFill>
        <p:spPr>
          <a:xfrm>
            <a:off x="522763" y="1286168"/>
            <a:ext cx="8096435" cy="501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01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8540" y="32349"/>
            <a:ext cx="8986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La faible croissance annuelle de l’apprentissage</a:t>
            </a:r>
          </a:p>
          <a:p>
            <a:r>
              <a:rPr lang="fr-FR" sz="2800" b="1" dirty="0">
                <a:solidFill>
                  <a:srgbClr val="376092"/>
                </a:solidFill>
              </a:rPr>
              <a:t>se poursuit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94196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2e trimestre 2024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BF24E66-80AC-6484-C9B2-7B39F30347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15955" r="6796" b="37270"/>
          <a:stretch/>
        </p:blipFill>
        <p:spPr>
          <a:xfrm>
            <a:off x="479395" y="1312754"/>
            <a:ext cx="7936636" cy="483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88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6069" y="380212"/>
            <a:ext cx="9047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taux de chômage repart à la baisse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30388" y="9554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2e trimestre 2024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628354" y="3341674"/>
            <a:ext cx="151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-0,3 point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589998" y="3785216"/>
            <a:ext cx="131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-0,1 point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100319" y="2386816"/>
            <a:ext cx="2389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Par rapport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au T1 2024 :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E755B0E-7E17-8C51-F048-46AF56E71D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68" t="21478" r="7745" b="28468"/>
          <a:stretch/>
        </p:blipFill>
        <p:spPr>
          <a:xfrm>
            <a:off x="352911" y="1073120"/>
            <a:ext cx="7237087" cy="495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ab994d58-9349-46a1-8cee-b96a64c5dc7e"/>
    <ds:schemaRef ds:uri="http://purl.org/dc/terms/"/>
    <ds:schemaRef ds:uri="2ff91c20-40e6-4ab5-a5ac-9b5646c66526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7145</TotalTime>
  <Words>832</Words>
  <Application>Microsoft Office PowerPoint</Application>
  <PresentationFormat>Affichage à l'écran (4:3)</PresentationFormat>
  <Paragraphs>160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MEYER, Virginie (DREETS-PACA)</cp:lastModifiedBy>
  <cp:revision>791</cp:revision>
  <cp:lastPrinted>2018-10-09T12:30:48Z</cp:lastPrinted>
  <dcterms:created xsi:type="dcterms:W3CDTF">2018-05-30T13:27:07Z</dcterms:created>
  <dcterms:modified xsi:type="dcterms:W3CDTF">2024-09-23T09:06:34Z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