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3"/>
  </p:notesMasterIdLst>
  <p:sldIdLst>
    <p:sldId id="256" r:id="rId6"/>
    <p:sldId id="263" r:id="rId7"/>
    <p:sldId id="300" r:id="rId8"/>
    <p:sldId id="265" r:id="rId9"/>
    <p:sldId id="290" r:id="rId10"/>
    <p:sldId id="325" r:id="rId11"/>
    <p:sldId id="310" r:id="rId12"/>
    <p:sldId id="269" r:id="rId13"/>
    <p:sldId id="294" r:id="rId14"/>
    <p:sldId id="283" r:id="rId15"/>
    <p:sldId id="329" r:id="rId16"/>
    <p:sldId id="317" r:id="rId17"/>
    <p:sldId id="309" r:id="rId18"/>
    <p:sldId id="308" r:id="rId19"/>
    <p:sldId id="326" r:id="rId20"/>
    <p:sldId id="327" r:id="rId21"/>
    <p:sldId id="303" r:id="rId22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YER Virginie (DR-PACA)" initials="M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2206" autoAdjust="0"/>
  </p:normalViewPr>
  <p:slideViewPr>
    <p:cSldViewPr snapToGrid="0" snapToObjects="1">
      <p:cViewPr varScale="1">
        <p:scale>
          <a:sx n="106" d="100"/>
          <a:sy n="106" d="100"/>
        </p:scale>
        <p:origin x="115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polaris.social.gouv.fr\DREETS-PACA$\Users\Cab-SESE\10%20-%20Notes%20de%20conjoncture\01%20-%20Notes\2025\2025-T2\01%20-%20Fichiers%20de%20travail\DEFM-Ch&#244;mage\2025_T2_Taux%20de%20ch&#244;mage_no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800" b="1" i="0" baseline="0">
                <a:effectLst/>
              </a:rPr>
              <a:t>Taux de chômage </a:t>
            </a:r>
            <a:r>
              <a:rPr lang="fr-FR" sz="1400" b="0" i="1" baseline="0">
                <a:effectLst/>
              </a:rPr>
              <a:t>(données CVS, en %)</a:t>
            </a:r>
            <a:endParaRPr lang="fr-FR" sz="1400">
              <a:effectLst/>
            </a:endParaRP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7.6983171221244415E-2"/>
          <c:y val="8.5190086545093247E-2"/>
          <c:w val="0.87380191693290732"/>
          <c:h val="0.579594208056556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'Figure 7'!$C$25</c:f>
              <c:strCache>
                <c:ptCount val="1"/>
                <c:pt idx="0">
                  <c:v>T1 2025</c:v>
                </c:pt>
              </c:strCache>
            </c:strRef>
          </c:tx>
          <c:spPr>
            <a:solidFill>
              <a:srgbClr val="FFCC99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8.514900741064550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84-45C0-9FF1-226B5546D62D}"/>
                </c:ext>
              </c:extLst>
            </c:dLbl>
            <c:dLbl>
              <c:idx val="1"/>
              <c:layout>
                <c:manualLayout>
                  <c:x val="-1.4901076296862962E-2"/>
                  <c:y val="-3.226325843374592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184-45C0-9FF1-226B5546D62D}"/>
                </c:ext>
              </c:extLst>
            </c:dLbl>
            <c:dLbl>
              <c:idx val="2"/>
              <c:layout>
                <c:manualLayout>
                  <c:x val="-1.064362592633072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184-45C0-9FF1-226B5546D62D}"/>
                </c:ext>
              </c:extLst>
            </c:dLbl>
            <c:dLbl>
              <c:idx val="4"/>
              <c:layout>
                <c:manualLayout>
                  <c:x val="-8.514900741064550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84-45C0-9FF1-226B5546D62D}"/>
                </c:ext>
              </c:extLst>
            </c:dLbl>
            <c:dLbl>
              <c:idx val="5"/>
              <c:layout>
                <c:manualLayout>
                  <c:x val="-1.27723511115968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184-45C0-9FF1-226B5546D62D}"/>
                </c:ext>
              </c:extLst>
            </c:dLbl>
            <c:dLbl>
              <c:idx val="6"/>
              <c:layout>
                <c:manualLayout>
                  <c:x val="-6.3861755557984125E-3"/>
                  <c:y val="-3.51994599109717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184-45C0-9FF1-226B5546D62D}"/>
                </c:ext>
              </c:extLst>
            </c:dLbl>
            <c:dLbl>
              <c:idx val="7"/>
              <c:layout>
                <c:manualLayout>
                  <c:x val="5.6081225140975027E-4"/>
                  <c:y val="2.79043053706558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184-45C0-9FF1-226B5546D62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'Figure 7'!$A$26:$A$33</c:f>
              <c:strCache>
                <c:ptCount val="8"/>
                <c:pt idx="0">
                  <c:v>France métropolitaine</c:v>
                </c:pt>
                <c:pt idx="1">
                  <c:v>Provence-Alpes-Côte d'Azur</c:v>
                </c:pt>
                <c:pt idx="2">
                  <c:v>Alpes-de-Haute-Provence</c:v>
                </c:pt>
                <c:pt idx="3">
                  <c:v>Hautes-Alpes</c:v>
                </c:pt>
                <c:pt idx="4">
                  <c:v>Alpes-Maritimes</c:v>
                </c:pt>
                <c:pt idx="5">
                  <c:v>Bouches-du-Rhône</c:v>
                </c:pt>
                <c:pt idx="6">
                  <c:v>Var</c:v>
                </c:pt>
                <c:pt idx="7">
                  <c:v>Vaucluse</c:v>
                </c:pt>
              </c:strCache>
            </c:strRef>
          </c:cat>
          <c:val>
            <c:numRef>
              <c:f>'Figure 7'!$C$26:$C$33</c:f>
              <c:numCache>
                <c:formatCode>0.0</c:formatCode>
                <c:ptCount val="8"/>
                <c:pt idx="0">
                  <c:v>7.3</c:v>
                </c:pt>
                <c:pt idx="1">
                  <c:v>7.9</c:v>
                </c:pt>
                <c:pt idx="2">
                  <c:v>7.9</c:v>
                </c:pt>
                <c:pt idx="3">
                  <c:v>6.2</c:v>
                </c:pt>
                <c:pt idx="4">
                  <c:v>6.8</c:v>
                </c:pt>
                <c:pt idx="5">
                  <c:v>8.6</c:v>
                </c:pt>
                <c:pt idx="6">
                  <c:v>7.2</c:v>
                </c:pt>
                <c:pt idx="7">
                  <c:v>9.6999999999999993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184-45C0-9FF1-226B5546D62D}"/>
            </c:ext>
          </c:extLst>
        </c:ser>
        <c:ser>
          <c:idx val="1"/>
          <c:order val="1"/>
          <c:tx>
            <c:strRef>
              <c:f>'Figure 7'!$B$25</c:f>
              <c:strCache>
                <c:ptCount val="1"/>
                <c:pt idx="0">
                  <c:v>T2 2025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solidFill>
                  <a:srgbClr val="FFFF00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4184-45C0-9FF1-226B5546D62D}"/>
                </c:ext>
              </c:extLst>
            </c:dLbl>
            <c:dLbl>
              <c:idx val="1"/>
              <c:spPr>
                <a:solidFill>
                  <a:srgbClr val="FFFF00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4184-45C0-9FF1-226B5546D62D}"/>
                </c:ext>
              </c:extLst>
            </c:dLbl>
            <c:dLbl>
              <c:idx val="7"/>
              <c:layout>
                <c:manualLayout>
                  <c:x val="3.734827264239029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184-45C0-9FF1-226B5546D62D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'Figure 7'!$A$26:$A$33</c:f>
              <c:strCache>
                <c:ptCount val="8"/>
                <c:pt idx="0">
                  <c:v>France métropolitaine</c:v>
                </c:pt>
                <c:pt idx="1">
                  <c:v>Provence-Alpes-Côte d'Azur</c:v>
                </c:pt>
                <c:pt idx="2">
                  <c:v>Alpes-de-Haute-Provence</c:v>
                </c:pt>
                <c:pt idx="3">
                  <c:v>Hautes-Alpes</c:v>
                </c:pt>
                <c:pt idx="4">
                  <c:v>Alpes-Maritimes</c:v>
                </c:pt>
                <c:pt idx="5">
                  <c:v>Bouches-du-Rhône</c:v>
                </c:pt>
                <c:pt idx="6">
                  <c:v>Var</c:v>
                </c:pt>
                <c:pt idx="7">
                  <c:v>Vaucluse</c:v>
                </c:pt>
              </c:strCache>
            </c:strRef>
          </c:cat>
          <c:val>
            <c:numRef>
              <c:f>'Figure 7'!$B$26:$B$33</c:f>
              <c:numCache>
                <c:formatCode>0.0</c:formatCode>
                <c:ptCount val="8"/>
                <c:pt idx="0">
                  <c:v>7.3</c:v>
                </c:pt>
                <c:pt idx="1">
                  <c:v>8</c:v>
                </c:pt>
                <c:pt idx="2">
                  <c:v>7.8</c:v>
                </c:pt>
                <c:pt idx="3">
                  <c:v>6.4</c:v>
                </c:pt>
                <c:pt idx="4">
                  <c:v>6.8</c:v>
                </c:pt>
                <c:pt idx="5">
                  <c:v>8.6</c:v>
                </c:pt>
                <c:pt idx="6">
                  <c:v>7.2</c:v>
                </c:pt>
                <c:pt idx="7">
                  <c:v>9.8000000000000007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184-45C0-9FF1-226B5546D6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383232"/>
        <c:axId val="172409600"/>
      </c:barChart>
      <c:catAx>
        <c:axId val="172383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52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72409600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172409600"/>
        <c:scaling>
          <c:orientation val="minMax"/>
          <c:max val="10"/>
          <c:min val="5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ysDash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72383232"/>
        <c:crosses val="autoZero"/>
        <c:crossBetween val="between"/>
        <c:majorUnit val="1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55626046744156976"/>
          <c:y val="0.11789261412586248"/>
          <c:w val="0.24968219976761696"/>
          <c:h val="4.9178088038280693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8173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4472723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10740773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avril 2019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721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/>
              <a:t>16/04/2019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/>
              <a:t>La Note de conjoncture du 2e trimestre 2025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2e trimestre 2025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2e trimestre 2025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2e trimestre 2025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2e trimestre 2025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2e trimestre 2025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2e trimestre 2025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2e trimestre 2025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2e trimestre 2025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2e trimestre 2025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2e trimestre 2025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16/04/2019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La Note de conjoncture du 2e trimestre 2025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aca.dreets.gouv.fr/Les-indicateurs-cles-de-la-Dreets-Paca" TargetMode="External"/><Relationship Id="rId4" Type="http://schemas.openxmlformats.org/officeDocument/2006/relationships/hyperlink" Target="http://paca.dreets.gouv.fr/Les-outils-de-pilotage-territorialis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671392" y="5703070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/>
              <a:t>Services études, statistiques, évaluation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033082" y="6568767"/>
            <a:ext cx="5291846" cy="365125"/>
          </a:xfrm>
        </p:spPr>
        <p:txBody>
          <a:bodyPr/>
          <a:lstStyle/>
          <a:p>
            <a:r>
              <a:rPr lang="fr-FR"/>
              <a:t>La Note de conjoncture du 2e trimestre 2025</a:t>
            </a:r>
            <a:endParaRPr lang="fr-FR" dirty="0"/>
          </a:p>
        </p:txBody>
      </p:sp>
      <p:pic>
        <p:nvPicPr>
          <p:cNvPr id="7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32740" cy="193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D521726-A716-6AEB-EDA7-136299E8FB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967" y="1880971"/>
            <a:ext cx="8526065" cy="309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97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30250" y="55625"/>
            <a:ext cx="8797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Quasi-stabilité dans toutes les zones d’emploi de la région, sauf Briançon et Avignon (partie Paca) </a:t>
            </a:r>
            <a:endParaRPr lang="fr-FR" sz="2800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30250" y="95424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378633" y="1758595"/>
            <a:ext cx="998806" cy="520505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  <a:effectLst>
            <a:glow>
              <a:schemeClr val="bg1"/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188723" y="6568767"/>
            <a:ext cx="4464996" cy="365125"/>
          </a:xfrm>
        </p:spPr>
        <p:txBody>
          <a:bodyPr/>
          <a:lstStyle/>
          <a:p>
            <a:r>
              <a:rPr lang="fr-FR"/>
              <a:t>La Note de conjoncture du 2e trimestre 2025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94BCFD0-C4B4-A6FC-63A7-9346DB443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723" y="1228627"/>
            <a:ext cx="5105748" cy="512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71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8965" y="-1637"/>
            <a:ext cx="8932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Demande d’emploi - avertissement : </a:t>
            </a:r>
          </a:p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mise en place de la loi pour le plein emploi depuis 2025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74526" y="87296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47645" y="6579716"/>
            <a:ext cx="5848710" cy="365125"/>
          </a:xfrm>
        </p:spPr>
        <p:txBody>
          <a:bodyPr/>
          <a:lstStyle/>
          <a:p>
            <a:r>
              <a:rPr lang="fr-FR"/>
              <a:t>La Note de conjoncture du 2e trimestre 2025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7BA48EB-44EF-7369-00ED-82D1BA2D1475}"/>
              </a:ext>
            </a:extLst>
          </p:cNvPr>
          <p:cNvSpPr txBox="1"/>
          <p:nvPr/>
        </p:nvSpPr>
        <p:spPr>
          <a:xfrm>
            <a:off x="174526" y="1063996"/>
            <a:ext cx="870314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>
                <a:solidFill>
                  <a:srgbClr val="002060"/>
                </a:solidFill>
              </a:rPr>
              <a:t>Comme le prévoit la loi pour le plein emploi du 18 décembre 2023, </a:t>
            </a:r>
            <a:r>
              <a:rPr lang="fr-FR" sz="1600" b="1" dirty="0">
                <a:solidFill>
                  <a:srgbClr val="002060"/>
                </a:solidFill>
              </a:rPr>
              <a:t>depuis janvier 2025, de nouveaux publics sont systématiquement inscrits à France Travail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002060"/>
                </a:solidFill>
              </a:rPr>
              <a:t>les </a:t>
            </a:r>
            <a:r>
              <a:rPr lang="fr-FR" sz="1600" b="1" dirty="0">
                <a:solidFill>
                  <a:srgbClr val="00B0F0"/>
                </a:solidFill>
              </a:rPr>
              <a:t>demandeurs et bénéficiaires du RSA </a:t>
            </a:r>
            <a:r>
              <a:rPr lang="fr-FR" sz="1600" b="1" dirty="0">
                <a:solidFill>
                  <a:srgbClr val="002060"/>
                </a:solidFill>
              </a:rPr>
              <a:t>(Revenu de solidarité active)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002060"/>
                </a:solidFill>
              </a:rPr>
              <a:t>les </a:t>
            </a:r>
            <a:r>
              <a:rPr lang="fr-FR" sz="1600" b="1" dirty="0">
                <a:solidFill>
                  <a:srgbClr val="00B0F0"/>
                </a:solidFill>
              </a:rPr>
              <a:t>jeunes en recherche d'emploi </a:t>
            </a:r>
            <a:r>
              <a:rPr lang="fr-FR" sz="1600" b="1" dirty="0">
                <a:solidFill>
                  <a:srgbClr val="002060"/>
                </a:solidFill>
              </a:rPr>
              <a:t>suivis par les missions locales en CEJ (Contrat d'engagement jeune), </a:t>
            </a:r>
            <a:r>
              <a:rPr lang="fr-FR" sz="1600" b="1" dirty="0" err="1">
                <a:solidFill>
                  <a:srgbClr val="002060"/>
                </a:solidFill>
              </a:rPr>
              <a:t>Pacea</a:t>
            </a:r>
            <a:r>
              <a:rPr lang="fr-FR" sz="1600" b="1" dirty="0">
                <a:solidFill>
                  <a:srgbClr val="002060"/>
                </a:solidFill>
              </a:rPr>
              <a:t> (Parcours contractualisé d'accompagnement vers l'emploi et l'autonomie) ou AIJ (Accompagnement intensif des jeunes)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002060"/>
                </a:solidFill>
              </a:rPr>
              <a:t>les </a:t>
            </a:r>
            <a:r>
              <a:rPr lang="fr-FR" sz="1600" b="1" dirty="0">
                <a:solidFill>
                  <a:srgbClr val="00B0F0"/>
                </a:solidFill>
              </a:rPr>
              <a:t>personnes en situation de handicap </a:t>
            </a:r>
            <a:r>
              <a:rPr lang="fr-FR" sz="1600" b="1" dirty="0">
                <a:solidFill>
                  <a:srgbClr val="002060"/>
                </a:solidFill>
              </a:rPr>
              <a:t>suivies par Cap emploi</a:t>
            </a:r>
            <a:r>
              <a:rPr lang="fr-FR" sz="1600" dirty="0">
                <a:solidFill>
                  <a:srgbClr val="002060"/>
                </a:solidFill>
              </a:rPr>
              <a:t>. </a:t>
            </a:r>
          </a:p>
          <a:p>
            <a:pPr algn="just"/>
            <a:r>
              <a:rPr lang="fr-FR" sz="1600" dirty="0">
                <a:solidFill>
                  <a:srgbClr val="002060"/>
                </a:solidFill>
              </a:rPr>
              <a:t>Selon leurs situations socioprofessionnelles, ces publics sont orientés vers différents parcours d'accompagnement. L’orientation des personnes bénéficiant déjà du RSA avant la mise en place de la réforme étant progressive à partir du 1</a:t>
            </a:r>
            <a:r>
              <a:rPr lang="fr-FR" sz="1600" baseline="30000" dirty="0">
                <a:solidFill>
                  <a:srgbClr val="002060"/>
                </a:solidFill>
              </a:rPr>
              <a:t>er</a:t>
            </a:r>
            <a:r>
              <a:rPr lang="fr-FR" sz="1600" dirty="0">
                <a:solidFill>
                  <a:srgbClr val="002060"/>
                </a:solidFill>
              </a:rPr>
              <a:t> janvier 2025, la montée en charge statistique l'est aussi. </a:t>
            </a:r>
          </a:p>
          <a:p>
            <a:pPr algn="just"/>
            <a:endParaRPr lang="fr-FR" sz="1600" dirty="0">
              <a:solidFill>
                <a:srgbClr val="002060"/>
              </a:solidFill>
            </a:endParaRPr>
          </a:p>
          <a:p>
            <a:pPr algn="just"/>
            <a:r>
              <a:rPr lang="fr-FR" sz="1600" dirty="0">
                <a:solidFill>
                  <a:srgbClr val="002060"/>
                </a:solidFill>
              </a:rPr>
              <a:t>Pour prendre en compte les situations de ces nouveaux publics, </a:t>
            </a:r>
            <a:r>
              <a:rPr lang="fr-FR" sz="1600" b="1" dirty="0">
                <a:solidFill>
                  <a:srgbClr val="002060"/>
                </a:solidFill>
              </a:rPr>
              <a:t>deux nouvelles catégories statistiques sont créées, selon les recommandations du </a:t>
            </a:r>
            <a:r>
              <a:rPr lang="fr-FR" sz="1600" b="1" dirty="0" err="1">
                <a:solidFill>
                  <a:srgbClr val="002060"/>
                </a:solidFill>
              </a:rPr>
              <a:t>Cnis</a:t>
            </a:r>
            <a:r>
              <a:rPr lang="fr-FR" sz="1600" b="1" dirty="0">
                <a:solidFill>
                  <a:srgbClr val="002060"/>
                </a:solidFill>
              </a:rPr>
              <a:t> : la </a:t>
            </a:r>
            <a:r>
              <a:rPr lang="fr-FR" sz="1600" b="1" dirty="0">
                <a:solidFill>
                  <a:srgbClr val="00B0F0"/>
                </a:solidFill>
              </a:rPr>
              <a:t>catégorie F</a:t>
            </a:r>
            <a:r>
              <a:rPr lang="fr-FR" sz="1600" b="1" dirty="0">
                <a:solidFill>
                  <a:srgbClr val="002060"/>
                </a:solidFill>
              </a:rPr>
              <a:t> pour les personnes orientées en parcours social et la </a:t>
            </a:r>
            <a:r>
              <a:rPr lang="fr-FR" sz="1600" b="1" dirty="0">
                <a:solidFill>
                  <a:srgbClr val="00B0F0"/>
                </a:solidFill>
              </a:rPr>
              <a:t>catégorie G </a:t>
            </a:r>
            <a:r>
              <a:rPr lang="fr-FR" sz="1600" b="1" dirty="0">
                <a:solidFill>
                  <a:srgbClr val="002060"/>
                </a:solidFill>
              </a:rPr>
              <a:t>pour les demandeurs et bénéficiaires du RSA en attente d'orientation</a:t>
            </a:r>
            <a:r>
              <a:rPr lang="fr-FR" sz="1600" dirty="0">
                <a:solidFill>
                  <a:srgbClr val="002060"/>
                </a:solidFill>
              </a:rPr>
              <a:t>. </a:t>
            </a:r>
          </a:p>
          <a:p>
            <a:pPr algn="just"/>
            <a:endParaRPr lang="fr-FR" sz="1600" dirty="0">
              <a:solidFill>
                <a:srgbClr val="002060"/>
              </a:solidFill>
            </a:endParaRPr>
          </a:p>
          <a:p>
            <a:pPr algn="just"/>
            <a:r>
              <a:rPr lang="fr-FR" sz="1600" dirty="0">
                <a:solidFill>
                  <a:srgbClr val="002060"/>
                </a:solidFill>
              </a:rPr>
              <a:t>Cette phase de transition devrait durer deux ans en France métropolitaine. </a:t>
            </a:r>
            <a:r>
              <a:rPr lang="fr-FR" sz="1600" b="1" dirty="0">
                <a:solidFill>
                  <a:srgbClr val="002060"/>
                </a:solidFill>
              </a:rPr>
              <a:t>Afin d'appréhender les évolutions conjoncturelles du nombre d'inscrits à France Travail pendant cette période, la Dares a mis à disposition, aux niveaux national et régional seulement, des indicateurs complémentaires hors bénéficiaires du RSA et hors jeunes « en parcours » (CEJ, </a:t>
            </a:r>
            <a:r>
              <a:rPr lang="fr-FR" sz="1600" b="1" dirty="0" err="1">
                <a:solidFill>
                  <a:srgbClr val="002060"/>
                </a:solidFill>
              </a:rPr>
              <a:t>Pacea</a:t>
            </a:r>
            <a:r>
              <a:rPr lang="fr-FR" sz="1600" b="1" dirty="0">
                <a:solidFill>
                  <a:srgbClr val="002060"/>
                </a:solidFill>
              </a:rPr>
              <a:t> et AIJ)</a:t>
            </a:r>
            <a:r>
              <a:rPr lang="fr-FR" sz="1600" dirty="0">
                <a:solidFill>
                  <a:srgbClr val="002060"/>
                </a:solidFill>
              </a:rPr>
              <a:t>. Ces séries, dites « contrefactuelles », ne sont pas disponibles au niveau départemental. Elles sont présentées dans la diapositive suivante.</a:t>
            </a:r>
          </a:p>
        </p:txBody>
      </p:sp>
    </p:spTree>
    <p:extLst>
      <p:ext uri="{BB962C8B-B14F-4D97-AF65-F5344CB8AC3E}">
        <p14:creationId xmlns:p14="http://schemas.microsoft.com/office/powerpoint/2010/main" val="353388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57079" y="93262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188723" y="6568767"/>
            <a:ext cx="4464996" cy="365125"/>
          </a:xfrm>
        </p:spPr>
        <p:txBody>
          <a:bodyPr/>
          <a:lstStyle/>
          <a:p>
            <a:r>
              <a:rPr lang="fr-FR"/>
              <a:t>La Note de conjoncture du 2e trimestre 2025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8030" y="32114"/>
            <a:ext cx="89859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600" b="1" dirty="0">
                <a:solidFill>
                  <a:srgbClr val="4F81BD">
                    <a:lumMod val="75000"/>
                  </a:srgbClr>
                </a:solidFill>
              </a:rPr>
              <a:t>Des évolutions altérées à la fois par la modification des règles d’actualisation et par le décret relatif aux sanctions</a:t>
            </a:r>
            <a:endParaRPr lang="fr-F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C00A9D6-593B-AF17-DC4B-96E30DB7BCF2}"/>
              </a:ext>
            </a:extLst>
          </p:cNvPr>
          <p:cNvSpPr txBox="1"/>
          <p:nvPr/>
        </p:nvSpPr>
        <p:spPr>
          <a:xfrm>
            <a:off x="394121" y="4853164"/>
            <a:ext cx="85475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b="1" dirty="0">
                <a:solidFill>
                  <a:srgbClr val="FF0000"/>
                </a:solidFill>
              </a:rPr>
              <a:t>Avertissement :</a:t>
            </a:r>
            <a:r>
              <a:rPr lang="fr-FR" sz="1200" dirty="0">
                <a:solidFill>
                  <a:srgbClr val="FF0000"/>
                </a:solidFill>
              </a:rPr>
              <a:t> les évolutions sont perturbées au 2</a:t>
            </a:r>
            <a:r>
              <a:rPr lang="fr-FR" sz="1200" baseline="30000" dirty="0">
                <a:solidFill>
                  <a:srgbClr val="FF0000"/>
                </a:solidFill>
              </a:rPr>
              <a:t>e</a:t>
            </a:r>
            <a:r>
              <a:rPr lang="fr-FR" sz="1200" dirty="0">
                <a:solidFill>
                  <a:srgbClr val="FF0000"/>
                </a:solidFill>
              </a:rPr>
              <a:t> trimestre 2025 par deux facteurs : la modification des règles d’actualisation par France Travail qui a un impact à la hausse sur les sorties des catégories A, B, C et donc à la baisse sur le nombre de demandeurs d’emploi ; l’entrée en vigueur en juin 2025 du décret relatif aux sanctions applicables aux inscrits à France Travail en cas de manquement à leurs obligations, qui entraîne une baisse des radiations des listes de France Travail ce mois-ci. </a:t>
            </a:r>
          </a:p>
          <a:p>
            <a:pPr algn="just"/>
            <a:r>
              <a:rPr lang="fr-FR" sz="1200" dirty="0">
                <a:solidFill>
                  <a:srgbClr val="FF0000"/>
                </a:solidFill>
              </a:rPr>
              <a:t>La Dares estime qu’en l’absence de ces deux modifications (actualisation et décret sanctions), </a:t>
            </a:r>
            <a:r>
              <a:rPr lang="fr-FR" sz="1200" b="1" dirty="0">
                <a:solidFill>
                  <a:srgbClr val="FF0000"/>
                </a:solidFill>
              </a:rPr>
              <a:t>l’évolution du nombre d’inscrits au 2</a:t>
            </a:r>
            <a:r>
              <a:rPr lang="fr-FR" sz="1200" b="1" baseline="30000" dirty="0">
                <a:solidFill>
                  <a:srgbClr val="FF0000"/>
                </a:solidFill>
              </a:rPr>
              <a:t>e</a:t>
            </a:r>
            <a:r>
              <a:rPr lang="fr-FR" sz="1200" b="1" dirty="0">
                <a:solidFill>
                  <a:srgbClr val="FF0000"/>
                </a:solidFill>
              </a:rPr>
              <a:t> trimestre 2025 aurait été de </a:t>
            </a:r>
            <a:r>
              <a:rPr lang="fr-FR" sz="1200" b="1" dirty="0">
                <a:solidFill>
                  <a:srgbClr val="FF0000"/>
                </a:solidFill>
                <a:highlight>
                  <a:srgbClr val="FFFF00"/>
                </a:highlight>
              </a:rPr>
              <a:t>+0,9 % </a:t>
            </a:r>
            <a:r>
              <a:rPr lang="fr-FR" sz="1200" b="1" dirty="0">
                <a:solidFill>
                  <a:srgbClr val="FF0000"/>
                </a:solidFill>
              </a:rPr>
              <a:t>pour les catégories A, B, C (estimation réalisée au niveau national uniquement).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8D2E93C-6239-0564-E4F9-B0D68D6ED569}"/>
              </a:ext>
            </a:extLst>
          </p:cNvPr>
          <p:cNvSpPr txBox="1"/>
          <p:nvPr/>
        </p:nvSpPr>
        <p:spPr>
          <a:xfrm>
            <a:off x="6125979" y="2182327"/>
            <a:ext cx="2858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Au T2 2025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(par rapport au T1 2025)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6E127CE-C592-67A6-EB72-220898847FE5}"/>
              </a:ext>
            </a:extLst>
          </p:cNvPr>
          <p:cNvSpPr txBox="1"/>
          <p:nvPr/>
        </p:nvSpPr>
        <p:spPr>
          <a:xfrm>
            <a:off x="6406517" y="2971948"/>
            <a:ext cx="2058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-0,2 % (après +2,3 %) </a:t>
            </a:r>
          </a:p>
          <a:p>
            <a:pPr algn="ctr"/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1B2FC64-F678-814B-45AE-AAA6CF84C634}"/>
              </a:ext>
            </a:extLst>
          </p:cNvPr>
          <p:cNvSpPr txBox="1"/>
          <p:nvPr/>
        </p:nvSpPr>
        <p:spPr>
          <a:xfrm>
            <a:off x="6164213" y="3392573"/>
            <a:ext cx="2543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2"/>
                </a:solidFill>
              </a:rPr>
              <a:t>-0,6 % (après +2,3 %)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752D098-C01C-AA4E-8180-8AD5701F6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379" y="1148469"/>
            <a:ext cx="5313682" cy="360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702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9120" y="67151"/>
            <a:ext cx="90782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>
                <a:solidFill>
                  <a:srgbClr val="376092"/>
                </a:solidFill>
              </a:rPr>
              <a:t>Bénéficiaires de prestations sociales : sur un an, nouvelle baisse du RSA, forte hausse de l’ASS,  ralentissement pour la prime d’activité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La Note de conjoncture du 2e trimestre 2025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07439DB-45CC-1EF0-F24D-122984A65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343" y="1218413"/>
            <a:ext cx="6733314" cy="496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535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2191" y="2496"/>
            <a:ext cx="91121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Recul du nombre de bénéficiaires du RSA dans presque tous les départements, à l’inverse du niveau national 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La Note de conjoncture du 2e trimestre 2025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6307282" y="4395355"/>
            <a:ext cx="2807987" cy="6130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5EA16B9-D5D4-52FF-486C-76C63D4746BC}"/>
              </a:ext>
            </a:extLst>
          </p:cNvPr>
          <p:cNvSpPr txBox="1"/>
          <p:nvPr/>
        </p:nvSpPr>
        <p:spPr>
          <a:xfrm>
            <a:off x="8570794" y="4817660"/>
            <a:ext cx="5444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D242899-D58B-10D8-4695-B883F9E54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7293"/>
            <a:ext cx="9144000" cy="316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80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2191" y="366668"/>
            <a:ext cx="9112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Les créations d’entreprises repartent à la hausse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La Note de conjoncture du 2e trimestre 2025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6307282" y="4395355"/>
            <a:ext cx="2807987" cy="6130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704EB03-5BB9-89CD-C4CF-CEE63F127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214" y="1118480"/>
            <a:ext cx="5811061" cy="522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660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488835"/>
            <a:ext cx="9112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Léger repli du nombre de défaillances d’entreprises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105751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La Note de conjoncture du 2e trimestre 2025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6307282" y="4395355"/>
            <a:ext cx="2807987" cy="6130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7546148-ED36-0A10-4CD7-0D27D78C8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983" y="1553739"/>
            <a:ext cx="6478557" cy="454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786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d’Azur:</a:t>
            </a:r>
          </a:p>
          <a:p>
            <a:pPr algn="ctr">
              <a:defRPr/>
            </a:pPr>
            <a:br>
              <a:rPr lang="fr-FR" sz="2000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/>
              <a:t>Les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éclairages conjoncturels départementaux </a:t>
            </a:r>
            <a:r>
              <a:rPr lang="fr-FR" sz="2000" dirty="0"/>
              <a:t>:</a:t>
            </a:r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>
                <a:hlinkClick r:id="rId4"/>
              </a:rPr>
              <a:t>http://paca.dreets.gouv.fr/Les-outils-de-pilotage-territorialises</a:t>
            </a:r>
            <a:endParaRPr lang="fr-FR" sz="2000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Retrouvez tous nos indicateurs dans le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Tableau de bord des indicateurs clés </a:t>
            </a: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/>
              <a:t>en téléchargement sur le site 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lvl="1" algn="ctr"/>
            <a:r>
              <a:rPr lang="fr-FR" u="sng" dirty="0">
                <a:hlinkClick r:id="rId5"/>
              </a:rPr>
              <a:t>https://paca.dreets.gouv.fr/Les-indicateurs-cles-de-la-Dreets-Paca</a:t>
            </a: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/>
              <a:t>La Note de conjoncture du 2e trimestre 2025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334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56817" y="6568767"/>
            <a:ext cx="4931923" cy="365125"/>
          </a:xfrm>
        </p:spPr>
        <p:txBody>
          <a:bodyPr/>
          <a:lstStyle/>
          <a:p>
            <a:r>
              <a:rPr lang="fr-FR"/>
              <a:t>La Note de conjoncture du 2e trimestre 2025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15677" y="519601"/>
            <a:ext cx="8928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L’emploi salarié rebondit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168282" y="1859162"/>
            <a:ext cx="2858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Au T2 2025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(par rapport au T1 2025)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159360" y="2756067"/>
            <a:ext cx="2543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+0,4 % (après une stabilité) </a:t>
            </a:r>
          </a:p>
          <a:p>
            <a:pPr algn="ctr"/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917056" y="3112990"/>
            <a:ext cx="2543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2"/>
                </a:solidFill>
              </a:rPr>
              <a:t>+0,2 % (après -0,1 %)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D372859-5805-D768-5C19-B6D14CA9F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75" y="1239029"/>
            <a:ext cx="5763288" cy="455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0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08138" y="95410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6981713" y="5841402"/>
            <a:ext cx="632667" cy="2194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15183" y="6568767"/>
            <a:ext cx="4474723" cy="365125"/>
          </a:xfrm>
        </p:spPr>
        <p:txBody>
          <a:bodyPr/>
          <a:lstStyle/>
          <a:p>
            <a:r>
              <a:rPr lang="fr-FR"/>
              <a:t>La Note de conjoncture du 2e trimestre 2025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208138" y="89608"/>
            <a:ext cx="89338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Après deux trimestres en baisse, l’intérim augmente légèrement 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298046" y="5695950"/>
            <a:ext cx="4743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7065280" y="3005502"/>
            <a:ext cx="20787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70C0"/>
                </a:solidFill>
              </a:rPr>
              <a:t>+8 600</a:t>
            </a:r>
          </a:p>
          <a:p>
            <a:pPr algn="ctr"/>
            <a:r>
              <a:rPr lang="fr-FR" sz="1600" b="1" dirty="0">
                <a:solidFill>
                  <a:srgbClr val="0070C0"/>
                </a:solidFill>
              </a:rPr>
              <a:t>emplois hors intérim</a:t>
            </a:r>
          </a:p>
          <a:p>
            <a:pPr algn="ctr"/>
            <a:endParaRPr lang="fr-FR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+200 intérimaires</a:t>
            </a:r>
          </a:p>
          <a:p>
            <a:pPr algn="ctr"/>
            <a:endParaRPr lang="fr-FR" sz="1600" b="1" dirty="0">
              <a:solidFill>
                <a:srgbClr val="0070C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sz="1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983745" y="2420727"/>
            <a:ext cx="2160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T2 2025, </a:t>
            </a:r>
          </a:p>
          <a:p>
            <a:pPr algn="ctr"/>
            <a:r>
              <a:rPr lang="fr-FR" sz="1600" b="1" dirty="0"/>
              <a:t>+8 800 emplois :</a:t>
            </a:r>
            <a:endParaRPr lang="fr-FR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137566-73B6-6305-802C-976025F1D875}"/>
              </a:ext>
            </a:extLst>
          </p:cNvPr>
          <p:cNvSpPr/>
          <p:nvPr/>
        </p:nvSpPr>
        <p:spPr>
          <a:xfrm>
            <a:off x="587229" y="5184396"/>
            <a:ext cx="335560" cy="2887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9B07F5-FCD2-9232-3F30-1CBA809A68F2}"/>
              </a:ext>
            </a:extLst>
          </p:cNvPr>
          <p:cNvSpPr/>
          <p:nvPr/>
        </p:nvSpPr>
        <p:spPr>
          <a:xfrm>
            <a:off x="587228" y="5184396"/>
            <a:ext cx="539207" cy="2695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70BAF0E-6FB1-C56C-0DFD-5B160D104A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262" t="77735" r="5497" b="14315"/>
          <a:stretch/>
        </p:blipFill>
        <p:spPr>
          <a:xfrm>
            <a:off x="657024" y="5756584"/>
            <a:ext cx="5768619" cy="59654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05E20C3-8850-CA5D-ED3E-43DCB2BB2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667" y="1481684"/>
            <a:ext cx="6593846" cy="374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67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1838" y="403329"/>
            <a:ext cx="899216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Une croissance soutenue par le tertiaire marchand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66545" y="6568767"/>
            <a:ext cx="4387174" cy="365125"/>
          </a:xfrm>
        </p:spPr>
        <p:txBody>
          <a:bodyPr/>
          <a:lstStyle/>
          <a:p>
            <a:r>
              <a:rPr lang="fr-FR"/>
              <a:t>La Note de conjoncture du 2e trimestre 2025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5503467" y="2077864"/>
            <a:ext cx="2512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Au T2 2025 :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045108" y="2742019"/>
            <a:ext cx="2512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</a:rPr>
              <a:t>+0,6 % (après -0,2 %) </a:t>
            </a:r>
            <a:endParaRPr lang="fr-FR" sz="1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6022631" y="3849917"/>
            <a:ext cx="1993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+0,3 % (après +0,3 %)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022631" y="3216540"/>
            <a:ext cx="1993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4">
                    <a:lumMod val="75000"/>
                  </a:schemeClr>
                </a:solidFill>
              </a:rPr>
              <a:t>-0,5 % (après -0,9 %)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022631" y="3456342"/>
            <a:ext cx="2137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2060"/>
                </a:solidFill>
              </a:rPr>
              <a:t>stable (après +0,2 %)</a:t>
            </a:r>
            <a:endParaRPr lang="fr-FR" sz="500" dirty="0">
              <a:solidFill>
                <a:srgbClr val="00206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64ED14-EF9C-9C10-0677-8CA25C812917}"/>
              </a:ext>
            </a:extLst>
          </p:cNvPr>
          <p:cNvSpPr/>
          <p:nvPr/>
        </p:nvSpPr>
        <p:spPr>
          <a:xfrm>
            <a:off x="851136" y="1298189"/>
            <a:ext cx="5172075" cy="2887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BBDEC15-0F33-C03D-F568-4AF07DD97B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262" t="77735" r="5497" b="14315"/>
          <a:stretch/>
        </p:blipFill>
        <p:spPr>
          <a:xfrm>
            <a:off x="458001" y="5756584"/>
            <a:ext cx="5768619" cy="59654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93E9EC0-E46A-3CDC-29AF-F5AED4AF5D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784" y="1277439"/>
            <a:ext cx="5472847" cy="412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47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57079" y="95410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5728" y="6568767"/>
            <a:ext cx="4338536" cy="365125"/>
          </a:xfrm>
        </p:spPr>
        <p:txBody>
          <a:bodyPr/>
          <a:lstStyle/>
          <a:p>
            <a:r>
              <a:rPr lang="fr-FR"/>
              <a:t>La Note de conjoncture du 2e trimestre 2025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96721" y="27259"/>
            <a:ext cx="87365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Dans la construction, la croissance est en partie pénalisée par le repli de l’intérim </a:t>
            </a:r>
          </a:p>
        </p:txBody>
      </p:sp>
      <p:sp>
        <p:nvSpPr>
          <p:cNvPr id="2" name="Rectangle 1"/>
          <p:cNvSpPr/>
          <p:nvPr/>
        </p:nvSpPr>
        <p:spPr>
          <a:xfrm>
            <a:off x="1392382" y="5777345"/>
            <a:ext cx="5834797" cy="176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013FE19-34CC-69E8-D353-3624B3D397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428" t="67389" r="6116" b="19321"/>
          <a:stretch/>
        </p:blipFill>
        <p:spPr>
          <a:xfrm>
            <a:off x="1392382" y="5359034"/>
            <a:ext cx="5834797" cy="105217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BD15962-82EA-0013-D29A-8F75CE4CEB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330" y="1093168"/>
            <a:ext cx="7261302" cy="415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4632" y="196023"/>
            <a:ext cx="8986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6092"/>
                </a:solidFill>
              </a:rPr>
              <a:t>La progression des entrées en contrat d’apprentissage se poursuit, malgré la réduction des aides financières accordées aux entreprises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57080" y="1027020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/>
              <a:t>La Note de conjoncture du 2e trimestre 2025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5A7A33C-22C7-F61B-588F-CCA4B8ABA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450" y="1215126"/>
            <a:ext cx="7259063" cy="518232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E524162-C549-907F-7B5E-60293D4704DE}"/>
              </a:ext>
            </a:extLst>
          </p:cNvPr>
          <p:cNvSpPr/>
          <p:nvPr/>
        </p:nvSpPr>
        <p:spPr>
          <a:xfrm>
            <a:off x="7461849" y="6021238"/>
            <a:ext cx="940279" cy="457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1237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7080" y="503800"/>
            <a:ext cx="8986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Accélération des embauches, tirée par les CDI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57080" y="1027020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/>
              <a:t>La Note de conjoncture du 2e trimestre 2025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3983A1E-5CC5-5AA5-B205-34348D029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906" y="1262366"/>
            <a:ext cx="6287540" cy="507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59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6068" y="370781"/>
            <a:ext cx="9047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taux de chômage reste quasi-stable au 2</a:t>
            </a:r>
            <a:r>
              <a:rPr lang="fr-FR" sz="2800" b="1" baseline="3000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 trimestre 2025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30388" y="95547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/>
              <a:t>La Note de conjoncture du 2e trimestre 2025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960270" y="3432251"/>
            <a:ext cx="1515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+0,1 point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960270" y="3785216"/>
            <a:ext cx="131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0,0 point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DBC1559-A9C1-35DF-2199-201E2EEAEBB4}"/>
              </a:ext>
            </a:extLst>
          </p:cNvPr>
          <p:cNvSpPr txBox="1"/>
          <p:nvPr/>
        </p:nvSpPr>
        <p:spPr>
          <a:xfrm>
            <a:off x="6878472" y="5600309"/>
            <a:ext cx="423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57B6286-597B-9AC4-656F-0BE7BF585006}"/>
              </a:ext>
            </a:extLst>
          </p:cNvPr>
          <p:cNvSpPr txBox="1"/>
          <p:nvPr/>
        </p:nvSpPr>
        <p:spPr>
          <a:xfrm>
            <a:off x="6586980" y="2426452"/>
            <a:ext cx="2858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Au T2 2025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(par rapport au T1 2025)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851E856-4944-A519-E19E-75B0892C4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53" y="1514213"/>
            <a:ext cx="6424719" cy="439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72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5420" y="5815"/>
            <a:ext cx="8891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Un taux relativement stable dans tous les départements de la région, sauf dans les Hautes-Alpes</a:t>
            </a:r>
            <a:endParaRPr lang="fr-FR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57081" y="90737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/>
              <a:t>La Note de conjoncture du 2e trimestre 2025</a:t>
            </a:r>
            <a:endParaRPr lang="fr-FR" dirty="0"/>
          </a:p>
        </p:txBody>
      </p:sp>
      <p:sp>
        <p:nvSpPr>
          <p:cNvPr id="18" name="Text Box 1"/>
          <p:cNvSpPr txBox="1">
            <a:spLocks noChangeArrowheads="1"/>
          </p:cNvSpPr>
          <p:nvPr/>
        </p:nvSpPr>
        <p:spPr bwMode="auto">
          <a:xfrm>
            <a:off x="900545" y="6046808"/>
            <a:ext cx="6245088" cy="48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8" tIns="22860" rIns="0" bIns="0" anchor="t" upright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fr-FR" sz="1000" b="1" i="0" u="none" strike="noStrike" baseline="0" dirty="0">
                <a:solidFill>
                  <a:sysClr val="windowText" lastClr="000000"/>
                </a:solidFill>
                <a:latin typeface="+mn-lt"/>
              </a:rPr>
              <a:t>Note : </a:t>
            </a:r>
            <a:r>
              <a:rPr lang="fr-FR" sz="1000" b="0" i="0" u="none" strike="noStrike" baseline="0" dirty="0">
                <a:solidFill>
                  <a:sysClr val="windowText" lastClr="000000"/>
                </a:solidFill>
                <a:latin typeface="+mn-lt"/>
              </a:rPr>
              <a:t>données trimestrielles provisoires ; estimation à +/- 0,3 point près du niveau du taux de chômage national </a:t>
            </a:r>
          </a:p>
          <a:p>
            <a:pPr algn="l" rtl="0">
              <a:defRPr sz="1000"/>
            </a:pPr>
            <a:r>
              <a:rPr lang="fr-FR" sz="1000" b="0" i="0" u="none" strike="noStrike" baseline="0" dirty="0">
                <a:solidFill>
                  <a:sysClr val="windowText" lastClr="000000"/>
                </a:solidFill>
                <a:latin typeface="+mn-lt"/>
              </a:rPr>
              <a:t>et de son évolution d’un trimestre à l’autre</a:t>
            </a:r>
          </a:p>
          <a:p>
            <a:pPr algn="l" rtl="0">
              <a:defRPr sz="1000"/>
            </a:pPr>
            <a:r>
              <a:rPr lang="fr-FR" sz="1000" b="1" i="1" u="none" strike="noStrike" baseline="0" dirty="0">
                <a:solidFill>
                  <a:sysClr val="windowText" lastClr="000000"/>
                </a:solidFill>
                <a:latin typeface="Calibri"/>
              </a:rPr>
              <a:t>Source : </a:t>
            </a:r>
            <a:r>
              <a:rPr lang="fr-FR" sz="1000" b="0" i="1" u="none" strike="noStrike" baseline="0" dirty="0">
                <a:solidFill>
                  <a:sysClr val="windowText" lastClr="000000"/>
                </a:solidFill>
                <a:latin typeface="Calibri"/>
              </a:rPr>
              <a:t>Insee, taux de chômage au sens du BIT (national) et taux de chômage localisé (régional et départementaux)</a:t>
            </a:r>
          </a:p>
        </p:txBody>
      </p:sp>
      <p:cxnSp>
        <p:nvCxnSpPr>
          <p:cNvPr id="15" name="Connecteur droit 14"/>
          <p:cNvCxnSpPr/>
          <p:nvPr/>
        </p:nvCxnSpPr>
        <p:spPr>
          <a:xfrm flipV="1">
            <a:off x="3190895" y="1555993"/>
            <a:ext cx="16433" cy="264803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e 6">
            <a:extLst>
              <a:ext uri="{FF2B5EF4-FFF2-40B4-BE49-F238E27FC236}">
                <a16:creationId xmlns:a16="http://schemas.microsoft.com/office/drawing/2014/main" id="{00000000-0008-0000-0300-000005000000}"/>
              </a:ext>
            </a:extLst>
          </p:cNvPr>
          <p:cNvGrpSpPr/>
          <p:nvPr/>
        </p:nvGrpSpPr>
        <p:grpSpPr>
          <a:xfrm>
            <a:off x="1171575" y="1153365"/>
            <a:ext cx="6800850" cy="4551269"/>
            <a:chOff x="0" y="0"/>
            <a:chExt cx="6255114" cy="4099044"/>
          </a:xfrm>
        </p:grpSpPr>
        <p:graphicFrame>
          <p:nvGraphicFramePr>
            <p:cNvPr id="10" name="Graphique 9">
              <a:extLst>
                <a:ext uri="{FF2B5EF4-FFF2-40B4-BE49-F238E27FC236}">
                  <a16:creationId xmlns:a16="http://schemas.microsoft.com/office/drawing/2014/main" id="{00000000-0008-0000-0300-000006000000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6255114" cy="40990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00000000-0008-0000-0300-000007000000}"/>
                </a:ext>
              </a:extLst>
            </p:cNvPr>
            <p:cNvCxnSpPr/>
            <p:nvPr/>
          </p:nvCxnSpPr>
          <p:spPr>
            <a:xfrm flipV="1">
              <a:off x="1859668" y="360300"/>
              <a:ext cx="15114" cy="2384916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306837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9F75A013-2665-47DA-9765-AD20C70A5351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ab994d58-9349-46a1-8cee-b96a64c5dc7e"/>
    <ds:schemaRef ds:uri="http://purl.org/dc/terms/"/>
    <ds:schemaRef ds:uri="2ff91c20-40e6-4ab5-a5ac-9b5646c66526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7811</TotalTime>
  <Words>1049</Words>
  <Application>Microsoft Office PowerPoint</Application>
  <PresentationFormat>Affichage à l'écran (4:3)</PresentationFormat>
  <Paragraphs>137</Paragraphs>
  <Slides>17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DANGELO, Virginie (DREETS-PACA)</cp:lastModifiedBy>
  <cp:revision>849</cp:revision>
  <cp:lastPrinted>2018-10-09T12:30:48Z</cp:lastPrinted>
  <dcterms:created xsi:type="dcterms:W3CDTF">2018-05-30T13:27:07Z</dcterms:created>
  <dcterms:modified xsi:type="dcterms:W3CDTF">2025-09-25T13:37:53Z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  <property fmtid="{D5CDD505-2E9C-101B-9397-08002B2CF9AE}" pid="4" name="MSIP_Label_3094c1fb-3db8-4cce-b079-9b022302847f_Enabled">
    <vt:lpwstr>true</vt:lpwstr>
  </property>
  <property fmtid="{D5CDD505-2E9C-101B-9397-08002B2CF9AE}" pid="5" name="MSIP_Label_3094c1fb-3db8-4cce-b079-9b022302847f_SetDate">
    <vt:lpwstr>2025-09-16T08:29:24Z</vt:lpwstr>
  </property>
  <property fmtid="{D5CDD505-2E9C-101B-9397-08002B2CF9AE}" pid="6" name="MSIP_Label_3094c1fb-3db8-4cce-b079-9b022302847f_Method">
    <vt:lpwstr>Standard</vt:lpwstr>
  </property>
  <property fmtid="{D5CDD505-2E9C-101B-9397-08002B2CF9AE}" pid="7" name="MSIP_Label_3094c1fb-3db8-4cce-b079-9b022302847f_Name">
    <vt:lpwstr>[Prod v5] C1 - Standard</vt:lpwstr>
  </property>
  <property fmtid="{D5CDD505-2E9C-101B-9397-08002B2CF9AE}" pid="8" name="MSIP_Label_3094c1fb-3db8-4cce-b079-9b022302847f_SiteId">
    <vt:lpwstr>035e5292-5a25-4509-bb08-a555f7d31a8b</vt:lpwstr>
  </property>
  <property fmtid="{D5CDD505-2E9C-101B-9397-08002B2CF9AE}" pid="9" name="MSIP_Label_3094c1fb-3db8-4cce-b079-9b022302847f_ActionId">
    <vt:lpwstr>f87128f4-65a0-4916-9177-8388fcf1e9d3</vt:lpwstr>
  </property>
  <property fmtid="{D5CDD505-2E9C-101B-9397-08002B2CF9AE}" pid="10" name="MSIP_Label_3094c1fb-3db8-4cce-b079-9b022302847f_ContentBits">
    <vt:lpwstr>0</vt:lpwstr>
  </property>
  <property fmtid="{D5CDD505-2E9C-101B-9397-08002B2CF9AE}" pid="11" name="MSIP_Label_3094c1fb-3db8-4cce-b079-9b022302847f_Tag">
    <vt:lpwstr>10, 3, 0, 1</vt:lpwstr>
  </property>
</Properties>
</file>