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1"/>
  </p:notesMasterIdLst>
  <p:sldIdLst>
    <p:sldId id="256" r:id="rId6"/>
    <p:sldId id="263" r:id="rId7"/>
    <p:sldId id="300" r:id="rId8"/>
    <p:sldId id="290" r:id="rId9"/>
    <p:sldId id="265" r:id="rId10"/>
    <p:sldId id="296" r:id="rId11"/>
    <p:sldId id="295" r:id="rId12"/>
    <p:sldId id="269" r:id="rId13"/>
    <p:sldId id="294" r:id="rId14"/>
    <p:sldId id="283" r:id="rId15"/>
    <p:sldId id="293" r:id="rId16"/>
    <p:sldId id="299" r:id="rId17"/>
    <p:sldId id="271" r:id="rId18"/>
    <p:sldId id="272" r:id="rId19"/>
    <p:sldId id="298" r:id="rId20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YER Virginie (DR-PACA)" initials="M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06" autoAdjust="0"/>
  </p:normalViewPr>
  <p:slideViewPr>
    <p:cSldViewPr snapToGrid="0" snapToObjects="1"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PRO-SVC01-20131\USERS\Cab-SESE\10%20-%20Notes%20de%20conjoncture\01%20-%20Notes\2019\2019-T3\01%20-%20Fichiers%20de%20travail\DEFM-Ch&#244;mage\2019_T3_Taux%20de%20ch&#244;mage_note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RO-SVC01-20131\USERS\Cab-SESE\10%20-%20Notes%20de%20conjoncture\01%20-%20Notes\2019\2019-T3\01%20-%20Fichiers%20de%20travail\DEFM-Ch&#244;mage\2019_T3_Demandeurs%20d'emploi_ABC_note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PRO-SVC01-20131\USERS\Cab-SESE\10%20-%20Notes%20de%20conjoncture\01%20-%20Notes\2019\2019-T3\01%20-%20Fichiers%20de%20travail\DEFM-Ch&#244;mage\2019_T3_Demandeurs%20d'emploi_ABC_note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PRO-SVC01-20131\USERS\Cab-SESE\10%20-%20Notes%20de%20conjoncture\01%20-%20Notes\2019\2019-T3\01%20-%20Fichiers%20de%20travail\DEFM-Ch&#244;mage\2019_T3_Demandeurs%20d'emploi_ABC_note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PRO-SVC01-20131\USERS\Cab-SESE\10%20-%20Notes%20de%20conjoncture\01%20-%20Notes\2019\2019-T3\01%20-%20Fichiers%20de%20travail\DEFM-Ch&#244;mage\2019_T3_Demandeurs%20d'emploi_ABC_not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800" b="1" i="0" baseline="0">
                <a:effectLst/>
              </a:rPr>
              <a:t>Taux de chômage </a:t>
            </a:r>
            <a:r>
              <a:rPr lang="fr-FR" sz="1400" b="0" i="1" baseline="0">
                <a:effectLst/>
              </a:rPr>
              <a:t>(données CVS, en %)</a:t>
            </a:r>
            <a:endParaRPr lang="fr-FR" sz="1400">
              <a:effectLst/>
            </a:endParaRP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7.6983171221244415E-2"/>
          <c:y val="8.5190086545093247E-2"/>
          <c:w val="0.87380191693290732"/>
          <c:h val="0.579594208056556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'Figure 9'!$C$25</c:f>
              <c:strCache>
                <c:ptCount val="1"/>
                <c:pt idx="0">
                  <c:v>T2 2019</c:v>
                </c:pt>
              </c:strCache>
            </c:strRef>
          </c:tx>
          <c:spPr>
            <a:solidFill>
              <a:srgbClr val="FFCC99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8.514900741064550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4901076296862962E-2"/>
                  <c:y val="-3.226325843374592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064362592633072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514900741064550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277235111159682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6.3861755557984125E-3"/>
                  <c:y val="-3.51994599109717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1740150128292785E-3"/>
                  <c:y val="1.1161722148262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9'!$A$26:$A$33</c:f>
              <c:strCache>
                <c:ptCount val="8"/>
                <c:pt idx="0">
                  <c:v>France métropolitaine</c:v>
                </c:pt>
                <c:pt idx="1">
                  <c:v>Provence-Alpes-Côte d'Azur</c:v>
                </c:pt>
                <c:pt idx="2">
                  <c:v>Hautes-Alpes</c:v>
                </c:pt>
                <c:pt idx="3">
                  <c:v>Alpes-Maritimes</c:v>
                </c:pt>
                <c:pt idx="4">
                  <c:v>Var</c:v>
                </c:pt>
                <c:pt idx="5">
                  <c:v>Bouches-du-Rhône</c:v>
                </c:pt>
                <c:pt idx="6">
                  <c:v>Alpes-de-Haute-Provence</c:v>
                </c:pt>
                <c:pt idx="7">
                  <c:v>Vaucluse</c:v>
                </c:pt>
              </c:strCache>
            </c:strRef>
          </c:cat>
          <c:val>
            <c:numRef>
              <c:f>'Figure 9'!$C$26:$C$33</c:f>
              <c:numCache>
                <c:formatCode>0.0</c:formatCode>
                <c:ptCount val="8"/>
                <c:pt idx="0">
                  <c:v>8.1999999999999993</c:v>
                </c:pt>
                <c:pt idx="1">
                  <c:v>9.8000000000000007</c:v>
                </c:pt>
                <c:pt idx="2">
                  <c:v>8.1</c:v>
                </c:pt>
                <c:pt idx="3">
                  <c:v>9</c:v>
                </c:pt>
                <c:pt idx="4">
                  <c:v>9.5</c:v>
                </c:pt>
                <c:pt idx="5">
                  <c:v>10.1</c:v>
                </c:pt>
                <c:pt idx="6">
                  <c:v>10.4</c:v>
                </c:pt>
                <c:pt idx="7">
                  <c:v>11.1</c:v>
                </c:pt>
              </c:numCache>
            </c:numRef>
          </c:val>
        </c:ser>
        <c:ser>
          <c:idx val="1"/>
          <c:order val="1"/>
          <c:tx>
            <c:strRef>
              <c:f>'Figure 9'!$B$25</c:f>
              <c:strCache>
                <c:ptCount val="1"/>
                <c:pt idx="0">
                  <c:v>T3 2019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solidFill>
                  <a:srgbClr val="FFFF00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solidFill>
                  <a:srgbClr val="FFFF00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9'!$A$26:$A$33</c:f>
              <c:strCache>
                <c:ptCount val="8"/>
                <c:pt idx="0">
                  <c:v>France métropolitaine</c:v>
                </c:pt>
                <c:pt idx="1">
                  <c:v>Provence-Alpes-Côte d'Azur</c:v>
                </c:pt>
                <c:pt idx="2">
                  <c:v>Hautes-Alpes</c:v>
                </c:pt>
                <c:pt idx="3">
                  <c:v>Alpes-Maritimes</c:v>
                </c:pt>
                <c:pt idx="4">
                  <c:v>Var</c:v>
                </c:pt>
                <c:pt idx="5">
                  <c:v>Bouches-du-Rhône</c:v>
                </c:pt>
                <c:pt idx="6">
                  <c:v>Alpes-de-Haute-Provence</c:v>
                </c:pt>
                <c:pt idx="7">
                  <c:v>Vaucluse</c:v>
                </c:pt>
              </c:strCache>
            </c:strRef>
          </c:cat>
          <c:val>
            <c:numRef>
              <c:f>'Figure 9'!$B$26:$B$33</c:f>
              <c:numCache>
                <c:formatCode>0.0</c:formatCode>
                <c:ptCount val="8"/>
                <c:pt idx="0">
                  <c:v>8.3000000000000007</c:v>
                </c:pt>
                <c:pt idx="1">
                  <c:v>9.9</c:v>
                </c:pt>
                <c:pt idx="2">
                  <c:v>8.1</c:v>
                </c:pt>
                <c:pt idx="3">
                  <c:v>9.1</c:v>
                </c:pt>
                <c:pt idx="4">
                  <c:v>9.5</c:v>
                </c:pt>
                <c:pt idx="5">
                  <c:v>10.199999999999999</c:v>
                </c:pt>
                <c:pt idx="6">
                  <c:v>10.5</c:v>
                </c:pt>
                <c:pt idx="7">
                  <c:v>11.3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9498880"/>
        <c:axId val="229500416"/>
      </c:barChart>
      <c:catAx>
        <c:axId val="229498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52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229500416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229500416"/>
        <c:scaling>
          <c:orientation val="minMax"/>
          <c:max val="13"/>
          <c:min val="8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ysDash"/>
            </a:ln>
          </c:spPr>
        </c:majorGridlines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229498880"/>
        <c:crosses val="autoZero"/>
        <c:crossBetween val="between"/>
        <c:majorUnit val="1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5637301219700479"/>
          <c:y val="0.11231175305173129"/>
          <c:w val="0.24968219976761696"/>
          <c:h val="4.9178088038280693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16829375369994917"/>
          <c:w val="0.86471641552420164"/>
          <c:h val="0.52314939674456862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trim'!$A$5:$B$48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2009</c:v>
                  </c:pt>
                  <c:pt idx="4">
                    <c:v>2010</c:v>
                  </c:pt>
                  <c:pt idx="8">
                    <c:v>2011</c:v>
                  </c:pt>
                  <c:pt idx="12">
                    <c:v>2012</c:v>
                  </c:pt>
                  <c:pt idx="16">
                    <c:v>2013</c:v>
                  </c:pt>
                  <c:pt idx="20">
                    <c:v>2014</c:v>
                  </c:pt>
                  <c:pt idx="24">
                    <c:v>2015</c:v>
                  </c:pt>
                  <c:pt idx="28">
                    <c:v>2016</c:v>
                  </c:pt>
                  <c:pt idx="32">
                    <c:v>2017</c:v>
                  </c:pt>
                  <c:pt idx="36">
                    <c:v>2018</c:v>
                  </c:pt>
                  <c:pt idx="40">
                    <c:v>2019</c:v>
                  </c:pt>
                </c:lvl>
              </c:multiLvlStrCache>
            </c:multiLvlStrRef>
          </c:cat>
          <c:val>
            <c:numRef>
              <c:f>Paca_trim!$V$63:$V$106</c:f>
              <c:numCache>
                <c:formatCode>#,##0.0</c:formatCode>
                <c:ptCount val="44"/>
                <c:pt idx="0">
                  <c:v>8.4809345770862521</c:v>
                </c:pt>
                <c:pt idx="1">
                  <c:v>14.749971392607852</c:v>
                </c:pt>
                <c:pt idx="2">
                  <c:v>17.694913546664658</c:v>
                </c:pt>
                <c:pt idx="3">
                  <c:v>17.336969148558911</c:v>
                </c:pt>
                <c:pt idx="4">
                  <c:v>13.007403625223368</c:v>
                </c:pt>
                <c:pt idx="5">
                  <c:v>9.7526924611089036</c:v>
                </c:pt>
                <c:pt idx="6">
                  <c:v>7.5820154507907356</c:v>
                </c:pt>
                <c:pt idx="7">
                  <c:v>6.0579217774628047</c:v>
                </c:pt>
                <c:pt idx="8">
                  <c:v>6.3861248883275268</c:v>
                </c:pt>
                <c:pt idx="9">
                  <c:v>6.4914087265531828</c:v>
                </c:pt>
                <c:pt idx="10">
                  <c:v>6.3932208784213795</c:v>
                </c:pt>
                <c:pt idx="11">
                  <c:v>6.8566375159673676</c:v>
                </c:pt>
                <c:pt idx="12">
                  <c:v>6.4844308024941455</c:v>
                </c:pt>
                <c:pt idx="13">
                  <c:v>5.743051078836614</c:v>
                </c:pt>
                <c:pt idx="14">
                  <c:v>7.2065587256478381</c:v>
                </c:pt>
                <c:pt idx="15">
                  <c:v>8.0424467576415424</c:v>
                </c:pt>
                <c:pt idx="16">
                  <c:v>9.0455039883974067</c:v>
                </c:pt>
                <c:pt idx="17">
                  <c:v>9.8214125620842196</c:v>
                </c:pt>
                <c:pt idx="18">
                  <c:v>7.7135706873850074</c:v>
                </c:pt>
                <c:pt idx="19">
                  <c:v>6.5799104635130279</c:v>
                </c:pt>
                <c:pt idx="20">
                  <c:v>5.2710330094181801</c:v>
                </c:pt>
                <c:pt idx="21">
                  <c:v>4.8850175922675598</c:v>
                </c:pt>
                <c:pt idx="22">
                  <c:v>5.6238717041618314</c:v>
                </c:pt>
                <c:pt idx="23">
                  <c:v>6.0810541026152798</c:v>
                </c:pt>
                <c:pt idx="24">
                  <c:v>6.9843651295009579</c:v>
                </c:pt>
                <c:pt idx="25">
                  <c:v>7.9614884691121768</c:v>
                </c:pt>
                <c:pt idx="26">
                  <c:v>6.5867529162898508</c:v>
                </c:pt>
                <c:pt idx="27">
                  <c:v>5.885275519421862</c:v>
                </c:pt>
                <c:pt idx="28">
                  <c:v>4.3975347824482425</c:v>
                </c:pt>
                <c:pt idx="29">
                  <c:v>1.6285776079590475</c:v>
                </c:pt>
                <c:pt idx="30">
                  <c:v>2.6174245692754505</c:v>
                </c:pt>
                <c:pt idx="31">
                  <c:v>2.1164811102105885</c:v>
                </c:pt>
                <c:pt idx="32">
                  <c:v>2.618722736367296</c:v>
                </c:pt>
                <c:pt idx="33">
                  <c:v>3.8859607431421139</c:v>
                </c:pt>
                <c:pt idx="34">
                  <c:v>3.9479216301819164</c:v>
                </c:pt>
                <c:pt idx="35">
                  <c:v>4.1313050440352272</c:v>
                </c:pt>
                <c:pt idx="36">
                  <c:v>3.3014805679759229</c:v>
                </c:pt>
                <c:pt idx="37">
                  <c:v>2.6255232268329154</c:v>
                </c:pt>
                <c:pt idx="38">
                  <c:v>1.591592401342834</c:v>
                </c:pt>
                <c:pt idx="39">
                  <c:v>0.21394807747594502</c:v>
                </c:pt>
                <c:pt idx="40">
                  <c:v>5.3355031045976276E-3</c:v>
                </c:pt>
                <c:pt idx="41">
                  <c:v>-0.92287014611556195</c:v>
                </c:pt>
                <c:pt idx="42">
                  <c:v>-2.2740091438126608</c:v>
                </c:pt>
                <c:pt idx="43">
                  <c:v>-3.4078551461414808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4300928"/>
        <c:axId val="234302464"/>
      </c:barChart>
      <c:catAx>
        <c:axId val="23430092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234302464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234302464"/>
        <c:scaling>
          <c:orientation val="minMax"/>
          <c:max val="18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234300928"/>
        <c:crosses val="autoZero"/>
        <c:crossBetween val="between"/>
        <c:majorUnit val="3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Hommes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trim'!$A$33:$B$48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Paca_trim!$W$91:$W$106</c:f>
              <c:numCache>
                <c:formatCode>#,##0.0</c:formatCode>
                <c:ptCount val="16"/>
                <c:pt idx="0">
                  <c:v>3.7179580277394653</c:v>
                </c:pt>
                <c:pt idx="1">
                  <c:v>0.81040037468598225</c:v>
                </c:pt>
                <c:pt idx="2">
                  <c:v>1.6448534520652869</c:v>
                </c:pt>
                <c:pt idx="3">
                  <c:v>1.3707103794407427</c:v>
                </c:pt>
                <c:pt idx="4">
                  <c:v>1.6929216551144766</c:v>
                </c:pt>
                <c:pt idx="5">
                  <c:v>2.5017598197944579</c:v>
                </c:pt>
                <c:pt idx="6">
                  <c:v>2.3352817264902459</c:v>
                </c:pt>
                <c:pt idx="7">
                  <c:v>2.0747233239952312</c:v>
                </c:pt>
                <c:pt idx="8">
                  <c:v>1.0822868473231884</c:v>
                </c:pt>
                <c:pt idx="9">
                  <c:v>0.68537365912617609</c:v>
                </c:pt>
                <c:pt idx="10">
                  <c:v>0.12814046375941857</c:v>
                </c:pt>
                <c:pt idx="11">
                  <c:v>-0.9021493981141826</c:v>
                </c:pt>
                <c:pt idx="12">
                  <c:v>-0.7301457567088887</c:v>
                </c:pt>
                <c:pt idx="13">
                  <c:v>-1.5114724579161409</c:v>
                </c:pt>
                <c:pt idx="14">
                  <c:v>-2.6629998230112584</c:v>
                </c:pt>
                <c:pt idx="15">
                  <c:v>-3.8567002111382198</c:v>
                </c:pt>
              </c:numCache>
            </c:numRef>
          </c:val>
        </c:ser>
        <c:ser>
          <c:idx val="0"/>
          <c:order val="1"/>
          <c:tx>
            <c:v>Femmes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trim'!$A$33:$B$48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Paca_trim!$X$91:$X$106</c:f>
              <c:numCache>
                <c:formatCode>#,##0.0</c:formatCode>
                <c:ptCount val="16"/>
                <c:pt idx="0">
                  <c:v>5.0998048926909734</c:v>
                </c:pt>
                <c:pt idx="1">
                  <c:v>2.4732238355481995</c:v>
                </c:pt>
                <c:pt idx="2">
                  <c:v>3.6180611277263131</c:v>
                </c:pt>
                <c:pt idx="3">
                  <c:v>2.8794569016353355</c:v>
                </c:pt>
                <c:pt idx="4">
                  <c:v>3.5628605700577021</c:v>
                </c:pt>
                <c:pt idx="5">
                  <c:v>5.2917542429831599</c:v>
                </c:pt>
                <c:pt idx="6">
                  <c:v>5.575501583949305</c:v>
                </c:pt>
                <c:pt idx="7">
                  <c:v>6.2044765060325302</c:v>
                </c:pt>
                <c:pt idx="8">
                  <c:v>5.5237648745914969</c:v>
                </c:pt>
                <c:pt idx="9">
                  <c:v>4.543726235741441</c:v>
                </c:pt>
                <c:pt idx="10">
                  <c:v>3.0232713209308537</c:v>
                </c:pt>
                <c:pt idx="11">
                  <c:v>1.2952992746850578</c:v>
                </c:pt>
                <c:pt idx="12">
                  <c:v>0.71084164173058628</c:v>
                </c:pt>
                <c:pt idx="13">
                  <c:v>-0.36240355389292045</c:v>
                </c:pt>
                <c:pt idx="14">
                  <c:v>-1.9041578211567267</c:v>
                </c:pt>
                <c:pt idx="15">
                  <c:v>-2.9824173824901545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0219264"/>
        <c:axId val="220220800"/>
      </c:barChart>
      <c:catAx>
        <c:axId val="22021926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220220800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220220800"/>
        <c:scaling>
          <c:orientation val="minMax"/>
          <c:max val="8"/>
          <c:min val="-4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220219264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5345676101864512"/>
          <c:w val="0.86471641552420164"/>
          <c:h val="0.464599829212965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de 25 ans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trim'!$A$33:$B$48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Paca_trim!$Y$91:$Y$106</c:f>
              <c:numCache>
                <c:formatCode>#,##0.0</c:formatCode>
                <c:ptCount val="16"/>
                <c:pt idx="0">
                  <c:v>-2.0403745196731049</c:v>
                </c:pt>
                <c:pt idx="1">
                  <c:v>-4.5343006508055002</c:v>
                </c:pt>
                <c:pt idx="2">
                  <c:v>-0.81796223100570886</c:v>
                </c:pt>
                <c:pt idx="3">
                  <c:v>-1.3584405544204592</c:v>
                </c:pt>
                <c:pt idx="4">
                  <c:v>-1.3370165745856477</c:v>
                </c:pt>
                <c:pt idx="5">
                  <c:v>6.7054090299500935E-2</c:v>
                </c:pt>
                <c:pt idx="6">
                  <c:v>0.65312448109813293</c:v>
                </c:pt>
                <c:pt idx="7">
                  <c:v>2.1552930638750301</c:v>
                </c:pt>
                <c:pt idx="8">
                  <c:v>2.3518871094187377</c:v>
                </c:pt>
                <c:pt idx="9">
                  <c:v>2.7752959571141433</c:v>
                </c:pt>
                <c:pt idx="10">
                  <c:v>1.7266978278801304</c:v>
                </c:pt>
                <c:pt idx="11">
                  <c:v>-9.3160894344579415E-2</c:v>
                </c:pt>
                <c:pt idx="12">
                  <c:v>0.25713973082395203</c:v>
                </c:pt>
                <c:pt idx="13">
                  <c:v>-0.28796522684052528</c:v>
                </c:pt>
                <c:pt idx="14">
                  <c:v>-2.5028379912427789</c:v>
                </c:pt>
                <c:pt idx="15">
                  <c:v>-5.1231419011573687</c:v>
                </c:pt>
              </c:numCache>
            </c:numRef>
          </c:val>
        </c:ser>
        <c:ser>
          <c:idx val="0"/>
          <c:order val="1"/>
          <c:tx>
            <c:v>25 à 49 ans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trim'!$A$33:$B$48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Paca_trim!$Z$91:$Z$106</c:f>
              <c:numCache>
                <c:formatCode>#,##0.0</c:formatCode>
                <c:ptCount val="16"/>
                <c:pt idx="0">
                  <c:v>3.8531678334019492</c:v>
                </c:pt>
                <c:pt idx="1">
                  <c:v>0.95631559565456659</c:v>
                </c:pt>
                <c:pt idx="2">
                  <c:v>1.8885925789691393</c:v>
                </c:pt>
                <c:pt idx="3">
                  <c:v>1.3271618978301314</c:v>
                </c:pt>
                <c:pt idx="4">
                  <c:v>1.6914013821230478</c:v>
                </c:pt>
                <c:pt idx="5">
                  <c:v>3.061771176490713</c:v>
                </c:pt>
                <c:pt idx="6">
                  <c:v>2.897144597750434</c:v>
                </c:pt>
                <c:pt idx="7">
                  <c:v>2.9540174412731934</c:v>
                </c:pt>
                <c:pt idx="8">
                  <c:v>2.2715372703675296</c:v>
                </c:pt>
                <c:pt idx="9">
                  <c:v>1.4599670401380438</c:v>
                </c:pt>
                <c:pt idx="10">
                  <c:v>0.62385562511650949</c:v>
                </c:pt>
                <c:pt idx="11">
                  <c:v>-0.81760800601758943</c:v>
                </c:pt>
                <c:pt idx="12">
                  <c:v>-1.1775342585129023</c:v>
                </c:pt>
                <c:pt idx="13">
                  <c:v>-2.0843098993819198</c:v>
                </c:pt>
                <c:pt idx="14">
                  <c:v>-3.2873518131101842</c:v>
                </c:pt>
                <c:pt idx="15">
                  <c:v>-4.2195623261999771</c:v>
                </c:pt>
              </c:numCache>
            </c:numRef>
          </c:val>
        </c:ser>
        <c:ser>
          <c:idx val="2"/>
          <c:order val="2"/>
          <c:tx>
            <c:v>50 ans ou plus</c:v>
          </c:tx>
          <c:spPr>
            <a:solidFill>
              <a:srgbClr val="92D050"/>
            </a:solidFill>
          </c:spPr>
          <c:invertIfNegative val="0"/>
          <c:cat>
            <c:multiLvlStrRef>
              <c:f>'dates trim'!$A$33:$B$48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Paca_trim!$AA$91:$AA$106</c:f>
              <c:numCache>
                <c:formatCode>#,##0.0</c:formatCode>
                <c:ptCount val="16"/>
                <c:pt idx="0">
                  <c:v>9.558616811920162</c:v>
                </c:pt>
                <c:pt idx="1">
                  <c:v>6.8888351276158222</c:v>
                </c:pt>
                <c:pt idx="2">
                  <c:v>6.3386105860113506</c:v>
                </c:pt>
                <c:pt idx="3">
                  <c:v>5.9392783892307177</c:v>
                </c:pt>
                <c:pt idx="4">
                  <c:v>6.993983976278062</c:v>
                </c:pt>
                <c:pt idx="5">
                  <c:v>7.8651049623719826</c:v>
                </c:pt>
                <c:pt idx="6">
                  <c:v>8.18843397589022</c:v>
                </c:pt>
                <c:pt idx="7">
                  <c:v>7.9540806587953039</c:v>
                </c:pt>
                <c:pt idx="8">
                  <c:v>6.2170228641475367</c:v>
                </c:pt>
                <c:pt idx="9">
                  <c:v>5.3192047421706912</c:v>
                </c:pt>
                <c:pt idx="10">
                  <c:v>3.794608472400518</c:v>
                </c:pt>
                <c:pt idx="11">
                  <c:v>2.7456428391007925</c:v>
                </c:pt>
                <c:pt idx="12">
                  <c:v>2.6142151082565901</c:v>
                </c:pt>
                <c:pt idx="13">
                  <c:v>1.4394580863674955</c:v>
                </c:pt>
                <c:pt idx="14">
                  <c:v>0.13109725932520799</c:v>
                </c:pt>
                <c:pt idx="15">
                  <c:v>-0.82356122624578365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0289664"/>
        <c:axId val="220291456"/>
      </c:barChart>
      <c:catAx>
        <c:axId val="22028966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220291456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220291456"/>
        <c:scaling>
          <c:orientation val="minMax"/>
          <c:max val="12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220289664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23034240643777396"/>
          <c:y val="0.17831004657351962"/>
          <c:w val="0.49532195531396139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d'un an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trim'!$A$33:$B$48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Paca_trim!$AH$91:$AH$106</c:f>
              <c:numCache>
                <c:formatCode>#,##0.0</c:formatCode>
                <c:ptCount val="16"/>
                <c:pt idx="0">
                  <c:v>0.30464965289918045</c:v>
                </c:pt>
                <c:pt idx="1">
                  <c:v>-0.76471962329566212</c:v>
                </c:pt>
                <c:pt idx="2">
                  <c:v>3.5610492310378827</c:v>
                </c:pt>
                <c:pt idx="3">
                  <c:v>4.0682267756503521</c:v>
                </c:pt>
                <c:pt idx="4">
                  <c:v>5.3811491734714112</c:v>
                </c:pt>
                <c:pt idx="5">
                  <c:v>4.7104007929133385</c:v>
                </c:pt>
                <c:pt idx="6">
                  <c:v>2.0764079587609174</c:v>
                </c:pt>
                <c:pt idx="7">
                  <c:v>0.86552140491815699</c:v>
                </c:pt>
                <c:pt idx="8">
                  <c:v>-1.5343909094130526</c:v>
                </c:pt>
                <c:pt idx="9">
                  <c:v>-2.2279541394038982</c:v>
                </c:pt>
                <c:pt idx="10">
                  <c:v>-2.8896073249009002</c:v>
                </c:pt>
                <c:pt idx="11">
                  <c:v>-4.0012800303414586</c:v>
                </c:pt>
                <c:pt idx="12">
                  <c:v>-3.1453934740882872</c:v>
                </c:pt>
                <c:pt idx="13">
                  <c:v>-3.1149405813587605</c:v>
                </c:pt>
                <c:pt idx="14">
                  <c:v>-4.1444418793968651</c:v>
                </c:pt>
                <c:pt idx="15">
                  <c:v>-4.5409089225526884</c:v>
                </c:pt>
              </c:numCache>
            </c:numRef>
          </c:val>
        </c:ser>
        <c:ser>
          <c:idx val="0"/>
          <c:order val="1"/>
          <c:tx>
            <c:v>Un an ou plus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trim'!$A$33:$B$48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Paca_trim!$AI$91:$AI$106</c:f>
              <c:numCache>
                <c:formatCode>#,##0.0</c:formatCode>
                <c:ptCount val="16"/>
                <c:pt idx="0">
                  <c:v>10.315382810102358</c:v>
                </c:pt>
                <c:pt idx="1">
                  <c:v>5.0215258048210698</c:v>
                </c:pt>
                <c:pt idx="2">
                  <c:v>1.3328805501316099</c:v>
                </c:pt>
                <c:pt idx="3">
                  <c:v>-0.48607309344879113</c:v>
                </c:pt>
                <c:pt idx="4">
                  <c:v>-1.0129772366504697</c:v>
                </c:pt>
                <c:pt idx="5">
                  <c:v>2.7815580708334897</c:v>
                </c:pt>
                <c:pt idx="6">
                  <c:v>6.5516085790884526</c:v>
                </c:pt>
                <c:pt idx="7">
                  <c:v>8.6853599173140275</c:v>
                </c:pt>
                <c:pt idx="8">
                  <c:v>10.069765903980965</c:v>
                </c:pt>
                <c:pt idx="9">
                  <c:v>9.2491522686904517</c:v>
                </c:pt>
                <c:pt idx="10">
                  <c:v>7.5640824028935461</c:v>
                </c:pt>
                <c:pt idx="11">
                  <c:v>5.6690594515000914</c:v>
                </c:pt>
                <c:pt idx="12">
                  <c:v>3.9501945057750953</c:v>
                </c:pt>
                <c:pt idx="13">
                  <c:v>1.7544118951195786</c:v>
                </c:pt>
                <c:pt idx="14">
                  <c:v>-2.339181286550307E-2</c:v>
                </c:pt>
                <c:pt idx="15">
                  <c:v>-2.0757127097485895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0403584"/>
        <c:axId val="220405120"/>
      </c:barChart>
      <c:catAx>
        <c:axId val="22040358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220405120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220405120"/>
        <c:scaling>
          <c:orientation val="minMax"/>
          <c:max val="12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220403584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32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en Provence-Alpes-Côte d'Azur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0.01276</cdr:x>
      <cdr:y>0.85629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773" y="4086226"/>
          <a:ext cx="7393039" cy="6857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0.93138</cdr:x>
      <cdr:y>0.23556</cdr:y>
    </cdr:from>
    <cdr:to>
      <cdr:x>0.95431</cdr:x>
      <cdr:y>0.23556</cdr:y>
    </cdr:to>
    <cdr:cxnSp macro="">
      <cdr:nvCxnSpPr>
        <cdr:cNvPr id="4" name="Connecteur droit avec flèche 3"/>
        <cdr:cNvCxnSpPr/>
      </cdr:nvCxnSpPr>
      <cdr:spPr>
        <a:xfrm xmlns:a="http://schemas.openxmlformats.org/drawingml/2006/main" flipV="1">
          <a:off x="6990678" y="1124101"/>
          <a:ext cx="172122" cy="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0.91497</cdr:x>
      <cdr:y>0.16966</cdr:y>
    </cdr:from>
    <cdr:to>
      <cdr:x>1</cdr:x>
      <cdr:y>0.26774</cdr:y>
    </cdr:to>
    <cdr:sp macro="" textlink="">
      <cdr:nvSpPr>
        <cdr:cNvPr id="7" name="ZoneTexte 15"/>
        <cdr:cNvSpPr txBox="1"/>
      </cdr:nvSpPr>
      <cdr:spPr>
        <a:xfrm xmlns:a="http://schemas.openxmlformats.org/drawingml/2006/main">
          <a:off x="6867525" y="809626"/>
          <a:ext cx="638175" cy="4680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defPPr>
            <a:defRPr lang="fr-FR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1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0.54221</cdr:x>
      <cdr:y>0.16966</cdr:y>
    </cdr:from>
    <cdr:to>
      <cdr:x>0.90052</cdr:x>
      <cdr:y>0.36288</cdr:y>
    </cdr:to>
    <cdr:sp macro="" textlink="">
      <cdr:nvSpPr>
        <cdr:cNvPr id="8" name="ZoneTexte 17"/>
        <cdr:cNvSpPr txBox="1"/>
      </cdr:nvSpPr>
      <cdr:spPr>
        <a:xfrm xmlns:a="http://schemas.openxmlformats.org/drawingml/2006/main">
          <a:off x="4069644" y="809626"/>
          <a:ext cx="2689411" cy="92204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400" b="1">
              <a:solidFill>
                <a:srgbClr val="FF0000"/>
              </a:solidFill>
            </a:rPr>
            <a:t>490 900 demandeurs d’emploi catégories A,B,C en moyenne </a:t>
          </a:r>
        </a:p>
        <a:p xmlns:a="http://schemas.openxmlformats.org/drawingml/2006/main">
          <a:pPr algn="ctr"/>
          <a:r>
            <a:rPr lang="fr-FR" sz="1400" b="1">
              <a:solidFill>
                <a:srgbClr val="FF0000"/>
              </a:solidFill>
            </a:rPr>
            <a:t>au T3 2019</a:t>
          </a:r>
        </a:p>
        <a:p xmlns:a="http://schemas.openxmlformats.org/drawingml/2006/main">
          <a:pPr algn="ctr"/>
          <a:endParaRPr lang="fr-FR" b="1">
            <a:solidFill>
              <a:srgbClr val="FF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sexe, en Provence-Alpes-Côte d'Azur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0.8934</cdr:x>
      <cdr:y>0.27745</cdr:y>
    </cdr:from>
    <cdr:to>
      <cdr:x>0.8934</cdr:x>
      <cdr:y>0.77046</cdr:y>
    </cdr:to>
    <cdr:cxnSp macro="">
      <cdr:nvCxnSpPr>
        <cdr:cNvPr id="4" name="Connecteur droit 3"/>
        <cdr:cNvCxnSpPr/>
      </cdr:nvCxnSpPr>
      <cdr:spPr>
        <a:xfrm xmlns:a="http://schemas.openxmlformats.org/drawingml/2006/main">
          <a:off x="6705600" y="1323975"/>
          <a:ext cx="0" cy="2352675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0.89593</cdr:x>
      <cdr:y>0.33733</cdr:y>
    </cdr:from>
    <cdr:to>
      <cdr:x>0.95939</cdr:x>
      <cdr:y>0.33733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724584" y="1609728"/>
          <a:ext cx="476312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0.87987</cdr:x>
      <cdr:y>0.26015</cdr:y>
    </cdr:from>
    <cdr:to>
      <cdr:x>0.97208</cdr:x>
      <cdr:y>0.31887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604016" y="1241433"/>
          <a:ext cx="692134" cy="28020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0.14571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6953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 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âge, en Provence-Alpes-Côte d'Azur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Pôle emploi, Dares (STMT) - Calculs des CVS-CJO : Dares</a:t>
          </a:r>
          <a:endParaRPr lang="fr-FR" sz="1000">
            <a:effectLst/>
          </a:endParaRPr>
        </a:p>
      </cdr:txBody>
    </cdr:sp>
  </cdr:relSizeAnchor>
  <cdr:relSizeAnchor xmlns:cdr="http://schemas.openxmlformats.org/drawingml/2006/chartDrawing">
    <cdr:from>
      <cdr:x>0.89412</cdr:x>
      <cdr:y>0.2515</cdr:y>
    </cdr:from>
    <cdr:to>
      <cdr:x>0.89588</cdr:x>
      <cdr:y>0.76916</cdr:y>
    </cdr:to>
    <cdr:cxnSp macro="">
      <cdr:nvCxnSpPr>
        <cdr:cNvPr id="4" name="Connecteur droit 3"/>
        <cdr:cNvCxnSpPr/>
      </cdr:nvCxnSpPr>
      <cdr:spPr>
        <a:xfrm xmlns:a="http://schemas.openxmlformats.org/drawingml/2006/main">
          <a:off x="6711000" y="1200164"/>
          <a:ext cx="13210" cy="2470287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0.89395</cdr:x>
      <cdr:y>0.3513</cdr:y>
    </cdr:from>
    <cdr:to>
      <cdr:x>0.95232</cdr:x>
      <cdr:y>0.3513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709736" y="1676412"/>
          <a:ext cx="438108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0.88213</cdr:x>
      <cdr:y>0.27611</cdr:y>
    </cdr:from>
    <cdr:to>
      <cdr:x>0.97307</cdr:x>
      <cdr:y>0.33483</cdr:y>
    </cdr:to>
    <cdr:sp macro="" textlink="">
      <cdr:nvSpPr>
        <cdr:cNvPr id="7" name="ZoneTexte 15"/>
        <cdr:cNvSpPr txBox="1"/>
      </cdr:nvSpPr>
      <cdr:spPr>
        <a:xfrm xmlns:a="http://schemas.openxmlformats.org/drawingml/2006/main">
          <a:off x="6620996" y="1317604"/>
          <a:ext cx="682568" cy="2802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ancienneté d'inscription, en Provence-Alpes-Côte d'Azur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0.89471</cdr:x>
      <cdr:y>0.27567</cdr:y>
    </cdr:from>
    <cdr:to>
      <cdr:x>0.89577</cdr:x>
      <cdr:y>0.78408</cdr:y>
    </cdr:to>
    <cdr:cxnSp macro="">
      <cdr:nvCxnSpPr>
        <cdr:cNvPr id="4" name="Connecteur droit 3"/>
        <cdr:cNvCxnSpPr/>
      </cdr:nvCxnSpPr>
      <cdr:spPr>
        <a:xfrm xmlns:a="http://schemas.openxmlformats.org/drawingml/2006/main">
          <a:off x="6715455" y="1315510"/>
          <a:ext cx="7956" cy="2426145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0.89207</cdr:x>
      <cdr:y>0.33533</cdr:y>
    </cdr:from>
    <cdr:to>
      <cdr:x>0.95553</cdr:x>
      <cdr:y>0.33533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695595" y="1600203"/>
          <a:ext cx="476312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0.87987</cdr:x>
      <cdr:y>0.26015</cdr:y>
    </cdr:from>
    <cdr:to>
      <cdr:x>0.97208</cdr:x>
      <cdr:y>0.31887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604016" y="1241433"/>
          <a:ext cx="692134" cy="28020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07/01/2020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 smtClean="0"/>
              <a:t>16/04/2019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 smtClean="0"/>
              <a:t>La Note de conjoncture du 3ème trimestre 2019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16/04/2019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La Note de conjoncture du 3ème trimestre 2019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16/04/2019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La Note de conjoncture du 3ème trimestre 2019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16/04/2019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La Note de conjoncture du 3ème trimestre 2019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16/04/2019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La Note de conjoncture du 3ème trimestre 2019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16/04/2019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La Note de conjoncture du 3ème trimestre 2019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16/04/2019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La Note de conjoncture du 3ème trimestre 2019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16/04/2019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La Note de conjoncture du 3ème trimestre 2019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16/04/2019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La Note de conjoncture du 3ème trimestre 2019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16/04/2019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La Note de conjoncture du 3ème trimestre 2019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16/04/2019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La Note de conjoncture du 3ème trimestre 2019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16/04/2019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La Note de conjoncture du 3ème trimestre 2019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paca.direccte.gouv.fr/Les-indicateurs-cles-de-la-Direccte-Paca" TargetMode="External"/><Relationship Id="rId4" Type="http://schemas.openxmlformats.org/officeDocument/2006/relationships/hyperlink" Target="http://paca.direccte.gouv.fr/Les-publications-periodiques-912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PT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" y="-45848"/>
            <a:ext cx="9141970" cy="6858000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669362" y="5784491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 smtClean="0"/>
              <a:t>Services études, statistiques, évaluation</a:t>
            </a:r>
            <a:endParaRPr lang="fr-FR" sz="1400" b="1" i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033082" y="6568767"/>
            <a:ext cx="5291846" cy="365125"/>
          </a:xfrm>
        </p:spPr>
        <p:txBody>
          <a:bodyPr/>
          <a:lstStyle/>
          <a:p>
            <a:r>
              <a:rPr lang="fr-FR" smtClean="0"/>
              <a:t>La Note de conjoncture du 3ème trimestre 2019</a:t>
            </a:r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" t="19508" r="25988" b="29101"/>
          <a:stretch/>
        </p:blipFill>
        <p:spPr bwMode="auto">
          <a:xfrm>
            <a:off x="174710" y="1281979"/>
            <a:ext cx="879661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679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9" y="0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34067" y="204796"/>
            <a:ext cx="8605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376092"/>
                </a:solidFill>
              </a:rPr>
              <a:t>…et dans toutes les zones d’emploi</a:t>
            </a:r>
            <a:endParaRPr lang="fr-FR" sz="2800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30250" y="728016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188723" y="6568767"/>
            <a:ext cx="4464996" cy="365125"/>
          </a:xfrm>
        </p:spPr>
        <p:txBody>
          <a:bodyPr/>
          <a:lstStyle/>
          <a:p>
            <a:r>
              <a:rPr lang="fr-FR" smtClean="0"/>
              <a:t>La Note de conjoncture du 3ème trimestre 2019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378633" y="1758595"/>
            <a:ext cx="998806" cy="520505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  <a:effectLst>
            <a:glow>
              <a:schemeClr val="bg1"/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797400"/>
            <a:ext cx="7259639" cy="536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67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102197"/>
            <a:ext cx="9141969" cy="6858000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157081" y="851910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188723" y="6568767"/>
            <a:ext cx="4464996" cy="365125"/>
          </a:xfrm>
        </p:spPr>
        <p:txBody>
          <a:bodyPr/>
          <a:lstStyle/>
          <a:p>
            <a:r>
              <a:rPr lang="fr-FR" smtClean="0"/>
              <a:t>La Note de conjoncture du 3ème trimestre 2019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65385" y="-108005"/>
            <a:ext cx="8876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Poursuite de la baisse annuelle de la demande d’emploi au 3</a:t>
            </a:r>
            <a:r>
              <a:rPr lang="fr-FR" sz="2800" b="1" baseline="30000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 trimestre 2019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3" name="Connecteur droit 12"/>
          <p:cNvCxnSpPr/>
          <p:nvPr/>
        </p:nvCxnSpPr>
        <p:spPr>
          <a:xfrm>
            <a:off x="7781925" y="1852613"/>
            <a:ext cx="9525" cy="2733675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Graphique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2992163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5897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102197"/>
            <a:ext cx="9141969" cy="6858000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157081" y="851910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188723" y="6568767"/>
            <a:ext cx="4464996" cy="365125"/>
          </a:xfrm>
        </p:spPr>
        <p:txBody>
          <a:bodyPr/>
          <a:lstStyle/>
          <a:p>
            <a:r>
              <a:rPr lang="fr-FR" smtClean="0"/>
              <a:t>La Note de conjoncture du 3ème trimestre 2019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57081" y="-102197"/>
            <a:ext cx="86202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Le recul s’intensifie pour les hommes comme pour les femmes</a:t>
            </a:r>
            <a:endParaRPr lang="fr-F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0" name="Graphique 9"/>
          <p:cNvGraphicFramePr>
            <a:graphicFrameLocks/>
          </p:cNvGraphicFramePr>
          <p:nvPr/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2909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64895" y="5596"/>
            <a:ext cx="8612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Pour la 1</a:t>
            </a:r>
            <a:r>
              <a:rPr lang="fr-FR" sz="2800" b="1" baseline="30000" dirty="0" smtClean="0">
                <a:solidFill>
                  <a:schemeClr val="accent1">
                    <a:lumMod val="75000"/>
                  </a:schemeClr>
                </a:solidFill>
              </a:rPr>
              <a:t>ère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 fois en 11 ans, la demande d’emploi des seniors n’augmente plus</a:t>
            </a:r>
            <a:endParaRPr lang="fr-F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315183" y="6568767"/>
            <a:ext cx="4445540" cy="365125"/>
          </a:xfrm>
        </p:spPr>
        <p:txBody>
          <a:bodyPr/>
          <a:lstStyle/>
          <a:p>
            <a:r>
              <a:rPr lang="fr-FR" smtClean="0"/>
              <a:t>La Note de conjoncture du 3ème trimestre 2019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/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3280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14164" y="15134"/>
            <a:ext cx="88278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Nouveau recul chez les inscrits depuis moins d’1 an,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stabilisation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chez les inscrits depuis 1 an ou plus 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9529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17905" y="6568767"/>
            <a:ext cx="4542817" cy="365125"/>
          </a:xfrm>
        </p:spPr>
        <p:txBody>
          <a:bodyPr/>
          <a:lstStyle/>
          <a:p>
            <a:r>
              <a:rPr lang="fr-FR" smtClean="0"/>
              <a:t>La Note de conjoncture du 3ème trimestre 2019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/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5990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/>
              <a:t>Direccte</a:t>
            </a:r>
            <a:r>
              <a:rPr lang="fr-FR" sz="2000" dirty="0"/>
              <a:t> Paca :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  <a:p>
            <a:pPr algn="ctr">
              <a:defRPr/>
            </a:pPr>
            <a:r>
              <a:rPr lang="fr-FR" sz="2000" dirty="0">
                <a:hlinkClick r:id="rId4"/>
              </a:rPr>
              <a:t>http://paca.direccte.gouv.fr/Les-publications-periodiques-9124</a:t>
            </a:r>
            <a:endParaRPr lang="fr-FR" sz="2000" dirty="0"/>
          </a:p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sz="2000" dirty="0" smtClean="0"/>
          </a:p>
          <a:p>
            <a:pPr algn="ctr">
              <a:defRPr/>
            </a:pPr>
            <a:r>
              <a:rPr lang="fr-FR" sz="2000" dirty="0" smtClean="0"/>
              <a:t>Retrouvez </a:t>
            </a:r>
            <a:r>
              <a:rPr lang="fr-FR" sz="2000" dirty="0"/>
              <a:t>tous nos indicateurs </a:t>
            </a:r>
            <a:r>
              <a:rPr lang="fr-FR" sz="2000" dirty="0" smtClean="0"/>
              <a:t>dans le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Tableau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de bord des indicateurs clés </a:t>
            </a:r>
            <a:endParaRPr lang="fr-FR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 smtClean="0"/>
              <a:t>en </a:t>
            </a:r>
            <a:r>
              <a:rPr lang="fr-FR" sz="2000" dirty="0"/>
              <a:t>téléchargement sur le site de la </a:t>
            </a:r>
            <a:r>
              <a:rPr lang="fr-FR" sz="2000" dirty="0" err="1"/>
              <a:t>Direccte</a:t>
            </a:r>
            <a:r>
              <a:rPr lang="fr-FR" sz="2000" dirty="0"/>
              <a:t> </a:t>
            </a:r>
            <a:r>
              <a:rPr lang="fr-FR" sz="2000" dirty="0" smtClean="0"/>
              <a:t>Provence-Alpes-Côte d’Azur : </a:t>
            </a:r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 smtClean="0">
                <a:hlinkClick r:id="rId5"/>
              </a:rPr>
              <a:t>http</a:t>
            </a:r>
            <a:r>
              <a:rPr lang="fr-FR" sz="2000" dirty="0">
                <a:hlinkClick r:id="rId5"/>
              </a:rPr>
              <a:t>://paca.direccte.gouv.fr/Les-indicateurs-cles-de-la-Direccte-Paca</a:t>
            </a:r>
            <a:endParaRPr lang="fr-FR" sz="2000" dirty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 smtClean="0"/>
              <a:t>La Note de conjoncture du 3ème trimestre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82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3645" y="357071"/>
            <a:ext cx="8825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Léger ralentissement de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la croissance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de l’emploi salarié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93" t="53333" r="23238" b="38593"/>
          <a:stretch/>
        </p:blipFill>
        <p:spPr bwMode="auto">
          <a:xfrm>
            <a:off x="729344" y="5623303"/>
            <a:ext cx="4463142" cy="576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56817" y="6568767"/>
            <a:ext cx="4931923" cy="365125"/>
          </a:xfrm>
        </p:spPr>
        <p:txBody>
          <a:bodyPr/>
          <a:lstStyle/>
          <a:p>
            <a:r>
              <a:rPr lang="fr-FR" smtClean="0"/>
              <a:t>La Note de conjoncture du 3ème trimestre 2019</a:t>
            </a:r>
            <a:endParaRPr lang="fr-F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44" y="1159511"/>
            <a:ext cx="7390720" cy="4364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7443762" y="1459822"/>
            <a:ext cx="1597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Au T3 2019:</a:t>
            </a:r>
            <a:endParaRPr lang="fr-FR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7789694" y="2475485"/>
            <a:ext cx="897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2"/>
                </a:solidFill>
              </a:rPr>
              <a:t>+0,2 %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789694" y="1970669"/>
            <a:ext cx="897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+0,2 %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3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08138" y="95410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6981713" y="5841402"/>
            <a:ext cx="632667" cy="2194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15183" y="6568767"/>
            <a:ext cx="4474723" cy="365125"/>
          </a:xfrm>
        </p:spPr>
        <p:txBody>
          <a:bodyPr/>
          <a:lstStyle/>
          <a:p>
            <a:r>
              <a:rPr lang="fr-FR" smtClean="0"/>
              <a:t>La Note de conjoncture du 3ème trimestre 2019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208138" y="321986"/>
            <a:ext cx="9058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Une croissance à nouveau portée par l’emploi hors intérim</a:t>
            </a:r>
            <a:endParaRPr lang="fr-F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614380" y="3659736"/>
            <a:ext cx="1597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+500 emplois intérimaires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458826" y="2595304"/>
            <a:ext cx="18028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+3 200</a:t>
            </a:r>
          </a:p>
          <a:p>
            <a:pPr algn="ctr"/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emplois hors intérim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614380" y="2226783"/>
            <a:ext cx="1597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Au T3 2019 :</a:t>
            </a:r>
            <a:endParaRPr lang="fr-FR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57" y="1120581"/>
            <a:ext cx="7276923" cy="4940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298046" y="5695950"/>
            <a:ext cx="4743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966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57080" y="15903"/>
            <a:ext cx="89222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tertiaire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non marchand explique plus de la moitié de la hausse des créations d’emploi salarié ce trimestre</a:t>
            </a:r>
            <a:endParaRPr lang="fr-F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57080" y="958430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95728" y="6568767"/>
            <a:ext cx="4338536" cy="365125"/>
          </a:xfrm>
        </p:spPr>
        <p:txBody>
          <a:bodyPr/>
          <a:lstStyle/>
          <a:p>
            <a:r>
              <a:rPr lang="fr-FR" smtClean="0"/>
              <a:t>La Note de conjoncture du 3ème trimestre 2019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1" t="25096" r="50000" b="12207"/>
          <a:stretch/>
        </p:blipFill>
        <p:spPr bwMode="auto">
          <a:xfrm>
            <a:off x="1314658" y="1108556"/>
            <a:ext cx="6512652" cy="5119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54328" y="273421"/>
            <a:ext cx="898967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Nette décélération dans le tertiaire marchand</a:t>
            </a:r>
            <a:endParaRPr lang="fr-F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169835" y="1110577"/>
            <a:ext cx="3972134" cy="49195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500" b="1" dirty="0" smtClean="0">
                <a:solidFill>
                  <a:srgbClr val="FF0000"/>
                </a:solidFill>
              </a:rPr>
              <a:t>Tertiaire marchand </a:t>
            </a:r>
            <a:r>
              <a:rPr lang="fr-FR" sz="1500" dirty="0" smtClean="0">
                <a:solidFill>
                  <a:srgbClr val="FF0000"/>
                </a:solidFill>
              </a:rPr>
              <a:t>: +</a:t>
            </a:r>
            <a:r>
              <a:rPr lang="fr-FR" sz="1500" b="1" dirty="0" smtClean="0">
                <a:solidFill>
                  <a:srgbClr val="FF0000"/>
                </a:solidFill>
              </a:rPr>
              <a:t>0,1 %, après +0,5 %</a:t>
            </a:r>
          </a:p>
          <a:p>
            <a:endParaRPr lang="fr-FR" sz="600" dirty="0">
              <a:solidFill>
                <a:srgbClr val="FF0000"/>
              </a:solidFill>
            </a:endParaRPr>
          </a:p>
          <a:p>
            <a:r>
              <a:rPr lang="fr-FR" sz="1200" b="1" dirty="0" smtClean="0">
                <a:solidFill>
                  <a:srgbClr val="FF0000"/>
                </a:solidFill>
              </a:rPr>
              <a:t>	Baisse </a:t>
            </a:r>
            <a:r>
              <a:rPr lang="fr-FR" sz="1200" b="1" dirty="0">
                <a:solidFill>
                  <a:srgbClr val="FF0000"/>
                </a:solidFill>
              </a:rPr>
              <a:t>dans:</a:t>
            </a:r>
          </a:p>
          <a:p>
            <a:pPr marL="742950" lvl="1" indent="-285750">
              <a:buFontTx/>
              <a:buChar char="-"/>
            </a:pPr>
            <a:r>
              <a:rPr lang="fr-FR" sz="1200" dirty="0">
                <a:solidFill>
                  <a:srgbClr val="FF0000"/>
                </a:solidFill>
              </a:rPr>
              <a:t>Activités immobilières</a:t>
            </a:r>
          </a:p>
          <a:p>
            <a:pPr marL="742950" lvl="1" indent="-285750">
              <a:buFontTx/>
              <a:buChar char="-"/>
            </a:pPr>
            <a:r>
              <a:rPr lang="fr-FR" sz="1200" dirty="0">
                <a:solidFill>
                  <a:srgbClr val="FF0000"/>
                </a:solidFill>
              </a:rPr>
              <a:t>Activités financières et d’assurance</a:t>
            </a:r>
          </a:p>
          <a:p>
            <a:pPr marL="742950" lvl="1" indent="-285750">
              <a:buFontTx/>
              <a:buChar char="-"/>
            </a:pPr>
            <a:r>
              <a:rPr lang="fr-FR" sz="1200" dirty="0">
                <a:solidFill>
                  <a:srgbClr val="FF0000"/>
                </a:solidFill>
              </a:rPr>
              <a:t>Hébergement-restauration</a:t>
            </a:r>
          </a:p>
          <a:p>
            <a:pPr marL="742950" lvl="1" indent="-285750">
              <a:buFontTx/>
              <a:buChar char="-"/>
            </a:pPr>
            <a:r>
              <a:rPr lang="fr-FR" sz="1200" dirty="0">
                <a:solidFill>
                  <a:srgbClr val="FF0000"/>
                </a:solidFill>
              </a:rPr>
              <a:t>Transport et entreposage</a:t>
            </a:r>
          </a:p>
          <a:p>
            <a:r>
              <a:rPr lang="fr-FR" sz="1200" b="1" dirty="0" smtClean="0">
                <a:solidFill>
                  <a:srgbClr val="FF0000"/>
                </a:solidFill>
              </a:rPr>
              <a:t>	Stabilité ou quasi-stabilité dans </a:t>
            </a:r>
            <a:r>
              <a:rPr lang="fr-FR" sz="1200" b="1" dirty="0">
                <a:solidFill>
                  <a:srgbClr val="FF0000"/>
                </a:solidFill>
              </a:rPr>
              <a:t>:</a:t>
            </a:r>
          </a:p>
          <a:p>
            <a:pPr marL="742950" lvl="1" indent="-285750">
              <a:buFontTx/>
              <a:buChar char="-"/>
            </a:pPr>
            <a:r>
              <a:rPr lang="fr-FR" sz="1200" dirty="0">
                <a:solidFill>
                  <a:srgbClr val="FF0000"/>
                </a:solidFill>
              </a:rPr>
              <a:t>Autres activités de </a:t>
            </a:r>
            <a:r>
              <a:rPr lang="fr-FR" sz="1200" dirty="0" smtClean="0">
                <a:solidFill>
                  <a:srgbClr val="FF0000"/>
                </a:solidFill>
              </a:rPr>
              <a:t>service</a:t>
            </a:r>
          </a:p>
          <a:p>
            <a:pPr marL="742950" lvl="1" indent="-285750">
              <a:buFontTx/>
              <a:buChar char="-"/>
            </a:pPr>
            <a:r>
              <a:rPr lang="fr-FR" sz="1200" dirty="0">
                <a:solidFill>
                  <a:srgbClr val="FF0000"/>
                </a:solidFill>
              </a:rPr>
              <a:t>Commerce</a:t>
            </a:r>
          </a:p>
          <a:p>
            <a:r>
              <a:rPr lang="fr-FR" sz="1200" b="1" dirty="0" smtClean="0">
                <a:solidFill>
                  <a:srgbClr val="FF0000"/>
                </a:solidFill>
              </a:rPr>
              <a:t>	</a:t>
            </a:r>
            <a:r>
              <a:rPr lang="fr-FR" sz="1200" b="1" dirty="0">
                <a:solidFill>
                  <a:srgbClr val="FF0000"/>
                </a:solidFill>
              </a:rPr>
              <a:t>Hausse dans :</a:t>
            </a:r>
          </a:p>
          <a:p>
            <a:pPr marL="742950" lvl="1" indent="-285750">
              <a:buFontTx/>
              <a:buChar char="-"/>
            </a:pPr>
            <a:r>
              <a:rPr lang="fr-FR" sz="1200" dirty="0">
                <a:solidFill>
                  <a:srgbClr val="FF0000"/>
                </a:solidFill>
              </a:rPr>
              <a:t>Information-communication</a:t>
            </a:r>
          </a:p>
          <a:p>
            <a:pPr marL="742950" lvl="1" indent="-285750">
              <a:buFontTx/>
              <a:buChar char="-"/>
            </a:pPr>
            <a:r>
              <a:rPr lang="fr-FR" sz="1200" dirty="0">
                <a:solidFill>
                  <a:srgbClr val="FF0000"/>
                </a:solidFill>
              </a:rPr>
              <a:t>Activités de soutien aux entreprises</a:t>
            </a:r>
          </a:p>
          <a:p>
            <a:endParaRPr lang="fr-FR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500" b="1" dirty="0" smtClean="0">
                <a:solidFill>
                  <a:schemeClr val="accent6">
                    <a:lumMod val="75000"/>
                  </a:schemeClr>
                </a:solidFill>
              </a:rPr>
              <a:t>Tertiaire </a:t>
            </a:r>
            <a:r>
              <a:rPr lang="fr-FR" sz="1500" b="1" dirty="0">
                <a:solidFill>
                  <a:schemeClr val="accent6">
                    <a:lumMod val="75000"/>
                  </a:schemeClr>
                </a:solidFill>
              </a:rPr>
              <a:t>non marchand : </a:t>
            </a:r>
            <a:r>
              <a:rPr lang="fr-FR" sz="1500" b="1" dirty="0" smtClean="0">
                <a:solidFill>
                  <a:schemeClr val="accent6">
                    <a:lumMod val="75000"/>
                  </a:schemeClr>
                </a:solidFill>
              </a:rPr>
              <a:t>+0,3 %, comme au T2</a:t>
            </a:r>
            <a:endParaRPr lang="fr-FR" sz="15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5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500" b="1" dirty="0" smtClean="0">
                <a:solidFill>
                  <a:srgbClr val="002060"/>
                </a:solidFill>
              </a:rPr>
              <a:t>Industrie : +0,2 %, après -0,3 %</a:t>
            </a:r>
          </a:p>
          <a:p>
            <a:endParaRPr lang="fr-FR" sz="600" dirty="0">
              <a:solidFill>
                <a:srgbClr val="002060"/>
              </a:solidFill>
            </a:endParaRPr>
          </a:p>
          <a:p>
            <a:r>
              <a:rPr lang="fr-FR" sz="1200" b="1" dirty="0" smtClean="0">
                <a:solidFill>
                  <a:srgbClr val="002060"/>
                </a:solidFill>
              </a:rPr>
              <a:t>	Hausse dans :</a:t>
            </a:r>
            <a:endParaRPr lang="fr-FR" sz="1200" dirty="0" smtClean="0">
              <a:solidFill>
                <a:srgbClr val="002060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fr-FR" sz="1200" dirty="0" smtClean="0">
                <a:solidFill>
                  <a:srgbClr val="002060"/>
                </a:solidFill>
                <a:sym typeface="Wingdings" panose="05000000000000000000" pitchFamily="2" charset="2"/>
              </a:rPr>
              <a:t>Agroalimentaire</a:t>
            </a:r>
          </a:p>
          <a:p>
            <a:pPr marL="742950" lvl="1" indent="-285750">
              <a:buFontTx/>
              <a:buChar char="-"/>
            </a:pPr>
            <a:r>
              <a:rPr lang="fr-FR" sz="1200" dirty="0">
                <a:solidFill>
                  <a:srgbClr val="002060"/>
                </a:solidFill>
                <a:sym typeface="Wingdings" panose="05000000000000000000" pitchFamily="2" charset="2"/>
              </a:rPr>
              <a:t>Fabrication de matériels de </a:t>
            </a:r>
            <a:r>
              <a:rPr lang="fr-FR" sz="1200" dirty="0" smtClean="0">
                <a:solidFill>
                  <a:srgbClr val="002060"/>
                </a:solidFill>
                <a:sym typeface="Wingdings" panose="05000000000000000000" pitchFamily="2" charset="2"/>
              </a:rPr>
              <a:t>transport</a:t>
            </a:r>
          </a:p>
          <a:p>
            <a:pPr marL="742950" lvl="1" indent="-285750">
              <a:buFontTx/>
              <a:buChar char="-"/>
            </a:pPr>
            <a:r>
              <a:rPr lang="fr-FR" sz="1200" dirty="0">
                <a:solidFill>
                  <a:srgbClr val="002060"/>
                </a:solidFill>
                <a:sym typeface="Wingdings" panose="05000000000000000000" pitchFamily="2" charset="2"/>
              </a:rPr>
              <a:t>Fabrication d’autres produits </a:t>
            </a:r>
            <a:r>
              <a:rPr lang="fr-FR" sz="1200" dirty="0" smtClean="0">
                <a:solidFill>
                  <a:srgbClr val="002060"/>
                </a:solidFill>
                <a:sym typeface="Wingdings" panose="05000000000000000000" pitchFamily="2" charset="2"/>
              </a:rPr>
              <a:t>industriels</a:t>
            </a:r>
          </a:p>
          <a:p>
            <a:pPr marL="742950" lvl="1" indent="-285750">
              <a:buFontTx/>
              <a:buChar char="-"/>
            </a:pPr>
            <a:r>
              <a:rPr lang="fr-FR" sz="1200" dirty="0">
                <a:solidFill>
                  <a:srgbClr val="002060"/>
                </a:solidFill>
                <a:sym typeface="Wingdings" panose="05000000000000000000" pitchFamily="2" charset="2"/>
              </a:rPr>
              <a:t>Fabrication de matériels électriques, électroniques, informatiques ; fabrication de </a:t>
            </a:r>
            <a:r>
              <a:rPr lang="fr-FR" sz="1200" dirty="0" smtClean="0">
                <a:solidFill>
                  <a:srgbClr val="002060"/>
                </a:solidFill>
                <a:sym typeface="Wingdings" panose="05000000000000000000" pitchFamily="2" charset="2"/>
              </a:rPr>
              <a:t>machines</a:t>
            </a:r>
          </a:p>
          <a:p>
            <a:pPr lvl="1"/>
            <a:r>
              <a:rPr lang="fr-FR" sz="1200" b="1" dirty="0" smtClean="0">
                <a:solidFill>
                  <a:srgbClr val="002060"/>
                </a:solidFill>
              </a:rPr>
              <a:t>Baisse dans :</a:t>
            </a:r>
            <a:endParaRPr lang="fr-FR" sz="1200" dirty="0">
              <a:solidFill>
                <a:srgbClr val="002060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fr-FR" sz="1200" dirty="0" smtClean="0">
                <a:solidFill>
                  <a:srgbClr val="002060"/>
                </a:solidFill>
                <a:sym typeface="Wingdings" panose="05000000000000000000" pitchFamily="2" charset="2"/>
              </a:rPr>
              <a:t>Raffinage</a:t>
            </a:r>
            <a:r>
              <a:rPr lang="fr-FR" sz="1200" dirty="0">
                <a:solidFill>
                  <a:srgbClr val="002060"/>
                </a:solidFill>
                <a:sym typeface="Wingdings" panose="05000000000000000000" pitchFamily="2" charset="2"/>
              </a:rPr>
              <a:t>, industries extractives, énergie, eau, gestion des déchets et </a:t>
            </a:r>
            <a:r>
              <a:rPr lang="fr-FR" sz="1200" dirty="0" smtClean="0">
                <a:solidFill>
                  <a:srgbClr val="002060"/>
                </a:solidFill>
                <a:sym typeface="Wingdings" panose="05000000000000000000" pitchFamily="2" charset="2"/>
              </a:rPr>
              <a:t>dépollution</a:t>
            </a:r>
          </a:p>
          <a:p>
            <a:pPr lvl="1"/>
            <a:endParaRPr lang="fr-FR" sz="1200" dirty="0" smtClean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r>
              <a:rPr lang="fr-FR" sz="1500" b="1" dirty="0" smtClean="0">
                <a:solidFill>
                  <a:schemeClr val="accent4">
                    <a:lumMod val="75000"/>
                  </a:schemeClr>
                </a:solidFill>
              </a:rPr>
              <a:t>	Construction : +0,2 %, après +0,8 %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500" b="1" dirty="0">
              <a:solidFill>
                <a:srgbClr val="00B0F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06" t="66574" r="19887" b="25162"/>
          <a:stretch/>
        </p:blipFill>
        <p:spPr bwMode="auto">
          <a:xfrm>
            <a:off x="329487" y="5088383"/>
            <a:ext cx="4410993" cy="52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66545" y="6568767"/>
            <a:ext cx="4387174" cy="365125"/>
          </a:xfrm>
        </p:spPr>
        <p:txBody>
          <a:bodyPr/>
          <a:lstStyle/>
          <a:p>
            <a:r>
              <a:rPr lang="fr-FR" smtClean="0"/>
              <a:t>La Note de conjoncture du 3ème trimestre 2019</a:t>
            </a:r>
            <a:endParaRPr lang="fr-F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1" y="1120580"/>
            <a:ext cx="5365526" cy="3739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454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57081" y="243409"/>
            <a:ext cx="8984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Le nombre de contrats aidés repart à la baisse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57081" y="89725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08179" y="6568767"/>
            <a:ext cx="4464995" cy="365125"/>
          </a:xfrm>
        </p:spPr>
        <p:txBody>
          <a:bodyPr/>
          <a:lstStyle/>
          <a:p>
            <a:r>
              <a:rPr lang="fr-FR" smtClean="0"/>
              <a:t>La Note de conjoncture du 3ème trimestre 2019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95" y="976313"/>
            <a:ext cx="7530860" cy="511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13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72709" y="16637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L’apprentissage en léger recul en ce début de campagne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57081" y="72294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7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08179" y="6568767"/>
            <a:ext cx="4464995" cy="365125"/>
          </a:xfrm>
        </p:spPr>
        <p:txBody>
          <a:bodyPr/>
          <a:lstStyle/>
          <a:p>
            <a:r>
              <a:rPr lang="fr-FR" smtClean="0"/>
              <a:t>La Note de conjoncture du 3ème trimestre 2019</a:t>
            </a:r>
            <a:endParaRPr lang="fr-F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55" y="1183199"/>
            <a:ext cx="7751284" cy="4491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061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72709" y="16637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376092"/>
                </a:solidFill>
              </a:rPr>
              <a:t>Très légère remontée du taux de </a:t>
            </a:r>
            <a:r>
              <a:rPr lang="fr-FR" sz="2800" b="1" dirty="0" smtClean="0">
                <a:solidFill>
                  <a:srgbClr val="376092"/>
                </a:solidFill>
              </a:rPr>
              <a:t>chômage</a:t>
            </a:r>
            <a:endParaRPr lang="fr-FR" sz="2800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57081" y="72294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8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08179" y="6568767"/>
            <a:ext cx="4464995" cy="365125"/>
          </a:xfrm>
        </p:spPr>
        <p:txBody>
          <a:bodyPr/>
          <a:lstStyle/>
          <a:p>
            <a:r>
              <a:rPr lang="fr-FR" smtClean="0"/>
              <a:t>La Note de conjoncture du 3ème trimestre 2019</a:t>
            </a:r>
            <a:endParaRPr lang="fr-FR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977" y="890202"/>
            <a:ext cx="6704012" cy="5077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7812152" y="2909452"/>
            <a:ext cx="117273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b="1" dirty="0" smtClean="0">
                <a:solidFill>
                  <a:schemeClr val="accent6">
                    <a:lumMod val="75000"/>
                  </a:schemeClr>
                </a:solidFill>
              </a:rPr>
              <a:t>(+0,1 point)</a:t>
            </a:r>
            <a:endParaRPr lang="fr-FR" sz="1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826002" y="4170252"/>
            <a:ext cx="117273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b="1" dirty="0" smtClean="0">
                <a:solidFill>
                  <a:srgbClr val="002060"/>
                </a:solidFill>
              </a:rPr>
              <a:t>(+0,1 point)</a:t>
            </a:r>
            <a:endParaRPr lang="fr-FR" sz="15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47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82810" y="39288"/>
            <a:ext cx="89611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376092"/>
                </a:solidFill>
              </a:rPr>
              <a:t>Le taux de chômage stable ou en légère hausse dans tous les départements…</a:t>
            </a:r>
            <a:endParaRPr lang="fr-FR" sz="2800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82810" y="993395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08179" y="6568767"/>
            <a:ext cx="4464995" cy="365125"/>
          </a:xfrm>
        </p:spPr>
        <p:txBody>
          <a:bodyPr/>
          <a:lstStyle/>
          <a:p>
            <a:r>
              <a:rPr lang="fr-FR" smtClean="0"/>
              <a:t>La Note de conjoncture du 3ème trimestre 2019</a:t>
            </a:r>
            <a:endParaRPr lang="fr-FR" dirty="0"/>
          </a:p>
        </p:txBody>
      </p:sp>
      <p:grpSp>
        <p:nvGrpSpPr>
          <p:cNvPr id="15" name="Groupe 14"/>
          <p:cNvGrpSpPr/>
          <p:nvPr/>
        </p:nvGrpSpPr>
        <p:grpSpPr>
          <a:xfrm>
            <a:off x="279400" y="1153365"/>
            <a:ext cx="8229600" cy="5018835"/>
            <a:chOff x="0" y="0"/>
            <a:chExt cx="6255114" cy="4099044"/>
          </a:xfrm>
        </p:grpSpPr>
        <p:graphicFrame>
          <p:nvGraphicFramePr>
            <p:cNvPr id="16" name="Graphique 15"/>
            <p:cNvGraphicFramePr>
              <a:graphicFrameLocks/>
            </p:cNvGraphicFramePr>
            <p:nvPr/>
          </p:nvGraphicFramePr>
          <p:xfrm>
            <a:off x="0" y="0"/>
            <a:ext cx="6255114" cy="40990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17" name="Connecteur droit 16"/>
            <p:cNvCxnSpPr/>
            <p:nvPr/>
          </p:nvCxnSpPr>
          <p:spPr>
            <a:xfrm flipV="1">
              <a:off x="1859668" y="360300"/>
              <a:ext cx="15114" cy="2384916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 Box 1"/>
          <p:cNvSpPr txBox="1">
            <a:spLocks noChangeArrowheads="1"/>
          </p:cNvSpPr>
          <p:nvPr/>
        </p:nvSpPr>
        <p:spPr bwMode="auto">
          <a:xfrm>
            <a:off x="432486" y="5570963"/>
            <a:ext cx="6245088" cy="48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288" tIns="22860" rIns="0" bIns="0" anchor="t" upright="1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fr-FR" sz="1000" b="1" i="0" u="none" strike="noStrike" baseline="0" dirty="0">
                <a:solidFill>
                  <a:sysClr val="windowText" lastClr="000000"/>
                </a:solidFill>
                <a:latin typeface="+mn-lt"/>
              </a:rPr>
              <a:t>Note : </a:t>
            </a:r>
            <a:r>
              <a:rPr lang="fr-FR" sz="1000" b="0" i="0" u="none" strike="noStrike" baseline="0" dirty="0">
                <a:solidFill>
                  <a:sysClr val="windowText" lastClr="000000"/>
                </a:solidFill>
                <a:latin typeface="+mn-lt"/>
              </a:rPr>
              <a:t>données trimestrielles provisoires ; estimation à +/- 0,3 point près du niveau du taux de chômage national </a:t>
            </a:r>
          </a:p>
          <a:p>
            <a:pPr algn="l" rtl="0">
              <a:defRPr sz="1000"/>
            </a:pPr>
            <a:r>
              <a:rPr lang="fr-FR" sz="1000" b="0" i="0" u="none" strike="noStrike" baseline="0" dirty="0">
                <a:solidFill>
                  <a:sysClr val="windowText" lastClr="000000"/>
                </a:solidFill>
                <a:latin typeface="+mn-lt"/>
              </a:rPr>
              <a:t>et de son évolution d’un trimestre à l’autre</a:t>
            </a:r>
          </a:p>
          <a:p>
            <a:pPr algn="l" rtl="0">
              <a:defRPr sz="1000"/>
            </a:pPr>
            <a:r>
              <a:rPr lang="fr-FR" sz="1000" b="1" i="1" u="none" strike="noStrike" baseline="0" dirty="0">
                <a:solidFill>
                  <a:sysClr val="windowText" lastClr="000000"/>
                </a:solidFill>
                <a:latin typeface="Calibri"/>
              </a:rPr>
              <a:t>Source : </a:t>
            </a:r>
            <a:r>
              <a:rPr lang="fr-FR" sz="1000" b="0" i="1" u="none" strike="noStrike" baseline="0" dirty="0">
                <a:solidFill>
                  <a:sysClr val="windowText" lastClr="000000"/>
                </a:solidFill>
                <a:latin typeface="Calibri"/>
              </a:rPr>
              <a:t>Insee, taux de chômage au sens du BIT (national ) et taux de chômage localisé (régional et départementaux)</a:t>
            </a:r>
          </a:p>
        </p:txBody>
      </p:sp>
    </p:spTree>
    <p:extLst>
      <p:ext uri="{BB962C8B-B14F-4D97-AF65-F5344CB8AC3E}">
        <p14:creationId xmlns:p14="http://schemas.microsoft.com/office/powerpoint/2010/main" val="293068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9F75A013-2665-47DA-9765-AD20C70A5351}">
  <ds:schemaRefs>
    <ds:schemaRef ds:uri="http://schemas.microsoft.com/office/2006/metadata/properties"/>
    <ds:schemaRef ds:uri="ab994d58-9349-46a1-8cee-b96a64c5dc7e"/>
    <ds:schemaRef ds:uri="http://purl.org/dc/terms/"/>
    <ds:schemaRef ds:uri="2ff91c20-40e6-4ab5-a5ac-9b5646c66526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3595</TotalTime>
  <Words>824</Words>
  <Application>Microsoft Office PowerPoint</Application>
  <PresentationFormat>Affichage à l'écran (4:3)</PresentationFormat>
  <Paragraphs>193</Paragraphs>
  <Slides>15</Slides>
  <Notes>15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MEYER Virginie (DR-PACA)</cp:lastModifiedBy>
  <cp:revision>446</cp:revision>
  <cp:lastPrinted>2018-10-09T12:30:48Z</cp:lastPrinted>
  <dcterms:created xsi:type="dcterms:W3CDTF">2018-05-30T13:27:07Z</dcterms:created>
  <dcterms:modified xsi:type="dcterms:W3CDTF">2020-01-07T13:53:40Z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</Properties>
</file>