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sldIdLst>
    <p:sldId id="256" r:id="rId6"/>
    <p:sldId id="263" r:id="rId7"/>
    <p:sldId id="300" r:id="rId8"/>
    <p:sldId id="265" r:id="rId9"/>
    <p:sldId id="290" r:id="rId10"/>
    <p:sldId id="310" r:id="rId11"/>
    <p:sldId id="301" r:id="rId12"/>
    <p:sldId id="312" r:id="rId13"/>
    <p:sldId id="269" r:id="rId14"/>
    <p:sldId id="294" r:id="rId15"/>
    <p:sldId id="283" r:id="rId16"/>
    <p:sldId id="317" r:id="rId17"/>
    <p:sldId id="318" r:id="rId18"/>
    <p:sldId id="319" r:id="rId19"/>
    <p:sldId id="320" r:id="rId20"/>
    <p:sldId id="309" r:id="rId21"/>
    <p:sldId id="308" r:id="rId22"/>
    <p:sldId id="303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YER Virginie (DR-PACA)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2206" autoAdjust="0"/>
  </p:normalViewPr>
  <p:slideViewPr>
    <p:cSldViewPr snapToGrid="0" snapToObjects="1">
      <p:cViewPr varScale="1">
        <p:scale>
          <a:sx n="114" d="100"/>
          <a:sy n="114" d="100"/>
        </p:scale>
        <p:origin x="15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Notes%20de%20conjoncture\01%20-%20Notes\2023\2023-T3\01%20-%20Fichiers%20de%20travail\DEFM-Ch&#244;mage\2023_T3_Demandeurs%20d'emploi_ABC_no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Paca_trim!$BH$79:$BH$122</c:f>
              <c:numCache>
                <c:formatCode>#\ ##0.0</c:formatCode>
                <c:ptCount val="44"/>
                <c:pt idx="0">
                  <c:v>2.489057683464746</c:v>
                </c:pt>
                <c:pt idx="1">
                  <c:v>1.796322606911116</c:v>
                </c:pt>
                <c:pt idx="2">
                  <c:v>0.83252393506312306</c:v>
                </c:pt>
                <c:pt idx="3">
                  <c:v>1.2870429580942089</c:v>
                </c:pt>
                <c:pt idx="4">
                  <c:v>1.2379224640171271</c:v>
                </c:pt>
                <c:pt idx="5">
                  <c:v>1.4540804243830863</c:v>
                </c:pt>
                <c:pt idx="6">
                  <c:v>1.5585122938064133</c:v>
                </c:pt>
                <c:pt idx="7">
                  <c:v>1.696252767711437</c:v>
                </c:pt>
                <c:pt idx="8">
                  <c:v>2.0469047816358499</c:v>
                </c:pt>
                <c:pt idx="9">
                  <c:v>2.492359029633695</c:v>
                </c:pt>
                <c:pt idx="10">
                  <c:v>0.17503421450695278</c:v>
                </c:pt>
                <c:pt idx="11">
                  <c:v>1.0720988257965303</c:v>
                </c:pt>
                <c:pt idx="12">
                  <c:v>0.5605987308272331</c:v>
                </c:pt>
                <c:pt idx="13">
                  <c:v>-0.16766653460863479</c:v>
                </c:pt>
                <c:pt idx="14">
                  <c:v>1.0891825815824152</c:v>
                </c:pt>
                <c:pt idx="15">
                  <c:v>0.6904915458598504</c:v>
                </c:pt>
                <c:pt idx="16">
                  <c:v>1.0373371763542805</c:v>
                </c:pt>
                <c:pt idx="17">
                  <c:v>1.0204855057983631</c:v>
                </c:pt>
                <c:pt idx="18">
                  <c:v>1.0899814471243108</c:v>
                </c:pt>
                <c:pt idx="19">
                  <c:v>0.95070375018555531</c:v>
                </c:pt>
                <c:pt idx="20">
                  <c:v>0.21321391571700321</c:v>
                </c:pt>
                <c:pt idx="21">
                  <c:v>0.30013205810557331</c:v>
                </c:pt>
                <c:pt idx="22">
                  <c:v>-1.9948930737312409E-3</c:v>
                </c:pt>
                <c:pt idx="23">
                  <c:v>-0.15892965201721454</c:v>
                </c:pt>
                <c:pt idx="24">
                  <c:v>-8.059037444552164E-2</c:v>
                </c:pt>
                <c:pt idx="25">
                  <c:v>-0.84321528319368788</c:v>
                </c:pt>
                <c:pt idx="26">
                  <c:v>-1.2812928554142289</c:v>
                </c:pt>
                <c:pt idx="27">
                  <c:v>-1.1569628872999616</c:v>
                </c:pt>
                <c:pt idx="28">
                  <c:v>-0.41405157387824909</c:v>
                </c:pt>
                <c:pt idx="29">
                  <c:v>7.5835351089588388</c:v>
                </c:pt>
                <c:pt idx="30">
                  <c:v>-1.4545501311795883</c:v>
                </c:pt>
                <c:pt idx="31">
                  <c:v>-1.8349102773246306</c:v>
                </c:pt>
                <c:pt idx="32">
                  <c:v>0.23930124037809808</c:v>
                </c:pt>
                <c:pt idx="33">
                  <c:v>2.5199273199905114E-2</c:v>
                </c:pt>
                <c:pt idx="34">
                  <c:v>-2.6810575724628083</c:v>
                </c:pt>
                <c:pt idx="35">
                  <c:v>-3.2392773448144285</c:v>
                </c:pt>
                <c:pt idx="36">
                  <c:v>-2.687327949759577</c:v>
                </c:pt>
                <c:pt idx="37">
                  <c:v>-1.5497033714368391</c:v>
                </c:pt>
                <c:pt idx="38">
                  <c:v>-0.11023089698555255</c:v>
                </c:pt>
                <c:pt idx="39">
                  <c:v>-0.32002236478135826</c:v>
                </c:pt>
                <c:pt idx="40">
                  <c:v>-0.40297284730576033</c:v>
                </c:pt>
                <c:pt idx="41">
                  <c:v>-0.85589157224688073</c:v>
                </c:pt>
                <c:pt idx="42">
                  <c:v>1.4201148050707602E-2</c:v>
                </c:pt>
                <c:pt idx="43">
                  <c:v>1.2114101232335139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48-42AD-95D9-E0E844F60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755008"/>
        <c:axId val="151756800"/>
      </c:barChart>
      <c:catAx>
        <c:axId val="151755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75680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1756800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75500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Paca_trim!$BI$103:$BI$122</c:f>
              <c:numCache>
                <c:formatCode>#\ ##0.0</c:formatCode>
                <c:ptCount val="20"/>
                <c:pt idx="0">
                  <c:v>-0.19308984840392673</c:v>
                </c:pt>
                <c:pt idx="1">
                  <c:v>-0.9398754150544808</c:v>
                </c:pt>
                <c:pt idx="2">
                  <c:v>-1.2175021122761365</c:v>
                </c:pt>
                <c:pt idx="3">
                  <c:v>-1.5451919571496608</c:v>
                </c:pt>
                <c:pt idx="4">
                  <c:v>-0.27059359690099205</c:v>
                </c:pt>
                <c:pt idx="5">
                  <c:v>9.5892954045640124</c:v>
                </c:pt>
                <c:pt idx="6">
                  <c:v>-2.0302054964100091</c:v>
                </c:pt>
                <c:pt idx="7">
                  <c:v>-1.8847345809558047</c:v>
                </c:pt>
                <c:pt idx="8">
                  <c:v>0.26434942927635596</c:v>
                </c:pt>
                <c:pt idx="9">
                  <c:v>-9.4644474790761546E-2</c:v>
                </c:pt>
                <c:pt idx="10">
                  <c:v>-3.1262264687174302</c:v>
                </c:pt>
                <c:pt idx="11">
                  <c:v>-3.6112934996717083</c:v>
                </c:pt>
                <c:pt idx="12">
                  <c:v>-3.0929329236477399</c:v>
                </c:pt>
                <c:pt idx="13">
                  <c:v>-1.7468816368041651</c:v>
                </c:pt>
                <c:pt idx="14">
                  <c:v>-2.2833135446154174E-2</c:v>
                </c:pt>
                <c:pt idx="15">
                  <c:v>-0.35171059242680158</c:v>
                </c:pt>
                <c:pt idx="16">
                  <c:v>-0.37892678156704607</c:v>
                </c:pt>
                <c:pt idx="17">
                  <c:v>-0.60889570552147276</c:v>
                </c:pt>
                <c:pt idx="18">
                  <c:v>0.29782571794516599</c:v>
                </c:pt>
                <c:pt idx="19">
                  <c:v>1.5524032248138253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15-4388-87F9-340B1E7CE6C4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Paca_trim!$BJ$103:$BJ$122</c:f>
              <c:numCache>
                <c:formatCode>#\ ##0.0</c:formatCode>
                <c:ptCount val="20"/>
                <c:pt idx="0">
                  <c:v>2.593394623893186E-2</c:v>
                </c:pt>
                <c:pt idx="1">
                  <c:v>-0.75188944632417209</c:v>
                </c:pt>
                <c:pt idx="2">
                  <c:v>-1.3414490784884769</c:v>
                </c:pt>
                <c:pt idx="3">
                  <c:v>-0.79039347561298268</c:v>
                </c:pt>
                <c:pt idx="4">
                  <c:v>-0.54847534529925968</c:v>
                </c:pt>
                <c:pt idx="5">
                  <c:v>5.6988352745424242</c:v>
                </c:pt>
                <c:pt idx="6">
                  <c:v>-0.89372992598798495</c:v>
                </c:pt>
                <c:pt idx="7">
                  <c:v>-1.7869266143184737</c:v>
                </c:pt>
                <c:pt idx="8">
                  <c:v>0.21520242070116602</c:v>
                </c:pt>
                <c:pt idx="9">
                  <c:v>0.14055728360033992</c:v>
                </c:pt>
                <c:pt idx="10">
                  <c:v>-2.2535577360452308</c:v>
                </c:pt>
                <c:pt idx="11">
                  <c:v>-2.8852162582601037</c:v>
                </c:pt>
                <c:pt idx="12">
                  <c:v>-2.304185320573382</c:v>
                </c:pt>
                <c:pt idx="13">
                  <c:v>-1.3649485691863528</c:v>
                </c:pt>
                <c:pt idx="14">
                  <c:v>-0.19180495567174827</c:v>
                </c:pt>
                <c:pt idx="15">
                  <c:v>-0.29039559281982541</c:v>
                </c:pt>
                <c:pt idx="16">
                  <c:v>-0.42544078806482366</c:v>
                </c:pt>
                <c:pt idx="17">
                  <c:v>-1.0867850946994051</c:v>
                </c:pt>
                <c:pt idx="18">
                  <c:v>-0.252214121091765</c:v>
                </c:pt>
                <c:pt idx="19">
                  <c:v>0.88934098670347961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15-4388-87F9-340B1E7CE6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396928"/>
        <c:axId val="172398464"/>
      </c:barChart>
      <c:catAx>
        <c:axId val="17239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39846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72398464"/>
        <c:scaling>
          <c:orientation val="minMax"/>
          <c:max val="10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39692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5345676101864512"/>
          <c:w val="0.86471641552420164"/>
          <c:h val="0.464599829212965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Paca_trim!$BK$103:$BK$122</c:f>
              <c:numCache>
                <c:formatCode>#\ ##0.0</c:formatCode>
                <c:ptCount val="20"/>
                <c:pt idx="0">
                  <c:v>0.13617299417179041</c:v>
                </c:pt>
                <c:pt idx="1">
                  <c:v>-0.73433420365535129</c:v>
                </c:pt>
                <c:pt idx="2">
                  <c:v>-1.9836703381007181</c:v>
                </c:pt>
                <c:pt idx="3">
                  <c:v>-2.4598870688209429</c:v>
                </c:pt>
                <c:pt idx="4">
                  <c:v>-1.4329111021952112</c:v>
                </c:pt>
                <c:pt idx="5">
                  <c:v>15.142175960923399</c:v>
                </c:pt>
                <c:pt idx="6">
                  <c:v>-3.7472854906317798</c:v>
                </c:pt>
                <c:pt idx="7">
                  <c:v>-3.8144708536649419</c:v>
                </c:pt>
                <c:pt idx="8">
                  <c:v>-0.1472834387955535</c:v>
                </c:pt>
                <c:pt idx="9">
                  <c:v>-1.1800054629882539</c:v>
                </c:pt>
                <c:pt idx="10">
                  <c:v>-6.0091768478080514</c:v>
                </c:pt>
                <c:pt idx="11">
                  <c:v>-5.2523232560875321</c:v>
                </c:pt>
                <c:pt idx="12">
                  <c:v>-3.9356881246508046</c:v>
                </c:pt>
                <c:pt idx="13">
                  <c:v>-1.5508885298869179</c:v>
                </c:pt>
                <c:pt idx="14">
                  <c:v>0.17722349852313801</c:v>
                </c:pt>
                <c:pt idx="15">
                  <c:v>0.70763988992268434</c:v>
                </c:pt>
                <c:pt idx="16">
                  <c:v>-0.87182823682498967</c:v>
                </c:pt>
                <c:pt idx="17">
                  <c:v>-7.2197427146225568E-2</c:v>
                </c:pt>
                <c:pt idx="18">
                  <c:v>1.858784893267651</c:v>
                </c:pt>
                <c:pt idx="19">
                  <c:v>2.7211761671395385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46-4EBB-81D7-BD11F9960E3F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Paca_trim!$BL$103:$BL$122</c:f>
              <c:numCache>
                <c:formatCode>#\ ##0.0</c:formatCode>
                <c:ptCount val="20"/>
                <c:pt idx="0">
                  <c:v>-0.38305765621400312</c:v>
                </c:pt>
                <c:pt idx="1">
                  <c:v>-1.0929925077126312</c:v>
                </c:pt>
                <c:pt idx="2">
                  <c:v>-1.4292398181980248</c:v>
                </c:pt>
                <c:pt idx="3">
                  <c:v>-1.3279086850878752</c:v>
                </c:pt>
                <c:pt idx="4">
                  <c:v>-0.41003321498109813</c:v>
                </c:pt>
                <c:pt idx="5">
                  <c:v>7.6501978102861301</c:v>
                </c:pt>
                <c:pt idx="6">
                  <c:v>-1.5757873595145355</c:v>
                </c:pt>
                <c:pt idx="7">
                  <c:v>-1.9961141442976671</c:v>
                </c:pt>
                <c:pt idx="8">
                  <c:v>0.23590652342451168</c:v>
                </c:pt>
                <c:pt idx="9">
                  <c:v>-5.7456658895294055E-2</c:v>
                </c:pt>
                <c:pt idx="10">
                  <c:v>-2.752871720600103</c:v>
                </c:pt>
                <c:pt idx="11">
                  <c:v>-3.4970043542024265</c:v>
                </c:pt>
                <c:pt idx="12">
                  <c:v>-2.7719856276138266</c:v>
                </c:pt>
                <c:pt idx="13">
                  <c:v>-1.6648088014345919</c:v>
                </c:pt>
                <c:pt idx="14">
                  <c:v>2.4643288400350016E-3</c:v>
                </c:pt>
                <c:pt idx="15">
                  <c:v>-0.51133563331690057</c:v>
                </c:pt>
                <c:pt idx="16">
                  <c:v>-0.36163229921356566</c:v>
                </c:pt>
                <c:pt idx="17">
                  <c:v>-0.69481560662748576</c:v>
                </c:pt>
                <c:pt idx="18">
                  <c:v>-3.8801411870725833E-2</c:v>
                </c:pt>
                <c:pt idx="19">
                  <c:v>0.89152673954144834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46-4EBB-81D7-BD11F9960E3F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Paca_trim!$BM$103:$BM$122</c:f>
              <c:numCache>
                <c:formatCode>#\ ##0.0</c:formatCode>
                <c:ptCount val="20"/>
                <c:pt idx="0">
                  <c:v>0.49909032797363917</c:v>
                </c:pt>
                <c:pt idx="1">
                  <c:v>-0.33759816033466228</c:v>
                </c:pt>
                <c:pt idx="2">
                  <c:v>-0.64066373745059746</c:v>
                </c:pt>
                <c:pt idx="3">
                  <c:v>-0.20752013439399031</c:v>
                </c:pt>
                <c:pt idx="4">
                  <c:v>1.7329306332625194E-2</c:v>
                </c:pt>
                <c:pt idx="5">
                  <c:v>4.2226677557486214</c:v>
                </c:pt>
                <c:pt idx="6">
                  <c:v>-0.10687059158809298</c:v>
                </c:pt>
                <c:pt idx="7">
                  <c:v>-0.58485093433502389</c:v>
                </c:pt>
                <c:pt idx="8">
                  <c:v>0.41610866653911671</c:v>
                </c:pt>
                <c:pt idx="9">
                  <c:v>0.72874493927126416</c:v>
                </c:pt>
                <c:pt idx="10">
                  <c:v>-1.1041233213542556</c:v>
                </c:pt>
                <c:pt idx="11">
                  <c:v>-1.8790791077960223</c:v>
                </c:pt>
                <c:pt idx="12">
                  <c:v>-2.022269327290882</c:v>
                </c:pt>
                <c:pt idx="13">
                  <c:v>-1.3130082311690217</c:v>
                </c:pt>
                <c:pt idx="14">
                  <c:v>-0.4510520347738578</c:v>
                </c:pt>
                <c:pt idx="15">
                  <c:v>-0.32400141750619227</c:v>
                </c:pt>
                <c:pt idx="16">
                  <c:v>-0.3047386865762558</c:v>
                </c:pt>
                <c:pt idx="17">
                  <c:v>-1.4901421366345757</c:v>
                </c:pt>
                <c:pt idx="18">
                  <c:v>-0.60248752359527424</c:v>
                </c:pt>
                <c:pt idx="19">
                  <c:v>1.2669094693028127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46-4EBB-81D7-BD11F9960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291008"/>
        <c:axId val="153296896"/>
      </c:barChart>
      <c:catAx>
        <c:axId val="15329100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2968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296896"/>
        <c:scaling>
          <c:orientation val="minMax"/>
          <c:max val="18"/>
          <c:min val="-9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291008"/>
        <c:crosses val="autoZero"/>
        <c:crossBetween val="between"/>
        <c:majorUnit val="3"/>
      </c:valAx>
    </c:plotArea>
    <c:legend>
      <c:legendPos val="t"/>
      <c:layout>
        <c:manualLayout>
          <c:xMode val="edge"/>
          <c:yMode val="edge"/>
          <c:x val="0.23034240643777396"/>
          <c:y val="0.17831004657351962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Paca_trim!$BT$103:$BT$122</c:f>
              <c:numCache>
                <c:formatCode>#\ ##0.0</c:formatCode>
                <c:ptCount val="20"/>
                <c:pt idx="0">
                  <c:v>-0.54107896063648742</c:v>
                </c:pt>
                <c:pt idx="1">
                  <c:v>-1.3328552529086823</c:v>
                </c:pt>
                <c:pt idx="2">
                  <c:v>-1.7255422864374981</c:v>
                </c:pt>
                <c:pt idx="3">
                  <c:v>-0.7739977557890465</c:v>
                </c:pt>
                <c:pt idx="4">
                  <c:v>0.65923898376960555</c:v>
                </c:pt>
                <c:pt idx="5">
                  <c:v>8.8714413379292765</c:v>
                </c:pt>
                <c:pt idx="6">
                  <c:v>-4.6107482498622065</c:v>
                </c:pt>
                <c:pt idx="7">
                  <c:v>-4.4980146778615175</c:v>
                </c:pt>
                <c:pt idx="8">
                  <c:v>-1.3876016888065168</c:v>
                </c:pt>
                <c:pt idx="9">
                  <c:v>0.57955880433364637</c:v>
                </c:pt>
                <c:pt idx="10">
                  <c:v>-1.2835154566927076</c:v>
                </c:pt>
                <c:pt idx="11">
                  <c:v>-2.1258134490238612</c:v>
                </c:pt>
                <c:pt idx="12">
                  <c:v>-9.8055018267784178E-2</c:v>
                </c:pt>
                <c:pt idx="13">
                  <c:v>0.86722689075631187</c:v>
                </c:pt>
                <c:pt idx="14">
                  <c:v>1.9088243135163996</c:v>
                </c:pt>
                <c:pt idx="15">
                  <c:v>1.5996965416208875</c:v>
                </c:pt>
                <c:pt idx="16">
                  <c:v>0.83939491470872429</c:v>
                </c:pt>
                <c:pt idx="17">
                  <c:v>-0.62685919287090996</c:v>
                </c:pt>
                <c:pt idx="18">
                  <c:v>0.29420833547457725</c:v>
                </c:pt>
                <c:pt idx="19">
                  <c:v>0.84032536988407625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B-422D-959E-0125D1207172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Paca_trim!$BU$103:$BU$122</c:f>
              <c:numCache>
                <c:formatCode>#\ ##0.0</c:formatCode>
                <c:ptCount val="20"/>
                <c:pt idx="0">
                  <c:v>0.46350783894919534</c:v>
                </c:pt>
                <c:pt idx="1">
                  <c:v>-0.2704578982384076</c:v>
                </c:pt>
                <c:pt idx="2">
                  <c:v>-0.76716699296642821</c:v>
                </c:pt>
                <c:pt idx="3">
                  <c:v>-1.5958846052670062</c:v>
                </c:pt>
                <c:pt idx="4">
                  <c:v>-1.6544390649597451</c:v>
                </c:pt>
                <c:pt idx="5">
                  <c:v>6.0601026880096498</c:v>
                </c:pt>
                <c:pt idx="6">
                  <c:v>2.3777996098699905</c:v>
                </c:pt>
                <c:pt idx="7">
                  <c:v>1.1779758841772958</c:v>
                </c:pt>
                <c:pt idx="8">
                  <c:v>1.976632302405501</c:v>
                </c:pt>
                <c:pt idx="9">
                  <c:v>-0.54725831670890956</c:v>
                </c:pt>
                <c:pt idx="10">
                  <c:v>-4.1405762923206186</c:v>
                </c:pt>
                <c:pt idx="11">
                  <c:v>-4.4367780338484657</c:v>
                </c:pt>
                <c:pt idx="12">
                  <c:v>-5.5393629140836564</c:v>
                </c:pt>
                <c:pt idx="13">
                  <c:v>-4.3652596131255379</c:v>
                </c:pt>
                <c:pt idx="14">
                  <c:v>-2.5909790690818446</c:v>
                </c:pt>
                <c:pt idx="15">
                  <c:v>-2.7876790638240778</c:v>
                </c:pt>
                <c:pt idx="16">
                  <c:v>-2.0720190943996575</c:v>
                </c:pt>
                <c:pt idx="17">
                  <c:v>-1.1727304839279418</c:v>
                </c:pt>
                <c:pt idx="18">
                  <c:v>-0.37529487454428523</c:v>
                </c:pt>
                <c:pt idx="19">
                  <c:v>1.7310659060739697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2B-422D-959E-0125D120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350144"/>
        <c:axId val="153351680"/>
      </c:barChart>
      <c:catAx>
        <c:axId val="153350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3351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53351680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335014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1A54B647-9235-0625-D02C-2907CFAC1090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0.91497</cdr:x>
      <cdr:y>0.16966</cdr:y>
    </cdr:from>
    <cdr:to>
      <cdr:x>1</cdr:x>
      <cdr:y>0.26774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867525" y="809626"/>
          <a:ext cx="638175" cy="4680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0.90599</cdr:x>
      <cdr:y>0.27596</cdr:y>
    </cdr:from>
    <cdr:to>
      <cdr:x>0.90709</cdr:x>
      <cdr:y>0.76542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2658E57-C34B-B61C-6E25-1C83A4E77CE3}"/>
            </a:ext>
          </a:extLst>
        </cdr:cNvPr>
        <cdr:cNvCxnSpPr/>
      </cdr:nvCxnSpPr>
      <cdr:spPr>
        <a:xfrm xmlns:a="http://schemas.openxmlformats.org/drawingml/2006/main" flipH="1">
          <a:off x="6800092" y="1316908"/>
          <a:ext cx="8257" cy="2335716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0.90598</cdr:x>
      <cdr:y>0.2968</cdr:y>
    </cdr:from>
    <cdr:to>
      <cdr:x>0.95718</cdr:x>
      <cdr:y>0.29741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2786D84-CEC1-8FF2-B383-0885388C46FE}"/>
            </a:ext>
          </a:extLst>
        </cdr:cNvPr>
        <cdr:cNvCxnSpPr/>
      </cdr:nvCxnSpPr>
      <cdr:spPr>
        <a:xfrm xmlns:a="http://schemas.openxmlformats.org/drawingml/2006/main">
          <a:off x="6800003" y="1416337"/>
          <a:ext cx="384292" cy="2911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0.88759</cdr:x>
      <cdr:y>0.22023</cdr:y>
    </cdr:from>
    <cdr:to>
      <cdr:x>0.9798</cdr:x>
      <cdr:y>0.27895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662018" y="1050942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0.14571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69532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Pôle emploi, Dares (STMT) - Calculs des CVS-CJO : Dares</a:t>
          </a:r>
          <a:endParaRPr lang="fr-FR" sz="1000">
            <a:effectLst/>
          </a:endParaRPr>
        </a:p>
      </cdr:txBody>
    </cdr:sp>
  </cdr:relSizeAnchor>
  <cdr:relSizeAnchor xmlns:cdr="http://schemas.openxmlformats.org/drawingml/2006/chartDrawing">
    <cdr:from>
      <cdr:x>0.90802</cdr:x>
      <cdr:y>0.25541</cdr:y>
    </cdr:from>
    <cdr:to>
      <cdr:x>0.90803</cdr:x>
      <cdr:y>0.7761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EEF33BBF-0193-AAE6-855F-A7304C7FC9FE}"/>
            </a:ext>
          </a:extLst>
        </cdr:cNvPr>
        <cdr:cNvCxnSpPr/>
      </cdr:nvCxnSpPr>
      <cdr:spPr>
        <a:xfrm xmlns:a="http://schemas.openxmlformats.org/drawingml/2006/main" flipH="1">
          <a:off x="6815345" y="1218809"/>
          <a:ext cx="37" cy="248475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0.90608</cdr:x>
      <cdr:y>0.30096</cdr:y>
    </cdr:from>
    <cdr:to>
      <cdr:x>0.96445</cdr:x>
      <cdr:y>0.30096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4D985238-6DA4-D544-F56D-7FF941332D37}"/>
            </a:ext>
          </a:extLst>
        </cdr:cNvPr>
        <cdr:cNvCxnSpPr/>
      </cdr:nvCxnSpPr>
      <cdr:spPr>
        <a:xfrm xmlns:a="http://schemas.openxmlformats.org/drawingml/2006/main">
          <a:off x="6800802" y="1436197"/>
          <a:ext cx="438107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0.90089</cdr:x>
      <cdr:y>0.23619</cdr:y>
    </cdr:from>
    <cdr:to>
      <cdr:x>0.99183</cdr:x>
      <cdr:y>0.29491</cdr:y>
    </cdr:to>
    <cdr:sp macro="" textlink="">
      <cdr:nvSpPr>
        <cdr:cNvPr id="7" name="ZoneTexte 15"/>
        <cdr:cNvSpPr txBox="1"/>
      </cdr:nvSpPr>
      <cdr:spPr>
        <a:xfrm xmlns:a="http://schemas.openxmlformats.org/drawingml/2006/main">
          <a:off x="6761803" y="1127105"/>
          <a:ext cx="682568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ancienneté d'inscription, en Provence-Alpes-Côte d'Azur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0.90571</cdr:x>
      <cdr:y>0.27728</cdr:y>
    </cdr:from>
    <cdr:to>
      <cdr:x>0.90681</cdr:x>
      <cdr:y>0.78582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57F4BA53-4D69-7575-225E-6063CFC467D7}"/>
            </a:ext>
          </a:extLst>
        </cdr:cNvPr>
        <cdr:cNvCxnSpPr/>
      </cdr:nvCxnSpPr>
      <cdr:spPr>
        <a:xfrm xmlns:a="http://schemas.openxmlformats.org/drawingml/2006/main" flipH="1">
          <a:off x="6797992" y="1323166"/>
          <a:ext cx="8256" cy="242676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0.90531</cdr:x>
      <cdr:y>0.33533</cdr:y>
    </cdr:from>
    <cdr:to>
      <cdr:x>0.96877</cdr:x>
      <cdr:y>0.33533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F22007AA-1413-421A-53A3-A96A792300A2}"/>
            </a:ext>
          </a:extLst>
        </cdr:cNvPr>
        <cdr:cNvCxnSpPr/>
      </cdr:nvCxnSpPr>
      <cdr:spPr>
        <a:xfrm xmlns:a="http://schemas.openxmlformats.org/drawingml/2006/main">
          <a:off x="6795002" y="1600203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0.89642</cdr:x>
      <cdr:y>0.26536</cdr:y>
    </cdr:from>
    <cdr:to>
      <cdr:x>0.98863</cdr:x>
      <cdr:y>0.32408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28280" y="1266290"/>
          <a:ext cx="692101" cy="28021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04/01/2024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8173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608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981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544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avril 2019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16/04/2019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 dirty="0"/>
              <a:t>La Note de conjoncture du 3e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16/04/2019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La Note de conjoncture du 3e trimestre 2023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16/04/2019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La Note de conjoncture du 3e trimestre 2023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aca.dreets.gouv.fr/Les-indicateurs-cles-de-la-Dreets-Paca" TargetMode="External"/><Relationship Id="rId4" Type="http://schemas.openxmlformats.org/officeDocument/2006/relationships/hyperlink" Target="http://paca.dreets.gouv.fr/Les-outils-de-pilotage-territorialis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671392" y="5703070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33082" y="6568767"/>
            <a:ext cx="5291846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pic>
        <p:nvPicPr>
          <p:cNvPr id="7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2740" cy="193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911ABF9-10DA-18A5-94B6-0BEC0F362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0387"/>
            <a:ext cx="9144000" cy="333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97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1" y="357225"/>
            <a:ext cx="9216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dans tous les départements de la région…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57081" y="90737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900545" y="6046808"/>
            <a:ext cx="6245088" cy="4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22860" rIns="0" bIns="0" anchor="t" upright="1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fr-FR" sz="1000" b="1" i="0" u="none" strike="noStrike" baseline="0" dirty="0">
                <a:solidFill>
                  <a:sysClr val="windowText" lastClr="000000"/>
                </a:solidFill>
                <a:latin typeface="+mn-lt"/>
              </a:rPr>
              <a:t>Note : </a:t>
            </a: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données trimestrielles provisoires ; estimation à +/- 0,3 point près du niveau du taux de chômage national </a:t>
            </a:r>
          </a:p>
          <a:p>
            <a:pPr algn="l" rtl="0">
              <a:defRPr sz="1000"/>
            </a:pPr>
            <a:r>
              <a:rPr lang="fr-FR" sz="1000" b="0" i="0" u="none" strike="noStrike" baseline="0" dirty="0">
                <a:solidFill>
                  <a:sysClr val="windowText" lastClr="000000"/>
                </a:solidFill>
                <a:latin typeface="+mn-lt"/>
              </a:rPr>
              <a:t>et de son évolution d’un trimestre à l’autre</a:t>
            </a:r>
          </a:p>
          <a:p>
            <a:pPr algn="l" rtl="0">
              <a:defRPr sz="1000"/>
            </a:pPr>
            <a:r>
              <a:rPr lang="fr-FR" sz="1000" b="1" i="1" u="none" strike="noStrike" baseline="0" dirty="0">
                <a:solidFill>
                  <a:sysClr val="windowText" lastClr="000000"/>
                </a:solidFill>
                <a:latin typeface="Calibri"/>
              </a:rPr>
              <a:t>Source : </a:t>
            </a:r>
            <a:r>
              <a:rPr lang="fr-FR" sz="1000" b="0" i="1" u="none" strike="noStrike" baseline="0" dirty="0">
                <a:solidFill>
                  <a:sysClr val="windowText" lastClr="000000"/>
                </a:solidFill>
                <a:latin typeface="Calibri"/>
              </a:rPr>
              <a:t>Insee, taux de chômage au sens du BIT (national) et taux de chômage localisé (régional et départementaux)</a:t>
            </a:r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3103809" y="1573411"/>
            <a:ext cx="16433" cy="264803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B7819A53-2165-B99E-B8A4-B4C3B2166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137" y="1148898"/>
            <a:ext cx="6803726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83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539" y="431026"/>
            <a:ext cx="879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… et dans toutes les zones d’emploi</a:t>
            </a:r>
            <a:endParaRPr lang="fr-FR" sz="2800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30250" y="95424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633" y="1758595"/>
            <a:ext cx="998806" cy="520505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</a:ln>
          <a:effectLst>
            <a:glow>
              <a:schemeClr val="bg1"/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C50EC05-6577-BE1A-5B3F-EF5A02A45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7439" y="1156280"/>
            <a:ext cx="4821650" cy="54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71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3262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-1" y="44381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se stabilise après deux années de recul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ZoneTexte 17"/>
          <p:cNvSpPr txBox="1"/>
          <p:nvPr/>
        </p:nvSpPr>
        <p:spPr>
          <a:xfrm>
            <a:off x="2837206" y="2064684"/>
            <a:ext cx="2689411" cy="7893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 dirty="0">
                <a:solidFill>
                  <a:srgbClr val="FF0000"/>
                </a:solidFill>
              </a:rPr>
              <a:t>446 000 demandeurs d’emploi catégories A,B,C en moyenne </a:t>
            </a:r>
          </a:p>
          <a:p>
            <a:pPr algn="ctr"/>
            <a:r>
              <a:rPr lang="fr-FR" sz="1400" b="1" dirty="0">
                <a:solidFill>
                  <a:srgbClr val="FF0000"/>
                </a:solidFill>
              </a:rPr>
              <a:t>au T3 2023</a:t>
            </a:r>
          </a:p>
          <a:p>
            <a:pPr algn="ctr"/>
            <a:endParaRPr lang="fr-FR" sz="1400" b="1" dirty="0">
              <a:solidFill>
                <a:srgbClr val="FF0000"/>
              </a:solidFill>
            </a:endParaRP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00000000-0008-0000-0C00-000002000000}"/>
              </a:ext>
            </a:extLst>
          </p:cNvPr>
          <p:cNvGrpSpPr/>
          <p:nvPr/>
        </p:nvGrpSpPr>
        <p:grpSpPr>
          <a:xfrm>
            <a:off x="819150" y="1143000"/>
            <a:ext cx="7505700" cy="4572000"/>
            <a:chOff x="0" y="0"/>
            <a:chExt cx="7505700" cy="4772025"/>
          </a:xfrm>
        </p:grpSpPr>
        <p:graphicFrame>
          <p:nvGraphicFramePr>
            <p:cNvPr id="16" name="Graphique 15">
              <a:extLst>
                <a:ext uri="{FF2B5EF4-FFF2-40B4-BE49-F238E27FC236}">
                  <a16:creationId xmlns:a16="http://schemas.microsoft.com/office/drawing/2014/main" id="{00000000-0008-0000-0C00-000006000000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7505700" cy="47720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00000000-0008-0000-0C00-00000A000000}"/>
                </a:ext>
              </a:extLst>
            </p:cNvPr>
            <p:cNvCxnSpPr/>
            <p:nvPr/>
          </p:nvCxnSpPr>
          <p:spPr>
            <a:xfrm flipH="1">
              <a:off x="6972300" y="828262"/>
              <a:ext cx="1657" cy="2715039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55702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80" y="102779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188723" y="6568767"/>
            <a:ext cx="4464996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09053" y="58495"/>
            <a:ext cx="89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baisse de la demande d’emploi des femmes compense la hausse de celle des hommes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C00-000021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958049"/>
              </p:ext>
            </p:extLst>
          </p:nvPr>
        </p:nvGraphicFramePr>
        <p:xfrm>
          <a:off x="361950" y="1142205"/>
          <a:ext cx="8267700" cy="5077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585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4776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521" y="-6343"/>
            <a:ext cx="8986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jeunes de moins de 25 ans rebondit nettement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45540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C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0798475"/>
              </p:ext>
            </p:extLst>
          </p:nvPr>
        </p:nvGraphicFramePr>
        <p:xfrm>
          <a:off x="371475" y="1146174"/>
          <a:ext cx="8201025" cy="5197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0226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96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1">
                    <a:lumMod val="75000"/>
                  </a:schemeClr>
                </a:solidFill>
              </a:rPr>
              <a:t>La demande d’emploi de longue durée poursuit sa baisse, pendant que celle des inscrits depuis moins d’un an repart légèrement à la hausse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9529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17905" y="6568767"/>
            <a:ext cx="4542817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00000000-0008-0000-0C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4982037"/>
              </p:ext>
            </p:extLst>
          </p:nvPr>
        </p:nvGraphicFramePr>
        <p:xfrm>
          <a:off x="333375" y="1142205"/>
          <a:ext cx="8406023" cy="5334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532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5711" y="20647"/>
            <a:ext cx="9078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RSA, plus prononcée pour l’ASS ; hausse pour l’AAH ; quasi-stabilité pour la PA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8" name="ZoneTexte 1"/>
          <p:cNvSpPr txBox="1"/>
          <p:nvPr/>
        </p:nvSpPr>
        <p:spPr>
          <a:xfrm>
            <a:off x="1312767" y="5694481"/>
            <a:ext cx="6064737" cy="104878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fr-FR" sz="1000" dirty="0"/>
          </a:p>
          <a:p>
            <a:r>
              <a:rPr lang="fr-FR" sz="1000" dirty="0"/>
              <a:t>NB : Le </a:t>
            </a:r>
            <a:r>
              <a:rPr lang="fr-FR" dirty="0"/>
              <a:t>RSA, l’ASS, l’AAH et la Prime d’activité ont bénéficié d’une revalorisation exceptionnelle anticipée au 1</a:t>
            </a:r>
            <a:r>
              <a:rPr lang="fr-FR" baseline="30000" dirty="0"/>
              <a:t>er</a:t>
            </a:r>
            <a:r>
              <a:rPr lang="fr-FR" dirty="0"/>
              <a:t> juillet 2022. Si ces revalorisations ont pu jouer à la hausse sur les effectifs de bénéficiaires (augmentation du nombre de personnes éligibles, hausse du taux de recours), ils n’ont pas toujours suffi à les voir augmenter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BA06B1-827E-ABBC-909E-35FBF6BF9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8825" y="1219200"/>
            <a:ext cx="508635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3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9837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bien plus marqué qu’au niveau national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6307282" y="4395355"/>
            <a:ext cx="2807987" cy="613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41A9FD-82A8-7D2E-70C4-389744B71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37233"/>
            <a:ext cx="9144000" cy="338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0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sz="2000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Les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éclairages conjoncturels départementaux </a:t>
            </a:r>
            <a:r>
              <a:rPr lang="fr-FR" sz="2000" dirty="0"/>
              <a:t>:</a:t>
            </a:r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>
                <a:hlinkClick r:id="rId4"/>
              </a:rPr>
              <a:t>http://paca.dreets.gouv.fr/Les-outils-de-pilotage-territorialises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lvl="1" algn="ctr"/>
            <a:r>
              <a:rPr lang="fr-FR" u="sng" dirty="0">
                <a:hlinkClick r:id="rId5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334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56817" y="6568767"/>
            <a:ext cx="4931923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5677" y="438602"/>
            <a:ext cx="892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progresse faiblement…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058176" y="1722142"/>
            <a:ext cx="2858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2023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(par rapport au T2 2023)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6058176" y="2675647"/>
            <a:ext cx="2058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+0,2 % (après +0,1 %) </a:t>
            </a:r>
          </a:p>
          <a:p>
            <a:pPr algn="ctr"/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928969" y="3210513"/>
            <a:ext cx="2317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2"/>
                </a:solidFill>
              </a:rPr>
              <a:t>+0,1 % (après +0,1 %)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C7166A-FEC6-1B9B-96C6-9BBDAB65C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00" y="1308221"/>
            <a:ext cx="5609263" cy="494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0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08138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981713" y="5841402"/>
            <a:ext cx="632667" cy="219426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5183" y="6568767"/>
            <a:ext cx="4474723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10170" y="404687"/>
            <a:ext cx="89338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tiré uniquement par l’emploi hors 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298046" y="5695950"/>
            <a:ext cx="4743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7065280" y="3005502"/>
            <a:ext cx="207871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+4 000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emplois hors intérim</a:t>
            </a:r>
          </a:p>
          <a:p>
            <a:pPr algn="ctr"/>
            <a:endParaRPr lang="fr-FR" sz="16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Nombre d’intérimaires stable</a:t>
            </a:r>
          </a:p>
          <a:p>
            <a:pPr algn="ctr"/>
            <a:endParaRPr lang="fr-FR" sz="1600" b="1" dirty="0">
              <a:solidFill>
                <a:srgbClr val="0070C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983745" y="2420727"/>
            <a:ext cx="216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T3 2023, </a:t>
            </a:r>
          </a:p>
          <a:p>
            <a:pPr algn="ctr"/>
            <a:r>
              <a:rPr lang="fr-FR" sz="1600" b="1" dirty="0"/>
              <a:t>+4 000 emplois :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490763" y="5499303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0AE4CCA-1A5A-8CFF-A3B0-20286A476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63" y="1313174"/>
            <a:ext cx="6220430" cy="40587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3137566-73B6-6305-802C-976025F1D875}"/>
              </a:ext>
            </a:extLst>
          </p:cNvPr>
          <p:cNvSpPr/>
          <p:nvPr/>
        </p:nvSpPr>
        <p:spPr>
          <a:xfrm>
            <a:off x="587229" y="5184396"/>
            <a:ext cx="335560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6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45" y="480364"/>
            <a:ext cx="893035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Croissance ralentie dans le tertiaire marchand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66545" y="6568767"/>
            <a:ext cx="4387174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226620" y="2304088"/>
            <a:ext cx="2512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Au T3 2023 :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302132" y="2721329"/>
            <a:ext cx="2512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</a:rPr>
              <a:t>+0,1 % (après +0,3 %) </a:t>
            </a:r>
            <a:endParaRPr lang="fr-FR" sz="1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327328" y="3662435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+0,4 % (après +0,1 %)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327328" y="3035046"/>
            <a:ext cx="1993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accent4">
                    <a:lumMod val="75000"/>
                  </a:schemeClr>
                </a:solidFill>
              </a:rPr>
              <a:t>-0,2 % (après -0,8 %)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02132" y="3318870"/>
            <a:ext cx="21374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 +0,6 % (après +0,2 %)</a:t>
            </a:r>
            <a:endParaRPr lang="fr-FR" sz="5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4" t="61853" r="29737" b="32112"/>
          <a:stretch/>
        </p:blipFill>
        <p:spPr bwMode="auto">
          <a:xfrm>
            <a:off x="697754" y="5635455"/>
            <a:ext cx="6350082" cy="684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0E2391-3836-70A3-E35D-AF4D07C5A0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61" y="1531733"/>
            <a:ext cx="5583826" cy="37945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64ED14-EF9C-9C10-0677-8CA25C812917}"/>
              </a:ext>
            </a:extLst>
          </p:cNvPr>
          <p:cNvSpPr/>
          <p:nvPr/>
        </p:nvSpPr>
        <p:spPr>
          <a:xfrm>
            <a:off x="851136" y="1298189"/>
            <a:ext cx="5172075" cy="2887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547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57079" y="95410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5728" y="6568767"/>
            <a:ext cx="4338536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57079" y="415210"/>
            <a:ext cx="8736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Nouveau recul dans la construction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92382" y="5777345"/>
            <a:ext cx="5834797" cy="176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56466" r="26208" b="31250"/>
          <a:stretch/>
        </p:blipFill>
        <p:spPr bwMode="auto">
          <a:xfrm>
            <a:off x="1392381" y="5222771"/>
            <a:ext cx="6332721" cy="113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45D7E4-EB14-B7E8-9526-A9787868B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2427" y="1454243"/>
            <a:ext cx="61626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80" y="373467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embauches repartent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21E4633-35AB-8694-62EC-E47E1C6A3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602" y="1111074"/>
            <a:ext cx="7381875" cy="52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2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079" y="34243"/>
            <a:ext cx="8986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de nouveau quasi-stable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89668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CC85808-FB42-3254-EB92-AFE190DF1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59" y="1759132"/>
            <a:ext cx="6171281" cy="40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40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26555" y="164016"/>
            <a:ext cx="8986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La croissance de l’apprentissage se modère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57080" y="71088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23E2202-5719-2FCA-33D8-85E7DEE2F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74" y="1437930"/>
            <a:ext cx="7486910" cy="435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8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30388" y="73200"/>
            <a:ext cx="90479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Après avoir atteint son plus bas niveau historique, le taux de chômage repart à la hausse…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30388" y="95547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208179" y="6568767"/>
            <a:ext cx="4464995" cy="365125"/>
          </a:xfrm>
        </p:spPr>
        <p:txBody>
          <a:bodyPr/>
          <a:lstStyle/>
          <a:p>
            <a:r>
              <a:rPr lang="fr-FR"/>
              <a:t>La Note de conjoncture du 3e trimestre 2023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378535" y="3429739"/>
            <a:ext cx="151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+0,2 point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78535" y="3984876"/>
            <a:ext cx="1310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+0,2 point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788410" y="2597603"/>
            <a:ext cx="2389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T2 2023 :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461332E-4D43-B24D-656A-7957D9AC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9" t="14401" r="4977" b="7584"/>
          <a:stretch/>
        </p:blipFill>
        <p:spPr>
          <a:xfrm>
            <a:off x="541982" y="1463687"/>
            <a:ext cx="8060036" cy="443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725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75A013-2665-47DA-9765-AD20C70A535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2ff91c20-40e6-4ab5-a5ac-9b5646c66526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6459</TotalTime>
  <Words>1057</Words>
  <Application>Microsoft Office PowerPoint</Application>
  <PresentationFormat>Affichage à l'écran (4:3)</PresentationFormat>
  <Paragraphs>157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SAUVIAC, Mathieu (DREETS-PACA)</cp:lastModifiedBy>
  <cp:revision>723</cp:revision>
  <cp:lastPrinted>2018-10-09T12:30:48Z</cp:lastPrinted>
  <dcterms:created xsi:type="dcterms:W3CDTF">2018-05-30T13:27:07Z</dcterms:created>
  <dcterms:modified xsi:type="dcterms:W3CDTF">2024-01-04T14:35:09Z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