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6" r:id="rId6"/>
    <p:sldId id="263" r:id="rId7"/>
    <p:sldId id="300" r:id="rId8"/>
    <p:sldId id="265" r:id="rId9"/>
    <p:sldId id="290" r:id="rId10"/>
    <p:sldId id="310" r:id="rId11"/>
    <p:sldId id="301" r:id="rId12"/>
    <p:sldId id="312" r:id="rId13"/>
    <p:sldId id="269" r:id="rId14"/>
    <p:sldId id="294" r:id="rId15"/>
    <p:sldId id="283" r:id="rId16"/>
    <p:sldId id="317" r:id="rId17"/>
    <p:sldId id="318" r:id="rId18"/>
    <p:sldId id="319" r:id="rId19"/>
    <p:sldId id="320" r:id="rId20"/>
    <p:sldId id="309" r:id="rId21"/>
    <p:sldId id="308" r:id="rId22"/>
    <p:sldId id="303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110" d="100"/>
          <a:sy n="110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Notes%20de%20conjoncture\01%20-%20Notes\2024\2024-T3\01%20-%20Fichiers%20de%20travail\DEFM-Ch&#244;mage\2024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10'!$C$25</c:f>
              <c:strCache>
                <c:ptCount val="1"/>
                <c:pt idx="0">
                  <c:v>T2 2024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E5-4F42-A57A-7556F8F1021D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E5-4F42-A57A-7556F8F1021D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5-4F42-A57A-7556F8F1021D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E5-4F42-A57A-7556F8F1021D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E5-4F42-A57A-7556F8F1021D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E5-4F42-A57A-7556F8F1021D}"/>
                </c:ext>
              </c:extLst>
            </c:dLbl>
            <c:dLbl>
              <c:idx val="7"/>
              <c:layout>
                <c:manualLayout>
                  <c:x val="5.6081225140975027E-4"/>
                  <c:y val="2.7904305370655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E5-4F42-A57A-7556F8F102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10'!$C$26:$C$33</c:f>
              <c:numCache>
                <c:formatCode>0.0</c:formatCode>
                <c:ptCount val="8"/>
                <c:pt idx="0">
                  <c:v>7.1</c:v>
                </c:pt>
                <c:pt idx="1">
                  <c:v>7.8</c:v>
                </c:pt>
                <c:pt idx="2">
                  <c:v>8</c:v>
                </c:pt>
                <c:pt idx="3">
                  <c:v>6.2</c:v>
                </c:pt>
                <c:pt idx="4">
                  <c:v>6.7</c:v>
                </c:pt>
                <c:pt idx="5">
                  <c:v>8.5</c:v>
                </c:pt>
                <c:pt idx="6">
                  <c:v>7.1</c:v>
                </c:pt>
                <c:pt idx="7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E5-4F42-A57A-7556F8F1021D}"/>
            </c:ext>
          </c:extLst>
        </c:ser>
        <c:ser>
          <c:idx val="1"/>
          <c:order val="1"/>
          <c:tx>
            <c:strRef>
              <c:f>'Figure 10'!$B$25</c:f>
              <c:strCache>
                <c:ptCount val="1"/>
                <c:pt idx="0">
                  <c:v>T3 2024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FE5-4F42-A57A-7556F8F1021D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FE5-4F42-A57A-7556F8F1021D}"/>
                </c:ext>
              </c:extLst>
            </c:dLbl>
            <c:dLbl>
              <c:idx val="7"/>
              <c:layout>
                <c:manualLayout>
                  <c:x val="3.73482726423902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E5-4F42-A57A-7556F8F1021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10'!$B$26:$B$33</c:f>
              <c:numCache>
                <c:formatCode>0.0</c:formatCode>
                <c:ptCount val="8"/>
                <c:pt idx="0">
                  <c:v>7.2</c:v>
                </c:pt>
                <c:pt idx="1">
                  <c:v>7.9</c:v>
                </c:pt>
                <c:pt idx="2">
                  <c:v>8</c:v>
                </c:pt>
                <c:pt idx="3">
                  <c:v>6.2</c:v>
                </c:pt>
                <c:pt idx="4">
                  <c:v>6.7</c:v>
                </c:pt>
                <c:pt idx="5">
                  <c:v>8.5</c:v>
                </c:pt>
                <c:pt idx="6">
                  <c:v>7.2</c:v>
                </c:pt>
                <c:pt idx="7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FE5-4F42-A57A-7556F8F10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232"/>
        <c:axId val="172409600"/>
      </c:barChart>
      <c:catAx>
        <c:axId val="1723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724096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72409600"/>
        <c:scaling>
          <c:orientation val="minMax"/>
          <c:max val="10"/>
          <c:min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238323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5626046744156976"/>
          <c:y val="0.11789261412586248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Paca_trim!$BH$83:$BH$125</c:f>
              <c:numCache>
                <c:formatCode>#\ ##0.0</c:formatCode>
                <c:ptCount val="43"/>
                <c:pt idx="0">
                  <c:v>1.2228065408161681</c:v>
                </c:pt>
                <c:pt idx="1">
                  <c:v>1.4780658813125624</c:v>
                </c:pt>
                <c:pt idx="2">
                  <c:v>1.5086676418412326</c:v>
                </c:pt>
                <c:pt idx="3">
                  <c:v>1.7851804726244147</c:v>
                </c:pt>
                <c:pt idx="4">
                  <c:v>2.0272305560575798</c:v>
                </c:pt>
                <c:pt idx="5">
                  <c:v>2.4379262495940468</c:v>
                </c:pt>
                <c:pt idx="6">
                  <c:v>0.19166060221778025</c:v>
                </c:pt>
                <c:pt idx="7">
                  <c:v>1.0873551811179993</c:v>
                </c:pt>
                <c:pt idx="8">
                  <c:v>0.6018567922313478</c:v>
                </c:pt>
                <c:pt idx="9">
                  <c:v>-0.23548380253304302</c:v>
                </c:pt>
                <c:pt idx="10">
                  <c:v>1.0823799600221173</c:v>
                </c:pt>
                <c:pt idx="11">
                  <c:v>0.73349461800078508</c:v>
                </c:pt>
                <c:pt idx="12">
                  <c:v>1.0727387905409502</c:v>
                </c:pt>
                <c:pt idx="13">
                  <c:v>0.95390930629786208</c:v>
                </c:pt>
                <c:pt idx="14">
                  <c:v>1.0547357361659682</c:v>
                </c:pt>
                <c:pt idx="15">
                  <c:v>1.0167225886594355</c:v>
                </c:pt>
                <c:pt idx="16">
                  <c:v>0.22923363786433448</c:v>
                </c:pt>
                <c:pt idx="17">
                  <c:v>0.28205264982796852</c:v>
                </c:pt>
                <c:pt idx="18">
                  <c:v>-3.9230027594006067E-2</c:v>
                </c:pt>
                <c:pt idx="19">
                  <c:v>-0.10975415070242356</c:v>
                </c:pt>
                <c:pt idx="20">
                  <c:v>-7.524755112505721E-2</c:v>
                </c:pt>
                <c:pt idx="21">
                  <c:v>-0.85700195924242051</c:v>
                </c:pt>
                <c:pt idx="22">
                  <c:v>-1.3295512596456449</c:v>
                </c:pt>
                <c:pt idx="23">
                  <c:v>-1.1499107592953361</c:v>
                </c:pt>
                <c:pt idx="24">
                  <c:v>-0.33492757019006891</c:v>
                </c:pt>
                <c:pt idx="25">
                  <c:v>7.604757294979958</c:v>
                </c:pt>
                <c:pt idx="26">
                  <c:v>-1.5287434615532947</c:v>
                </c:pt>
                <c:pt idx="27">
                  <c:v>-1.8826799966066066</c:v>
                </c:pt>
                <c:pt idx="28">
                  <c:v>0.28998230841879025</c:v>
                </c:pt>
                <c:pt idx="29">
                  <c:v>0.10212878838120609</c:v>
                </c:pt>
                <c:pt idx="30">
                  <c:v>-2.7367765528937937</c:v>
                </c:pt>
                <c:pt idx="31">
                  <c:v>-3.3266808797586034</c:v>
                </c:pt>
                <c:pt idx="32">
                  <c:v>-2.6386432652946268</c:v>
                </c:pt>
                <c:pt idx="33">
                  <c:v>-1.4524112777166698</c:v>
                </c:pt>
                <c:pt idx="34">
                  <c:v>-0.1145567900599942</c:v>
                </c:pt>
                <c:pt idx="35">
                  <c:v>-0.56461869858330793</c:v>
                </c:pt>
                <c:pt idx="36">
                  <c:v>-0.28317301649500859</c:v>
                </c:pt>
                <c:pt idx="37">
                  <c:v>-0.65692889449100456</c:v>
                </c:pt>
                <c:pt idx="38">
                  <c:v>1.5673513255309857E-2</c:v>
                </c:pt>
                <c:pt idx="39">
                  <c:v>0.9813066676616522</c:v>
                </c:pt>
                <c:pt idx="40">
                  <c:v>-0.30594147206621791</c:v>
                </c:pt>
                <c:pt idx="41">
                  <c:v>-0.99847301083717532</c:v>
                </c:pt>
                <c:pt idx="42">
                  <c:v>0.27628239205146343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8-4624-AC11-4629D94F0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55008"/>
        <c:axId val="151756800"/>
      </c:barChart>
      <c:catAx>
        <c:axId val="151755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756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75680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7550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Paca_trim!$BI$107:$BI$125</c:f>
              <c:numCache>
                <c:formatCode>#\ ##0.0</c:formatCode>
                <c:ptCount val="19"/>
                <c:pt idx="0">
                  <c:v>-0.11254523178619857</c:v>
                </c:pt>
                <c:pt idx="1">
                  <c:v>9.4701561720031524</c:v>
                </c:pt>
                <c:pt idx="2">
                  <c:v>-2.1405771610969904</c:v>
                </c:pt>
                <c:pt idx="3">
                  <c:v>-1.8425817445947401</c:v>
                </c:pt>
                <c:pt idx="4">
                  <c:v>0.34586588541667407</c:v>
                </c:pt>
                <c:pt idx="5">
                  <c:v>-4.3253179784541462E-2</c:v>
                </c:pt>
                <c:pt idx="6">
                  <c:v>-3.2764938946058919</c:v>
                </c:pt>
                <c:pt idx="7">
                  <c:v>-3.5622413600268299</c:v>
                </c:pt>
                <c:pt idx="8">
                  <c:v>-3.0849521600463947</c:v>
                </c:pt>
                <c:pt idx="9">
                  <c:v>-1.6334589840244162</c:v>
                </c:pt>
                <c:pt idx="10">
                  <c:v>-9.1240875912412811E-2</c:v>
                </c:pt>
                <c:pt idx="11">
                  <c:v>-0.58904109589040798</c:v>
                </c:pt>
                <c:pt idx="12">
                  <c:v>-0.21129024849571021</c:v>
                </c:pt>
                <c:pt idx="13">
                  <c:v>-0.41426927502876687</c:v>
                </c:pt>
                <c:pt idx="14">
                  <c:v>0.22648486249132738</c:v>
                </c:pt>
                <c:pt idx="15">
                  <c:v>1.3773596507409502</c:v>
                </c:pt>
                <c:pt idx="16">
                  <c:v>-0.24109904773458313</c:v>
                </c:pt>
                <c:pt idx="17">
                  <c:v>-1.022967365365024</c:v>
                </c:pt>
                <c:pt idx="18">
                  <c:v>0.20425087536088959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0-4730-A7A7-F580291ACD80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Paca_trim!$BJ$107:$BJ$125</c:f>
              <c:numCache>
                <c:formatCode>#\ ##0.0</c:formatCode>
                <c:ptCount val="19"/>
                <c:pt idx="0">
                  <c:v>-0.54330414352840029</c:v>
                </c:pt>
                <c:pt idx="1">
                  <c:v>5.8492718609489458</c:v>
                </c:pt>
                <c:pt idx="2">
                  <c:v>-0.93326401481049759</c:v>
                </c:pt>
                <c:pt idx="3">
                  <c:v>-1.9212308164911041</c:v>
                </c:pt>
                <c:pt idx="4">
                  <c:v>0.23621225171612803</c:v>
                </c:pt>
                <c:pt idx="5">
                  <c:v>0.24216542763029203</c:v>
                </c:pt>
                <c:pt idx="6">
                  <c:v>-2.2183834894081267</c:v>
                </c:pt>
                <c:pt idx="7">
                  <c:v>-3.1028757388590011</c:v>
                </c:pt>
                <c:pt idx="8">
                  <c:v>-2.216617088650974</c:v>
                </c:pt>
                <c:pt idx="9">
                  <c:v>-1.282734256715079</c:v>
                </c:pt>
                <c:pt idx="10">
                  <c:v>-0.13633071559424614</c:v>
                </c:pt>
                <c:pt idx="11">
                  <c:v>-0.5418011689253599</c:v>
                </c:pt>
                <c:pt idx="12">
                  <c:v>-0.35030025736346726</c:v>
                </c:pt>
                <c:pt idx="13">
                  <c:v>-0.88385106535618929</c:v>
                </c:pt>
                <c:pt idx="14">
                  <c:v>-0.18239986102868144</c:v>
                </c:pt>
                <c:pt idx="15">
                  <c:v>0.60766029034269309</c:v>
                </c:pt>
                <c:pt idx="16">
                  <c:v>-0.36758346306867695</c:v>
                </c:pt>
                <c:pt idx="17">
                  <c:v>-0.97515806530954485</c:v>
                </c:pt>
                <c:pt idx="18">
                  <c:v>0.34481247169175777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0-4730-A7A7-F580291AC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96928"/>
        <c:axId val="172398464"/>
      </c:barChart>
      <c:catAx>
        <c:axId val="17239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9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98464"/>
        <c:scaling>
          <c:orientation val="minMax"/>
          <c:max val="10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969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Paca_trim!$BK$107:$BK$125</c:f>
              <c:numCache>
                <c:formatCode>#\ ##0.0</c:formatCode>
                <c:ptCount val="19"/>
                <c:pt idx="0">
                  <c:v>-1.2571034957809535</c:v>
                </c:pt>
                <c:pt idx="1">
                  <c:v>15.643529822113699</c:v>
                </c:pt>
                <c:pt idx="2">
                  <c:v>-4.122052983461522</c:v>
                </c:pt>
                <c:pt idx="3">
                  <c:v>-4.1367377968856474</c:v>
                </c:pt>
                <c:pt idx="4">
                  <c:v>4.922336469044275E-2</c:v>
                </c:pt>
                <c:pt idx="5">
                  <c:v>-0.73798720822172426</c:v>
                </c:pt>
                <c:pt idx="6">
                  <c:v>-6.3388038330212559</c:v>
                </c:pt>
                <c:pt idx="7">
                  <c:v>-5.5800552713588525</c:v>
                </c:pt>
                <c:pt idx="8">
                  <c:v>-3.5434051563083768</c:v>
                </c:pt>
                <c:pt idx="9">
                  <c:v>-1.3880818645490289</c:v>
                </c:pt>
                <c:pt idx="10">
                  <c:v>-9.1659028414303734E-2</c:v>
                </c:pt>
                <c:pt idx="11">
                  <c:v>0.23591087811272171</c:v>
                </c:pt>
                <c:pt idx="12">
                  <c:v>-0.24843096234309359</c:v>
                </c:pt>
                <c:pt idx="13">
                  <c:v>0.16384847293222649</c:v>
                </c:pt>
                <c:pt idx="14">
                  <c:v>1.5114833475103007</c:v>
                </c:pt>
                <c:pt idx="15">
                  <c:v>2.3140389325770228</c:v>
                </c:pt>
                <c:pt idx="16">
                  <c:v>-0.661500661500658</c:v>
                </c:pt>
                <c:pt idx="17">
                  <c:v>-1.24302384576358</c:v>
                </c:pt>
                <c:pt idx="18">
                  <c:v>-0.23118417672746139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E-4F44-BDAC-59E626F441F9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Paca_trim!$BL$107:$BL$125</c:f>
              <c:numCache>
                <c:formatCode>#\ ##0.0</c:formatCode>
                <c:ptCount val="19"/>
                <c:pt idx="0">
                  <c:v>-0.31617293284761372</c:v>
                </c:pt>
                <c:pt idx="1">
                  <c:v>7.5938311613689136</c:v>
                </c:pt>
                <c:pt idx="2">
                  <c:v>-1.6384337683976846</c:v>
                </c:pt>
                <c:pt idx="3">
                  <c:v>-1.9817139382356741</c:v>
                </c:pt>
                <c:pt idx="4">
                  <c:v>0.29689698339370185</c:v>
                </c:pt>
                <c:pt idx="5">
                  <c:v>-6.2959076600210828E-2</c:v>
                </c:pt>
                <c:pt idx="6">
                  <c:v>-2.8305223369216703</c:v>
                </c:pt>
                <c:pt idx="7">
                  <c:v>-3.4703185959484517</c:v>
                </c:pt>
                <c:pt idx="8">
                  <c:v>-2.7325430678952656</c:v>
                </c:pt>
                <c:pt idx="9">
                  <c:v>-1.6560262638254608</c:v>
                </c:pt>
                <c:pt idx="10">
                  <c:v>-8.6228135008581397E-3</c:v>
                </c:pt>
                <c:pt idx="11">
                  <c:v>-0.64430290860262307</c:v>
                </c:pt>
                <c:pt idx="12">
                  <c:v>-0.27278363298200992</c:v>
                </c:pt>
                <c:pt idx="13">
                  <c:v>-0.56819594678602092</c:v>
                </c:pt>
                <c:pt idx="14">
                  <c:v>-3.6262238505502253E-2</c:v>
                </c:pt>
                <c:pt idx="15">
                  <c:v>0.84434103872710331</c:v>
                </c:pt>
                <c:pt idx="16">
                  <c:v>-0.14884828638410674</c:v>
                </c:pt>
                <c:pt idx="17">
                  <c:v>-1.0745475099069535</c:v>
                </c:pt>
                <c:pt idx="18">
                  <c:v>0.17203706959336706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E-4F44-BDAC-59E626F441F9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Paca_trim!$BM$107:$BM$125</c:f>
              <c:numCache>
                <c:formatCode>#\ ##0.0</c:formatCode>
                <c:ptCount val="19"/>
                <c:pt idx="0">
                  <c:v>2.2282191577338573E-2</c:v>
                </c:pt>
                <c:pt idx="1">
                  <c:v>4.2054455445544647</c:v>
                </c:pt>
                <c:pt idx="2">
                  <c:v>-5.9383833345216797E-2</c:v>
                </c:pt>
                <c:pt idx="3">
                  <c:v>-0.64410324666063223</c:v>
                </c:pt>
                <c:pt idx="4">
                  <c:v>0.38035547687964577</c:v>
                </c:pt>
                <c:pt idx="5">
                  <c:v>0.82455555025975347</c:v>
                </c:pt>
                <c:pt idx="6">
                  <c:v>-0.99035643377138882</c:v>
                </c:pt>
                <c:pt idx="7">
                  <c:v>-2.1103392298694068</c:v>
                </c:pt>
                <c:pt idx="8">
                  <c:v>-2.0899890257285891</c:v>
                </c:pt>
                <c:pt idx="9">
                  <c:v>-1.0585832420045738</c:v>
                </c:pt>
                <c:pt idx="10">
                  <c:v>-0.33985348538629889</c:v>
                </c:pt>
                <c:pt idx="11">
                  <c:v>-0.70981105385470311</c:v>
                </c:pt>
                <c:pt idx="12">
                  <c:v>-0.31800951484467488</c:v>
                </c:pt>
                <c:pt idx="13">
                  <c:v>-1.1586953192792682</c:v>
                </c:pt>
                <c:pt idx="14">
                  <c:v>-0.46736211526543503</c:v>
                </c:pt>
                <c:pt idx="15">
                  <c:v>0.72898020598231028</c:v>
                </c:pt>
                <c:pt idx="16">
                  <c:v>-0.48676213042134764</c:v>
                </c:pt>
                <c:pt idx="17">
                  <c:v>-0.74018478739098503</c:v>
                </c:pt>
                <c:pt idx="18">
                  <c:v>0.69877193439888963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2E-4F44-BDAC-59E626F44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91008"/>
        <c:axId val="153296896"/>
      </c:barChart>
      <c:catAx>
        <c:axId val="153291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296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296896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2910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8273154478444679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Paca_trim!$BT$107:$BT$125</c:f>
              <c:numCache>
                <c:formatCode>#\ ##0.0</c:formatCode>
                <c:ptCount val="19"/>
                <c:pt idx="0">
                  <c:v>0.76396748636691214</c:v>
                </c:pt>
                <c:pt idx="1">
                  <c:v>8.9704643504454609</c:v>
                </c:pt>
                <c:pt idx="2">
                  <c:v>-4.7133787804249483</c:v>
                </c:pt>
                <c:pt idx="3">
                  <c:v>-4.6170866625691591</c:v>
                </c:pt>
                <c:pt idx="4">
                  <c:v>-1.32226718560714</c:v>
                </c:pt>
                <c:pt idx="5">
                  <c:v>0.79537143454184722</c:v>
                </c:pt>
                <c:pt idx="6">
                  <c:v>-1.4343651606048446</c:v>
                </c:pt>
                <c:pt idx="7">
                  <c:v>-2.2742211121335565</c:v>
                </c:pt>
                <c:pt idx="8">
                  <c:v>-9.4161958568816928E-3</c:v>
                </c:pt>
                <c:pt idx="9">
                  <c:v>1.0735474150108226</c:v>
                </c:pt>
                <c:pt idx="10">
                  <c:v>1.7928684564294306</c:v>
                </c:pt>
                <c:pt idx="11">
                  <c:v>1.3219487957321086</c:v>
                </c:pt>
                <c:pt idx="12">
                  <c:v>1.0194995418704611</c:v>
                </c:pt>
                <c:pt idx="13">
                  <c:v>-0.37941210286284166</c:v>
                </c:pt>
                <c:pt idx="14">
                  <c:v>0.22056371983278922</c:v>
                </c:pt>
                <c:pt idx="15">
                  <c:v>0.65127824551525215</c:v>
                </c:pt>
                <c:pt idx="16">
                  <c:v>-0.84410714058706926</c:v>
                </c:pt>
                <c:pt idx="17">
                  <c:v>-0.82052334004281136</c:v>
                </c:pt>
                <c:pt idx="18">
                  <c:v>0.35677813829031457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3-4225-8254-5E79EDE844C5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Paca_trim!$BU$107:$BU$125</c:f>
              <c:numCache>
                <c:formatCode>#\ ##0.0</c:formatCode>
                <c:ptCount val="19"/>
                <c:pt idx="0">
                  <c:v>-1.603468242420647</c:v>
                </c:pt>
                <c:pt idx="1">
                  <c:v>5.9902827654887192</c:v>
                </c:pt>
                <c:pt idx="2">
                  <c:v>2.3418370252263676</c:v>
                </c:pt>
                <c:pt idx="3">
                  <c:v>1.2115900902780696</c:v>
                </c:pt>
                <c:pt idx="4">
                  <c:v>2.0093457943925142</c:v>
                </c:pt>
                <c:pt idx="5">
                  <c:v>-0.61302578750235259</c:v>
                </c:pt>
                <c:pt idx="6">
                  <c:v>-4.0993940379844602</c:v>
                </c:pt>
                <c:pt idx="7">
                  <c:v>-4.4583916429894117</c:v>
                </c:pt>
                <c:pt idx="8">
                  <c:v>-5.5304857299264709</c:v>
                </c:pt>
                <c:pt idx="9">
                  <c:v>-4.3930400463579318</c:v>
                </c:pt>
                <c:pt idx="10">
                  <c:v>-2.4620777774137514</c:v>
                </c:pt>
                <c:pt idx="11">
                  <c:v>-2.9877567472246902</c:v>
                </c:pt>
                <c:pt idx="12">
                  <c:v>-2.0306765459455756</c:v>
                </c:pt>
                <c:pt idx="13">
                  <c:v>-1.0408015408810534</c:v>
                </c:pt>
                <c:pt idx="14">
                  <c:v>-0.26963322738474682</c:v>
                </c:pt>
                <c:pt idx="15">
                  <c:v>1.4431254588100462</c:v>
                </c:pt>
                <c:pt idx="16">
                  <c:v>0.44125174294438185</c:v>
                </c:pt>
                <c:pt idx="17">
                  <c:v>-1.2423779148435066</c:v>
                </c:pt>
                <c:pt idx="18">
                  <c:v>0.16548042704627175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3-4225-8254-5E79EDE84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50144"/>
        <c:axId val="153351680"/>
      </c:barChart>
      <c:catAx>
        <c:axId val="15335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351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351680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3501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</a:t>
          </a:r>
          <a:r>
            <a:rPr lang="fr-FR" sz="1000" i="1">
              <a:effectLst/>
              <a:latin typeface="+mn-lt"/>
              <a:ea typeface="+mn-ea"/>
              <a:cs typeface="+mn-cs"/>
            </a:rPr>
            <a:t>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i="1">
              <a:effectLst/>
              <a:latin typeface="+mn-lt"/>
              <a:ea typeface="+mn-ea"/>
              <a:cs typeface="+mn-cs"/>
            </a:rPr>
            <a:t> : 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0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81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44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3e trimestre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3e trimestre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8D6958-6D2E-1A12-A181-6105F72FB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72" t="10267" r="15809" b="54076"/>
          <a:stretch/>
        </p:blipFill>
        <p:spPr>
          <a:xfrm>
            <a:off x="550379" y="1935479"/>
            <a:ext cx="8043242" cy="34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420" y="367246"/>
            <a:ext cx="889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Quasi-stabilité dans tous les départements de la région… 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pSpPr/>
          <p:nvPr/>
        </p:nvGrpSpPr>
        <p:grpSpPr>
          <a:xfrm>
            <a:off x="1171575" y="1153365"/>
            <a:ext cx="6800850" cy="4551269"/>
            <a:chOff x="0" y="0"/>
            <a:chExt cx="6255114" cy="4099044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00000000-0008-0000-0300-000006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0000000-0008-0000-0300-000007000000}"/>
                </a:ext>
              </a:extLst>
            </p:cNvPr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327511"/>
            <a:ext cx="879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dans la plupart des zones d’emploi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AE36EEC-9803-55C1-9158-7AE95A67F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39" y="1076983"/>
            <a:ext cx="46958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7079" y="402913"/>
            <a:ext cx="898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Le recul de la demande d’emploi s’interrompt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02CAE63-D4C1-5006-022A-A4D3FFD3AD67}"/>
              </a:ext>
            </a:extLst>
          </p:cNvPr>
          <p:cNvGraphicFramePr>
            <a:graphicFrameLocks/>
          </p:cNvGraphicFramePr>
          <p:nvPr/>
        </p:nvGraphicFramePr>
        <p:xfrm>
          <a:off x="819150" y="1039813"/>
          <a:ext cx="7505700" cy="477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7">
            <a:extLst>
              <a:ext uri="{FF2B5EF4-FFF2-40B4-BE49-F238E27FC236}">
                <a16:creationId xmlns:a16="http://schemas.microsoft.com/office/drawing/2014/main" id="{3A737E68-02B4-415E-BD29-5911FAC58427}"/>
              </a:ext>
            </a:extLst>
          </p:cNvPr>
          <p:cNvSpPr txBox="1"/>
          <p:nvPr/>
        </p:nvSpPr>
        <p:spPr>
          <a:xfrm>
            <a:off x="1874767" y="1934475"/>
            <a:ext cx="2689411" cy="78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FF0000"/>
                </a:solidFill>
              </a:rPr>
              <a:t>446 400 demandeurs d’emploi catégories A,B,C en moyenne </a:t>
            </a:r>
          </a:p>
          <a:p>
            <a:pPr algn="ctr"/>
            <a:r>
              <a:rPr lang="fr-FR" sz="1400" b="1">
                <a:solidFill>
                  <a:srgbClr val="FF0000"/>
                </a:solidFill>
              </a:rPr>
              <a:t>au T3 2024</a:t>
            </a:r>
          </a:p>
          <a:p>
            <a:pPr algn="ctr"/>
            <a:endParaRPr lang="fr-FR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053" y="489475"/>
            <a:ext cx="892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L’élévation est un peu plus prononcée chez les femmes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BC69940-30BA-4533-92F1-000C01E3CE2C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58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7081" y="18293"/>
            <a:ext cx="898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seniors repart à la hausse, pendant que celle des jeunes diminue faiblement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911EB7E-686C-41B0-AF0F-053B1D539283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02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1892"/>
            <a:ext cx="89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légère hausse de la demande d’emploi concerne aussi bien les inscrits depuis moins que les plus d’un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26344AE3-5316-4BD4-B3D3-A7032DD79643}"/>
              </a:ext>
            </a:extLst>
          </p:cNvPr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32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256" y="190262"/>
            <a:ext cx="9078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376092"/>
                </a:solidFill>
              </a:rPr>
              <a:t>Bénéficiaires de prestations sociales : sur un an, baisse du rythme de décroissance du RSA et de l’ASS, prime d’activité stable, AAH en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A69DB5-EEF4-4C06-7D32-023877BA8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48" y="1104039"/>
            <a:ext cx="6523609" cy="53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191" y="67151"/>
            <a:ext cx="911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RSA, ASS et PA : le recul annuel s’interrompt dans les Bouches-du-Rhône et le Var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00DD36-7C77-2C6D-D2C5-9088A08C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1657350"/>
            <a:ext cx="87915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59660"/>
            <a:ext cx="8928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rebond de l’emploi salarié plus marqué qu’au niveau national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82545" y="1999404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2024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T2 2024)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10586" y="3295519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+0,4 % (après +0,1 %)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96033" y="3711647"/>
            <a:ext cx="25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+0,2 % (après -0,1 %)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4186B6-7128-7D10-7FEA-BF97C1C4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2" y="1503107"/>
            <a:ext cx="5822389" cy="48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5125" y="360621"/>
            <a:ext cx="893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L’essentiel de la hausse est porté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+6 900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+400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2024, </a:t>
            </a:r>
          </a:p>
          <a:p>
            <a:pPr algn="ctr"/>
            <a:r>
              <a:rPr lang="fr-FR" sz="1600" b="1" dirty="0"/>
              <a:t>+7 300 emplois :</a:t>
            </a:r>
            <a:endParaRPr lang="fr-F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9B07F5-FCD2-9232-3F30-1CBA809A68F2}"/>
              </a:ext>
            </a:extLst>
          </p:cNvPr>
          <p:cNvSpPr/>
          <p:nvPr/>
        </p:nvSpPr>
        <p:spPr>
          <a:xfrm>
            <a:off x="587228" y="5184396"/>
            <a:ext cx="539207" cy="269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0BAF0E-6FB1-C56C-0DFD-5B160D104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657024" y="5756584"/>
            <a:ext cx="5768619" cy="5965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4D22B33-0D33-F574-367F-EED933F25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93" y="1355540"/>
            <a:ext cx="6345013" cy="41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34452"/>
            <a:ext cx="89303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Croissance soutenue dans quasiment tous les secteurs d’activité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69090" y="2179305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2024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28672" y="2782921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+0,4 % (après une stabilité)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528672" y="3777398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+0,4 % (après +0,3 %)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28672" y="3204560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-0,2 % (après -0,4 %)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56742" y="3454811"/>
            <a:ext cx="213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 +0,6 % (après +0,1 %)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BDEC15-0F33-C03D-F568-4AF07DD97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62" t="77735" r="5497" b="14315"/>
          <a:stretch/>
        </p:blipFill>
        <p:spPr>
          <a:xfrm>
            <a:off x="458001" y="5756584"/>
            <a:ext cx="5768619" cy="5965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B09F51-06A8-5282-EFAF-940405DF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84" y="1501949"/>
            <a:ext cx="6031350" cy="40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0"/>
            <a:ext cx="873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Même si les destructions sont moins nombreuses, la  construction continue de perdre des effectifs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13FE19-34CC-69E8-D353-3624B3D39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28" t="67389" r="6116" b="19321"/>
          <a:stretch/>
        </p:blipFill>
        <p:spPr>
          <a:xfrm>
            <a:off x="1392382" y="5359034"/>
            <a:ext cx="5834797" cy="10521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404CFFC-5FB6-8A24-C377-2AA4A7598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208" y="1292404"/>
            <a:ext cx="6599583" cy="39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522" y="72913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embauches en contrat long rebondissent, tirées par les CDD de plus d’un mois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102702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A6497B-8D7D-EF2D-4FA9-0375E63B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69" y="1308505"/>
            <a:ext cx="6948061" cy="49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67086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du nombre de bénéficiaires de contrat aidé se</a:t>
            </a:r>
          </a:p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consolide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79" y="99580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6A4643-76B1-523C-55EA-CB226322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23" y="1151792"/>
            <a:ext cx="86772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481572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croissance de l’apprentissage toujours modérée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4196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5452C4-0853-680F-1ABF-043BAFD4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9" y="1407341"/>
            <a:ext cx="7754341" cy="47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069" y="380212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demeure au plus bas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628354" y="3341674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+0,1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89998" y="378521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+0,1 point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00319" y="2386816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T3 2024 :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9231393-332A-63FF-A655-76931F351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40" y="1236686"/>
            <a:ext cx="7495676" cy="5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848</Words>
  <Application>Microsoft Office PowerPoint</Application>
  <PresentationFormat>Affichage à l'écran (4:3)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801</cp:revision>
  <cp:lastPrinted>2018-10-09T12:30:48Z</cp:lastPrinted>
  <dcterms:created xsi:type="dcterms:W3CDTF">2018-05-30T13:27:07Z</dcterms:created>
  <dcterms:modified xsi:type="dcterms:W3CDTF">2025-01-07T13:27:49Z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