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256" r:id="rId6"/>
    <p:sldId id="263" r:id="rId7"/>
    <p:sldId id="330" r:id="rId8"/>
    <p:sldId id="300" r:id="rId9"/>
    <p:sldId id="265" r:id="rId10"/>
    <p:sldId id="290" r:id="rId11"/>
    <p:sldId id="325" r:id="rId12"/>
    <p:sldId id="269" r:id="rId13"/>
    <p:sldId id="294" r:id="rId14"/>
    <p:sldId id="283" r:id="rId15"/>
    <p:sldId id="329" r:id="rId16"/>
    <p:sldId id="317" r:id="rId17"/>
    <p:sldId id="309" r:id="rId18"/>
    <p:sldId id="308" r:id="rId19"/>
    <p:sldId id="326" r:id="rId20"/>
    <p:sldId id="327" r:id="rId21"/>
    <p:sldId id="303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06" autoAdjust="0"/>
  </p:normalViewPr>
  <p:slideViewPr>
    <p:cSldViewPr snapToGrid="0" snapToObjects="1">
      <p:cViewPr varScale="1">
        <p:scale>
          <a:sx n="82" d="100"/>
          <a:sy n="82" d="100"/>
        </p:scale>
        <p:origin x="14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5\2025-T3\01%20-%20Fichiers%20de%20travail\DEFM-Ch&#244;mage\2025_T3_Taux%20de%20ch&#244;mage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7'!$C$25</c:f>
              <c:strCache>
                <c:ptCount val="1"/>
                <c:pt idx="0">
                  <c:v>T2 2025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93-4BCB-9AFE-A087E6D9C35C}"/>
                </c:ext>
              </c:extLst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93-4BCB-9AFE-A087E6D9C35C}"/>
                </c:ext>
              </c:extLst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93-4BCB-9AFE-A087E6D9C35C}"/>
                </c:ext>
              </c:extLst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93-4BCB-9AFE-A087E6D9C35C}"/>
                </c:ext>
              </c:extLst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93-4BCB-9AFE-A087E6D9C35C}"/>
                </c:ext>
              </c:extLst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93-4BCB-9AFE-A087E6D9C35C}"/>
                </c:ext>
              </c:extLst>
            </c:dLbl>
            <c:dLbl>
              <c:idx val="7"/>
              <c:layout>
                <c:manualLayout>
                  <c:x val="5.6081225140975027E-4"/>
                  <c:y val="2.7904305370655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93-4BCB-9AFE-A087E6D9C35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7'!$A$26:$A$33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7'!$C$26:$C$33</c:f>
              <c:numCache>
                <c:formatCode>0.0</c:formatCode>
                <c:ptCount val="8"/>
                <c:pt idx="0">
                  <c:v>7.4</c:v>
                </c:pt>
                <c:pt idx="1">
                  <c:v>8</c:v>
                </c:pt>
                <c:pt idx="2">
                  <c:v>7.9</c:v>
                </c:pt>
                <c:pt idx="3">
                  <c:v>6.4</c:v>
                </c:pt>
                <c:pt idx="4">
                  <c:v>6.9</c:v>
                </c:pt>
                <c:pt idx="5">
                  <c:v>8.6999999999999993</c:v>
                </c:pt>
                <c:pt idx="6">
                  <c:v>7.3</c:v>
                </c:pt>
                <c:pt idx="7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93-4BCB-9AFE-A087E6D9C35C}"/>
            </c:ext>
          </c:extLst>
        </c:ser>
        <c:ser>
          <c:idx val="1"/>
          <c:order val="1"/>
          <c:tx>
            <c:strRef>
              <c:f>'Figure 7'!$B$25</c:f>
              <c:strCache>
                <c:ptCount val="1"/>
                <c:pt idx="0">
                  <c:v>T3 2025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193-4BCB-9AFE-A087E6D9C35C}"/>
                </c:ext>
              </c:extLst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193-4BCB-9AFE-A087E6D9C35C}"/>
                </c:ext>
              </c:extLst>
            </c:dLbl>
            <c:dLbl>
              <c:idx val="7"/>
              <c:layout>
                <c:manualLayout>
                  <c:x val="3.73482726423902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93-4BCB-9AFE-A087E6D9C35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7'!$A$26:$A$33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7'!$B$26:$B$33</c:f>
              <c:numCache>
                <c:formatCode>0.0</c:formatCode>
                <c:ptCount val="8"/>
                <c:pt idx="0">
                  <c:v>7.5</c:v>
                </c:pt>
                <c:pt idx="1">
                  <c:v>8.1999999999999993</c:v>
                </c:pt>
                <c:pt idx="2">
                  <c:v>8</c:v>
                </c:pt>
                <c:pt idx="3">
                  <c:v>6.5</c:v>
                </c:pt>
                <c:pt idx="4">
                  <c:v>7</c:v>
                </c:pt>
                <c:pt idx="5">
                  <c:v>8.8000000000000007</c:v>
                </c:pt>
                <c:pt idx="6">
                  <c:v>7.5</c:v>
                </c:pt>
                <c:pt idx="7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193-4BCB-9AFE-A087E6D9C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83232"/>
        <c:axId val="172409600"/>
      </c:barChart>
      <c:catAx>
        <c:axId val="1723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240960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2409600"/>
        <c:scaling>
          <c:orientation val="minMax"/>
          <c:max val="11"/>
          <c:min val="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2383232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5626046744156976"/>
          <c:y val="0.11789261412586248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7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447272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07407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avril 2019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47A29-6507-FFF5-E17A-AEEDB3738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0EEA943-B4C5-8AE1-304F-35A009ECA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319856B-00F0-EF0D-06FA-C9EEFD4E1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sein des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départements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région, les évolutions sont contrastées.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Bouches-du-Rhône suivent la tendance régionale (+0,1 %, après +0,4 %)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décélération est plus marquée dans les Alpes-Maritimes (+0,2 %, après +0,7 %).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Alpes-de-Haute-Provence et le Vaucluse perdent à nouveau des effectifs après le sursaut du trimestre précédent (respectivement -0,5 % et -0,2 %, après +0,4 %).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Seuls les Hautes-Alpes et le Var enregistrent une croissance soutenue (+0,4 %, après respectivement +0,5 % et +0,2 %).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CB0D14-CFC1-3E7D-D4FB-530AD7718F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60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721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Note de conjoncture du 3e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reets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B210C44-1293-5707-806D-62513FA5C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06" y="1866819"/>
            <a:ext cx="8515788" cy="31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250" y="55625"/>
            <a:ext cx="879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taux de chômage varie peu, sauf dans la zone d’emploi d’Avignon (partie Paca) où il augmente de +0,3 point  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725ECEE-2090-7518-BE4C-30C5CA9B9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82" y="1159259"/>
            <a:ext cx="5042516" cy="53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6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6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6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600" b="1" dirty="0" err="1">
                <a:solidFill>
                  <a:srgbClr val="002060"/>
                </a:solidFill>
              </a:rPr>
              <a:t>Pacea</a:t>
            </a:r>
            <a:r>
              <a:rPr lang="fr-FR" sz="16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600" b="1" dirty="0">
                <a:solidFill>
                  <a:srgbClr val="002060"/>
                </a:solidFill>
              </a:rPr>
              <a:t>suivies par Cap emploi</a:t>
            </a:r>
            <a:r>
              <a:rPr lang="fr-FR" sz="16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600" baseline="30000" dirty="0">
                <a:solidFill>
                  <a:srgbClr val="002060"/>
                </a:solidFill>
              </a:rPr>
              <a:t>er</a:t>
            </a:r>
            <a:r>
              <a:rPr lang="fr-FR" sz="16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600" dirty="0">
              <a:solidFill>
                <a:srgbClr val="002060"/>
              </a:solidFill>
            </a:endParaRP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6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600" b="1" dirty="0" err="1">
                <a:solidFill>
                  <a:srgbClr val="002060"/>
                </a:solidFill>
              </a:rPr>
              <a:t>Cnis</a:t>
            </a:r>
            <a:r>
              <a:rPr lang="fr-FR" sz="1600" b="1" dirty="0">
                <a:solidFill>
                  <a:srgbClr val="002060"/>
                </a:solidFill>
              </a:rPr>
              <a:t> : la </a:t>
            </a:r>
            <a:r>
              <a:rPr lang="fr-FR" sz="1600" b="1" dirty="0">
                <a:solidFill>
                  <a:srgbClr val="00B0F0"/>
                </a:solidFill>
              </a:rPr>
              <a:t>catégorie F</a:t>
            </a:r>
            <a:r>
              <a:rPr lang="fr-FR" sz="16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600" b="1" dirty="0">
                <a:solidFill>
                  <a:srgbClr val="00B0F0"/>
                </a:solidFill>
              </a:rPr>
              <a:t>catégorie G </a:t>
            </a:r>
            <a:r>
              <a:rPr lang="fr-FR" sz="16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6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600" dirty="0">
              <a:solidFill>
                <a:srgbClr val="002060"/>
              </a:solidFill>
            </a:endParaRP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6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600" b="1" dirty="0" err="1">
                <a:solidFill>
                  <a:srgbClr val="002060"/>
                </a:solidFill>
              </a:rPr>
              <a:t>Pacea</a:t>
            </a:r>
            <a:r>
              <a:rPr lang="fr-FR" sz="1600" b="1" dirty="0">
                <a:solidFill>
                  <a:srgbClr val="002060"/>
                </a:solidFill>
              </a:rPr>
              <a:t> et AIJ)</a:t>
            </a:r>
            <a:r>
              <a:rPr lang="fr-FR" sz="1600" dirty="0">
                <a:solidFill>
                  <a:srgbClr val="002060"/>
                </a:solidFill>
              </a:rPr>
              <a:t>. Ces séries, dites « contrefactuelles », ne sont pas disponibles au niveau départemental. Elles sont présentées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8030" y="32114"/>
            <a:ext cx="89859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Des évolutions altérées par l’entrée en vigueur du décret relatif aux sanctions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C00A9D6-593B-AF17-DC4B-96E30DB7BCF2}"/>
              </a:ext>
            </a:extLst>
          </p:cNvPr>
          <p:cNvSpPr txBox="1"/>
          <p:nvPr/>
        </p:nvSpPr>
        <p:spPr>
          <a:xfrm>
            <a:off x="394121" y="4853164"/>
            <a:ext cx="854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</a:t>
            </a:r>
            <a:r>
              <a:rPr lang="fr-FR" sz="1200" dirty="0">
                <a:solidFill>
                  <a:srgbClr val="FF0000"/>
                </a:solidFill>
              </a:rPr>
              <a:t> les évolutions sont perturbées au 3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2025 par l’entrée en vigueur en juin 2025 du décret relatif aux sanctions applicables aux inscrits à France Travail en cas de manquement à leurs obligations, qui entraîne une baisse des radiations des listes de France Travail. 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La Dares estime qu’en l’absence de ce changement, </a:t>
            </a:r>
            <a:r>
              <a:rPr lang="fr-FR" sz="1200" b="1" dirty="0">
                <a:solidFill>
                  <a:srgbClr val="FF0000"/>
                </a:solidFill>
              </a:rPr>
              <a:t>le nombre de demandeurs d’emploi en catégories A, B, C aurait légèrement diminué ce trimestre, et non augmenté (-0,1 % au niveau régional et -0,3 % au niveau national).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D2E93C-6239-0564-E4F9-B0D68D6ED569}"/>
              </a:ext>
            </a:extLst>
          </p:cNvPr>
          <p:cNvSpPr txBox="1"/>
          <p:nvPr/>
        </p:nvSpPr>
        <p:spPr>
          <a:xfrm>
            <a:off x="6125979" y="2182327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T3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T2 2025)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E127CE-C592-67A6-EB72-220898847FE5}"/>
              </a:ext>
            </a:extLst>
          </p:cNvPr>
          <p:cNvSpPr txBox="1"/>
          <p:nvPr/>
        </p:nvSpPr>
        <p:spPr>
          <a:xfrm>
            <a:off x="6406517" y="2971948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+1,2 % (après -0,2 %)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B2FC64-F678-814B-45AE-AAA6CF84C634}"/>
              </a:ext>
            </a:extLst>
          </p:cNvPr>
          <p:cNvSpPr txBox="1"/>
          <p:nvPr/>
        </p:nvSpPr>
        <p:spPr>
          <a:xfrm>
            <a:off x="6164213" y="3392573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+0,9 % (après -0,6 %)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EAE06C1-4E27-D3B9-841F-52FCE8F52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01" y="1311379"/>
            <a:ext cx="4903176" cy="353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0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20" y="-26130"/>
            <a:ext cx="9078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atteint son plus bas niveau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16FCE8-D381-4A26-1950-A7B37EA82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417" y="1438191"/>
            <a:ext cx="6065081" cy="44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191" y="2496"/>
            <a:ext cx="9112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Recul sur </a:t>
            </a:r>
            <a:r>
              <a:rPr lang="fr-FR" sz="2800" b="1">
                <a:solidFill>
                  <a:srgbClr val="376092"/>
                </a:solidFill>
              </a:rPr>
              <a:t>un an du </a:t>
            </a:r>
            <a:r>
              <a:rPr lang="fr-FR" sz="2800" b="1" dirty="0">
                <a:solidFill>
                  <a:srgbClr val="376092"/>
                </a:solidFill>
              </a:rPr>
              <a:t>nombre de bénéficiaires du RSA dans presque tous les départements, comme au niveau national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EA16B9-D5D4-52FF-486C-76C63D4746BC}"/>
              </a:ext>
            </a:extLst>
          </p:cNvPr>
          <p:cNvSpPr txBox="1"/>
          <p:nvPr/>
        </p:nvSpPr>
        <p:spPr>
          <a:xfrm>
            <a:off x="8570794" y="4817660"/>
            <a:ext cx="544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3BD456-16CA-DBE1-011A-1E0E6621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6" y="2031928"/>
            <a:ext cx="9085148" cy="315506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0687781-22E2-8DE5-A6B2-682205D2C522}"/>
              </a:ext>
            </a:extLst>
          </p:cNvPr>
          <p:cNvSpPr txBox="1"/>
          <p:nvPr/>
        </p:nvSpPr>
        <p:spPr>
          <a:xfrm>
            <a:off x="8739398" y="4817660"/>
            <a:ext cx="474938" cy="435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191" y="270162"/>
            <a:ext cx="911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Nouvelle hausse des créations d’entreprises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980054-EDA4-E1F2-C3CE-D1A68C203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835" y="1359522"/>
            <a:ext cx="5390964" cy="48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60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74661"/>
            <a:ext cx="9112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recul du nombre de défaillances d’entreprises se confirme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105751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0DFAE3-636A-D5D6-0E1C-6CF40E49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030" y="1545673"/>
            <a:ext cx="5724160" cy="425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8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/>
              <a:t>: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http://paca.dreets.gouv.fr/Les-outils-de-pilotage-territorialises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lvl="1" algn="ctr"/>
            <a:r>
              <a:rPr lang="fr-FR" u="sng" dirty="0">
                <a:hlinkClick r:id="rId5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677" y="519601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marque le pas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68282" y="1859162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T3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T2 2025)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001033" y="3038097"/>
            <a:ext cx="254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+0,1 % (après +0,4 %)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01033" y="3413638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stable (après +0,2 %)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70BAF0E-6FB1-C56C-0DFD-5B160D104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337847" y="5106837"/>
            <a:ext cx="5768619" cy="59654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7CC389B-BD05-4BBE-05B2-7C8924EDE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47" y="1751163"/>
            <a:ext cx="5944430" cy="329611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070A72E-7DEB-809C-1E66-C76A5525EE92}"/>
              </a:ext>
            </a:extLst>
          </p:cNvPr>
          <p:cNvSpPr txBox="1"/>
          <p:nvPr/>
        </p:nvSpPr>
        <p:spPr>
          <a:xfrm>
            <a:off x="337847" y="5964875"/>
            <a:ext cx="796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002060"/>
                </a:solidFill>
              </a:rPr>
              <a:t>Fin septembre 2025, </a:t>
            </a:r>
            <a:r>
              <a:rPr lang="fr-FR" b="1" dirty="0">
                <a:solidFill>
                  <a:srgbClr val="002060"/>
                </a:solidFill>
              </a:rPr>
              <a:t>2 037 000 </a:t>
            </a:r>
            <a:r>
              <a:rPr lang="fr-FR" dirty="0">
                <a:solidFill>
                  <a:srgbClr val="002060"/>
                </a:solidFill>
              </a:rPr>
              <a:t>salariés dans la région (+0,4% sur un an)</a:t>
            </a:r>
          </a:p>
        </p:txBody>
      </p:sp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2B60C-7D7E-FA46-AC83-3DA3BE5E7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2110EC7-31CD-B541-2562-5B90C98D39B5}"/>
              </a:ext>
            </a:extLst>
          </p:cNvPr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A970FA-CAD7-76D1-6888-06AC5AB8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E5246A8-908C-D59B-B28D-4CCF86CC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1DD0A4-7B29-3351-F977-C5570D4CA7F2}"/>
              </a:ext>
            </a:extLst>
          </p:cNvPr>
          <p:cNvSpPr txBox="1"/>
          <p:nvPr/>
        </p:nvSpPr>
        <p:spPr>
          <a:xfrm>
            <a:off x="215677" y="519601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Des évolutions contrastées au niveau départemental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E07299-F417-712C-114B-84B8B5F91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67" y="1462578"/>
            <a:ext cx="8346871" cy="34142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A75810-46D6-C37C-1D61-173F26AD8936}"/>
              </a:ext>
            </a:extLst>
          </p:cNvPr>
          <p:cNvSpPr/>
          <p:nvPr/>
        </p:nvSpPr>
        <p:spPr>
          <a:xfrm>
            <a:off x="6186196" y="2342367"/>
            <a:ext cx="1103952" cy="19791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20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08138" y="89608"/>
            <a:ext cx="8933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Ralentissement de l’emploi hors intérim, nouveau repli de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24512" y="3429000"/>
            <a:ext cx="2078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+3 320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-490 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1713" y="2636283"/>
            <a:ext cx="21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2025, </a:t>
            </a:r>
          </a:p>
          <a:p>
            <a:pPr algn="ctr"/>
            <a:r>
              <a:rPr lang="fr-FR" sz="1600" b="1" dirty="0"/>
              <a:t>+2 800 emplois :</a:t>
            </a:r>
            <a:endParaRPr lang="fr-FR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137566-73B6-6305-802C-976025F1D875}"/>
              </a:ext>
            </a:extLst>
          </p:cNvPr>
          <p:cNvSpPr/>
          <p:nvPr/>
        </p:nvSpPr>
        <p:spPr>
          <a:xfrm>
            <a:off x="587229" y="5184396"/>
            <a:ext cx="335560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9B07F5-FCD2-9232-3F30-1CBA809A68F2}"/>
              </a:ext>
            </a:extLst>
          </p:cNvPr>
          <p:cNvSpPr/>
          <p:nvPr/>
        </p:nvSpPr>
        <p:spPr>
          <a:xfrm>
            <a:off x="587228" y="5184396"/>
            <a:ext cx="539207" cy="269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C62247-B708-D4E6-0209-68A62F8D9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1" y="1826298"/>
            <a:ext cx="6352725" cy="413553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47216CA-57D6-06A2-F8C1-1F906258A581}"/>
              </a:ext>
            </a:extLst>
          </p:cNvPr>
          <p:cNvSpPr txBox="1"/>
          <p:nvPr/>
        </p:nvSpPr>
        <p:spPr>
          <a:xfrm>
            <a:off x="6556075" y="5624423"/>
            <a:ext cx="6326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838" y="403329"/>
            <a:ext cx="89921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L’industrie détruit des emplois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503467" y="2077864"/>
            <a:ext cx="25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T3 2025 :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45108" y="2932992"/>
            <a:ext cx="251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+0,2 % (après +0,6 %)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023211" y="4104635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+0,3 % (après +0,3 %)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045108" y="3341361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-0,2 % (après -0,4 %)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022631" y="3735644"/>
            <a:ext cx="263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-0,3 % (après une stabilité)</a:t>
            </a:r>
            <a:endParaRPr lang="fr-FR" sz="5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4ED14-EF9C-9C10-0677-8CA25C812917}"/>
              </a:ext>
            </a:extLst>
          </p:cNvPr>
          <p:cNvSpPr/>
          <p:nvPr/>
        </p:nvSpPr>
        <p:spPr>
          <a:xfrm>
            <a:off x="851136" y="1298189"/>
            <a:ext cx="5172075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BDEC15-0F33-C03D-F568-4AF07DD97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458001" y="5756584"/>
            <a:ext cx="5768619" cy="5965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0082DA9-4E3B-1FEE-4D7F-43897A62D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14" y="1586889"/>
            <a:ext cx="5374739" cy="39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6721" y="27259"/>
            <a:ext cx="8736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Dans la construction, la croissance est une nouvelle fois pénalisée par le repli de l’intérim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1310897-F5CF-C9B8-A4D7-704CEA0C2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09" y="1399677"/>
            <a:ext cx="6821037" cy="3926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48E2ED1-64BC-0754-4DCF-59E6DA9DB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821" y="5458323"/>
            <a:ext cx="5834797" cy="9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632" y="436093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Premier recul des entrées en contrat d’apprentissage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102702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524162-C549-907F-7B5E-60293D4704DE}"/>
              </a:ext>
            </a:extLst>
          </p:cNvPr>
          <p:cNvSpPr/>
          <p:nvPr/>
        </p:nvSpPr>
        <p:spPr>
          <a:xfrm>
            <a:off x="7461849" y="6021238"/>
            <a:ext cx="940279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83B7F86-DBAD-E910-A209-ECFEC329F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32" y="1464495"/>
            <a:ext cx="6465936" cy="461712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82BF02-684B-548D-F0CF-3D049BB50ECB}"/>
              </a:ext>
            </a:extLst>
          </p:cNvPr>
          <p:cNvSpPr txBox="1"/>
          <p:nvPr/>
        </p:nvSpPr>
        <p:spPr>
          <a:xfrm>
            <a:off x="7306574" y="5802763"/>
            <a:ext cx="646981" cy="4571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23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068" y="-408"/>
            <a:ext cx="9047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de chômage en progression modérée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755032" y="3414822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+0,2 point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755032" y="3785216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+0,1 point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DBC1559-A9C1-35DF-2199-201E2EEAEBB4}"/>
              </a:ext>
            </a:extLst>
          </p:cNvPr>
          <p:cNvSpPr txBox="1"/>
          <p:nvPr/>
        </p:nvSpPr>
        <p:spPr>
          <a:xfrm>
            <a:off x="6878472" y="5600309"/>
            <a:ext cx="423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7B6286-597B-9AC4-656F-0BE7BF585006}"/>
              </a:ext>
            </a:extLst>
          </p:cNvPr>
          <p:cNvSpPr txBox="1"/>
          <p:nvPr/>
        </p:nvSpPr>
        <p:spPr>
          <a:xfrm>
            <a:off x="6433079" y="2426452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T3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T2 2025) :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4DFAF5-E591-7373-9542-4EC5B34B5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0394"/>
            <a:ext cx="6584240" cy="444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420" y="347981"/>
            <a:ext cx="889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dans tous les départements de la région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2025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(national) 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190895" y="1555993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pSpPr/>
          <p:nvPr/>
        </p:nvGrpSpPr>
        <p:grpSpPr>
          <a:xfrm>
            <a:off x="1171575" y="1153365"/>
            <a:ext cx="6800850" cy="4551269"/>
            <a:chOff x="0" y="0"/>
            <a:chExt cx="6255114" cy="4099044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00000000-0008-0000-0300-000006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0000000-0008-0000-0300-000007000000}"/>
                </a:ext>
              </a:extLst>
            </p:cNvPr>
            <p:cNvCxnSpPr/>
            <p:nvPr/>
          </p:nvCxnSpPr>
          <p:spPr>
            <a:xfrm flipV="1">
              <a:off x="1859668" y="360300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2ff91c20-40e6-4ab5-a5ac-9b5646c6652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7967</TotalTime>
  <Words>1099</Words>
  <Application>Microsoft Office PowerPoint</Application>
  <PresentationFormat>Affichage à l'écran (4:3)</PresentationFormat>
  <Paragraphs>153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865</cp:revision>
  <cp:lastPrinted>2018-10-09T12:30:48Z</cp:lastPrinted>
  <dcterms:created xsi:type="dcterms:W3CDTF">2018-05-30T13:27:07Z</dcterms:created>
  <dcterms:modified xsi:type="dcterms:W3CDTF">2026-01-08T16:39:11Z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2025-09-16T08:29:24Z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f87128f4-65a0-4916-9177-8388fcf1e9d3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