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256" r:id="rId6"/>
    <p:sldId id="263" r:id="rId7"/>
    <p:sldId id="300" r:id="rId8"/>
    <p:sldId id="265" r:id="rId9"/>
    <p:sldId id="290" r:id="rId10"/>
    <p:sldId id="325" r:id="rId11"/>
    <p:sldId id="269" r:id="rId12"/>
    <p:sldId id="294" r:id="rId13"/>
    <p:sldId id="283" r:id="rId14"/>
    <p:sldId id="329" r:id="rId15"/>
    <p:sldId id="317" r:id="rId16"/>
    <p:sldId id="309" r:id="rId17"/>
    <p:sldId id="308" r:id="rId18"/>
    <p:sldId id="326" r:id="rId19"/>
    <p:sldId id="327" r:id="rId20"/>
    <p:sldId id="303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5\2025-T3\01%20-%20Fichiers%20de%20travail\DEFM-Ch&#244;mage\2025_T3_Taux%20de%20ch&#244;mage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7'!$C$25</c:f>
              <c:strCache>
                <c:ptCount val="1"/>
                <c:pt idx="0">
                  <c:v>T2 2025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93-4BCB-9AFE-A087E6D9C35C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93-4BCB-9AFE-A087E6D9C35C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93-4BCB-9AFE-A087E6D9C35C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93-4BCB-9AFE-A087E6D9C35C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93-4BCB-9AFE-A087E6D9C35C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93-4BCB-9AFE-A087E6D9C35C}"/>
                </c:ext>
              </c:extLst>
            </c:dLbl>
            <c:dLbl>
              <c:idx val="7"/>
              <c:layout>
                <c:manualLayout>
                  <c:x val="5.6081225140975027E-4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93-4BCB-9AFE-A087E6D9C3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7'!$C$26:$C$33</c:f>
              <c:numCache>
                <c:formatCode>0.0</c:formatCode>
                <c:ptCount val="8"/>
                <c:pt idx="0">
                  <c:v>7.4</c:v>
                </c:pt>
                <c:pt idx="1">
                  <c:v>8</c:v>
                </c:pt>
                <c:pt idx="2">
                  <c:v>7.9</c:v>
                </c:pt>
                <c:pt idx="3">
                  <c:v>6.4</c:v>
                </c:pt>
                <c:pt idx="4">
                  <c:v>6.9</c:v>
                </c:pt>
                <c:pt idx="5">
                  <c:v>8.6999999999999993</c:v>
                </c:pt>
                <c:pt idx="6">
                  <c:v>7.3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93-4BCB-9AFE-A087E6D9C35C}"/>
            </c:ext>
          </c:extLst>
        </c:ser>
        <c:ser>
          <c:idx val="1"/>
          <c:order val="1"/>
          <c:tx>
            <c:strRef>
              <c:f>'Figure 7'!$B$25</c:f>
              <c:strCache>
                <c:ptCount val="1"/>
                <c:pt idx="0">
                  <c:v>T3 2025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193-4BCB-9AFE-A087E6D9C35C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193-4BCB-9AFE-A087E6D9C35C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93-4BCB-9AFE-A087E6D9C35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7'!$B$26:$B$33</c:f>
              <c:numCache>
                <c:formatCode>0.0</c:formatCode>
                <c:ptCount val="8"/>
                <c:pt idx="0">
                  <c:v>7.5</c:v>
                </c:pt>
                <c:pt idx="1">
                  <c:v>8.1999999999999993</c:v>
                </c:pt>
                <c:pt idx="2">
                  <c:v>8</c:v>
                </c:pt>
                <c:pt idx="3">
                  <c:v>6.5</c:v>
                </c:pt>
                <c:pt idx="4">
                  <c:v>7</c:v>
                </c:pt>
                <c:pt idx="5">
                  <c:v>8.8000000000000007</c:v>
                </c:pt>
                <c:pt idx="6">
                  <c:v>7.5</c:v>
                </c:pt>
                <c:pt idx="7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93-4BCB-9AFE-A087E6D9C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1"/>
          <c:min val="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4727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407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210C44-1293-5707-806D-62513FA5C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6" y="1866819"/>
            <a:ext cx="8515788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6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6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6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600" b="1" dirty="0">
                <a:solidFill>
                  <a:srgbClr val="002060"/>
                </a:solidFill>
              </a:rPr>
              <a:t>suivies par Cap emploi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600" baseline="30000" dirty="0">
                <a:solidFill>
                  <a:srgbClr val="002060"/>
                </a:solidFill>
              </a:rPr>
              <a:t>er</a:t>
            </a:r>
            <a:r>
              <a:rPr lang="fr-FR" sz="16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6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600" b="1" dirty="0" err="1">
                <a:solidFill>
                  <a:srgbClr val="002060"/>
                </a:solidFill>
              </a:rPr>
              <a:t>Cnis</a:t>
            </a:r>
            <a:r>
              <a:rPr lang="fr-FR" sz="1600" b="1" dirty="0">
                <a:solidFill>
                  <a:srgbClr val="002060"/>
                </a:solidFill>
              </a:rPr>
              <a:t> : la </a:t>
            </a:r>
            <a:r>
              <a:rPr lang="fr-FR" sz="1600" b="1" dirty="0">
                <a:solidFill>
                  <a:srgbClr val="00B0F0"/>
                </a:solidFill>
              </a:rPr>
              <a:t>catégorie F</a:t>
            </a:r>
            <a:r>
              <a:rPr lang="fr-FR" sz="16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600" b="1" dirty="0">
                <a:solidFill>
                  <a:srgbClr val="00B0F0"/>
                </a:solidFill>
              </a:rPr>
              <a:t>catégorie G </a:t>
            </a:r>
            <a:r>
              <a:rPr lang="fr-FR" sz="16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6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et AIJ)</a:t>
            </a:r>
            <a:r>
              <a:rPr lang="fr-FR" sz="1600" dirty="0">
                <a:solidFill>
                  <a:srgbClr val="002060"/>
                </a:solidFill>
              </a:rPr>
              <a:t>. Ces séries, dites « contrefactuelles », ne sont pas disponibles au niveau départemental. Elles sont présentées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2114"/>
            <a:ext cx="8985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Des évolutions altérées par l’entrée en vigueur du décret relatif aux sanctions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0A9D6-593B-AF17-DC4B-96E30DB7BCF2}"/>
              </a:ext>
            </a:extLst>
          </p:cNvPr>
          <p:cNvSpPr txBox="1"/>
          <p:nvPr/>
        </p:nvSpPr>
        <p:spPr>
          <a:xfrm>
            <a:off x="394121" y="4853164"/>
            <a:ext cx="854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3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l’entrée en vigueur en juin 2025 du décret relatif aux sanctions applicables aux inscrits à France Travail en cas de manquement à leurs obligations, qui entraîne une baisse des radiations des listes de France Travail.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 changement, </a:t>
            </a:r>
            <a:r>
              <a:rPr lang="fr-FR" sz="1200" b="1" dirty="0">
                <a:solidFill>
                  <a:srgbClr val="FF0000"/>
                </a:solidFill>
              </a:rPr>
              <a:t>le nombre de demandeurs d’emploi en catégories A, B, C aurait légèrement diminué ce trimestre, et non augmenté (-0,1 % au niveau régional et -0,3 % au niveau national).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2E93C-6239-0564-E4F9-B0D68D6ED569}"/>
              </a:ext>
            </a:extLst>
          </p:cNvPr>
          <p:cNvSpPr txBox="1"/>
          <p:nvPr/>
        </p:nvSpPr>
        <p:spPr>
          <a:xfrm>
            <a:off x="6125979" y="2182327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2025)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E127CE-C592-67A6-EB72-220898847FE5}"/>
              </a:ext>
            </a:extLst>
          </p:cNvPr>
          <p:cNvSpPr txBox="1"/>
          <p:nvPr/>
        </p:nvSpPr>
        <p:spPr>
          <a:xfrm>
            <a:off x="6406517" y="2971948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+1,2 % (après -0,2 %)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B2FC64-F678-814B-45AE-AAA6CF84C634}"/>
              </a:ext>
            </a:extLst>
          </p:cNvPr>
          <p:cNvSpPr txBox="1"/>
          <p:nvPr/>
        </p:nvSpPr>
        <p:spPr>
          <a:xfrm>
            <a:off x="6164213" y="3392573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+0,9 % (après -0,6 %)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AE06C1-4E27-D3B9-841F-52FCE8F5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01" y="1311379"/>
            <a:ext cx="4903176" cy="35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20" y="-26130"/>
            <a:ext cx="9078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atteint son plus bas niveau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16FCE8-D381-4A26-1950-A7B37EA8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17" y="1438191"/>
            <a:ext cx="6065081" cy="44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496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Recul sur </a:t>
            </a:r>
            <a:r>
              <a:rPr lang="fr-FR" sz="2800" b="1">
                <a:solidFill>
                  <a:srgbClr val="376092"/>
                </a:solidFill>
              </a:rPr>
              <a:t>un an du </a:t>
            </a:r>
            <a:r>
              <a:rPr lang="fr-FR" sz="2800" b="1" dirty="0">
                <a:solidFill>
                  <a:srgbClr val="376092"/>
                </a:solidFill>
              </a:rPr>
              <a:t>nombre de bénéficiaires du RSA dans presque tous les départements, comme au niveau national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EA16B9-D5D4-52FF-486C-76C63D4746BC}"/>
              </a:ext>
            </a:extLst>
          </p:cNvPr>
          <p:cNvSpPr txBox="1"/>
          <p:nvPr/>
        </p:nvSpPr>
        <p:spPr>
          <a:xfrm>
            <a:off x="8570794" y="4817660"/>
            <a:ext cx="544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3BD456-16CA-DBE1-011A-1E0E6621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6" y="2031928"/>
            <a:ext cx="9085148" cy="31550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687781-22E2-8DE5-A6B2-682205D2C522}"/>
              </a:ext>
            </a:extLst>
          </p:cNvPr>
          <p:cNvSpPr txBox="1"/>
          <p:nvPr/>
        </p:nvSpPr>
        <p:spPr>
          <a:xfrm>
            <a:off x="8739398" y="4817660"/>
            <a:ext cx="474938" cy="43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70162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hausse des créations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980054-EDA4-E1F2-C3CE-D1A68C20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35" y="1359522"/>
            <a:ext cx="5390964" cy="4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74661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recul du nombre de défaillances d’entreprises se confirme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10575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0DFAE3-636A-D5D6-0E1C-6CF40E49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30" y="1545673"/>
            <a:ext cx="5724160" cy="42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marque le pas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8282" y="185916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2025)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1033" y="3038097"/>
            <a:ext cx="254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+0,1 % (après +0,4 %)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01033" y="3413638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stable (après +0,2 %)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337847" y="5106837"/>
            <a:ext cx="5768619" cy="5965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CC389B-BD05-4BBE-05B2-7C8924EDE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47" y="1751163"/>
            <a:ext cx="594443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89608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Ralentissement de l’emploi hors intérim, nouveau repli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24512" y="3429000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+3 320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-490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1713" y="2636283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2025, </a:t>
            </a:r>
          </a:p>
          <a:p>
            <a:pPr algn="ctr"/>
            <a:r>
              <a:rPr lang="fr-FR" sz="1600" b="1" dirty="0"/>
              <a:t>+2 800 emplois :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C62247-B708-D4E6-0209-68A62F8D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1" y="1826298"/>
            <a:ext cx="6352725" cy="41355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47216CA-57D6-06A2-F8C1-1F906258A581}"/>
              </a:ext>
            </a:extLst>
          </p:cNvPr>
          <p:cNvSpPr txBox="1"/>
          <p:nvPr/>
        </p:nvSpPr>
        <p:spPr>
          <a:xfrm>
            <a:off x="6556075" y="5624423"/>
            <a:ext cx="6326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838" y="403329"/>
            <a:ext cx="89921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L’industrie détruit des emplois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503467" y="2077864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45108" y="2932992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+0,2 % (après +0,6 %)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23211" y="4104635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+0,3 % (après +0,3 %)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45108" y="334136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-0,2 % (après -0,4 %)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22631" y="3735644"/>
            <a:ext cx="263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-0,3 % (après une stabilité)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082DA9-4E3B-1FEE-4D7F-43897A62D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14" y="1586889"/>
            <a:ext cx="5374739" cy="39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6721" y="27259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la construction, la croissance est une nouvelle fois pénalisée par le repli de l’intérim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310897-F5CF-C9B8-A4D7-704CEA0C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09" y="1399677"/>
            <a:ext cx="6821037" cy="3926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8E2ED1-64BC-0754-4DCF-59E6DA9DB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21" y="5458323"/>
            <a:ext cx="5834797" cy="9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632" y="436093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Premier recul des entrées en contrat d’apprentissage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24162-C549-907F-7B5E-60293D4704DE}"/>
              </a:ext>
            </a:extLst>
          </p:cNvPr>
          <p:cNvSpPr/>
          <p:nvPr/>
        </p:nvSpPr>
        <p:spPr>
          <a:xfrm>
            <a:off x="7461849" y="6021238"/>
            <a:ext cx="940279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3B7F86-DBAD-E910-A209-ECFEC329F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32" y="1464495"/>
            <a:ext cx="6465936" cy="46171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82BF02-684B-548D-F0CF-3D049BB50ECB}"/>
              </a:ext>
            </a:extLst>
          </p:cNvPr>
          <p:cNvSpPr txBox="1"/>
          <p:nvPr/>
        </p:nvSpPr>
        <p:spPr>
          <a:xfrm>
            <a:off x="7306574" y="5802763"/>
            <a:ext cx="646981" cy="457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2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068" y="-408"/>
            <a:ext cx="9047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de chômage en progression modérée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55032" y="3414822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+0,2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55032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+0,1 point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BC1559-A9C1-35DF-2199-201E2EEAEBB4}"/>
              </a:ext>
            </a:extLst>
          </p:cNvPr>
          <p:cNvSpPr txBox="1"/>
          <p:nvPr/>
        </p:nvSpPr>
        <p:spPr>
          <a:xfrm>
            <a:off x="6878472" y="5600309"/>
            <a:ext cx="42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7B6286-597B-9AC4-656F-0BE7BF585006}"/>
              </a:ext>
            </a:extLst>
          </p:cNvPr>
          <p:cNvSpPr txBox="1"/>
          <p:nvPr/>
        </p:nvSpPr>
        <p:spPr>
          <a:xfrm>
            <a:off x="6433079" y="242645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2025) :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4DFAF5-E591-7373-9542-4EC5B34B5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394"/>
            <a:ext cx="6584240" cy="44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420" y="347981"/>
            <a:ext cx="889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dans tous les départements de la région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5625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taux de chômage varie peu, sauf dans la zone d’emploi d’Avignon (partie Paca) où il augmente de +0,3 point 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74F5AA-706A-3460-C16B-AAFF0E6B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18" y="1282589"/>
            <a:ext cx="4886478" cy="51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7963</TotalTime>
  <Words>972</Words>
  <Application>Microsoft Office PowerPoint</Application>
  <PresentationFormat>Affichage à l'écran (4:3)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862</cp:revision>
  <cp:lastPrinted>2018-10-09T12:30:48Z</cp:lastPrinted>
  <dcterms:created xsi:type="dcterms:W3CDTF">2018-05-30T13:27:07Z</dcterms:created>
  <dcterms:modified xsi:type="dcterms:W3CDTF">2026-01-05T13:38:48Z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2025-09-16T08:29:24Z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f87128f4-65a0-4916-9177-8388fcf1e9d3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