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69" r:id="rId14"/>
    <p:sldId id="294" r:id="rId15"/>
    <p:sldId id="283" r:id="rId16"/>
    <p:sldId id="317" r:id="rId17"/>
    <p:sldId id="321" r:id="rId18"/>
    <p:sldId id="318" r:id="rId19"/>
    <p:sldId id="322" r:id="rId20"/>
    <p:sldId id="319" r:id="rId21"/>
    <p:sldId id="323" r:id="rId22"/>
    <p:sldId id="320" r:id="rId23"/>
    <p:sldId id="324" r:id="rId24"/>
    <p:sldId id="309" r:id="rId25"/>
    <p:sldId id="308" r:id="rId26"/>
    <p:sldId id="303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10'!$D$25</c:f>
              <c:strCache>
                <c:ptCount val="1"/>
                <c:pt idx="0">
                  <c:v>T4 2022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BA-46FA-BA2B-17607A4A3E72}"/>
                </c:ext>
              </c:extLst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BA-46FA-BA2B-17607A4A3E72}"/>
                </c:ext>
              </c:extLst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A-46FA-BA2B-17607A4A3E72}"/>
                </c:ext>
              </c:extLst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BA-46FA-BA2B-17607A4A3E72}"/>
                </c:ext>
              </c:extLst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BA-46FA-BA2B-17607A4A3E72}"/>
                </c:ext>
              </c:extLst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BA-46FA-BA2B-17607A4A3E72}"/>
                </c:ext>
              </c:extLst>
            </c:dLbl>
            <c:dLbl>
              <c:idx val="7"/>
              <c:layout>
                <c:manualLayout>
                  <c:x val="-1.0643625926330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BA-46FA-BA2B-17607A4A3E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10'!$D$26:$D$33</c:f>
              <c:numCache>
                <c:formatCode>0.0</c:formatCode>
                <c:ptCount val="8"/>
                <c:pt idx="0">
                  <c:v>6.9</c:v>
                </c:pt>
                <c:pt idx="1">
                  <c:v>8</c:v>
                </c:pt>
                <c:pt idx="2">
                  <c:v>8.1</c:v>
                </c:pt>
                <c:pt idx="3">
                  <c:v>6.6</c:v>
                </c:pt>
                <c:pt idx="4">
                  <c:v>7.2</c:v>
                </c:pt>
                <c:pt idx="5">
                  <c:v>8.6</c:v>
                </c:pt>
                <c:pt idx="6">
                  <c:v>7.2</c:v>
                </c:pt>
                <c:pt idx="7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BA-46FA-BA2B-17607A4A3E72}"/>
            </c:ext>
          </c:extLst>
        </c:ser>
        <c:ser>
          <c:idx val="1"/>
          <c:order val="1"/>
          <c:tx>
            <c:strRef>
              <c:f>'Figure 10'!$B$25</c:f>
              <c:strCache>
                <c:ptCount val="1"/>
                <c:pt idx="0">
                  <c:v>T4 2023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FBA-46FA-BA2B-17607A4A3E72}"/>
                </c:ext>
              </c:extLst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FBA-46FA-BA2B-17607A4A3E7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'Figure 10'!$A$26:$A$33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Alpes-de-Haute-Provence</c:v>
                </c:pt>
                <c:pt idx="3">
                  <c:v>Hautes-Alpes</c:v>
                </c:pt>
                <c:pt idx="4">
                  <c:v>Alpes-Maritimes</c:v>
                </c:pt>
                <c:pt idx="5">
                  <c:v>Bouches-du-Rhône</c:v>
                </c:pt>
                <c:pt idx="6">
                  <c:v>Var</c:v>
                </c:pt>
                <c:pt idx="7">
                  <c:v>Vaucluse</c:v>
                </c:pt>
              </c:strCache>
            </c:strRef>
          </c:cat>
          <c:val>
            <c:numRef>
              <c:f>'Figure 10'!$B$26:$B$33</c:f>
              <c:numCache>
                <c:formatCode>0.0</c:formatCode>
                <c:ptCount val="8"/>
                <c:pt idx="0">
                  <c:v>7.3</c:v>
                </c:pt>
                <c:pt idx="1">
                  <c:v>8.1999999999999993</c:v>
                </c:pt>
                <c:pt idx="2">
                  <c:v>8.1999999999999993</c:v>
                </c:pt>
                <c:pt idx="3">
                  <c:v>6.6</c:v>
                </c:pt>
                <c:pt idx="4">
                  <c:v>7.2</c:v>
                </c:pt>
                <c:pt idx="5">
                  <c:v>8.6999999999999993</c:v>
                </c:pt>
                <c:pt idx="6">
                  <c:v>7.4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BA-46FA-BA2B-17607A4A3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20768"/>
        <c:axId val="137143040"/>
      </c:barChart>
      <c:catAx>
        <c:axId val="13712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714304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37143040"/>
        <c:scaling>
          <c:orientation val="minMax"/>
          <c:max val="11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7120768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Paca_trim!$BH$79:$BH$122</c:f>
              <c:numCache>
                <c:formatCode>#\ ##0.0</c:formatCode>
                <c:ptCount val="44"/>
                <c:pt idx="0">
                  <c:v>2.489057683464746</c:v>
                </c:pt>
                <c:pt idx="1">
                  <c:v>1.796322606911116</c:v>
                </c:pt>
                <c:pt idx="2">
                  <c:v>0.83252393506312306</c:v>
                </c:pt>
                <c:pt idx="3">
                  <c:v>1.2870429580942089</c:v>
                </c:pt>
                <c:pt idx="4">
                  <c:v>1.2379224640171271</c:v>
                </c:pt>
                <c:pt idx="5">
                  <c:v>1.4540804243830863</c:v>
                </c:pt>
                <c:pt idx="6">
                  <c:v>1.5585122938064133</c:v>
                </c:pt>
                <c:pt idx="7">
                  <c:v>1.696252767711437</c:v>
                </c:pt>
                <c:pt idx="8">
                  <c:v>2.0469047816358499</c:v>
                </c:pt>
                <c:pt idx="9">
                  <c:v>2.492359029633695</c:v>
                </c:pt>
                <c:pt idx="10">
                  <c:v>0.17503421450695278</c:v>
                </c:pt>
                <c:pt idx="11">
                  <c:v>1.0720988257965303</c:v>
                </c:pt>
                <c:pt idx="12">
                  <c:v>0.5605987308272331</c:v>
                </c:pt>
                <c:pt idx="13">
                  <c:v>-0.16766653460863479</c:v>
                </c:pt>
                <c:pt idx="14">
                  <c:v>1.0891825815824152</c:v>
                </c:pt>
                <c:pt idx="15">
                  <c:v>0.6904915458598504</c:v>
                </c:pt>
                <c:pt idx="16">
                  <c:v>1.0373371763542805</c:v>
                </c:pt>
                <c:pt idx="17">
                  <c:v>1.0204855057983631</c:v>
                </c:pt>
                <c:pt idx="18">
                  <c:v>1.0899814471243108</c:v>
                </c:pt>
                <c:pt idx="19">
                  <c:v>0.95070375018555531</c:v>
                </c:pt>
                <c:pt idx="20">
                  <c:v>0.21321391571700321</c:v>
                </c:pt>
                <c:pt idx="21">
                  <c:v>0.30013205810557331</c:v>
                </c:pt>
                <c:pt idx="22">
                  <c:v>-1.9948930737312409E-3</c:v>
                </c:pt>
                <c:pt idx="23">
                  <c:v>-0.15892965201721454</c:v>
                </c:pt>
                <c:pt idx="24">
                  <c:v>-8.059037444552164E-2</c:v>
                </c:pt>
                <c:pt idx="25">
                  <c:v>-0.84321528319368788</c:v>
                </c:pt>
                <c:pt idx="26">
                  <c:v>-1.2812928554142289</c:v>
                </c:pt>
                <c:pt idx="27">
                  <c:v>-1.1569628872999616</c:v>
                </c:pt>
                <c:pt idx="28">
                  <c:v>-0.41405157387824909</c:v>
                </c:pt>
                <c:pt idx="29">
                  <c:v>7.5835351089588388</c:v>
                </c:pt>
                <c:pt idx="30">
                  <c:v>-1.4545501311795883</c:v>
                </c:pt>
                <c:pt idx="31">
                  <c:v>-1.8349102773246306</c:v>
                </c:pt>
                <c:pt idx="32">
                  <c:v>0.23930124037809808</c:v>
                </c:pt>
                <c:pt idx="33">
                  <c:v>2.5199273199905114E-2</c:v>
                </c:pt>
                <c:pt idx="34">
                  <c:v>-2.6810575724628083</c:v>
                </c:pt>
                <c:pt idx="35">
                  <c:v>-3.2392773448144285</c:v>
                </c:pt>
                <c:pt idx="36">
                  <c:v>-2.687327949759577</c:v>
                </c:pt>
                <c:pt idx="37">
                  <c:v>-1.5497033714368391</c:v>
                </c:pt>
                <c:pt idx="38">
                  <c:v>-0.11023089698555255</c:v>
                </c:pt>
                <c:pt idx="39">
                  <c:v>-0.32002236478135826</c:v>
                </c:pt>
                <c:pt idx="40">
                  <c:v>-0.40297284730576033</c:v>
                </c:pt>
                <c:pt idx="41">
                  <c:v>-0.85589157224688073</c:v>
                </c:pt>
                <c:pt idx="42">
                  <c:v>1.4201148050707602E-2</c:v>
                </c:pt>
                <c:pt idx="43">
                  <c:v>1.407208674922078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E-404E-90DD-A9DE0F17D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26449987164779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(données)'!$C$3:$C$13</c:f>
              <c:numCache>
                <c:formatCode>0.0</c:formatCode>
                <c:ptCount val="11"/>
                <c:pt idx="0">
                  <c:v>6.5526167890048947</c:v>
                </c:pt>
                <c:pt idx="1">
                  <c:v>6.0801253106793851</c:v>
                </c:pt>
                <c:pt idx="2">
                  <c:v>5.8966226447787706</c:v>
                </c:pt>
                <c:pt idx="3">
                  <c:v>2.1861927662844005</c:v>
                </c:pt>
                <c:pt idx="4">
                  <c:v>4.1618802954670464</c:v>
                </c:pt>
                <c:pt idx="5">
                  <c:v>0.35223740935066417</c:v>
                </c:pt>
                <c:pt idx="6">
                  <c:v>-3.3241864368397822</c:v>
                </c:pt>
                <c:pt idx="7">
                  <c:v>3.6424137622200314</c:v>
                </c:pt>
                <c:pt idx="8">
                  <c:v>-5.5843603344899577</c:v>
                </c:pt>
                <c:pt idx="9">
                  <c:v>-4.6072502235333097</c:v>
                </c:pt>
                <c:pt idx="10">
                  <c:v>0.14834714708509278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2-4F6F-BB5C-2B32BC3FE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059456"/>
        <c:axId val="173069440"/>
      </c:barChart>
      <c:catAx>
        <c:axId val="173059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069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069440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05945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Paca_trim!$BI$103:$BI$122</c:f>
              <c:numCache>
                <c:formatCode>#\ ##0.0</c:formatCode>
                <c:ptCount val="20"/>
                <c:pt idx="0">
                  <c:v>-0.19308984840392673</c:v>
                </c:pt>
                <c:pt idx="1">
                  <c:v>-0.9398754150544808</c:v>
                </c:pt>
                <c:pt idx="2">
                  <c:v>-1.2175021122761365</c:v>
                </c:pt>
                <c:pt idx="3">
                  <c:v>-1.5451919571496608</c:v>
                </c:pt>
                <c:pt idx="4">
                  <c:v>-0.27059359690099205</c:v>
                </c:pt>
                <c:pt idx="5">
                  <c:v>9.5892954045640124</c:v>
                </c:pt>
                <c:pt idx="6">
                  <c:v>-2.0302054964100091</c:v>
                </c:pt>
                <c:pt idx="7">
                  <c:v>-1.8847345809558047</c:v>
                </c:pt>
                <c:pt idx="8">
                  <c:v>0.26434942927635596</c:v>
                </c:pt>
                <c:pt idx="9">
                  <c:v>-9.4644474790761546E-2</c:v>
                </c:pt>
                <c:pt idx="10">
                  <c:v>-3.1262264687174302</c:v>
                </c:pt>
                <c:pt idx="11">
                  <c:v>-3.6112934996717083</c:v>
                </c:pt>
                <c:pt idx="12">
                  <c:v>-3.0929329236477399</c:v>
                </c:pt>
                <c:pt idx="13">
                  <c:v>-1.7468816368041651</c:v>
                </c:pt>
                <c:pt idx="14">
                  <c:v>-2.2833135446154174E-2</c:v>
                </c:pt>
                <c:pt idx="15">
                  <c:v>-0.35171059242680158</c:v>
                </c:pt>
                <c:pt idx="16">
                  <c:v>-0.37892678156704607</c:v>
                </c:pt>
                <c:pt idx="17">
                  <c:v>-0.60889570552147276</c:v>
                </c:pt>
                <c:pt idx="18">
                  <c:v>0.29782571794516599</c:v>
                </c:pt>
                <c:pt idx="19">
                  <c:v>1.7462613083881973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E-4913-AE2C-A6DB261104B5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Paca_trim!$BJ$103:$BJ$122</c:f>
              <c:numCache>
                <c:formatCode>#\ ##0.0</c:formatCode>
                <c:ptCount val="20"/>
                <c:pt idx="0">
                  <c:v>2.593394623893186E-2</c:v>
                </c:pt>
                <c:pt idx="1">
                  <c:v>-0.75188944632417209</c:v>
                </c:pt>
                <c:pt idx="2">
                  <c:v>-1.3414490784884769</c:v>
                </c:pt>
                <c:pt idx="3">
                  <c:v>-0.79039347561298268</c:v>
                </c:pt>
                <c:pt idx="4">
                  <c:v>-0.54847534529925968</c:v>
                </c:pt>
                <c:pt idx="5">
                  <c:v>5.6988352745424242</c:v>
                </c:pt>
                <c:pt idx="6">
                  <c:v>-0.89372992598798495</c:v>
                </c:pt>
                <c:pt idx="7">
                  <c:v>-1.7869266143184737</c:v>
                </c:pt>
                <c:pt idx="8">
                  <c:v>0.21520242070116602</c:v>
                </c:pt>
                <c:pt idx="9">
                  <c:v>0.14055728360033992</c:v>
                </c:pt>
                <c:pt idx="10">
                  <c:v>-2.2535577360452308</c:v>
                </c:pt>
                <c:pt idx="11">
                  <c:v>-2.8852162582601037</c:v>
                </c:pt>
                <c:pt idx="12">
                  <c:v>-2.304185320573382</c:v>
                </c:pt>
                <c:pt idx="13">
                  <c:v>-1.3649485691863528</c:v>
                </c:pt>
                <c:pt idx="14">
                  <c:v>-0.19180495567174827</c:v>
                </c:pt>
                <c:pt idx="15">
                  <c:v>-0.29039559281982541</c:v>
                </c:pt>
                <c:pt idx="16">
                  <c:v>-0.42544078806482366</c:v>
                </c:pt>
                <c:pt idx="17">
                  <c:v>-1.0867850946994051</c:v>
                </c:pt>
                <c:pt idx="18">
                  <c:v>-0.252214121091765</c:v>
                </c:pt>
                <c:pt idx="19">
                  <c:v>1.0869723170820134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2E-4913-AE2C-A6DB26110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(données)'!$J$3:$J$13</c:f>
              <c:numCache>
                <c:formatCode>0.0</c:formatCode>
                <c:ptCount val="11"/>
                <c:pt idx="0">
                  <c:v>8.0668641992224224</c:v>
                </c:pt>
                <c:pt idx="1">
                  <c:v>6.9844842068561119</c:v>
                </c:pt>
                <c:pt idx="2">
                  <c:v>5.294501066603452</c:v>
                </c:pt>
                <c:pt idx="3">
                  <c:v>1.4420777174371846</c:v>
                </c:pt>
                <c:pt idx="4">
                  <c:v>2.083131076376854</c:v>
                </c:pt>
                <c:pt idx="5">
                  <c:v>-0.79070715304666583</c:v>
                </c:pt>
                <c:pt idx="6">
                  <c:v>-3.8439943579420155</c:v>
                </c:pt>
                <c:pt idx="7">
                  <c:v>5.0558277315711386</c:v>
                </c:pt>
                <c:pt idx="8">
                  <c:v>-6.4663937315294291</c:v>
                </c:pt>
                <c:pt idx="9">
                  <c:v>-5.1423270914255914</c:v>
                </c:pt>
                <c:pt idx="10">
                  <c:v>1.0435765798802121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6-477C-B947-967147C172E8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(données)'!$Q$3:$Q$13</c:f>
              <c:numCache>
                <c:formatCode>0.0</c:formatCode>
                <c:ptCount val="11"/>
                <c:pt idx="0">
                  <c:v>5.0552949345436637</c:v>
                </c:pt>
                <c:pt idx="1">
                  <c:v>5.1602398761929402</c:v>
                </c:pt>
                <c:pt idx="2">
                  <c:v>6.5197062836294561</c:v>
                </c:pt>
                <c:pt idx="3">
                  <c:v>2.9473563019888793</c:v>
                </c:pt>
                <c:pt idx="4">
                  <c:v>6.257164425308237</c:v>
                </c:pt>
                <c:pt idx="5">
                  <c:v>1.4590185501907715</c:v>
                </c:pt>
                <c:pt idx="6">
                  <c:v>-2.8319869292910971</c:v>
                </c:pt>
                <c:pt idx="7">
                  <c:v>2.3180089410822724</c:v>
                </c:pt>
                <c:pt idx="8">
                  <c:v>-4.7357575125208662</c:v>
                </c:pt>
                <c:pt idx="9">
                  <c:v>-4.1018058350789204</c:v>
                </c:pt>
                <c:pt idx="10">
                  <c:v>-0.68812905989007467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6-477C-B947-967147C17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80800"/>
        <c:axId val="176782336"/>
      </c:barChart>
      <c:catAx>
        <c:axId val="176780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782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782336"/>
        <c:scaling>
          <c:orientation val="minMax"/>
          <c:max val="9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7808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Paca_trim!$BK$103:$BK$122</c:f>
              <c:numCache>
                <c:formatCode>#\ ##0.0</c:formatCode>
                <c:ptCount val="20"/>
                <c:pt idx="0">
                  <c:v>0.13617299417179041</c:v>
                </c:pt>
                <c:pt idx="1">
                  <c:v>-0.73433420365535129</c:v>
                </c:pt>
                <c:pt idx="2">
                  <c:v>-1.9836703381007181</c:v>
                </c:pt>
                <c:pt idx="3">
                  <c:v>-2.4598870688209429</c:v>
                </c:pt>
                <c:pt idx="4">
                  <c:v>-1.4329111021952112</c:v>
                </c:pt>
                <c:pt idx="5">
                  <c:v>15.142175960923399</c:v>
                </c:pt>
                <c:pt idx="6">
                  <c:v>-3.7472854906317798</c:v>
                </c:pt>
                <c:pt idx="7">
                  <c:v>-3.8144708536649419</c:v>
                </c:pt>
                <c:pt idx="8">
                  <c:v>-0.1472834387955535</c:v>
                </c:pt>
                <c:pt idx="9">
                  <c:v>-1.1800054629882539</c:v>
                </c:pt>
                <c:pt idx="10">
                  <c:v>-6.0091768478080514</c:v>
                </c:pt>
                <c:pt idx="11">
                  <c:v>-5.2523232560875321</c:v>
                </c:pt>
                <c:pt idx="12">
                  <c:v>-3.9356881246508046</c:v>
                </c:pt>
                <c:pt idx="13">
                  <c:v>-1.5508885298869179</c:v>
                </c:pt>
                <c:pt idx="14">
                  <c:v>0.17722349852313801</c:v>
                </c:pt>
                <c:pt idx="15">
                  <c:v>0.70763988992268434</c:v>
                </c:pt>
                <c:pt idx="16">
                  <c:v>-0.87182823682498967</c:v>
                </c:pt>
                <c:pt idx="17">
                  <c:v>-7.2197427146225568E-2</c:v>
                </c:pt>
                <c:pt idx="18">
                  <c:v>1.858784893267651</c:v>
                </c:pt>
                <c:pt idx="19">
                  <c:v>3.1467629610523629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9-42C2-91A1-E87574407A7E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Paca_trim!$BL$103:$BL$122</c:f>
              <c:numCache>
                <c:formatCode>#\ ##0.0</c:formatCode>
                <c:ptCount val="20"/>
                <c:pt idx="0">
                  <c:v>-0.38305765621400312</c:v>
                </c:pt>
                <c:pt idx="1">
                  <c:v>-1.0929925077126312</c:v>
                </c:pt>
                <c:pt idx="2">
                  <c:v>-1.4292398181980248</c:v>
                </c:pt>
                <c:pt idx="3">
                  <c:v>-1.3279086850878752</c:v>
                </c:pt>
                <c:pt idx="4">
                  <c:v>-0.41003321498109813</c:v>
                </c:pt>
                <c:pt idx="5">
                  <c:v>7.6501978102861301</c:v>
                </c:pt>
                <c:pt idx="6">
                  <c:v>-1.5757873595145355</c:v>
                </c:pt>
                <c:pt idx="7">
                  <c:v>-1.9961141442976671</c:v>
                </c:pt>
                <c:pt idx="8">
                  <c:v>0.23590652342451168</c:v>
                </c:pt>
                <c:pt idx="9">
                  <c:v>-5.7456658895294055E-2</c:v>
                </c:pt>
                <c:pt idx="10">
                  <c:v>-2.752871720600103</c:v>
                </c:pt>
                <c:pt idx="11">
                  <c:v>-3.4970043542024265</c:v>
                </c:pt>
                <c:pt idx="12">
                  <c:v>-2.7719856276138266</c:v>
                </c:pt>
                <c:pt idx="13">
                  <c:v>-1.6648088014345919</c:v>
                </c:pt>
                <c:pt idx="14">
                  <c:v>2.4643288400350016E-3</c:v>
                </c:pt>
                <c:pt idx="15">
                  <c:v>-0.51133563331690057</c:v>
                </c:pt>
                <c:pt idx="16">
                  <c:v>-0.36163229921356566</c:v>
                </c:pt>
                <c:pt idx="17">
                  <c:v>-0.69481560662748576</c:v>
                </c:pt>
                <c:pt idx="18">
                  <c:v>-3.8801411870725833E-2</c:v>
                </c:pt>
                <c:pt idx="19">
                  <c:v>1.1444598875574474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9-42C2-91A1-E87574407A7E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Paca_trim!$BM$103:$BM$122</c:f>
              <c:numCache>
                <c:formatCode>#\ ##0.0</c:formatCode>
                <c:ptCount val="20"/>
                <c:pt idx="0">
                  <c:v>0.49909032797363917</c:v>
                </c:pt>
                <c:pt idx="1">
                  <c:v>-0.33759816033466228</c:v>
                </c:pt>
                <c:pt idx="2">
                  <c:v>-0.64066373745059746</c:v>
                </c:pt>
                <c:pt idx="3">
                  <c:v>-0.20752013439399031</c:v>
                </c:pt>
                <c:pt idx="4">
                  <c:v>1.7329306332625194E-2</c:v>
                </c:pt>
                <c:pt idx="5">
                  <c:v>4.2226677557486214</c:v>
                </c:pt>
                <c:pt idx="6">
                  <c:v>-0.10687059158809298</c:v>
                </c:pt>
                <c:pt idx="7">
                  <c:v>-0.58485093433502389</c:v>
                </c:pt>
                <c:pt idx="8">
                  <c:v>0.41610866653911671</c:v>
                </c:pt>
                <c:pt idx="9">
                  <c:v>0.72874493927126416</c:v>
                </c:pt>
                <c:pt idx="10">
                  <c:v>-1.1041233213542556</c:v>
                </c:pt>
                <c:pt idx="11">
                  <c:v>-1.8790791077960223</c:v>
                </c:pt>
                <c:pt idx="12">
                  <c:v>-2.022269327290882</c:v>
                </c:pt>
                <c:pt idx="13">
                  <c:v>-1.3130082311690217</c:v>
                </c:pt>
                <c:pt idx="14">
                  <c:v>-0.4510520347738578</c:v>
                </c:pt>
                <c:pt idx="15">
                  <c:v>-0.32400141750619227</c:v>
                </c:pt>
                <c:pt idx="16">
                  <c:v>-0.3047386865762558</c:v>
                </c:pt>
                <c:pt idx="17">
                  <c:v>-1.4901421366345757</c:v>
                </c:pt>
                <c:pt idx="18">
                  <c:v>-0.60248752359527424</c:v>
                </c:pt>
                <c:pt idx="19">
                  <c:v>1.2513007284079114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9-42C2-91A1-E87574407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417788045955332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(données)'!$X$3:$X$13</c:f>
              <c:numCache>
                <c:formatCode>0.0</c:formatCode>
                <c:ptCount val="11"/>
                <c:pt idx="0">
                  <c:v>2.0312323186601811</c:v>
                </c:pt>
                <c:pt idx="1">
                  <c:v>1.3031664171241575</c:v>
                </c:pt>
                <c:pt idx="2">
                  <c:v>-0.77184147142543846</c:v>
                </c:pt>
                <c:pt idx="3">
                  <c:v>-1.2688255089093659</c:v>
                </c:pt>
                <c:pt idx="4">
                  <c:v>2.2908867407945621</c:v>
                </c:pt>
                <c:pt idx="5">
                  <c:v>0.28404435461844013</c:v>
                </c:pt>
                <c:pt idx="6">
                  <c:v>-4.9675908273871139</c:v>
                </c:pt>
                <c:pt idx="7">
                  <c:v>5.0725053017710797</c:v>
                </c:pt>
                <c:pt idx="8">
                  <c:v>-12.126336460833521</c:v>
                </c:pt>
                <c:pt idx="9">
                  <c:v>-4.5874976721087535</c:v>
                </c:pt>
                <c:pt idx="10">
                  <c:v>4.0728692257644639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7-4C3F-862E-F10EA974C5E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(données)'!$AE$3:$AE$13</c:f>
              <c:numCache>
                <c:formatCode>0.0</c:formatCode>
                <c:ptCount val="11"/>
                <c:pt idx="0">
                  <c:v>5.7227831050532751</c:v>
                </c:pt>
                <c:pt idx="1">
                  <c:v>5.0900696336663609</c:v>
                </c:pt>
                <c:pt idx="2">
                  <c:v>5.4701285606251648</c:v>
                </c:pt>
                <c:pt idx="3">
                  <c:v>1.3873713921515041</c:v>
                </c:pt>
                <c:pt idx="4">
                  <c:v>2.9781215271151851</c:v>
                </c:pt>
                <c:pt idx="5">
                  <c:v>-0.68348303828377199</c:v>
                </c:pt>
                <c:pt idx="6">
                  <c:v>-4.1697307620542574</c:v>
                </c:pt>
                <c:pt idx="7">
                  <c:v>3.4131256442561098</c:v>
                </c:pt>
                <c:pt idx="8">
                  <c:v>-5.986266474692659</c:v>
                </c:pt>
                <c:pt idx="9">
                  <c:v>-4.8771867821169828</c:v>
                </c:pt>
                <c:pt idx="10">
                  <c:v>3.9630936900114655E-2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7-4C3F-862E-F10EA974C5E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(données)'!$AL$3:$AL$13</c:f>
              <c:numCache>
                <c:formatCode>0.0</c:formatCode>
                <c:ptCount val="11"/>
                <c:pt idx="0">
                  <c:v>12.288631502481939</c:v>
                </c:pt>
                <c:pt idx="1">
                  <c:v>11.996837262794703</c:v>
                </c:pt>
                <c:pt idx="2">
                  <c:v>10.946024003594124</c:v>
                </c:pt>
                <c:pt idx="3">
                  <c:v>6.0278251815000239</c:v>
                </c:pt>
                <c:pt idx="4">
                  <c:v>7.9520964617944667</c:v>
                </c:pt>
                <c:pt idx="5">
                  <c:v>2.7847973314464758</c:v>
                </c:pt>
                <c:pt idx="6">
                  <c:v>-0.68840045237744674</c:v>
                </c:pt>
                <c:pt idx="7">
                  <c:v>3.5203248007129817</c:v>
                </c:pt>
                <c:pt idx="8">
                  <c:v>-1.8485747082456427</c:v>
                </c:pt>
                <c:pt idx="9">
                  <c:v>-4.0567209999269105</c:v>
                </c:pt>
                <c:pt idx="10">
                  <c:v>-1.1605464980445901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7-4C3F-862E-F10EA974C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84576"/>
        <c:axId val="172986368"/>
      </c:barChart>
      <c:catAx>
        <c:axId val="1729845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9863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986368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98457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82731544784446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Paca_trim!$BT$103:$BT$122</c:f>
              <c:numCache>
                <c:formatCode>#\ ##0.0</c:formatCode>
                <c:ptCount val="20"/>
                <c:pt idx="0">
                  <c:v>-0.54107896063648742</c:v>
                </c:pt>
                <c:pt idx="1">
                  <c:v>-1.3328552529086823</c:v>
                </c:pt>
                <c:pt idx="2">
                  <c:v>-1.7255422864374981</c:v>
                </c:pt>
                <c:pt idx="3">
                  <c:v>-0.7739977557890465</c:v>
                </c:pt>
                <c:pt idx="4">
                  <c:v>0.65923898376960555</c:v>
                </c:pt>
                <c:pt idx="5">
                  <c:v>8.8714413379292765</c:v>
                </c:pt>
                <c:pt idx="6">
                  <c:v>-4.6107482498622065</c:v>
                </c:pt>
                <c:pt idx="7">
                  <c:v>-4.4980146778615175</c:v>
                </c:pt>
                <c:pt idx="8">
                  <c:v>-1.3876016888065168</c:v>
                </c:pt>
                <c:pt idx="9">
                  <c:v>0.57955880433364637</c:v>
                </c:pt>
                <c:pt idx="10">
                  <c:v>-1.2835154566927076</c:v>
                </c:pt>
                <c:pt idx="11">
                  <c:v>-2.1258134490238612</c:v>
                </c:pt>
                <c:pt idx="12">
                  <c:v>-9.8055018267784178E-2</c:v>
                </c:pt>
                <c:pt idx="13">
                  <c:v>0.86722689075631187</c:v>
                </c:pt>
                <c:pt idx="14">
                  <c:v>1.9088243135163996</c:v>
                </c:pt>
                <c:pt idx="15">
                  <c:v>1.5996965416208875</c:v>
                </c:pt>
                <c:pt idx="16">
                  <c:v>0.83939491470872429</c:v>
                </c:pt>
                <c:pt idx="17">
                  <c:v>-0.62685919287090996</c:v>
                </c:pt>
                <c:pt idx="18">
                  <c:v>0.29420833547457725</c:v>
                </c:pt>
                <c:pt idx="19">
                  <c:v>1.1144559021328382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E-40E0-B76A-D0A61F30E9AC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Paca_trim!$BU$103:$BU$122</c:f>
              <c:numCache>
                <c:formatCode>#\ ##0.0</c:formatCode>
                <c:ptCount val="20"/>
                <c:pt idx="0">
                  <c:v>0.46350783894919534</c:v>
                </c:pt>
                <c:pt idx="1">
                  <c:v>-0.2704578982384076</c:v>
                </c:pt>
                <c:pt idx="2">
                  <c:v>-0.76716699296642821</c:v>
                </c:pt>
                <c:pt idx="3">
                  <c:v>-1.5958846052670062</c:v>
                </c:pt>
                <c:pt idx="4">
                  <c:v>-1.6544390649597451</c:v>
                </c:pt>
                <c:pt idx="5">
                  <c:v>6.0601026880096498</c:v>
                </c:pt>
                <c:pt idx="6">
                  <c:v>2.3777996098699905</c:v>
                </c:pt>
                <c:pt idx="7">
                  <c:v>1.1779758841772958</c:v>
                </c:pt>
                <c:pt idx="8">
                  <c:v>1.976632302405501</c:v>
                </c:pt>
                <c:pt idx="9">
                  <c:v>-0.54725831670890956</c:v>
                </c:pt>
                <c:pt idx="10">
                  <c:v>-4.1405762923206186</c:v>
                </c:pt>
                <c:pt idx="11">
                  <c:v>-4.4367780338484657</c:v>
                </c:pt>
                <c:pt idx="12">
                  <c:v>-5.5393629140836564</c:v>
                </c:pt>
                <c:pt idx="13">
                  <c:v>-4.3652596131255379</c:v>
                </c:pt>
                <c:pt idx="14">
                  <c:v>-2.5909790690818446</c:v>
                </c:pt>
                <c:pt idx="15">
                  <c:v>-2.7876790638240778</c:v>
                </c:pt>
                <c:pt idx="16">
                  <c:v>-2.0720190943996575</c:v>
                </c:pt>
                <c:pt idx="17">
                  <c:v>-1.1727304839279418</c:v>
                </c:pt>
                <c:pt idx="18">
                  <c:v>-0.37529487454428523</c:v>
                </c:pt>
                <c:pt idx="19">
                  <c:v>1.8171707387077074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E-40E0-B76A-D0A61F30E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2048805276585941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(données)'!$AS$3:$AS$13</c:f>
              <c:numCache>
                <c:formatCode>0.0</c:formatCode>
                <c:ptCount val="11"/>
                <c:pt idx="0">
                  <c:v>3.0902264810723556</c:v>
                </c:pt>
                <c:pt idx="1">
                  <c:v>3.7299010005127364</c:v>
                </c:pt>
                <c:pt idx="2">
                  <c:v>1.7947222996780754</c:v>
                </c:pt>
                <c:pt idx="3">
                  <c:v>4.151206514430883</c:v>
                </c:pt>
                <c:pt idx="4">
                  <c:v>0.97551644988522757</c:v>
                </c:pt>
                <c:pt idx="5">
                  <c:v>-3.7234798257245849</c:v>
                </c:pt>
                <c:pt idx="6">
                  <c:v>-4.3064966367023612</c:v>
                </c:pt>
                <c:pt idx="7">
                  <c:v>-0.16577354562627988</c:v>
                </c:pt>
                <c:pt idx="8">
                  <c:v>-4.1705282669138093</c:v>
                </c:pt>
                <c:pt idx="9">
                  <c:v>4.3345690952073967</c:v>
                </c:pt>
                <c:pt idx="10">
                  <c:v>1.6221435468297463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2-48A5-8AEE-867998383F85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(données)'!$AZ$3:$AZ$13</c:f>
              <c:numCache>
                <c:formatCode>0.0</c:formatCode>
                <c:ptCount val="11"/>
                <c:pt idx="0">
                  <c:v>12.4046457288159</c:v>
                </c:pt>
                <c:pt idx="1">
                  <c:v>9.7232412162713047</c:v>
                </c:pt>
                <c:pt idx="2">
                  <c:v>11.9077248834488</c:v>
                </c:pt>
                <c:pt idx="3">
                  <c:v>-0.43319502074689042</c:v>
                </c:pt>
                <c:pt idx="4">
                  <c:v>8.6049109003317312</c:v>
                </c:pt>
                <c:pt idx="5">
                  <c:v>5.6361375880646492</c:v>
                </c:pt>
                <c:pt idx="6">
                  <c:v>-2.1635209159728608</c:v>
                </c:pt>
                <c:pt idx="7">
                  <c:v>8.0434847179730937</c:v>
                </c:pt>
                <c:pt idx="8">
                  <c:v>-7.094158075601376</c:v>
                </c:pt>
                <c:pt idx="9">
                  <c:v>-14.456494399976327</c:v>
                </c:pt>
                <c:pt idx="10">
                  <c:v>-1.8316095333633098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2-48A5-8AEE-867998383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16192"/>
        <c:axId val="173017728"/>
      </c:barChart>
      <c:catAx>
        <c:axId val="173016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017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017728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01619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en Provence-Alpes-Côte d'Azur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 dirty="0">
              <a:effectLst/>
              <a:latin typeface="+mn-lt"/>
              <a:ea typeface="+mn-ea"/>
              <a:cs typeface="+mn-cs"/>
            </a:rPr>
            <a:t> Travail (ex-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emploi), Dares (STMT) - Calculs des CVS-CJO : 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0.23882</cdr:x>
      <cdr:y>0.1783</cdr:y>
    </cdr:from>
    <cdr:to>
      <cdr:x>0.59714</cdr:x>
      <cdr:y>0.34349</cdr:y>
    </cdr:to>
    <cdr:sp macro="" textlink="">
      <cdr:nvSpPr>
        <cdr:cNvPr id="2" name="ZoneTexte 17">
          <a:extLst xmlns:a="http://schemas.openxmlformats.org/drawingml/2006/main">
            <a:ext uri="{FF2B5EF4-FFF2-40B4-BE49-F238E27FC236}">
              <a16:creationId xmlns:a16="http://schemas.microsoft.com/office/drawing/2014/main" id="{3A737E68-02B4-415E-BD29-5911FAC58427}"/>
            </a:ext>
          </a:extLst>
        </cdr:cNvPr>
        <cdr:cNvSpPr txBox="1"/>
      </cdr:nvSpPr>
      <cdr:spPr>
        <a:xfrm xmlns:a="http://schemas.openxmlformats.org/drawingml/2006/main">
          <a:off x="1792514" y="851989"/>
          <a:ext cx="2689411" cy="7893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452 300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0.95238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1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: 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1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1" dirty="0"/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831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71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3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4e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4e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A9CD92-18BD-3EA8-A64C-BE9E24922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4595"/>
            <a:ext cx="9144000" cy="3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059957"/>
              </p:ext>
            </p:extLst>
          </p:nvPr>
        </p:nvGraphicFramePr>
        <p:xfrm>
          <a:off x="1171575" y="1153365"/>
          <a:ext cx="6800850" cy="455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7081" y="-30316"/>
            <a:ext cx="92167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Stabilité ou légère hausse annuelle dans tous les départements, sauf dans le Vaucluse où l’augmentation est très marquée...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90895" y="1555993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250" y="26277"/>
            <a:ext cx="879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particulièrement dans la zone d’emploi de Bollène - Pierrelatte 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78829F-8FC9-C77A-7339-3C556850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723" y="1070851"/>
            <a:ext cx="4790117" cy="54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7079" y="0"/>
            <a:ext cx="8985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d’emploi, qui baissait chaque trimestre depuis mi-2021, repart à la hausse en fin d’année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02CAE63-D4C1-5006-022A-A4D3FFD3A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96701"/>
              </p:ext>
            </p:extLst>
          </p:nvPr>
        </p:nvGraphicFramePr>
        <p:xfrm>
          <a:off x="819150" y="1039813"/>
          <a:ext cx="7505700" cy="477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7079" y="-322"/>
            <a:ext cx="898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Sur un an, elle s’élève très légèrement, après deux années de fort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14325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356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58495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trimestrielle concerne davantage les hommes que les femmes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BC69940-30BA-4533-92F1-000C01E3CE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97444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404500"/>
            <a:ext cx="915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seule la demande d’emploi des hommes s’accroît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04935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598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521" y="-6343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de moins de 25 ans sont les plus touchés par la hausse trimestrielle de la demande d’emploi…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911EB7E-686C-41B0-AF0F-053B1D539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70371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521" y="309277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en rythme annuel, c’est la seule tranche d’âge qui s’élève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17790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86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6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Le nombre de demandeurs d’emploi de longue durée rebondit fin 2023, après deux ans et demi de repli ininterrompu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6344AE3-5316-4BD4-B3D3-A7032DD796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07197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6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En 2023, recul moins vif pour les demandeurs d’emploi de longue durée, élévation plus modérée pour les inscrits depuis moins d’un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63511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046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438602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au ralenti en 2023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82545" y="1754209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En 2023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à 2022)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27292" y="2543008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+0,8 % (après +1,5 %)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98085" y="3163659"/>
            <a:ext cx="23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+0,5 % (après +1,4 %)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2B7985-6281-9DC8-1D5D-6D739222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4" y="1356683"/>
            <a:ext cx="6298548" cy="4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711" y="20647"/>
            <a:ext cx="9078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376092"/>
                </a:solidFill>
              </a:rPr>
              <a:t>Sur un an, nouvelles baisses du nombre de bénéficiaires du RSA et de l’ASS ; 1</a:t>
            </a:r>
            <a:r>
              <a:rPr lang="fr-FR" sz="2200" b="1" baseline="30000" dirty="0">
                <a:solidFill>
                  <a:srgbClr val="376092"/>
                </a:solidFill>
              </a:rPr>
              <a:t>er</a:t>
            </a:r>
            <a:r>
              <a:rPr lang="fr-FR" sz="2200" b="1" dirty="0">
                <a:solidFill>
                  <a:srgbClr val="376092"/>
                </a:solidFill>
              </a:rPr>
              <a:t> recul pour la prime d’activité depuis mi-2021 ; hausse pour l’AAH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63B468-4B80-C791-8269-FDEFA5FE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50" y="1490527"/>
            <a:ext cx="5994746" cy="48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Un repli du nombre de foyers bénéficiaires du RSA bien plus marqué qu’au niveau national, dans la plupart des départements de la région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77E1B9-9B04-0F35-A6FD-B9262D0F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1654"/>
            <a:ext cx="9144000" cy="339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5125" y="50384"/>
            <a:ext cx="893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En 2023, la croissance est portée uniquement par l’emploi hors intérim ; l’intérim se replie dans les mêmes proportions qu’en 2022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+17 700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-1 000 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En 2023, </a:t>
            </a:r>
          </a:p>
          <a:p>
            <a:pPr algn="ctr"/>
            <a:r>
              <a:rPr lang="fr-FR" sz="1600" b="1" dirty="0"/>
              <a:t>+16 700 emplois :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490763" y="5499303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6A7836-D597-97FD-7892-FC14EC4E4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5" y="1160651"/>
            <a:ext cx="6631818" cy="43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8267" y="104684"/>
            <a:ext cx="893035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 tertiaire marchand détruit des emplois fin 2023 et enregistre sa plus faible croissance annuelle en neuf ans (hors crise sanitaire)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6620" y="2083984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En 2023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17008" y="2614059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+0,7 % (après +2,4 %)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27328" y="3578861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+1,3 % (après +0,4 %)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27328" y="2967638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-0,9 % (après +0,3%)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02132" y="3318870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+1,7 % (après +1,4 %)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208267" y="5611901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58B6CC-D2C5-2FCE-E05E-0E52E8EFF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67" y="1413335"/>
            <a:ext cx="6093865" cy="410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69728"/>
            <a:ext cx="8736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Malgré une nouvelle stabilité en fin d’année, les effectifs reculent dans la construction en 2023 pour la 1</a:t>
            </a:r>
            <a:r>
              <a:rPr lang="fr-FR" sz="24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fois depuis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56466" r="26208" b="31250"/>
          <a:stretch/>
        </p:blipFill>
        <p:spPr bwMode="auto">
          <a:xfrm>
            <a:off x="1392381" y="5222771"/>
            <a:ext cx="6332721" cy="11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2A9B55-B57D-D456-E98C-5DAAE9B19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382" y="1373609"/>
            <a:ext cx="69723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522" y="0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Premier repli annuel des embauches en près de dix ans (hors contrats courts et hors crise sanitaire)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65ECE7-1389-F06D-329D-276D8A3B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10" y="1306512"/>
            <a:ext cx="6505411" cy="48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171163"/>
            <a:ext cx="8986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Malgré une légère hausse en fin d’année, le nombre de bénéficiaires de contrat aidé continue de reculer en 2023, mais moins vite qu’en 2022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99580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B1F72B-0FF2-1742-9522-CF7CDA2A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15" y="1605024"/>
            <a:ext cx="6802369" cy="45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540" y="164016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croissance de l’apprentissage en perte de vitesse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C3E4AE-B392-D154-760C-D1673CE3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2" y="1324630"/>
            <a:ext cx="7699515" cy="47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124480"/>
            <a:ext cx="9047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Stable au dernier trimestre de l’année, le taux de chômage augmente légèrement sur un an, mais demeure à un niveau très bas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4e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78535" y="3429739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+0,2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78535" y="398487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+0,4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88410" y="2597603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2022 :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BEE489-BC60-1967-AFEA-0298CB45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35" y="1299910"/>
            <a:ext cx="69723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1268</Words>
  <Application>Microsoft Office PowerPoint</Application>
  <PresentationFormat>Affichage à l'écran (4:3)</PresentationFormat>
  <Paragraphs>196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745</cp:revision>
  <cp:lastPrinted>2018-10-09T12:30:48Z</cp:lastPrinted>
  <dcterms:created xsi:type="dcterms:W3CDTF">2018-05-30T13:27:07Z</dcterms:created>
  <dcterms:modified xsi:type="dcterms:W3CDTF">2024-04-05T12:29:52Z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