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256" r:id="rId6"/>
    <p:sldId id="263" r:id="rId7"/>
    <p:sldId id="330" r:id="rId8"/>
    <p:sldId id="300" r:id="rId9"/>
    <p:sldId id="265" r:id="rId10"/>
    <p:sldId id="290" r:id="rId11"/>
    <p:sldId id="325" r:id="rId12"/>
    <p:sldId id="269" r:id="rId13"/>
    <p:sldId id="294" r:id="rId14"/>
    <p:sldId id="283" r:id="rId15"/>
    <p:sldId id="329" r:id="rId16"/>
    <p:sldId id="317" r:id="rId17"/>
    <p:sldId id="309" r:id="rId18"/>
    <p:sldId id="308" r:id="rId19"/>
    <p:sldId id="326" r:id="rId20"/>
    <p:sldId id="327" r:id="rId21"/>
    <p:sldId id="303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5\2025-T4\01%20-%20Fichiers%20de%20travail\DEFM-Ch&#244;mage\2025_T4_Taux%20de%20ch&#244;mage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7'!$D$25</c:f>
              <c:strCache>
                <c:ptCount val="1"/>
                <c:pt idx="0">
                  <c:v>T4 2024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0E-42EB-B0D2-8F998206C350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0E-42EB-B0D2-8F998206C350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0E-42EB-B0D2-8F998206C350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0E-42EB-B0D2-8F998206C350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0E-42EB-B0D2-8F998206C350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0E-42EB-B0D2-8F998206C350}"/>
                </c:ext>
              </c:extLst>
            </c:dLbl>
            <c:dLbl>
              <c:idx val="7"/>
              <c:layout>
                <c:manualLayout>
                  <c:x val="-1.06436259263306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0E-42EB-B0D2-8F998206C3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7'!$D$26:$D$33</c:f>
              <c:numCache>
                <c:formatCode>0.0</c:formatCode>
                <c:ptCount val="8"/>
                <c:pt idx="0">
                  <c:v>7.1</c:v>
                </c:pt>
                <c:pt idx="1">
                  <c:v>7.7</c:v>
                </c:pt>
                <c:pt idx="2">
                  <c:v>7.7</c:v>
                </c:pt>
                <c:pt idx="3">
                  <c:v>6</c:v>
                </c:pt>
                <c:pt idx="4">
                  <c:v>6.6</c:v>
                </c:pt>
                <c:pt idx="5">
                  <c:v>8.3000000000000007</c:v>
                </c:pt>
                <c:pt idx="6">
                  <c:v>7.1</c:v>
                </c:pt>
                <c:pt idx="7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0E-42EB-B0D2-8F998206C350}"/>
            </c:ext>
          </c:extLst>
        </c:ser>
        <c:ser>
          <c:idx val="1"/>
          <c:order val="1"/>
          <c:tx>
            <c:strRef>
              <c:f>'Figure 7'!$B$25</c:f>
              <c:strCache>
                <c:ptCount val="1"/>
                <c:pt idx="0">
                  <c:v>T4 2025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E0E-42EB-B0D2-8F998206C350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E0E-42EB-B0D2-8F998206C35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7'!$B$26:$B$33</c:f>
              <c:numCache>
                <c:formatCode>0.0</c:formatCode>
                <c:ptCount val="8"/>
                <c:pt idx="0">
                  <c:v>7.7</c:v>
                </c:pt>
                <c:pt idx="1">
                  <c:v>8.4</c:v>
                </c:pt>
                <c:pt idx="2">
                  <c:v>8.1999999999999993</c:v>
                </c:pt>
                <c:pt idx="3">
                  <c:v>6.5</c:v>
                </c:pt>
                <c:pt idx="4">
                  <c:v>7.2</c:v>
                </c:pt>
                <c:pt idx="5">
                  <c:v>9</c:v>
                </c:pt>
                <c:pt idx="6">
                  <c:v>7.7</c:v>
                </c:pt>
                <c:pt idx="7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0E-42EB-B0D2-8F998206C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20768"/>
        <c:axId val="137143040"/>
      </c:barChart>
      <c:catAx>
        <c:axId val="13712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714304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7143040"/>
        <c:scaling>
          <c:orientation val="minMax"/>
          <c:max val="11"/>
          <c:min val="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37120768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37301219700479"/>
          <c:y val="0.11231175305173129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4727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07407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47A29-6507-FFF5-E17A-AEEDB3738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EEA943-B4C5-8AE1-304F-35A009ECA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319856B-00F0-EF0D-06FA-C9EEFD4E1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sein des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départements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région, les évolutions sont contrastées.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Bouches-du-Rhône suivent la tendance régionale (+0,1 %, après +0,4 %)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décélération est plus marquée dans les Alpes-Maritimes (+0,2 %, après +0,7 %).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Alpes-de-Haute-Provence et le Vaucluse perdent à nouveau des effectifs après le sursaut du trimestre précédent (respectivement -0,5 % et -0,2 %, après +0,4 %).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Seuls les Hautes-Alpes et le Var enregistrent une croissance soutenue (+0,4 %, après respectivement +0,5 % et +0,2 %).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CB0D14-CFC1-3E7D-D4FB-530AD7718F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60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21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4e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E7E94DB-6898-6B53-55E8-918EDAE42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795521"/>
            <a:ext cx="9144000" cy="34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55625"/>
            <a:ext cx="87971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Le taux de chômage augmente dans toutes les zones d’emploi de la région, surtout dans celles de Carpentras et Avignon</a:t>
            </a:r>
            <a:endParaRPr lang="fr-FR" sz="26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4DB543F-0A65-F8AD-3F7C-63083F3F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24" y="1133140"/>
            <a:ext cx="5044655" cy="54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6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6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6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600" b="1" dirty="0" err="1">
                <a:solidFill>
                  <a:srgbClr val="002060"/>
                </a:solidFill>
              </a:rPr>
              <a:t>Pacea</a:t>
            </a:r>
            <a:r>
              <a:rPr lang="fr-FR" sz="16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600" b="1" dirty="0">
                <a:solidFill>
                  <a:srgbClr val="002060"/>
                </a:solidFill>
              </a:rPr>
              <a:t>suivies par Cap emploi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600" baseline="30000" dirty="0">
                <a:solidFill>
                  <a:srgbClr val="002060"/>
                </a:solidFill>
              </a:rPr>
              <a:t>er</a:t>
            </a:r>
            <a:r>
              <a:rPr lang="fr-FR" sz="16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6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600" b="1" dirty="0" err="1">
                <a:solidFill>
                  <a:srgbClr val="002060"/>
                </a:solidFill>
              </a:rPr>
              <a:t>Cnis</a:t>
            </a:r>
            <a:r>
              <a:rPr lang="fr-FR" sz="1600" b="1" dirty="0">
                <a:solidFill>
                  <a:srgbClr val="002060"/>
                </a:solidFill>
              </a:rPr>
              <a:t> : la </a:t>
            </a:r>
            <a:r>
              <a:rPr lang="fr-FR" sz="1600" b="1" dirty="0">
                <a:solidFill>
                  <a:srgbClr val="00B0F0"/>
                </a:solidFill>
              </a:rPr>
              <a:t>catégorie F</a:t>
            </a:r>
            <a:r>
              <a:rPr lang="fr-FR" sz="16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600" b="1" dirty="0">
                <a:solidFill>
                  <a:srgbClr val="00B0F0"/>
                </a:solidFill>
              </a:rPr>
              <a:t>catégorie G </a:t>
            </a:r>
            <a:r>
              <a:rPr lang="fr-FR" sz="16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6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600" b="1" dirty="0" err="1">
                <a:solidFill>
                  <a:srgbClr val="002060"/>
                </a:solidFill>
              </a:rPr>
              <a:t>Pacea</a:t>
            </a:r>
            <a:r>
              <a:rPr lang="fr-FR" sz="1600" b="1" dirty="0">
                <a:solidFill>
                  <a:srgbClr val="002060"/>
                </a:solidFill>
              </a:rPr>
              <a:t> et AIJ)</a:t>
            </a:r>
            <a:r>
              <a:rPr lang="fr-FR" sz="1600" dirty="0">
                <a:solidFill>
                  <a:srgbClr val="002060"/>
                </a:solidFill>
              </a:rPr>
              <a:t>. Ces séries, dites « contrefactuelles », ne sont pas disponibles au niveau départemental. Elles sont présentées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030" y="32114"/>
            <a:ext cx="8985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Des évolutions altérées par l’entrée en vigueur du décret relatif aux sanctions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00A9D6-593B-AF17-DC4B-96E30DB7BCF2}"/>
              </a:ext>
            </a:extLst>
          </p:cNvPr>
          <p:cNvSpPr txBox="1"/>
          <p:nvPr/>
        </p:nvSpPr>
        <p:spPr>
          <a:xfrm>
            <a:off x="394121" y="4853164"/>
            <a:ext cx="8547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 </a:t>
            </a:r>
            <a:r>
              <a:rPr lang="fr-FR" sz="1200" dirty="0">
                <a:solidFill>
                  <a:srgbClr val="FF0000"/>
                </a:solidFill>
              </a:rPr>
              <a:t>les évolutions sont perturbées par des changements dans les règles d’actualisation subvenus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semestre 2025 et par l’entrée en vigueur en juin 2025 du décret relatif aux sanctions applicables aux inscrits à France Travail en cas de manquement à leurs obligations. </a:t>
            </a:r>
          </a:p>
          <a:p>
            <a:pPr algn="just"/>
            <a:endParaRPr lang="fr-FR" sz="1200" b="1" dirty="0">
              <a:solidFill>
                <a:srgbClr val="FF0000"/>
              </a:solidFill>
            </a:endParaRPr>
          </a:p>
          <a:p>
            <a:pPr algn="just"/>
            <a:r>
              <a:rPr lang="fr-FR" sz="1200" b="1" dirty="0">
                <a:solidFill>
                  <a:srgbClr val="FF0000"/>
                </a:solidFill>
              </a:rPr>
              <a:t>La Dares estime qu’en l’absence de ces changements, le nombre de demandeurs d’emploi en catégories A, B, C aurait diminué dans la région ce trimestre (-0,7 %) et se serait stabilisé au niveau national. Sur un an, l’évolution du nombre d’inscrits en catégories A, B, C serait de l’ordre de +1,6 % au niveau France entière. </a:t>
            </a:r>
            <a:r>
              <a:rPr lang="fr-FR" sz="1200" dirty="0">
                <a:solidFill>
                  <a:srgbClr val="FF0000"/>
                </a:solidFill>
              </a:rPr>
              <a:t>Une telle estimation n’a pas été réalisée par la Dares en rythme annuel au niveau régional, mais tout laisse à supposer que la croissance sur un an du nombre d’inscrits serait bien moindre que celle affichée ci-dessus. </a:t>
            </a:r>
            <a:r>
              <a:rPr lang="fr-FR" sz="1200" b="1" dirty="0">
                <a:solidFill>
                  <a:srgbClr val="FF0000"/>
                </a:solidFill>
              </a:rPr>
              <a:t>Ce sont ces évolutions qui reflètent le mieux la situation conjoncturelle du marché du travail.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D2E93C-6239-0564-E4F9-B0D68D6ED569}"/>
              </a:ext>
            </a:extLst>
          </p:cNvPr>
          <p:cNvSpPr txBox="1"/>
          <p:nvPr/>
        </p:nvSpPr>
        <p:spPr>
          <a:xfrm>
            <a:off x="5260733" y="1764598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T4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T4 2024)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E127CE-C592-67A6-EB72-220898847FE5}"/>
              </a:ext>
            </a:extLst>
          </p:cNvPr>
          <p:cNvSpPr txBox="1"/>
          <p:nvPr/>
        </p:nvSpPr>
        <p:spPr>
          <a:xfrm>
            <a:off x="5660805" y="2701273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+4,0 % (après +1,7 %)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B2FC64-F678-814B-45AE-AAA6CF84C634}"/>
              </a:ext>
            </a:extLst>
          </p:cNvPr>
          <p:cNvSpPr txBox="1"/>
          <p:nvPr/>
        </p:nvSpPr>
        <p:spPr>
          <a:xfrm>
            <a:off x="5411937" y="3004678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+3,7 % (après +1,7 %)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4FEFF73-617A-08C2-4A02-2B7EEB236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09" y="1063626"/>
            <a:ext cx="4552513" cy="381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339" y="385338"/>
            <a:ext cx="907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diminution du nombre de bénéficiaires du RSA ralentit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399A9A-AB24-405B-9A33-B8892D08C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49" y="1124214"/>
            <a:ext cx="7206594" cy="53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191" y="2496"/>
            <a:ext cx="911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En 2025, le nombre de bénéficiaires du RSA recule dans tous les départements, sauf les Bouches-du-Rhône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EA16B9-D5D4-52FF-486C-76C63D4746BC}"/>
              </a:ext>
            </a:extLst>
          </p:cNvPr>
          <p:cNvSpPr txBox="1"/>
          <p:nvPr/>
        </p:nvSpPr>
        <p:spPr>
          <a:xfrm>
            <a:off x="8570794" y="4817660"/>
            <a:ext cx="544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687781-22E2-8DE5-A6B2-682205D2C522}"/>
              </a:ext>
            </a:extLst>
          </p:cNvPr>
          <p:cNvSpPr txBox="1"/>
          <p:nvPr/>
        </p:nvSpPr>
        <p:spPr>
          <a:xfrm>
            <a:off x="8739398" y="4817660"/>
            <a:ext cx="474938" cy="435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88A77E-D760-AAA3-E788-655D58940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6920"/>
            <a:ext cx="9144000" cy="32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191" y="270162"/>
            <a:ext cx="911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Forte hausse des créations d’entreprises en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B81923-D579-FB2F-539C-45EE5DFCB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009" y="1052401"/>
            <a:ext cx="6097982" cy="55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36271"/>
            <a:ext cx="911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Net repli des défaillances d’entreprises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105751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B533B0-BA60-539B-070A-43A1B8331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12" y="1155297"/>
            <a:ext cx="7573432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519601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en baisse en fin d’	année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68282" y="185916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T4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T3 2025)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106466" y="3013817"/>
            <a:ext cx="254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-0,2 % (après +0,2 %)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26051" y="3409104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-0,2 % (après une stabilité)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70BAF0E-6FB1-C56C-0DFD-5B160D104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337847" y="5106837"/>
            <a:ext cx="5768619" cy="5965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070A72E-7DEB-809C-1E66-C76A5525EE92}"/>
              </a:ext>
            </a:extLst>
          </p:cNvPr>
          <p:cNvSpPr txBox="1"/>
          <p:nvPr/>
        </p:nvSpPr>
        <p:spPr>
          <a:xfrm>
            <a:off x="337847" y="5964875"/>
            <a:ext cx="796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002060"/>
                </a:solidFill>
              </a:rPr>
              <a:t>Fin décembre 2025, </a:t>
            </a:r>
            <a:r>
              <a:rPr lang="fr-FR" b="1" dirty="0">
                <a:solidFill>
                  <a:srgbClr val="002060"/>
                </a:solidFill>
              </a:rPr>
              <a:t>2 031 800 </a:t>
            </a:r>
            <a:r>
              <a:rPr lang="fr-FR" dirty="0">
                <a:solidFill>
                  <a:srgbClr val="002060"/>
                </a:solidFill>
              </a:rPr>
              <a:t>salariés dans la région (+0,2 % sur un an)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B2AAA8-5738-CC1A-8B49-424EE23ED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47" y="1582283"/>
            <a:ext cx="6116128" cy="33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2B60C-7D7E-FA46-AC83-3DA3BE5E7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2110EC7-31CD-B541-2562-5B90C98D39B5}"/>
              </a:ext>
            </a:extLst>
          </p:cNvPr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A970FA-CAD7-76D1-6888-06AC5AB8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E5246A8-908C-D59B-B28D-4CCF86CC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1DD0A4-7B29-3351-F977-C5570D4CA7F2}"/>
              </a:ext>
            </a:extLst>
          </p:cNvPr>
          <p:cNvSpPr txBox="1"/>
          <p:nvPr/>
        </p:nvSpPr>
        <p:spPr>
          <a:xfrm>
            <a:off x="163385" y="99383"/>
            <a:ext cx="8928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recul visible dans l’ensemble des départements, sauf les Alpes-de-Haute-Provence et les Hautes-Alpes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2359CA9-AB97-315D-1674-87F5782A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90" y="1791477"/>
            <a:ext cx="8837510" cy="33927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A75810-46D6-C37C-1D61-173F26AD8936}"/>
              </a:ext>
            </a:extLst>
          </p:cNvPr>
          <p:cNvSpPr/>
          <p:nvPr/>
        </p:nvSpPr>
        <p:spPr>
          <a:xfrm>
            <a:off x="6636764" y="2813171"/>
            <a:ext cx="1103952" cy="178682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0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0170" y="482814"/>
            <a:ext cx="893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Repli marqué de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24512" y="3300651"/>
            <a:ext cx="2078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+900 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-5 000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1713" y="2933404"/>
            <a:ext cx="2160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-4 100 emplois :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37566-73B6-6305-802C-976025F1D875}"/>
              </a:ext>
            </a:extLst>
          </p:cNvPr>
          <p:cNvSpPr/>
          <p:nvPr/>
        </p:nvSpPr>
        <p:spPr>
          <a:xfrm>
            <a:off x="587229" y="5184396"/>
            <a:ext cx="335560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B07F5-FCD2-9232-3F30-1CBA809A68F2}"/>
              </a:ext>
            </a:extLst>
          </p:cNvPr>
          <p:cNvSpPr/>
          <p:nvPr/>
        </p:nvSpPr>
        <p:spPr>
          <a:xfrm>
            <a:off x="587228" y="5184396"/>
            <a:ext cx="539207" cy="269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7216CA-57D6-06A2-F8C1-1F906258A581}"/>
              </a:ext>
            </a:extLst>
          </p:cNvPr>
          <p:cNvSpPr txBox="1"/>
          <p:nvPr/>
        </p:nvSpPr>
        <p:spPr>
          <a:xfrm>
            <a:off x="6556075" y="5624423"/>
            <a:ext cx="6326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0DDC53-2358-71D4-AFAD-E290D7A5F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34" y="1691598"/>
            <a:ext cx="6823693" cy="445473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77E8245-82C2-1151-1211-C91ECA896A7F}"/>
              </a:ext>
            </a:extLst>
          </p:cNvPr>
          <p:cNvSpPr txBox="1"/>
          <p:nvPr/>
        </p:nvSpPr>
        <p:spPr>
          <a:xfrm>
            <a:off x="6981713" y="2262366"/>
            <a:ext cx="216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T4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T3) </a:t>
            </a:r>
          </a:p>
        </p:txBody>
      </p:sp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77582"/>
            <a:ext cx="899216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diminue dans tous les secteurs d’activité, sauf dans l’industrie où il se stabilise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666026" y="2077864"/>
            <a:ext cx="33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T4 2025 (par rapport au T3)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45108" y="2932992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-0,2 % (après +0,2 %)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23211" y="4104635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-0,3 % (après +0,4 %)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45108" y="3341361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-0,6 % (après -0,3 %)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22631" y="3735644"/>
            <a:ext cx="263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stable (après -0,2 %)</a:t>
            </a:r>
            <a:endParaRPr lang="fr-FR" sz="5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4ED14-EF9C-9C10-0677-8CA25C812917}"/>
              </a:ext>
            </a:extLst>
          </p:cNvPr>
          <p:cNvSpPr/>
          <p:nvPr/>
        </p:nvSpPr>
        <p:spPr>
          <a:xfrm>
            <a:off x="851136" y="1298189"/>
            <a:ext cx="5172075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BDEC15-0F33-C03D-F568-4AF07DD9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458001" y="5756584"/>
            <a:ext cx="5768619" cy="5965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D610782-EB2B-D5FC-366D-11701D3E1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0" y="1510454"/>
            <a:ext cx="5564940" cy="40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10252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3674" y="-7266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Sur un an, faible progression de l’emploi salarié dans le tertiaire marchand et non marchand ; 1</a:t>
            </a:r>
            <a:r>
              <a:rPr lang="fr-FR" sz="24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 repli dans l’industrie en 10 ans ; nouveau recul dans la construction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8E2ED1-64BC-0754-4DCF-59E6DA9DB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21" y="5458323"/>
            <a:ext cx="5834797" cy="9983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3D713B-6C25-4B7E-4D24-AE526CC63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52" y="1099715"/>
            <a:ext cx="5688044" cy="42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632" y="436093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Léger recul des entrées en apprentissage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102702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524162-C549-907F-7B5E-60293D4704DE}"/>
              </a:ext>
            </a:extLst>
          </p:cNvPr>
          <p:cNvSpPr/>
          <p:nvPr/>
        </p:nvSpPr>
        <p:spPr>
          <a:xfrm>
            <a:off x="7461849" y="6021238"/>
            <a:ext cx="940279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82BF02-684B-548D-F0CF-3D049BB50ECB}"/>
              </a:ext>
            </a:extLst>
          </p:cNvPr>
          <p:cNvSpPr txBox="1"/>
          <p:nvPr/>
        </p:nvSpPr>
        <p:spPr>
          <a:xfrm>
            <a:off x="7306574" y="5802763"/>
            <a:ext cx="646981" cy="4571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A25E96-24A2-A74D-E172-B04D8563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6" y="1131704"/>
            <a:ext cx="8402128" cy="503956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6A0E606-23C8-88C1-55B5-433CF8F4707E}"/>
              </a:ext>
            </a:extLst>
          </p:cNvPr>
          <p:cNvSpPr txBox="1"/>
          <p:nvPr/>
        </p:nvSpPr>
        <p:spPr>
          <a:xfrm>
            <a:off x="8134709" y="5909094"/>
            <a:ext cx="5434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23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388" y="434609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Nette augmentation du taux de chômage en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755032" y="3414822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+0,7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755032" y="3785216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+0,6 point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BC1559-A9C1-35DF-2199-201E2EEAEBB4}"/>
              </a:ext>
            </a:extLst>
          </p:cNvPr>
          <p:cNvSpPr txBox="1"/>
          <p:nvPr/>
        </p:nvSpPr>
        <p:spPr>
          <a:xfrm>
            <a:off x="6878472" y="5600309"/>
            <a:ext cx="423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7B6286-597B-9AC4-656F-0BE7BF585006}"/>
              </a:ext>
            </a:extLst>
          </p:cNvPr>
          <p:cNvSpPr txBox="1"/>
          <p:nvPr/>
        </p:nvSpPr>
        <p:spPr>
          <a:xfrm>
            <a:off x="6433079" y="242645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T4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T4 2024) :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C3EA19-4112-F6D9-8C54-83AB9A0A8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26" y="1639018"/>
            <a:ext cx="6559106" cy="44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1" y="-14457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Une hausse qui concerne tous les départements de la région, particulièrement le Vaucluse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4e trimestre 2025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90895" y="1555993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00000000-0008-0000-0300-000003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00000000-0008-0000-0300-000004000000}"/>
                </a:ext>
              </a:extLst>
            </p:cNvPr>
            <p:cNvCxnSpPr/>
            <p:nvPr/>
          </p:nvCxnSpPr>
          <p:spPr>
            <a:xfrm flipV="1">
              <a:off x="1859668" y="352841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8124</TotalTime>
  <Words>1208</Words>
  <Application>Microsoft Office PowerPoint</Application>
  <PresentationFormat>Affichage à l'écran (4:3)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885</cp:revision>
  <cp:lastPrinted>2018-10-09T12:30:48Z</cp:lastPrinted>
  <dcterms:created xsi:type="dcterms:W3CDTF">2018-05-30T13:27:07Z</dcterms:created>
  <dcterms:modified xsi:type="dcterms:W3CDTF">2026-03-23T09:44:49Z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2025-09-16T08:29:24Z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f87128f4-65a0-4916-9177-8388fcf1e9d3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